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401" r:id="rId2"/>
    <p:sldId id="481" r:id="rId3"/>
    <p:sldId id="475" r:id="rId4"/>
    <p:sldId id="474" r:id="rId5"/>
    <p:sldId id="482" r:id="rId6"/>
    <p:sldId id="476" r:id="rId7"/>
    <p:sldId id="473" r:id="rId8"/>
    <p:sldId id="478" r:id="rId9"/>
    <p:sldId id="477" r:id="rId10"/>
    <p:sldId id="479" r:id="rId11"/>
    <p:sldId id="480" r:id="rId12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2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4B6CDFE7-89F4-4206-8B01-FF6EE17F4E3B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7878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04" y="4416522"/>
            <a:ext cx="5030194" cy="418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17706D7-2D5E-48A7-821C-67D3268120A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86859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  <a:ea typeface="ヒラギノ角ゴ Pro W3" pitchFamily="-108" charset="-128"/>
                <a:cs typeface="+mn-cs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  <a:ea typeface="ヒラギノ角ゴ Pro W3" pitchFamily="-108" charset="-128"/>
                  <a:cs typeface="+mn-cs"/>
                </a:rPr>
                <a:t>Addison Wesley </a:t>
              </a:r>
              <a:r>
                <a:rPr lang="en-US" sz="1100">
                  <a:latin typeface="Arial" charset="0"/>
                  <a:ea typeface="ヒラギノ角ゴ Pro W3" pitchFamily="-108" charset="-128"/>
                  <a:cs typeface="+mn-cs"/>
                </a:rPr>
                <a:t>is an imprint of</a:t>
              </a:r>
              <a:endParaRPr lang="en-US" sz="1100" b="1">
                <a:latin typeface="Arial" charset="0"/>
                <a:ea typeface="ヒラギノ角ゴ Pro W3" pitchFamily="-108" charset="-128"/>
                <a:cs typeface="+mn-cs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  <a:ea typeface="ヒラギノ角ゴ Pro W3" pitchFamily="-108" charset="-128"/>
              <a:cs typeface="+mn-cs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E556901-2FB8-4FEA-AEBC-5F68FEEDD5A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7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DBA152-43AF-421C-94D2-77D8A9FD731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510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8813801-EF88-41F4-B6D9-8BB2664BB15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827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E9179A-0AFC-4879-BDAF-BD0156D47D6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45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683B931-2B69-4875-9623-6F213B5D08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03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AA0287BE-703A-4A98-8AE5-8BEE21747F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652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9DC74C-9387-4BAE-AF7D-BF058CB9FBB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173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6FA5EE6-88A1-4005-8ED4-BE9364D617D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96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456634F-461E-4F70-9719-7F7800DEDEA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836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F8C22120-81AA-44A6-A793-E4A7A2E823F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904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B497E5A-D700-4102-A3CD-B9B684B33190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DFB09F2-E611-4240-A2FF-51392671C159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</p:spPr>
        <p:txBody>
          <a:bodyPr/>
          <a:lstStyle/>
          <a:p>
            <a:pPr algn="ctr" eaLnBrk="1" hangingPunct="1"/>
            <a:r>
              <a:rPr lang="en-US" altLang="es-MX" sz="3200"/>
              <a:t>Appendix B:</a:t>
            </a:r>
            <a:br>
              <a:rPr lang="en-US" altLang="es-MX" sz="3200"/>
            </a:br>
            <a:r>
              <a:rPr lang="en-US" altLang="es-MX" sz="3200"/>
              <a:t> Object-Oriented Design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54ABED4-9066-44E6-A72E-66D349006DD3}" type="slidenum">
              <a:rPr lang="en-US" altLang="es-MX" sz="1000">
                <a:latin typeface="Arial" panose="020B0604020202020204" pitchFamily="34" charset="0"/>
              </a:rPr>
              <a:pPr/>
              <a:t>10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Visibility Modifiers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visibility modifiers (</a:t>
            </a:r>
            <a:r>
              <a:rPr lang="en-US" alt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public, private, protected and blank</a:t>
            </a:r>
            <a:r>
              <a:rPr lang="en-US" altLang="es-MX" sz="2800" dirty="0"/>
              <a:t>) determine which </a:t>
            </a:r>
            <a:r>
              <a:rPr lang="en-US" altLang="es-MX" sz="2800" dirty="0" smtClean="0"/>
              <a:t>members </a:t>
            </a:r>
            <a:r>
              <a:rPr lang="en-US" altLang="es-MX" sz="2800" dirty="0"/>
              <a:t>can be accessed and which can </a:t>
            </a:r>
            <a:r>
              <a:rPr lang="en-US" altLang="es-MX" sz="2800" dirty="0" smtClean="0"/>
              <a:t>not</a:t>
            </a:r>
            <a:r>
              <a:rPr lang="en-US" altLang="es-MX" sz="2800" dirty="0"/>
              <a:t> </a:t>
            </a:r>
            <a:r>
              <a:rPr lang="en-US" altLang="es-MX" sz="2800" dirty="0" smtClean="0"/>
              <a:t>(</a:t>
            </a:r>
            <a:r>
              <a:rPr lang="en-US" altLang="es-MX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 modifiers apply to a class, attribute or method</a:t>
            </a:r>
            <a:r>
              <a:rPr lang="en-US" altLang="es-MX" sz="2800" dirty="0" smtClean="0"/>
              <a:t>).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subclass can access inherited attributes and methods declared </a:t>
            </a:r>
            <a:r>
              <a:rPr lang="en-US" alt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s-MX" sz="2800" dirty="0"/>
              <a:t>, and it can not access those declared </a:t>
            </a:r>
            <a:r>
              <a:rPr lang="en-US" altLang="es-MX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altLang="es-MX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If we declare </a:t>
            </a:r>
            <a:r>
              <a:rPr lang="en-US" altLang="es-MX" sz="2800" dirty="0" smtClean="0"/>
              <a:t>an attribute </a:t>
            </a:r>
            <a:r>
              <a:rPr lang="en-US" altLang="es-MX" sz="2800" dirty="0"/>
              <a:t>with </a:t>
            </a:r>
            <a:r>
              <a:rPr lang="en-US" alt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s-MX" sz="2800" dirty="0"/>
              <a:t> visibility, in the parent class, so that a subclass can access it, we violate the principle of encapsulation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30544450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54ABED4-9066-44E6-A72E-66D349006DD3}" type="slidenum">
              <a:rPr lang="en-US" altLang="es-MX" sz="1000">
                <a:latin typeface="Arial" panose="020B0604020202020204" pitchFamily="34" charset="0"/>
              </a:rPr>
              <a:pPr/>
              <a:t>11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Inheritance - the protected Modifier	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dirty="0">
                <a:latin typeface="Courier New" panose="02070309020205020404" pitchFamily="49" charset="0"/>
              </a:rPr>
              <a:t>protected</a:t>
            </a:r>
            <a:r>
              <a:rPr lang="en-US" altLang="es-MX" sz="2800" dirty="0"/>
              <a:t> modifier allows the subclass to access the inherited attribute or method but maintains some of the properties of </a:t>
            </a:r>
            <a:r>
              <a:rPr lang="en-US" altLang="es-MX" sz="2800" dirty="0" smtClean="0"/>
              <a:t>encapsulation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Specifically, an attribute or method declared with </a:t>
            </a:r>
            <a:r>
              <a:rPr lang="en-US" altLang="es-MX" sz="2800" dirty="0">
                <a:latin typeface="Courier New" panose="02070309020205020404" pitchFamily="49" charset="0"/>
              </a:rPr>
              <a:t>protected</a:t>
            </a:r>
            <a:r>
              <a:rPr lang="en-US" altLang="es-MX" sz="2800" dirty="0"/>
              <a:t> visibility, in a class, may be accessed by any class in the same package</a:t>
            </a:r>
            <a:endParaRPr lang="en-US" altLang="es-MX" sz="2800" dirty="0">
              <a:latin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09416"/>
            <a:ext cx="432834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4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3F570CF-A6DF-4C59-8092-411C6BEFEB9B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1" y="381000"/>
            <a:ext cx="1828799" cy="2895600"/>
          </a:xfrm>
        </p:spPr>
        <p:txBody>
          <a:bodyPr/>
          <a:lstStyle/>
          <a:p>
            <a:pPr eaLnBrk="1" hangingPunct="1"/>
            <a:r>
              <a:rPr lang="en-US" altLang="es-MX" sz="2800" dirty="0"/>
              <a:t>A UML diagram, class hierarchy </a:t>
            </a:r>
            <a:r>
              <a:rPr lang="en-US" altLang="es-MX" sz="2800" dirty="0" smtClean="0"/>
              <a:t>of Staff-Member</a:t>
            </a:r>
            <a:endParaRPr lang="en-US" altLang="es-MX" dirty="0"/>
          </a:p>
        </p:txBody>
      </p:sp>
      <p:grpSp>
        <p:nvGrpSpPr>
          <p:cNvPr id="4" name="Grupo 3"/>
          <p:cNvGrpSpPr/>
          <p:nvPr/>
        </p:nvGrpSpPr>
        <p:grpSpPr>
          <a:xfrm>
            <a:off x="2286000" y="219074"/>
            <a:ext cx="6675543" cy="6105525"/>
            <a:chOff x="2286000" y="219074"/>
            <a:chExt cx="6675543" cy="610552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219074"/>
              <a:ext cx="6675543" cy="6105525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286000" y="381000"/>
              <a:ext cx="1295400" cy="1447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451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67031F0-684D-4A2B-B287-9AD1DAABE96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A vehicle class hierarchy</a:t>
            </a:r>
            <a:endParaRPr lang="en-US" altLang="es-MX"/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815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90BF4CD-997D-4A9E-AA63-4589CB99A5B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1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/>
              <a:t>Some classes may be too conceptually </a:t>
            </a:r>
            <a:r>
              <a:rPr lang="en-US" altLang="es-MX" i="1" dirty="0"/>
              <a:t>abstract</a:t>
            </a:r>
            <a:r>
              <a:rPr lang="en-US" altLang="es-MX" dirty="0"/>
              <a:t> to be instantiated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/>
              <a:t>Consider </a:t>
            </a:r>
            <a:r>
              <a:rPr lang="en-US" altLang="es-MX" dirty="0" smtClean="0"/>
              <a:t>an </a:t>
            </a:r>
            <a:r>
              <a:rPr lang="en-US" altLang="es-MX" dirty="0" err="1" smtClean="0">
                <a:latin typeface="Courier New" panose="02070309020205020404" pitchFamily="49" charset="0"/>
              </a:rPr>
              <a:t>StaffMember</a:t>
            </a:r>
            <a:r>
              <a:rPr lang="en-US" altLang="es-MX" dirty="0" smtClean="0"/>
              <a:t> class and </a:t>
            </a:r>
            <a:r>
              <a:rPr lang="en-US" altLang="es-MX" dirty="0"/>
              <a:t>a </a:t>
            </a:r>
            <a:r>
              <a:rPr lang="en-US" altLang="es-MX" dirty="0">
                <a:latin typeface="Courier New" panose="02070309020205020404" pitchFamily="49" charset="0"/>
              </a:rPr>
              <a:t>Vehicle</a:t>
            </a:r>
            <a:r>
              <a:rPr lang="en-US" altLang="es-MX" dirty="0"/>
              <a:t> </a:t>
            </a:r>
            <a:r>
              <a:rPr lang="en-US" altLang="es-MX" dirty="0" smtClean="0"/>
              <a:t>class</a:t>
            </a:r>
            <a:endParaRPr lang="en-US" altLang="es-MX" dirty="0"/>
          </a:p>
          <a:p>
            <a:pPr eaLnBrk="1" hangingPunct="1">
              <a:lnSpc>
                <a:spcPct val="90000"/>
              </a:lnSpc>
            </a:pPr>
            <a:r>
              <a:rPr lang="en-US" altLang="es-MX" dirty="0"/>
              <a:t>Without knowing what kind of </a:t>
            </a:r>
            <a:r>
              <a:rPr lang="en-US" altLang="es-MX" dirty="0" err="1" smtClean="0">
                <a:latin typeface="Courier New" panose="02070309020205020404" pitchFamily="49" charset="0"/>
              </a:rPr>
              <a:t>StaffMember</a:t>
            </a:r>
            <a:r>
              <a:rPr lang="en-US" altLang="es-MX" dirty="0" smtClean="0"/>
              <a:t> </a:t>
            </a:r>
            <a:r>
              <a:rPr lang="en-US" altLang="es-MX" dirty="0"/>
              <a:t>or </a:t>
            </a:r>
            <a:r>
              <a:rPr lang="en-US" altLang="es-MX" dirty="0">
                <a:latin typeface="Courier New" panose="02070309020205020404" pitchFamily="49" charset="0"/>
              </a:rPr>
              <a:t>Vehicle</a:t>
            </a:r>
            <a:r>
              <a:rPr lang="en-US" altLang="es-MX" dirty="0"/>
              <a:t> it is, what would it mean to </a:t>
            </a:r>
            <a:r>
              <a:rPr lang="en-US" altLang="es-MX" i="1" dirty="0"/>
              <a:t>instantiate</a:t>
            </a:r>
            <a:r>
              <a:rPr lang="en-US" altLang="es-MX" dirty="0"/>
              <a:t> one</a:t>
            </a:r>
          </a:p>
          <a:p>
            <a:pPr eaLnBrk="1" hangingPunct="1">
              <a:lnSpc>
                <a:spcPct val="90000"/>
              </a:lnSpc>
            </a:pPr>
            <a:endParaRPr lang="en-U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It </a:t>
            </a:r>
            <a:r>
              <a:rPr lang="en-US" altLang="es-MX" dirty="0"/>
              <a:t>has to be a real one</a:t>
            </a:r>
          </a:p>
        </p:txBody>
      </p:sp>
    </p:spTree>
    <p:extLst>
      <p:ext uri="{BB962C8B-B14F-4D97-AF65-F5344CB8AC3E}">
        <p14:creationId xmlns:p14="http://schemas.microsoft.com/office/powerpoint/2010/main" val="35896112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90BF4CD-997D-4A9E-AA63-4589CB99A5B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</a:t>
            </a:r>
            <a:r>
              <a:rPr lang="en-US" altLang="es-MX" dirty="0" smtClean="0"/>
              <a:t>2</a:t>
            </a:r>
            <a:endParaRPr lang="en-US" altLang="es-MX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What’s going on with he </a:t>
            </a:r>
            <a:r>
              <a:rPr lang="en-US" altLang="es-MX" i="1" dirty="0" smtClean="0"/>
              <a:t>pay()</a:t>
            </a:r>
            <a:r>
              <a:rPr lang="en-US" altLang="es-MX" dirty="0" smtClean="0"/>
              <a:t> method through all the </a:t>
            </a:r>
            <a:r>
              <a:rPr lang="en-US" altLang="es-MX" i="1" dirty="0" smtClean="0"/>
              <a:t>inherited</a:t>
            </a:r>
            <a:r>
              <a:rPr lang="en-US" altLang="es-MX" dirty="0" smtClean="0"/>
              <a:t> classes</a:t>
            </a:r>
            <a:endParaRPr lang="en-US" altLang="es-MX" dirty="0"/>
          </a:p>
          <a:p>
            <a:pPr eaLnBrk="1" hangingPunct="1">
              <a:lnSpc>
                <a:spcPct val="90000"/>
              </a:lnSpc>
            </a:pPr>
            <a:endParaRPr lang="en-U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In which classes the </a:t>
            </a:r>
            <a:r>
              <a:rPr lang="en-US" altLang="es-MX" i="1" dirty="0"/>
              <a:t>pay()</a:t>
            </a:r>
            <a:r>
              <a:rPr lang="en-US" altLang="es-MX" dirty="0" smtClean="0"/>
              <a:t> method, had to be defined for real computation?</a:t>
            </a:r>
          </a:p>
          <a:p>
            <a:pPr eaLnBrk="1" hangingPunct="1">
              <a:lnSpc>
                <a:spcPct val="90000"/>
              </a:lnSpc>
            </a:pPr>
            <a:endParaRPr lang="en-US" altLang="es-MX" dirty="0"/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Why the classes </a:t>
            </a:r>
            <a:r>
              <a:rPr lang="en-US" altLang="es-MX" dirty="0" err="1">
                <a:latin typeface="Courier New" panose="02070309020205020404" pitchFamily="49" charset="0"/>
              </a:rPr>
              <a:t>StaffMember</a:t>
            </a:r>
            <a:r>
              <a:rPr lang="en-US" altLang="es-MX" dirty="0"/>
              <a:t> or </a:t>
            </a:r>
            <a:r>
              <a:rPr lang="en-US" altLang="es-MX" dirty="0">
                <a:latin typeface="Courier New" panose="02070309020205020404" pitchFamily="49" charset="0"/>
              </a:rPr>
              <a:t>Vehicle</a:t>
            </a:r>
            <a:r>
              <a:rPr lang="en-US" altLang="es-MX" dirty="0" smtClean="0"/>
              <a:t> must be defined like abstract ones? </a:t>
            </a:r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19285392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566FA2E-4E91-4CEA-AE48-DF36F37DE2E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</a:t>
            </a:r>
            <a:r>
              <a:rPr lang="en-US" altLang="es-MX" dirty="0" smtClean="0"/>
              <a:t>3</a:t>
            </a:r>
            <a:endParaRPr lang="en-US" altLang="es-MX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An </a:t>
            </a:r>
            <a:r>
              <a:rPr lang="en-US" altLang="es-MX" sz="2800" i="1" dirty="0"/>
              <a:t>abstract class</a:t>
            </a:r>
            <a:r>
              <a:rPr lang="en-US" altLang="es-MX" sz="2800" dirty="0"/>
              <a:t> represents a </a:t>
            </a:r>
            <a:r>
              <a:rPr lang="en-US" altLang="es-MX" sz="2800" i="1" dirty="0"/>
              <a:t>generic concept</a:t>
            </a:r>
            <a:r>
              <a:rPr lang="en-US" altLang="es-MX" sz="2800" dirty="0"/>
              <a:t> in a class hierarchy.</a:t>
            </a:r>
            <a:endParaRPr lang="en-US" altLang="es-MX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An </a:t>
            </a:r>
            <a:r>
              <a:rPr lang="en-US" altLang="es-MX" sz="2800" i="1" dirty="0"/>
              <a:t>abstract class</a:t>
            </a:r>
            <a:r>
              <a:rPr lang="en-US" altLang="es-MX" sz="2800" dirty="0"/>
              <a:t> </a:t>
            </a:r>
            <a:r>
              <a:rPr lang="en-US" altLang="es-MX" sz="2800" i="1" dirty="0"/>
              <a:t>cannot be</a:t>
            </a:r>
            <a:r>
              <a:rPr lang="en-US" altLang="es-MX" sz="2800" dirty="0"/>
              <a:t> instantiated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May contain fully implemented methods, like </a:t>
            </a:r>
            <a:r>
              <a:rPr lang="en-US" altLang="es-MX" sz="2800" i="1" dirty="0"/>
              <a:t>static</a:t>
            </a:r>
            <a:r>
              <a:rPr lang="en-US" altLang="es-MX" sz="2800" dirty="0"/>
              <a:t> (class) and </a:t>
            </a:r>
            <a:r>
              <a:rPr lang="en-US" altLang="es-MX" sz="2800" i="1" dirty="0"/>
              <a:t>instance</a:t>
            </a:r>
            <a:r>
              <a:rPr lang="en-US" altLang="es-MX" sz="2800" dirty="0"/>
              <a:t> ones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Can contain several </a:t>
            </a:r>
            <a:r>
              <a:rPr lang="en-US" altLang="es-MX" sz="2800" i="1" dirty="0"/>
              <a:t>abstract</a:t>
            </a:r>
            <a:r>
              <a:rPr lang="en-US" altLang="es-MX" sz="2800" dirty="0"/>
              <a:t> methods, which have no definition (no body or definition, only header)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An </a:t>
            </a:r>
            <a:r>
              <a:rPr lang="en-US" altLang="es-MX" sz="2800" i="1" dirty="0"/>
              <a:t>abstract class</a:t>
            </a:r>
            <a:r>
              <a:rPr lang="en-US" altLang="es-MX" sz="2800" dirty="0"/>
              <a:t> represents an </a:t>
            </a:r>
            <a:r>
              <a:rPr lang="en-US" altLang="es-MX" sz="2800" i="1" dirty="0"/>
              <a:t>abstract entity</a:t>
            </a:r>
            <a:r>
              <a:rPr lang="en-US" altLang="es-MX" sz="2800" dirty="0"/>
              <a:t> that is usually insufficiently defined to be useful by itself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409424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566FA2E-4E91-4CEA-AE48-DF36F37DE2E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</a:t>
            </a:r>
            <a:r>
              <a:rPr lang="en-US" altLang="es-MX" dirty="0" smtClean="0"/>
              <a:t>4</a:t>
            </a:r>
            <a:endParaRPr lang="en-US" altLang="es-MX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class / method is declared as </a:t>
            </a:r>
            <a:r>
              <a:rPr lang="en-US" altLang="es-MX" sz="2800" i="1" dirty="0"/>
              <a:t>abstract</a:t>
            </a:r>
            <a:r>
              <a:rPr lang="en-US" altLang="es-MX" sz="2800" dirty="0"/>
              <a:t> by including the </a:t>
            </a:r>
            <a:r>
              <a:rPr lang="en-US" altLang="es-MX" sz="2800" dirty="0">
                <a:latin typeface="Courier New" panose="02070309020205020404" pitchFamily="49" charset="0"/>
              </a:rPr>
              <a:t>abstract</a:t>
            </a:r>
            <a:r>
              <a:rPr lang="en-US" altLang="es-MX" sz="2800" dirty="0"/>
              <a:t> modifier in its header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// Abstract class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</a:t>
            </a:r>
            <a:r>
              <a:rPr lang="en-US" altLang="es-MX" sz="2000" b="1" dirty="0">
                <a:latin typeface="Courier New" panose="02070309020205020404" pitchFamily="49" charset="0"/>
              </a:rPr>
              <a:t>public abstract</a:t>
            </a:r>
            <a:r>
              <a:rPr lang="en-US" altLang="es-MX" sz="2000" b="1" dirty="0"/>
              <a:t>  </a:t>
            </a:r>
            <a:r>
              <a:rPr lang="en-US" altLang="es-MX" sz="2000" b="1" dirty="0">
                <a:latin typeface="Courier New" panose="02070309020205020404" pitchFamily="49" charset="0"/>
              </a:rPr>
              <a:t>class Vehicle {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// Attributes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private double speed;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- - -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// Methods: headers and bodies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- - -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// Abstract method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</a:t>
            </a: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 abstract double </a:t>
            </a:r>
            <a:r>
              <a:rPr lang="en-US" altLang="es-MX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fuelConsumption</a:t>
            </a: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s-MX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</a:t>
            </a:r>
            <a:r>
              <a:rPr lang="en-US" altLang="es-MX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3739410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B566FA2E-4E91-4CEA-AE48-DF36F37DE2E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</a:t>
            </a:r>
            <a:r>
              <a:rPr lang="en-US" altLang="es-MX" dirty="0" smtClean="0"/>
              <a:t>5</a:t>
            </a:r>
            <a:endParaRPr lang="en-US" altLang="es-MX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i="1" dirty="0"/>
              <a:t>child class</a:t>
            </a:r>
            <a:r>
              <a:rPr lang="en-US" altLang="es-MX" sz="2800" dirty="0"/>
              <a:t> defines the </a:t>
            </a:r>
            <a:r>
              <a:rPr lang="en-US" altLang="es-MX" sz="2800" i="1" dirty="0"/>
              <a:t>abstract method</a:t>
            </a:r>
            <a:r>
              <a:rPr lang="en-US" altLang="es-MX" sz="2800" dirty="0"/>
              <a:t> inherited from its parent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// Child class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</a:t>
            </a:r>
            <a:r>
              <a:rPr lang="en-US" altLang="es-MX" sz="2000" b="1" dirty="0">
                <a:latin typeface="Courier New" panose="02070309020205020404" pitchFamily="49" charset="0"/>
              </a:rPr>
              <a:t>public class Car extends Vehicle{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// Attributes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- - -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// Methods: headers and bodies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   - - -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  </a:t>
            </a: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es-MX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fuelConsumption</a:t>
            </a: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// Variable definitions and instructions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- - -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s-MX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 </a:t>
            </a:r>
            <a:r>
              <a:rPr lang="en-US" altLang="es-MX" sz="2000" b="1" dirty="0" smtClean="0">
                <a:latin typeface="Courier New" panose="02070309020205020404" pitchFamily="49" charset="0"/>
              </a:rPr>
              <a:t>}</a:t>
            </a:r>
            <a:endParaRPr lang="en-US" altLang="es-MX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4113800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90BF4CD-997D-4A9E-AA63-4589CB99A5B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Abstract Classes </a:t>
            </a:r>
            <a:r>
              <a:rPr lang="en-US" altLang="es-MX" dirty="0" smtClean="0"/>
              <a:t>6</a:t>
            </a:r>
            <a:endParaRPr lang="en-US" altLang="es-MX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/>
              <a:t>If a </a:t>
            </a:r>
            <a:r>
              <a:rPr lang="en-US" altLang="es-MX" i="1" dirty="0"/>
              <a:t>child class</a:t>
            </a:r>
            <a:r>
              <a:rPr lang="en-US" altLang="es-MX" dirty="0"/>
              <a:t> of an </a:t>
            </a:r>
            <a:r>
              <a:rPr lang="en-US" altLang="es-MX" i="1" dirty="0"/>
              <a:t>abstract class</a:t>
            </a:r>
            <a:r>
              <a:rPr lang="en-US" altLang="es-MX" dirty="0"/>
              <a:t> does not give a definition (body) for every </a:t>
            </a:r>
            <a:r>
              <a:rPr lang="en-US" altLang="es-MX" i="1" dirty="0"/>
              <a:t>abstract method</a:t>
            </a:r>
            <a:r>
              <a:rPr lang="en-US" altLang="es-MX" dirty="0"/>
              <a:t> that it inherits from its parent, then the </a:t>
            </a:r>
            <a:r>
              <a:rPr lang="en-US" altLang="es-MX" i="1" dirty="0"/>
              <a:t>child class</a:t>
            </a:r>
            <a:r>
              <a:rPr lang="en-US" altLang="es-MX" dirty="0"/>
              <a:t> is also considered to be </a:t>
            </a:r>
            <a:r>
              <a:rPr lang="en-US" altLang="es-MX" i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988784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</TotalTime>
  <Words>518</Words>
  <Application>Microsoft Office PowerPoint</Application>
  <PresentationFormat>Presentación en pantalla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ＭＳ Ｐゴシック</vt:lpstr>
      <vt:lpstr>ＭＳ Ｐゴシック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Appendix B:  Object-Oriented Design</vt:lpstr>
      <vt:lpstr>A UML diagram, class hierarchy of Staff-Member</vt:lpstr>
      <vt:lpstr>A vehicle class hierarchy</vt:lpstr>
      <vt:lpstr>Inheritance - Abstract Classes 1</vt:lpstr>
      <vt:lpstr>Inheritance - Abstract Classes 2</vt:lpstr>
      <vt:lpstr>Inheritance - Abstract Classes 3</vt:lpstr>
      <vt:lpstr>Inheritance - Abstract Classes 4</vt:lpstr>
      <vt:lpstr>Inheritance - Abstract Classes 5</vt:lpstr>
      <vt:lpstr>Inheritance - Abstract Classes 6</vt:lpstr>
      <vt:lpstr>Inheritance - Visibility Modifiers</vt:lpstr>
      <vt:lpstr>Inheritance - the protected Modifier 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163</cp:revision>
  <cp:lastPrinted>2019-01-30T22:32:46Z</cp:lastPrinted>
  <dcterms:created xsi:type="dcterms:W3CDTF">2004-12-13T11:14:44Z</dcterms:created>
  <dcterms:modified xsi:type="dcterms:W3CDTF">2019-01-30T23:47:26Z</dcterms:modified>
  <cp:category/>
</cp:coreProperties>
</file>