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401" r:id="rId2"/>
    <p:sldId id="449" r:id="rId3"/>
    <p:sldId id="450" r:id="rId4"/>
    <p:sldId id="445" r:id="rId5"/>
    <p:sldId id="480" r:id="rId6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12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4B6CDFE7-89F4-4206-8B01-FF6EE17F4E3B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7878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04" y="4416522"/>
            <a:ext cx="5030194" cy="418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917706D7-2D5E-48A7-821C-67D3268120AF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86859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  <a:ea typeface="ヒラギノ角ゴ Pro W3" pitchFamily="-108" charset="-128"/>
                <a:cs typeface="+mn-cs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  <a:ea typeface="ヒラギノ角ゴ Pro W3" pitchFamily="-108" charset="-128"/>
                  <a:cs typeface="+mn-cs"/>
                </a:rPr>
                <a:t>Addison Wesley </a:t>
              </a:r>
              <a:r>
                <a:rPr lang="en-US" sz="1100">
                  <a:latin typeface="Arial" charset="0"/>
                  <a:ea typeface="ヒラギノ角ゴ Pro W3" pitchFamily="-108" charset="-128"/>
                  <a:cs typeface="+mn-cs"/>
                </a:rPr>
                <a:t>is an imprint of</a:t>
              </a:r>
              <a:endParaRPr lang="en-US" sz="1100" b="1">
                <a:latin typeface="Arial" charset="0"/>
                <a:ea typeface="ヒラギノ角ゴ Pro W3" pitchFamily="-108" charset="-128"/>
                <a:cs typeface="+mn-cs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  <a:ea typeface="ヒラギノ角ゴ Pro W3" pitchFamily="-108" charset="-128"/>
              <a:cs typeface="+mn-cs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E556901-2FB8-4FEA-AEBC-5F68FEEDD5A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57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DBA152-43AF-421C-94D2-77D8A9FD731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510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48813801-EF88-41F4-B6D9-8BB2664BB15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8277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E9179A-0AFC-4879-BDAF-BD0156D47D6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9454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683B931-2B69-4875-9623-6F213B5D081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03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AA0287BE-703A-4A98-8AE5-8BEE21747F6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6522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9DC74C-9387-4BAE-AF7D-BF058CB9FBB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173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6FA5EE6-88A1-4005-8ED4-BE9364D617D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696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B456634F-461E-4F70-9719-7F7800DEDEA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836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F8C22120-81AA-44A6-A793-E4A7A2E823F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904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5B497E5A-D700-4102-A3CD-B9B684B33190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1DFB09F2-E611-4240-A2FF-51392671C159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</p:spPr>
        <p:txBody>
          <a:bodyPr/>
          <a:lstStyle/>
          <a:p>
            <a:pPr algn="ctr" eaLnBrk="1" hangingPunct="1"/>
            <a:r>
              <a:rPr lang="en-US" altLang="es-MX" sz="3200" smtClean="0"/>
              <a:t>Appendix B:</a:t>
            </a:r>
            <a:br>
              <a:rPr lang="en-US" altLang="es-MX" sz="3200" smtClean="0"/>
            </a:br>
            <a:r>
              <a:rPr lang="en-US" altLang="es-MX" sz="3200" smtClean="0"/>
              <a:t> Object-Oriented Design</a:t>
            </a:r>
            <a:endParaRPr lang="en-US" altLang="es-MX" sz="3200" b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 smtClean="0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 smtClean="0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A5F8BAF-0CD1-41D0-A622-A1F24825F761}" type="slidenum">
              <a:rPr lang="en-US" altLang="es-MX" sz="1000">
                <a:latin typeface="Arial" panose="020B0604020202020204" pitchFamily="34" charset="0"/>
              </a:rPr>
              <a:pPr/>
              <a:t>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Passing Objects as Parameters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7" y="1143000"/>
            <a:ext cx="7629525" cy="5105400"/>
          </a:xfrm>
        </p:spPr>
        <p:txBody>
          <a:bodyPr/>
          <a:lstStyle/>
          <a:p>
            <a:pPr eaLnBrk="1" hangingPunct="1"/>
            <a:r>
              <a:rPr lang="en-US" altLang="es-MX" sz="2400" b="1" i="1" dirty="0" smtClean="0"/>
              <a:t>Formal parameters</a:t>
            </a:r>
            <a:r>
              <a:rPr lang="en-US" altLang="es-MX" sz="2400" dirty="0" smtClean="0"/>
              <a:t> are those listed in the header of a method </a:t>
            </a:r>
          </a:p>
          <a:p>
            <a:pPr eaLnBrk="1" hangingPunct="1"/>
            <a:r>
              <a:rPr lang="en-US" altLang="es-MX" sz="2400" b="1" i="1" dirty="0" smtClean="0"/>
              <a:t>Actual parameters</a:t>
            </a:r>
            <a:r>
              <a:rPr lang="en-US" altLang="es-MX" sz="2400" dirty="0" smtClean="0"/>
              <a:t> are those listed in the call to a method</a:t>
            </a:r>
          </a:p>
          <a:p>
            <a:pPr eaLnBrk="1" hangingPunct="1"/>
            <a:r>
              <a:rPr lang="en-US" altLang="es-MX" sz="2400" dirty="0" smtClean="0"/>
              <a:t>In Java, all parameters are passed by </a:t>
            </a:r>
            <a:r>
              <a:rPr lang="en-US" altLang="es-MX" sz="2400" i="1" dirty="0" smtClean="0"/>
              <a:t>value</a:t>
            </a:r>
            <a:r>
              <a:rPr lang="en-US" altLang="es-MX" sz="2400" dirty="0" smtClean="0"/>
              <a:t> meaning that at the time of the method call, the value of the </a:t>
            </a:r>
            <a:r>
              <a:rPr lang="en-US" altLang="es-MX" sz="2400" i="1" dirty="0" smtClean="0"/>
              <a:t>actual parameter</a:t>
            </a:r>
            <a:r>
              <a:rPr lang="en-US" altLang="es-MX" sz="2400" dirty="0" smtClean="0"/>
              <a:t> is copied into the </a:t>
            </a:r>
            <a:r>
              <a:rPr lang="en-US" altLang="es-MX" sz="2400" i="1" dirty="0" smtClean="0"/>
              <a:t>formal parameter</a:t>
            </a:r>
          </a:p>
          <a:p>
            <a:pPr eaLnBrk="1" hangingPunct="1"/>
            <a:r>
              <a:rPr lang="en-US" altLang="es-MX" sz="2400" dirty="0" smtClean="0"/>
              <a:t>However, when </a:t>
            </a:r>
            <a:r>
              <a:rPr lang="en-US" altLang="es-MX" sz="2400" i="1" dirty="0" smtClean="0"/>
              <a:t>object reference</a:t>
            </a:r>
            <a:r>
              <a:rPr lang="en-US" altLang="es-MX" sz="2400" dirty="0" smtClean="0"/>
              <a:t> variables are passed as parameters, the net effect is that the </a:t>
            </a:r>
            <a:r>
              <a:rPr lang="en-US" altLang="es-MX" sz="2400" i="1" dirty="0" smtClean="0"/>
              <a:t>memory address</a:t>
            </a:r>
            <a:r>
              <a:rPr lang="en-US" altLang="es-MX" sz="2400" dirty="0" smtClean="0"/>
              <a:t> (</a:t>
            </a:r>
            <a:r>
              <a:rPr lang="en-US" altLang="es-MX" sz="1800" dirty="0" smtClean="0"/>
              <a:t>or </a:t>
            </a:r>
            <a:r>
              <a:rPr lang="en-US" altLang="es-MX" sz="1800" i="1" dirty="0" smtClean="0"/>
              <a:t>reference</a:t>
            </a:r>
            <a:r>
              <a:rPr lang="en-US" altLang="es-MX" sz="2400" dirty="0" smtClean="0"/>
              <a:t>) is </a:t>
            </a:r>
            <a:r>
              <a:rPr lang="en-US" altLang="es-MX" sz="2400" dirty="0" smtClean="0"/>
              <a:t>passed and thus the </a:t>
            </a:r>
            <a:r>
              <a:rPr lang="en-US" altLang="es-MX" sz="2400" i="1" dirty="0" smtClean="0"/>
              <a:t>formal parameter</a:t>
            </a:r>
            <a:r>
              <a:rPr lang="en-US" altLang="es-MX" sz="2400" dirty="0" smtClean="0"/>
              <a:t> becomes an </a:t>
            </a:r>
            <a:r>
              <a:rPr lang="en-US" altLang="es-MX" sz="2400" i="1" dirty="0" smtClean="0"/>
              <a:t>alias</a:t>
            </a:r>
            <a:r>
              <a:rPr lang="en-US" altLang="es-MX" sz="2400" dirty="0" smtClean="0"/>
              <a:t> to the </a:t>
            </a:r>
            <a:r>
              <a:rPr lang="en-US" altLang="es-MX" sz="2400" i="1" dirty="0" smtClean="0"/>
              <a:t>actual parameter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1ECE02C-66EF-48B8-9364-CBE79BD19332}" type="slidenum">
              <a:rPr lang="en-US" altLang="es-MX" sz="1000">
                <a:latin typeface="Arial" panose="020B0604020202020204" pitchFamily="34" charset="0"/>
              </a:rPr>
              <a:pPr/>
              <a:t>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22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Passing Objects as Parameters</a:t>
            </a:r>
          </a:p>
        </p:txBody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74750" y="1524000"/>
            <a:ext cx="7629525" cy="5029200"/>
          </a:xfrm>
        </p:spPr>
        <p:txBody>
          <a:bodyPr/>
          <a:lstStyle/>
          <a:p>
            <a:pPr eaLnBrk="1" hangingPunct="1"/>
            <a:r>
              <a:rPr lang="en-US" altLang="es-MX" sz="2400" dirty="0" smtClean="0"/>
              <a:t>Thus if we change the state of the object that is referenced by the </a:t>
            </a:r>
            <a:r>
              <a:rPr lang="en-US" altLang="es-MX" sz="2400" i="1" dirty="0" smtClean="0"/>
              <a:t>formal parameter</a:t>
            </a:r>
            <a:r>
              <a:rPr lang="en-US" altLang="es-MX" sz="2400" dirty="0" smtClean="0"/>
              <a:t>, we are also changing the state of the object referenced by the </a:t>
            </a:r>
            <a:r>
              <a:rPr lang="en-US" altLang="es-MX" sz="2400" i="1" dirty="0" smtClean="0"/>
              <a:t>actual parameter </a:t>
            </a:r>
            <a:r>
              <a:rPr lang="en-US" altLang="es-MX" sz="2400" dirty="0" smtClean="0"/>
              <a:t>(</a:t>
            </a:r>
            <a:r>
              <a:rPr lang="en-US" altLang="es-MX" sz="1800" dirty="0" smtClean="0"/>
              <a:t>since it is the same object</a:t>
            </a:r>
            <a:r>
              <a:rPr lang="en-US" altLang="es-MX" sz="2400" dirty="0" smtClean="0"/>
              <a:t>)</a:t>
            </a:r>
          </a:p>
          <a:p>
            <a:pPr eaLnBrk="1" hangingPunct="1"/>
            <a:r>
              <a:rPr lang="en-US" altLang="es-MX" sz="2400" dirty="0" smtClean="0"/>
              <a:t>However, if we change the </a:t>
            </a:r>
            <a:r>
              <a:rPr lang="en-US" altLang="es-MX" sz="2400" i="1" dirty="0" smtClean="0"/>
              <a:t>formal parameter</a:t>
            </a:r>
            <a:r>
              <a:rPr lang="en-US" altLang="es-MX" sz="2400" dirty="0" smtClean="0"/>
              <a:t> itself, by assigning it to a different object, we will have no impact on the </a:t>
            </a:r>
            <a:r>
              <a:rPr lang="en-US" altLang="es-MX" sz="2400" i="1" dirty="0" smtClean="0"/>
              <a:t>actual parameter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9DAAE60B-E828-4523-96EC-67DC26A97E30}" type="slidenum">
              <a:rPr lang="en-US" altLang="es-MX" sz="1000">
                <a:latin typeface="Arial" panose="020B0604020202020204" pitchFamily="34" charset="0"/>
              </a:rPr>
              <a:pPr/>
              <a:t>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References Revisited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7" y="1066800"/>
            <a:ext cx="7629525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An object reference variable currently points to an object with a numerical memory address produced by new()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An object reference variable that does not currently point to an object is a </a:t>
            </a:r>
            <a:r>
              <a:rPr lang="en-US" altLang="es-MX" sz="2400" b="1" i="1" dirty="0" smtClean="0"/>
              <a:t>null</a:t>
            </a:r>
            <a:r>
              <a:rPr lang="en-US" altLang="es-MX" sz="2400" dirty="0" smtClean="0"/>
              <a:t>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An object may refer to itself using the </a:t>
            </a:r>
            <a:r>
              <a:rPr lang="en-US" altLang="es-MX" sz="2400" b="1" dirty="0" smtClean="0">
                <a:latin typeface="Courier New" panose="02070309020205020404" pitchFamily="49" charset="0"/>
              </a:rPr>
              <a:t>this</a:t>
            </a:r>
            <a:r>
              <a:rPr lang="en-US" altLang="es-MX" sz="2400" dirty="0" smtClean="0"/>
              <a:t>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It is possible for two or more variables to point to the same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000" dirty="0" smtClean="0"/>
              <a:t>This situation is called </a:t>
            </a:r>
            <a:r>
              <a:rPr lang="en-US" altLang="es-MX" sz="2000" b="1" i="1" dirty="0" smtClean="0"/>
              <a:t>aliasing</a:t>
            </a:r>
            <a:r>
              <a:rPr lang="en-US" altLang="es-MX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For example if </a:t>
            </a:r>
            <a:r>
              <a:rPr lang="en-US" altLang="es-MX" sz="2400" i="1" dirty="0" smtClean="0"/>
              <a:t>x</a:t>
            </a:r>
            <a:r>
              <a:rPr lang="en-US" altLang="es-MX" sz="2400" dirty="0" smtClean="0"/>
              <a:t> and </a:t>
            </a:r>
            <a:r>
              <a:rPr lang="en-US" altLang="es-MX" sz="2400" i="1" dirty="0" smtClean="0"/>
              <a:t>y</a:t>
            </a:r>
            <a:r>
              <a:rPr lang="en-US" altLang="es-MX" sz="2400" dirty="0" smtClean="0"/>
              <a:t> are both object reference variables pointing to the same </a:t>
            </a:r>
            <a:r>
              <a:rPr lang="en-US" altLang="es-MX" sz="2400" dirty="0" smtClean="0"/>
              <a:t>Administrative </a:t>
            </a:r>
            <a:r>
              <a:rPr lang="en-US" altLang="es-MX" sz="2400" dirty="0" smtClean="0"/>
              <a:t>and we change the </a:t>
            </a:r>
            <a:r>
              <a:rPr lang="en-US" altLang="es-MX" sz="2400" dirty="0" smtClean="0"/>
              <a:t>salary </a:t>
            </a:r>
            <a:r>
              <a:rPr lang="en-US" altLang="es-MX" sz="2400" dirty="0" smtClean="0"/>
              <a:t>on </a:t>
            </a:r>
            <a:r>
              <a:rPr lang="en-US" altLang="es-MX" sz="2400" dirty="0" smtClean="0"/>
              <a:t>Administrative </a:t>
            </a:r>
            <a:r>
              <a:rPr lang="en-US" altLang="es-MX" sz="2400" i="1" dirty="0" smtClean="0"/>
              <a:t>x</a:t>
            </a:r>
            <a:r>
              <a:rPr lang="en-US" altLang="es-MX" sz="2400" dirty="0" smtClean="0"/>
              <a:t> then we have also altered the balance of </a:t>
            </a:r>
            <a:r>
              <a:rPr lang="en-US" altLang="es-MX" sz="2400" i="1" dirty="0" smtClean="0"/>
              <a:t>y</a:t>
            </a:r>
            <a:r>
              <a:rPr lang="en-US" altLang="es-MX" sz="2400" dirty="0" smtClean="0"/>
              <a:t>.</a:t>
            </a:r>
            <a:endParaRPr lang="en-US" altLang="es-MX" sz="24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4689889-175F-41A6-A592-88D04BEBC234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Garbage Collection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6295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Once all references to an object have been discarded, we can no longer access that object and it is then called </a:t>
            </a:r>
            <a:r>
              <a:rPr lang="en-US" altLang="es-MX" sz="2400" i="1" dirty="0" smtClean="0"/>
              <a:t>garbage</a:t>
            </a:r>
            <a:r>
              <a:rPr lang="en-US" altLang="es-MX" sz="2400" dirty="0" smtClean="0"/>
              <a:t>  </a:t>
            </a:r>
            <a:endParaRPr lang="en-US" altLang="es-MX" sz="2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Java performs automatic </a:t>
            </a:r>
            <a:r>
              <a:rPr lang="en-US" altLang="es-MX" sz="2400" i="1" dirty="0" smtClean="0"/>
              <a:t>garbage collection</a:t>
            </a:r>
            <a:r>
              <a:rPr lang="en-US" altLang="es-MX" sz="2400" dirty="0" smtClean="0"/>
              <a:t> meaning that occasionally the Java run time environment collects all of the objects that have been marked as </a:t>
            </a:r>
            <a:r>
              <a:rPr lang="en-US" altLang="es-MX" sz="2400" i="1" dirty="0" smtClean="0"/>
              <a:t>garbage</a:t>
            </a:r>
            <a:r>
              <a:rPr lang="en-US" altLang="es-MX" sz="2400" dirty="0" smtClean="0"/>
              <a:t> and returns their memory to the system for future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In many other languages, the programmer would have to explicitly return memory that has become garbage or risk running out of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This action is carried out by the </a:t>
            </a:r>
            <a:r>
              <a:rPr lang="en-US" altLang="es-MX" sz="2400" b="1" i="1" dirty="0" smtClean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4101910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</TotalTime>
  <Words>377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ＭＳ Ｐゴシック</vt:lpstr>
      <vt:lpstr>ＭＳ Ｐゴシック</vt:lpstr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Appendix B:  Object-Oriented Design</vt:lpstr>
      <vt:lpstr>Passing Objects as Parameters</vt:lpstr>
      <vt:lpstr>Passing Objects as Parameters</vt:lpstr>
      <vt:lpstr>References Revisited</vt:lpstr>
      <vt:lpstr>Garbage Collection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149</cp:revision>
  <cp:lastPrinted>2018-02-01T00:01:36Z</cp:lastPrinted>
  <dcterms:created xsi:type="dcterms:W3CDTF">2004-12-13T11:14:44Z</dcterms:created>
  <dcterms:modified xsi:type="dcterms:W3CDTF">2019-01-31T01:02:07Z</dcterms:modified>
  <cp:category/>
</cp:coreProperties>
</file>