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5" r:id="rId1"/>
  </p:sldMasterIdLst>
  <p:notesMasterIdLst>
    <p:notesMasterId r:id="rId9"/>
  </p:notesMasterIdLst>
  <p:handoutMasterIdLst>
    <p:handoutMasterId r:id="rId10"/>
  </p:handoutMasterIdLst>
  <p:sldIdLst>
    <p:sldId id="401" r:id="rId2"/>
    <p:sldId id="364" r:id="rId3"/>
    <p:sldId id="365" r:id="rId4"/>
    <p:sldId id="366" r:id="rId5"/>
    <p:sldId id="380" r:id="rId6"/>
    <p:sldId id="402" r:id="rId7"/>
    <p:sldId id="403" r:id="rId8"/>
  </p:sldIdLst>
  <p:sldSz cx="9144000" cy="6858000" type="screen4x3"/>
  <p:notesSz cx="6858000" cy="92964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CEDF"/>
    <a:srgbClr val="F8BE1A"/>
    <a:srgbClr val="A800A8"/>
    <a:srgbClr val="D4C00F"/>
    <a:srgbClr val="990099"/>
    <a:srgbClr val="800080"/>
    <a:srgbClr val="7B5678"/>
    <a:srgbClr val="007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93" d="100"/>
          <a:sy n="93" d="100"/>
        </p:scale>
        <p:origin x="2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0609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defTabSz="923052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7391" y="1"/>
            <a:ext cx="2970609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algn="r" defTabSz="923052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5"/>
            <a:ext cx="2970609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defTabSz="923052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7391" y="8832195"/>
            <a:ext cx="2970609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algn="r" defTabSz="921669">
              <a:defRPr sz="1200"/>
            </a:lvl1pPr>
          </a:lstStyle>
          <a:p>
            <a:fld id="{01CD09E7-41E2-42BA-80F8-3ADE05206D17}" type="slidenum">
              <a:rPr lang="en-CA" altLang="es-MX"/>
              <a:pPr/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1122399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0609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defTabSz="923052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7391" y="1"/>
            <a:ext cx="2970609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algn="r" defTabSz="923052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805" y="4416099"/>
            <a:ext cx="5030391" cy="41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5"/>
            <a:ext cx="2970609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defTabSz="923052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7391" y="8832195"/>
            <a:ext cx="2970609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algn="r" defTabSz="921669">
              <a:defRPr sz="1200"/>
            </a:lvl1pPr>
          </a:lstStyle>
          <a:p>
            <a:fld id="{7B8998FA-37FF-42D8-8E15-D9AF3BCBD035}" type="slidenum">
              <a:rPr lang="en-CA" altLang="es-MX"/>
              <a:pPr/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3545525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998FA-37FF-42D8-8E15-D9AF3BCBD035}" type="slidenum">
              <a:rPr lang="en-CA" altLang="es-MX" smtClean="0"/>
              <a:pPr/>
              <a:t>7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345131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16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6002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s-MX" sz="1200">
                <a:latin typeface="Arial" charset="0"/>
              </a:rPr>
              <a:t> © 2010 Pearson Addison-Wesley. All rights reserved.</a:t>
            </a:r>
            <a:r>
              <a:rPr lang="en-US" altLang="es-MX" sz="1200">
                <a:solidFill>
                  <a:srgbClr val="D9EAFF"/>
                </a:solidFill>
                <a:latin typeface="Arial" charset="0"/>
              </a:rPr>
              <a:t> </a:t>
            </a:r>
          </a:p>
        </p:txBody>
      </p:sp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203200" y="5715000"/>
            <a:ext cx="1371600" cy="914400"/>
            <a:chOff x="128" y="3600"/>
            <a:chExt cx="864" cy="576"/>
          </a:xfrm>
        </p:grpSpPr>
        <p:pic>
          <p:nvPicPr>
            <p:cNvPr id="4" name="Picture 4" descr="Pearson_CMY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100" b="1">
                  <a:latin typeface="Arial" charset="0"/>
                </a:rPr>
                <a:t>Addison Wesley </a:t>
              </a:r>
              <a:r>
                <a:rPr lang="en-US" sz="1100">
                  <a:latin typeface="Arial" charset="0"/>
                </a:rPr>
                <a:t>is an imprint of</a:t>
              </a:r>
              <a:endParaRPr lang="en-US" sz="1100" b="1">
                <a:latin typeface="Arial" charset="0"/>
              </a:endParaRPr>
            </a:p>
          </p:txBody>
        </p:sp>
      </p:grpSp>
      <p:sp>
        <p:nvSpPr>
          <p:cNvPr id="6" name="AutoShape 2"/>
          <p:cNvSpPr>
            <a:spLocks noChangeArrowheads="1"/>
          </p:cNvSpPr>
          <p:nvPr userDrawn="1"/>
        </p:nvSpPr>
        <p:spPr bwMode="auto">
          <a:xfrm flipH="1">
            <a:off x="0" y="-12700"/>
            <a:ext cx="9150350" cy="16129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5992C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 eaLnBrk="1" hangingPunct="1">
              <a:defRPr/>
            </a:pPr>
            <a:endParaRPr lang="en-US" altLang="es-MX" baseline="-25000">
              <a:latin typeface="Times New Roman" pitchFamily="-10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1600200"/>
            <a:ext cx="9144000" cy="152400"/>
          </a:xfrm>
          <a:prstGeom prst="rect">
            <a:avLst/>
          </a:prstGeom>
          <a:solidFill>
            <a:srgbClr val="EDD3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 eaLnBrk="1" hangingPunct="1">
              <a:defRPr/>
            </a:pPr>
            <a:endParaRPr lang="en-US" altLang="es-MX"/>
          </a:p>
        </p:txBody>
      </p:sp>
      <p:pic>
        <p:nvPicPr>
          <p:cNvPr id="8" name="Picture 8" descr="Lewi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00400"/>
            <a:ext cx="1447800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98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5A3ED975-B95C-4544-AA61-E10638FEEB45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15992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9E52DC76-C3CA-4320-BD5F-6847FADA373C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420164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B6C5D344-ABAD-419A-B77C-AAE0FAB860B5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04113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379929E3-B3BA-42C0-A959-37158D53D8CD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91998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7EB7A615-223A-4CB0-B1AC-DACB45F8CDA1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9546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55412DA7-A74B-47D3-9B3D-C33A89D5AE6C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7606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CB1E8251-635D-422B-83D2-CCF097C1AAE7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26804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6A9F4F3D-C04B-4884-BC6E-7BA0B65B7241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09563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1C9CD55D-A0A4-4DBE-9CE2-5CC96835EEA5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94492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D18FB1EC-1164-4092-AFFD-F19FE4696FCF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80351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-12700"/>
            <a:ext cx="9150350" cy="52705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 eaLnBrk="1" hangingPunct="1">
              <a:defRPr/>
            </a:pPr>
            <a:endParaRPr lang="en-US" altLang="es-MX" baseline="-25000">
              <a:latin typeface="Times New Roman" pitchFamily="-10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insert 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text styles</a:t>
            </a:r>
          </a:p>
          <a:p>
            <a:pPr lvl="1"/>
            <a:r>
              <a:rPr lang="en-US" altLang="es-MX"/>
              <a:t>Second level</a:t>
            </a:r>
          </a:p>
          <a:p>
            <a:pPr lvl="2"/>
            <a:r>
              <a:rPr lang="en-US" altLang="es-MX"/>
              <a:t>Third level</a:t>
            </a:r>
          </a:p>
          <a:p>
            <a:pPr lvl="3"/>
            <a:r>
              <a:rPr lang="en-US" altLang="es-MX"/>
              <a:t>Fourth level</a:t>
            </a:r>
          </a:p>
          <a:p>
            <a:pPr lvl="4"/>
            <a:r>
              <a:rPr lang="en-US" altLang="es-MX"/>
              <a:t>Fifth level</a:t>
            </a:r>
          </a:p>
        </p:txBody>
      </p:sp>
      <p:sp>
        <p:nvSpPr>
          <p:cNvPr id="4925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es-MX"/>
              <a:t>1-</a:t>
            </a:r>
            <a:fld id="{5227D45C-0679-4609-A328-F4D84E61B16E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pPr algn="r"/>
            <a:r>
              <a:rPr lang="en-US" altLang="es-MX" sz="1200">
                <a:solidFill>
                  <a:schemeClr val="bg1"/>
                </a:solidFill>
                <a:latin typeface="Arial" panose="020B0604020202020204" pitchFamily="34" charset="0"/>
              </a:rPr>
              <a:t>1-</a:t>
            </a:r>
            <a:fld id="{7D7AD6CD-7F81-44FC-A511-78473DB2ED90}" type="slidenum">
              <a:rPr lang="en-US" altLang="es-MX" sz="12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‹Nº›</a:t>
            </a:fld>
            <a:endParaRPr lang="en-US" altLang="es-MX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s-MX" sz="1200">
                <a:latin typeface="Arial" charset="0"/>
              </a:rPr>
              <a:t>© 2010 Pearson Addison-Wesley.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304800"/>
            <a:ext cx="7772400" cy="1165225"/>
          </a:xfrm>
          <a:noFill/>
        </p:spPr>
        <p:txBody>
          <a:bodyPr/>
          <a:lstStyle/>
          <a:p>
            <a:pPr algn="ctr" eaLnBrk="1" hangingPunct="1"/>
            <a:r>
              <a:rPr lang="en-US" altLang="es-MX" sz="3200"/>
              <a:t>Appendix B:</a:t>
            </a:r>
            <a:br>
              <a:rPr lang="en-US" altLang="es-MX" sz="3200"/>
            </a:br>
            <a:r>
              <a:rPr lang="en-US" altLang="es-MX" sz="3200"/>
              <a:t> Object-Oriented Design</a:t>
            </a:r>
            <a:endParaRPr lang="en-US" altLang="es-MX" sz="3200" b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981200"/>
            <a:ext cx="8763000" cy="4419600"/>
          </a:xfrm>
          <a:noFill/>
        </p:spPr>
        <p:txBody>
          <a:bodyPr/>
          <a:lstStyle/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800" b="1">
                <a:solidFill>
                  <a:schemeClr val="bg1"/>
                </a:solidFill>
              </a:rPr>
              <a:t>Java Software Structures: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400" i="1">
                <a:solidFill>
                  <a:schemeClr val="bg1"/>
                </a:solidFill>
              </a:rPr>
              <a:t>Designing and Using Data Structures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800" i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400" b="1">
                <a:solidFill>
                  <a:schemeClr val="bg1"/>
                </a:solidFill>
              </a:rPr>
              <a:t>Third Edition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800" b="1">
                <a:solidFill>
                  <a:schemeClr val="bg1"/>
                </a:solidFill>
              </a:rPr>
              <a:t>John Lewis &amp; Joseph Chase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18F65AE2-22B4-4134-98F4-E38483C3296D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s-MX" sz="10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Interfaces 1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7629525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000" dirty="0"/>
              <a:t>A Java </a:t>
            </a:r>
            <a:r>
              <a:rPr lang="en-US" altLang="es-MX" sz="2000" i="1" dirty="0"/>
              <a:t>interface</a:t>
            </a:r>
            <a:r>
              <a:rPr lang="en-US" altLang="es-MX" sz="2000" dirty="0"/>
              <a:t> is a collection of </a:t>
            </a:r>
            <a:r>
              <a:rPr lang="en-US" altLang="es-MX" sz="2000" i="1" dirty="0"/>
              <a:t>constants</a:t>
            </a:r>
            <a:r>
              <a:rPr lang="en-US" altLang="es-MX" sz="2000" dirty="0"/>
              <a:t> and </a:t>
            </a:r>
            <a:r>
              <a:rPr lang="en-US" altLang="es-MX" sz="2000" i="1" dirty="0"/>
              <a:t>abstract methods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000" dirty="0"/>
              <a:t>An </a:t>
            </a:r>
            <a:r>
              <a:rPr lang="en-US" altLang="es-MX" sz="2000" i="1" dirty="0"/>
              <a:t>abstract method</a:t>
            </a:r>
            <a:r>
              <a:rPr lang="en-US" altLang="es-MX" sz="2000" dirty="0"/>
              <a:t> is a method that does not have an implementation</a:t>
            </a:r>
          </a:p>
          <a:p>
            <a:pPr eaLnBrk="1" hangingPunct="1">
              <a:lnSpc>
                <a:spcPct val="90000"/>
              </a:lnSpc>
            </a:pPr>
            <a:endParaRPr lang="en-US" altLang="es-MX" sz="2000" dirty="0"/>
          </a:p>
          <a:p>
            <a:pPr eaLnBrk="1" hangingPunct="1">
              <a:lnSpc>
                <a:spcPct val="90000"/>
              </a:lnSpc>
            </a:pPr>
            <a:r>
              <a:rPr lang="en-US" altLang="es-MX" sz="2000" dirty="0"/>
              <a:t>The following interface, called </a:t>
            </a:r>
            <a:r>
              <a:rPr lang="en-US" altLang="es-MX" sz="2000" i="1" dirty="0"/>
              <a:t>Complexity</a:t>
            </a:r>
            <a:r>
              <a:rPr lang="en-US" altLang="es-MX" sz="2000" dirty="0"/>
              <a:t>, contains two abstract methods, </a:t>
            </a:r>
            <a:r>
              <a:rPr lang="en-US" altLang="es-MX" sz="2000" dirty="0" err="1">
                <a:latin typeface="Courier New" panose="02070309020205020404" pitchFamily="49" charset="0"/>
              </a:rPr>
              <a:t>setComplexity</a:t>
            </a:r>
            <a:r>
              <a:rPr lang="en-US" altLang="es-MX" sz="2000" dirty="0"/>
              <a:t> and </a:t>
            </a:r>
            <a:r>
              <a:rPr lang="en-US" altLang="es-MX" sz="2000" dirty="0" err="1">
                <a:latin typeface="Courier New" panose="02070309020205020404" pitchFamily="49" charset="0"/>
              </a:rPr>
              <a:t>getComplexity</a:t>
            </a:r>
            <a:r>
              <a:rPr lang="en-US" altLang="es-MX" sz="2000" dirty="0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public </a:t>
            </a:r>
            <a:r>
              <a:rPr lang="en-US" altLang="es-MX" sz="2000" i="1" dirty="0">
                <a:latin typeface="Courier New" panose="02070309020205020404" pitchFamily="49" charset="0"/>
              </a:rPr>
              <a:t>interface</a:t>
            </a:r>
            <a:r>
              <a:rPr lang="en-US" altLang="es-MX" sz="2000" dirty="0">
                <a:latin typeface="Courier New" panose="02070309020205020404" pitchFamily="49" charset="0"/>
              </a:rPr>
              <a:t> Complexity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	 public void </a:t>
            </a:r>
            <a:r>
              <a:rPr lang="en-US" altLang="es-MX" sz="2000" dirty="0" err="1">
                <a:latin typeface="Courier New" panose="02070309020205020404" pitchFamily="49" charset="0"/>
              </a:rPr>
              <a:t>setComplexity</a:t>
            </a:r>
            <a:r>
              <a:rPr lang="en-US" altLang="es-MX" sz="2000" dirty="0">
                <a:latin typeface="Courier New" panose="02070309020205020404" pitchFamily="49" charset="0"/>
              </a:rPr>
              <a:t> (</a:t>
            </a:r>
            <a:r>
              <a:rPr lang="en-US" altLang="es-MX" sz="2000" dirty="0" err="1">
                <a:latin typeface="Courier New" panose="02070309020205020404" pitchFamily="49" charset="0"/>
              </a:rPr>
              <a:t>int</a:t>
            </a:r>
            <a:r>
              <a:rPr lang="en-US" altLang="es-MX" sz="2000" dirty="0">
                <a:latin typeface="Courier New" panose="02070309020205020404" pitchFamily="49" charset="0"/>
              </a:rPr>
              <a:t> </a:t>
            </a:r>
            <a:r>
              <a:rPr lang="en-US" altLang="es-MX" sz="2000" dirty="0" err="1">
                <a:latin typeface="Courier New" panose="02070309020205020404" pitchFamily="49" charset="0"/>
              </a:rPr>
              <a:t>cmplxty</a:t>
            </a:r>
            <a:r>
              <a:rPr lang="en-US" altLang="es-MX" sz="2000" dirty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   public </a:t>
            </a:r>
            <a:r>
              <a:rPr lang="en-US" altLang="es-MX" sz="2000" dirty="0" err="1">
                <a:latin typeface="Courier New" panose="02070309020205020404" pitchFamily="49" charset="0"/>
              </a:rPr>
              <a:t>int</a:t>
            </a:r>
            <a:r>
              <a:rPr lang="en-US" altLang="es-MX" sz="2000" dirty="0">
                <a:latin typeface="Courier New" panose="02070309020205020404" pitchFamily="49" charset="0"/>
              </a:rPr>
              <a:t> </a:t>
            </a:r>
            <a:r>
              <a:rPr lang="en-US" altLang="es-MX" sz="2000" dirty="0" err="1">
                <a:latin typeface="Courier New" panose="02070309020205020404" pitchFamily="49" charset="0"/>
              </a:rPr>
              <a:t>getComplexity</a:t>
            </a:r>
            <a:r>
              <a:rPr lang="en-US" altLang="es-MX" sz="2000" dirty="0">
                <a:latin typeface="Courier New" panose="02070309020205020404" pitchFamily="49" charset="0"/>
              </a:rPr>
              <a:t> 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es-MX" sz="2000" dirty="0"/>
          </a:p>
          <a:p>
            <a:pPr eaLnBrk="1" hangingPunct="1">
              <a:lnSpc>
                <a:spcPct val="90000"/>
              </a:lnSpc>
            </a:pPr>
            <a:r>
              <a:rPr lang="en-US" altLang="es-MX" sz="2000" dirty="0"/>
              <a:t>No constructors needed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000" dirty="0"/>
              <a:t>An interface cannot be instantiated</a:t>
            </a:r>
            <a:endParaRPr lang="en-US" altLang="es-MX" sz="20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208831A4-F636-48E7-A2F2-9B2CE7B8F8C0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s-MX" sz="10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Interfaces 2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39825"/>
            <a:ext cx="7629525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Char char="•"/>
            </a:pPr>
            <a:r>
              <a:rPr lang="en-US" altLang="es-MX" sz="1800" dirty="0"/>
              <a:t>A </a:t>
            </a:r>
            <a:r>
              <a:rPr lang="en-US" altLang="es-MX" sz="1800" i="1" dirty="0"/>
              <a:t>class</a:t>
            </a:r>
            <a:r>
              <a:rPr lang="en-US" altLang="es-MX" sz="1800" dirty="0"/>
              <a:t> implements an </a:t>
            </a:r>
            <a:r>
              <a:rPr lang="en-US" altLang="es-MX" sz="1800" i="1" dirty="0"/>
              <a:t>interface</a:t>
            </a:r>
            <a:r>
              <a:rPr lang="en-US" altLang="es-MX" sz="1800" dirty="0"/>
              <a:t> by providing </a:t>
            </a:r>
            <a:r>
              <a:rPr lang="en-US" altLang="es-MX" sz="1800" i="1" dirty="0"/>
              <a:t>method implementations</a:t>
            </a:r>
            <a:r>
              <a:rPr lang="en-US" altLang="es-MX" sz="1800" dirty="0"/>
              <a:t> for each of the </a:t>
            </a:r>
            <a:r>
              <a:rPr lang="en-US" altLang="es-MX" sz="1800" i="1" dirty="0"/>
              <a:t>abstract methods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Char char="•"/>
            </a:pPr>
            <a:r>
              <a:rPr lang="en-US" altLang="es-MX" sz="1800" dirty="0"/>
              <a:t>A class that implements an interface uses the reserved word </a:t>
            </a:r>
            <a:r>
              <a:rPr lang="en-US" altLang="es-MX" sz="1800" dirty="0">
                <a:latin typeface="Courier New" panose="02070309020205020404" pitchFamily="49" charset="0"/>
              </a:rPr>
              <a:t>implements</a:t>
            </a:r>
            <a:r>
              <a:rPr lang="en-US" altLang="es-MX" sz="1800" dirty="0"/>
              <a:t> followed by the interface name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Char char="•"/>
            </a:pPr>
            <a:endParaRPr lang="en-US" altLang="es-MX" sz="1800" dirty="0"/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s-MX" sz="1600" dirty="0"/>
              <a:t>public class Questions </a:t>
            </a:r>
            <a:r>
              <a:rPr lang="en-US" altLang="es-MX" sz="1600" i="1" dirty="0"/>
              <a:t>implements</a:t>
            </a:r>
            <a:r>
              <a:rPr lang="en-US" altLang="es-MX" sz="1600" dirty="0"/>
              <a:t> Complexity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s-MX" sz="1600" dirty="0"/>
              <a:t>{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s-MX" sz="1600" dirty="0"/>
              <a:t>	private </a:t>
            </a:r>
            <a:r>
              <a:rPr lang="en-US" altLang="es-MX" sz="1600" dirty="0" err="1"/>
              <a:t>int</a:t>
            </a:r>
            <a:r>
              <a:rPr lang="en-US" altLang="es-MX" sz="1600" dirty="0"/>
              <a:t> difficulty;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s-MX" sz="1600" dirty="0"/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s-MX" sz="1600" dirty="0"/>
              <a:t>	public void </a:t>
            </a:r>
            <a:r>
              <a:rPr lang="en-US" altLang="es-MX" sz="1600" dirty="0" err="1"/>
              <a:t>setComplexity</a:t>
            </a:r>
            <a:r>
              <a:rPr lang="en-US" altLang="es-MX" sz="1600" dirty="0"/>
              <a:t> (</a:t>
            </a:r>
            <a:r>
              <a:rPr lang="en-US" altLang="es-MX" sz="1600" dirty="0" err="1"/>
              <a:t>int</a:t>
            </a:r>
            <a:r>
              <a:rPr lang="en-US" altLang="es-MX" sz="1600" dirty="0"/>
              <a:t> </a:t>
            </a:r>
            <a:r>
              <a:rPr lang="en-US" altLang="es-MX" sz="1600" dirty="0" err="1"/>
              <a:t>cmplxty</a:t>
            </a:r>
            <a:r>
              <a:rPr lang="en-US" altLang="es-MX" sz="1600" dirty="0"/>
              <a:t>);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s-MX" sz="1600" dirty="0"/>
              <a:t>	{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s-MX" sz="1600" dirty="0"/>
              <a:t>		difficulty = </a:t>
            </a:r>
            <a:r>
              <a:rPr lang="en-US" altLang="es-MX" sz="1600" dirty="0" err="1"/>
              <a:t>cmplxty</a:t>
            </a:r>
            <a:r>
              <a:rPr lang="en-US" altLang="es-MX" sz="1600" dirty="0"/>
              <a:t>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s-MX" sz="1600" dirty="0"/>
              <a:t>	}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s-MX" sz="1600" dirty="0"/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s-MX" sz="1600" dirty="0"/>
              <a:t>	public </a:t>
            </a:r>
            <a:r>
              <a:rPr lang="en-US" altLang="es-MX" sz="1600" dirty="0" err="1"/>
              <a:t>int</a:t>
            </a:r>
            <a:r>
              <a:rPr lang="en-US" altLang="es-MX" sz="1600" dirty="0"/>
              <a:t> </a:t>
            </a:r>
            <a:r>
              <a:rPr lang="en-US" altLang="es-MX" sz="1600" dirty="0" err="1"/>
              <a:t>getComplexity</a:t>
            </a:r>
            <a:r>
              <a:rPr lang="en-US" altLang="es-MX" sz="1600" dirty="0"/>
              <a:t>()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s-MX" sz="1600" dirty="0"/>
              <a:t>	{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s-MX" sz="1600" dirty="0"/>
              <a:t>		return difficulty;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s-MX" sz="1600" dirty="0"/>
              <a:t>	}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s-MX" sz="1600" dirty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1800" i="1" dirty="0"/>
              <a:t>Multiple classes</a:t>
            </a:r>
            <a:r>
              <a:rPr lang="en-US" altLang="es-MX" sz="1800" dirty="0"/>
              <a:t> may </a:t>
            </a:r>
            <a:r>
              <a:rPr lang="en-US" altLang="es-MX" sz="1800" i="1" dirty="0"/>
              <a:t>implemen</a:t>
            </a:r>
            <a:r>
              <a:rPr lang="en-US" altLang="es-MX" sz="1800" dirty="0"/>
              <a:t>t the </a:t>
            </a:r>
            <a:r>
              <a:rPr lang="en-US" altLang="es-MX" sz="1800" i="1" dirty="0"/>
              <a:t>same interface</a:t>
            </a:r>
            <a:r>
              <a:rPr lang="en-US" altLang="es-MX" sz="1800" dirty="0"/>
              <a:t> and a </a:t>
            </a:r>
            <a:r>
              <a:rPr lang="en-US" altLang="es-MX" sz="1800" u="sng" dirty="0"/>
              <a:t>single class</a:t>
            </a:r>
            <a:r>
              <a:rPr lang="en-US" altLang="es-MX" sz="1800" dirty="0"/>
              <a:t> may </a:t>
            </a:r>
            <a:r>
              <a:rPr lang="en-US" altLang="es-MX" sz="1800" u="sng" dirty="0"/>
              <a:t>implement multiple interfaces</a:t>
            </a:r>
            <a:endParaRPr lang="en-US" altLang="es-MX" sz="1800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s-MX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39FB2BEE-0590-4EBB-86CF-3774F0939DD8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s-MX" sz="10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Interfaces - Comparable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629525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400" dirty="0"/>
              <a:t>The </a:t>
            </a:r>
            <a:r>
              <a:rPr lang="en-US" altLang="es-MX" sz="2400" dirty="0">
                <a:latin typeface="Courier New" panose="02070309020205020404" pitchFamily="49" charset="0"/>
              </a:rPr>
              <a:t>Comparable</a:t>
            </a:r>
            <a:r>
              <a:rPr lang="en-US" altLang="es-MX" sz="2400" dirty="0"/>
              <a:t> interface is defined in the </a:t>
            </a:r>
            <a:r>
              <a:rPr lang="en-US" altLang="es-MX" sz="2400" i="1" dirty="0" err="1"/>
              <a:t>java.lang</a:t>
            </a:r>
            <a:r>
              <a:rPr lang="en-US" altLang="es-MX" sz="2400" dirty="0"/>
              <a:t> package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/>
              <a:t>It contains one method, </a:t>
            </a:r>
            <a:r>
              <a:rPr lang="en-US" altLang="es-MX" sz="2400" dirty="0" err="1">
                <a:latin typeface="Courier New" panose="02070309020205020404" pitchFamily="49" charset="0"/>
              </a:rPr>
              <a:t>compareTo</a:t>
            </a:r>
            <a:r>
              <a:rPr lang="en-US" altLang="es-MX" sz="2400" dirty="0">
                <a:latin typeface="Courier New" panose="02070309020205020404" pitchFamily="49" charset="0"/>
              </a:rPr>
              <a:t>(T </a:t>
            </a:r>
            <a:r>
              <a:rPr lang="en-US" altLang="es-MX" sz="2400" dirty="0" err="1">
                <a:latin typeface="Courier New" panose="02070309020205020404" pitchFamily="49" charset="0"/>
              </a:rPr>
              <a:t>obj</a:t>
            </a:r>
            <a:r>
              <a:rPr lang="en-US" altLang="es-MX" sz="2400" dirty="0">
                <a:latin typeface="Courier New" panose="02070309020205020404" pitchFamily="49" charset="0"/>
              </a:rPr>
              <a:t>)</a:t>
            </a:r>
            <a:r>
              <a:rPr lang="en-US" altLang="es-MX" sz="2400" dirty="0"/>
              <a:t>, which takes an object as parameter and returns an integer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000" dirty="0"/>
              <a:t>e.g.     </a:t>
            </a:r>
            <a:r>
              <a:rPr lang="en-US" altLang="es-MX" sz="2000" dirty="0" err="1"/>
              <a:t>int</a:t>
            </a:r>
            <a:r>
              <a:rPr lang="en-US" altLang="es-MX" sz="2000" dirty="0"/>
              <a:t> result = obj1.compareTo(obj2);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000" dirty="0">
                <a:hlinkClick r:id="rId2"/>
              </a:rPr>
              <a:t>http://docs.oracle.com/javase/8/docs/api/</a:t>
            </a:r>
            <a:endParaRPr lang="en-US" altLang="es-MX" sz="2000" dirty="0"/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/>
              <a:t>The intention of this interface is to provide a common mechanism to compare one </a:t>
            </a:r>
            <a:r>
              <a:rPr lang="en-US" altLang="es-MX" sz="2400" i="1" dirty="0"/>
              <a:t>object</a:t>
            </a:r>
            <a:r>
              <a:rPr lang="en-US" altLang="es-MX" sz="2400" dirty="0"/>
              <a:t> to </a:t>
            </a:r>
            <a:r>
              <a:rPr lang="en-US" altLang="es-MX" sz="2400" i="1" dirty="0"/>
              <a:t>another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/>
              <a:t>The </a:t>
            </a:r>
            <a:r>
              <a:rPr lang="en-US" altLang="es-MX" sz="2400" i="1" dirty="0"/>
              <a:t>integer</a:t>
            </a:r>
            <a:r>
              <a:rPr lang="en-US" altLang="es-MX" sz="2400" dirty="0"/>
              <a:t> that is </a:t>
            </a:r>
            <a:r>
              <a:rPr lang="en-US" altLang="es-MX" sz="2400" i="1" dirty="0"/>
              <a:t>returned</a:t>
            </a:r>
            <a:r>
              <a:rPr lang="en-US" altLang="es-MX" sz="2400" dirty="0"/>
              <a:t> should be </a:t>
            </a:r>
            <a:r>
              <a:rPr lang="en-US" altLang="es-MX" sz="2400" i="1" dirty="0"/>
              <a:t>negative</a:t>
            </a:r>
            <a:r>
              <a:rPr lang="en-US" altLang="es-MX" sz="2400" dirty="0"/>
              <a:t> if </a:t>
            </a:r>
            <a:r>
              <a:rPr lang="en-US" altLang="es-MX" sz="2400" i="1" dirty="0"/>
              <a:t>obj1</a:t>
            </a:r>
            <a:r>
              <a:rPr lang="en-US" altLang="es-MX" sz="2400" dirty="0"/>
              <a:t> is </a:t>
            </a:r>
            <a:r>
              <a:rPr lang="en-US" altLang="es-MX" sz="2400" i="1" dirty="0"/>
              <a:t>less</a:t>
            </a:r>
            <a:r>
              <a:rPr lang="en-US" altLang="es-MX" sz="2400" dirty="0"/>
              <a:t> than </a:t>
            </a:r>
            <a:r>
              <a:rPr lang="en-US" altLang="es-MX" sz="2400" i="1" dirty="0"/>
              <a:t>obj2</a:t>
            </a:r>
            <a:r>
              <a:rPr lang="en-US" altLang="es-MX" sz="2400" dirty="0"/>
              <a:t>, </a:t>
            </a:r>
            <a:r>
              <a:rPr lang="en-US" altLang="es-MX" sz="2400" i="1" dirty="0"/>
              <a:t>0</a:t>
            </a:r>
            <a:r>
              <a:rPr lang="en-US" altLang="es-MX" sz="2400" dirty="0"/>
              <a:t> if they are </a:t>
            </a:r>
            <a:r>
              <a:rPr lang="en-US" altLang="es-MX" sz="2400" i="1" dirty="0"/>
              <a:t>equal</a:t>
            </a:r>
            <a:r>
              <a:rPr lang="en-US" altLang="es-MX" sz="2400" dirty="0"/>
              <a:t>, and </a:t>
            </a:r>
            <a:r>
              <a:rPr lang="en-US" altLang="es-MX" sz="2400" i="1" dirty="0"/>
              <a:t>positive</a:t>
            </a:r>
            <a:r>
              <a:rPr lang="en-US" altLang="es-MX" sz="2400" dirty="0"/>
              <a:t> if </a:t>
            </a:r>
            <a:r>
              <a:rPr lang="en-US" altLang="es-MX" sz="2400" i="1" dirty="0"/>
              <a:t>obj1</a:t>
            </a:r>
            <a:r>
              <a:rPr lang="en-US" altLang="es-MX" sz="2400" dirty="0"/>
              <a:t> is greater than </a:t>
            </a:r>
            <a:r>
              <a:rPr lang="en-US" altLang="es-MX" sz="2400" i="1" dirty="0"/>
              <a:t>obj2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A5963977-3953-4888-A90A-F52CDE84EFBD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s-MX" sz="10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Interface Hierarchies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Like hierarchies of classes, </a:t>
            </a:r>
            <a:r>
              <a:rPr lang="en-US" altLang="es-MX" i="1" dirty="0"/>
              <a:t>inheritance</a:t>
            </a:r>
            <a:r>
              <a:rPr lang="en-US" altLang="es-MX" dirty="0"/>
              <a:t> may also apply to </a:t>
            </a:r>
            <a:r>
              <a:rPr lang="en-US" altLang="es-MX" i="1" dirty="0"/>
              <a:t>interfaces</a:t>
            </a:r>
            <a:r>
              <a:rPr lang="en-US" altLang="es-MX" dirty="0"/>
              <a:t> creating </a:t>
            </a:r>
            <a:r>
              <a:rPr lang="en-US" altLang="es-MX" i="1" dirty="0"/>
              <a:t>hierarchies of interfaces</a:t>
            </a:r>
          </a:p>
          <a:p>
            <a:pPr eaLnBrk="1" hangingPunct="1"/>
            <a:r>
              <a:rPr lang="en-US" altLang="es-MX" dirty="0"/>
              <a:t>A </a:t>
            </a:r>
            <a:r>
              <a:rPr lang="en-US" altLang="es-MX" i="1" dirty="0"/>
              <a:t>child interface</a:t>
            </a:r>
            <a:r>
              <a:rPr lang="en-US" altLang="es-MX" dirty="0"/>
              <a:t> inherits the </a:t>
            </a:r>
            <a:r>
              <a:rPr lang="en-US" altLang="es-MX" i="1" dirty="0"/>
              <a:t>abstract methods and constants</a:t>
            </a:r>
            <a:r>
              <a:rPr lang="en-US" altLang="es-MX" dirty="0"/>
              <a:t> of the parent interface</a:t>
            </a:r>
          </a:p>
          <a:p>
            <a:pPr eaLnBrk="1" hangingPunct="1"/>
            <a:r>
              <a:rPr lang="en-US" altLang="es-MX" dirty="0"/>
              <a:t>All </a:t>
            </a:r>
            <a:r>
              <a:rPr lang="en-US" altLang="es-MX" i="1" dirty="0"/>
              <a:t>members</a:t>
            </a:r>
            <a:r>
              <a:rPr lang="en-US" altLang="es-MX" dirty="0"/>
              <a:t> of an </a:t>
            </a:r>
            <a:r>
              <a:rPr lang="en-US" altLang="es-MX" i="1" dirty="0"/>
              <a:t>interface</a:t>
            </a:r>
            <a:r>
              <a:rPr lang="en-US" altLang="es-MX" dirty="0"/>
              <a:t> are </a:t>
            </a:r>
            <a:r>
              <a:rPr lang="en-US" altLang="es-MX" i="1" dirty="0"/>
              <a:t>public</a:t>
            </a:r>
            <a:r>
              <a:rPr lang="en-US" altLang="es-MX" dirty="0"/>
              <a:t> </a:t>
            </a:r>
          </a:p>
          <a:p>
            <a:pPr eaLnBrk="1" hangingPunct="1"/>
            <a:endParaRPr lang="en-US" altLang="es-MX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996BE871-3FD6-4DE9-B3F8-4B3BE932A569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s-MX" sz="10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Wrapper Classes 1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629525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400" dirty="0"/>
              <a:t>At times, we will need to </a:t>
            </a:r>
            <a:r>
              <a:rPr lang="en-US" altLang="es-MX" sz="2400" i="1" dirty="0"/>
              <a:t>convert primitive types</a:t>
            </a:r>
            <a:r>
              <a:rPr lang="en-US" altLang="es-MX" sz="2400" dirty="0"/>
              <a:t> to classes so that we may use their </a:t>
            </a:r>
            <a:r>
              <a:rPr lang="en-US" altLang="es-MX" sz="2400" i="1" dirty="0"/>
              <a:t>values</a:t>
            </a:r>
            <a:r>
              <a:rPr lang="en-US" altLang="es-MX" sz="2400" dirty="0"/>
              <a:t> in an object context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/>
              <a:t>Java provides </a:t>
            </a:r>
            <a:r>
              <a:rPr lang="en-US" altLang="es-MX" sz="2400" i="1" dirty="0"/>
              <a:t>wrapper classes</a:t>
            </a:r>
            <a:r>
              <a:rPr lang="en-US" altLang="es-MX" sz="2400" dirty="0"/>
              <a:t> for all primitive types to allow for this conversion (inside </a:t>
            </a:r>
            <a:r>
              <a:rPr lang="en-US" altLang="es-MX" sz="2400" i="1" dirty="0" err="1"/>
              <a:t>java.lang</a:t>
            </a:r>
            <a:r>
              <a:rPr lang="en-US" altLang="es-MX" sz="2400" dirty="0"/>
              <a:t> package)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400" i="1" dirty="0"/>
              <a:t>Primitive types</a:t>
            </a:r>
            <a:r>
              <a:rPr lang="en-US" altLang="es-MX" sz="2400" dirty="0"/>
              <a:t> and their correspondent </a:t>
            </a:r>
            <a:r>
              <a:rPr lang="en-US" altLang="es-MX" sz="2400" i="1" dirty="0"/>
              <a:t>wrapper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/>
              <a:t>byte – Byte;        </a:t>
            </a:r>
            <a:r>
              <a:rPr lang="en-US" altLang="es-MX" sz="2400" dirty="0" err="1"/>
              <a:t>int</a:t>
            </a:r>
            <a:r>
              <a:rPr lang="en-US" altLang="es-MX" sz="2400" dirty="0"/>
              <a:t> – Integer;        long – Long;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/>
              <a:t>float – Float;        double – Double;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/>
              <a:t>bool – Boolean;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/>
              <a:t>char - Character</a:t>
            </a:r>
          </a:p>
          <a:p>
            <a:pPr eaLnBrk="1" hangingPunct="1">
              <a:lnSpc>
                <a:spcPct val="90000"/>
              </a:lnSpc>
            </a:pPr>
            <a:endParaRPr lang="en-US" altLang="es-MX" sz="2400" dirty="0"/>
          </a:p>
        </p:txBody>
      </p:sp>
    </p:spTree>
    <p:extLst>
      <p:ext uri="{BB962C8B-B14F-4D97-AF65-F5344CB8AC3E}">
        <p14:creationId xmlns:p14="http://schemas.microsoft.com/office/powerpoint/2010/main" val="23663033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996BE871-3FD6-4DE9-B3F8-4B3BE932A569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s-MX" sz="10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Wrapper Classes 2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153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000" b="1" dirty="0"/>
              <a:t>Integer Object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000" dirty="0"/>
              <a:t>Integer </a:t>
            </a:r>
            <a:r>
              <a:rPr lang="en-US" altLang="es-MX" sz="2000" dirty="0" err="1"/>
              <a:t>numObj</a:t>
            </a:r>
            <a:r>
              <a:rPr lang="en-US" altLang="es-MX" sz="2000" dirty="0"/>
              <a:t> = new Integer(-65);</a:t>
            </a:r>
          </a:p>
          <a:p>
            <a:pPr eaLnBrk="1" hangingPunct="1">
              <a:lnSpc>
                <a:spcPct val="90000"/>
              </a:lnSpc>
            </a:pPr>
            <a:endParaRPr lang="en-US" altLang="es-MX" sz="2000" dirty="0"/>
          </a:p>
          <a:p>
            <a:pPr eaLnBrk="1" hangingPunct="1">
              <a:lnSpc>
                <a:spcPct val="90000"/>
              </a:lnSpc>
            </a:pPr>
            <a:r>
              <a:rPr lang="en-US" altLang="es-MX" sz="2000" dirty="0"/>
              <a:t>String str = “462”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000" b="1" dirty="0"/>
              <a:t>Integer static Method</a:t>
            </a:r>
            <a:endParaRPr lang="en-US" altLang="es-MX" sz="2000" dirty="0"/>
          </a:p>
          <a:p>
            <a:pPr eaLnBrk="1" hangingPunct="1">
              <a:lnSpc>
                <a:spcPct val="90000"/>
              </a:lnSpc>
            </a:pPr>
            <a:r>
              <a:rPr lang="en-US" altLang="es-MX" sz="2000" dirty="0"/>
              <a:t>int num = </a:t>
            </a:r>
            <a:r>
              <a:rPr lang="en-US" altLang="es-MX" sz="2000" dirty="0" err="1"/>
              <a:t>Integer.parseInt</a:t>
            </a:r>
            <a:r>
              <a:rPr lang="en-US" altLang="es-MX" sz="2000" dirty="0"/>
              <a:t>(str);  //takes a String, returns a number</a:t>
            </a:r>
          </a:p>
          <a:p>
            <a:pPr eaLnBrk="1" hangingPunct="1">
              <a:lnSpc>
                <a:spcPct val="90000"/>
              </a:lnSpc>
            </a:pPr>
            <a:endParaRPr lang="en-US" altLang="es-MX" sz="2000" dirty="0"/>
          </a:p>
          <a:p>
            <a:pPr eaLnBrk="1" hangingPunct="1">
              <a:lnSpc>
                <a:spcPct val="90000"/>
              </a:lnSpc>
            </a:pPr>
            <a:r>
              <a:rPr lang="en-US" altLang="es-MX" sz="2000" b="1" dirty="0"/>
              <a:t>Integer static constants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000" dirty="0" err="1"/>
              <a:t>Integer.MIN_VALUE</a:t>
            </a:r>
            <a:r>
              <a:rPr lang="en-US" altLang="es-MX" sz="2000" dirty="0"/>
              <a:t>;    // The smallest </a:t>
            </a:r>
            <a:r>
              <a:rPr lang="en-US" altLang="es-MX" sz="2000" i="1" dirty="0" err="1"/>
              <a:t>int</a:t>
            </a:r>
            <a:r>
              <a:rPr lang="en-US" altLang="es-MX" sz="2000" dirty="0"/>
              <a:t>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000" dirty="0" err="1"/>
              <a:t>Integer.MAX_VALUE</a:t>
            </a:r>
            <a:r>
              <a:rPr lang="en-US" altLang="es-MX" sz="2000" dirty="0"/>
              <a:t>;    // The largest </a:t>
            </a:r>
            <a:r>
              <a:rPr lang="en-US" altLang="es-MX" sz="2000" i="1" dirty="0" err="1"/>
              <a:t>int</a:t>
            </a:r>
            <a:r>
              <a:rPr lang="en-US" altLang="es-MX" sz="2000" dirty="0"/>
              <a:t> value</a:t>
            </a:r>
          </a:p>
          <a:p>
            <a:pPr eaLnBrk="1" hangingPunct="1">
              <a:lnSpc>
                <a:spcPct val="90000"/>
              </a:lnSpc>
            </a:pPr>
            <a:endParaRPr lang="en-US" altLang="es-MX" sz="2000" dirty="0"/>
          </a:p>
        </p:txBody>
      </p:sp>
    </p:spTree>
    <p:extLst>
      <p:ext uri="{BB962C8B-B14F-4D97-AF65-F5344CB8AC3E}">
        <p14:creationId xmlns:p14="http://schemas.microsoft.com/office/powerpoint/2010/main" val="290454232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Presentation4">
  <a:themeElements>
    <a:clrScheme name="1_Presentation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resentation4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8" charset="0"/>
          </a:defRPr>
        </a:defPPr>
      </a:lstStyle>
    </a:lnDef>
  </a:objectDefaults>
  <a:extraClrSchemeLst>
    <a:extraClrScheme>
      <a:clrScheme name="1_Presentation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5720</TotalTime>
  <Words>400</Words>
  <Application>Microsoft Office PowerPoint</Application>
  <PresentationFormat>Presentación en pantalla (4:3)</PresentationFormat>
  <Paragraphs>78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Courier New</vt:lpstr>
      <vt:lpstr>Tahoma</vt:lpstr>
      <vt:lpstr>Times</vt:lpstr>
      <vt:lpstr>Times New Roman</vt:lpstr>
      <vt:lpstr>ヒラギノ角ゴ Pro W3</vt:lpstr>
      <vt:lpstr>1_Presentation4</vt:lpstr>
      <vt:lpstr>Appendix B:  Object-Oriented Design</vt:lpstr>
      <vt:lpstr>Interfaces 1</vt:lpstr>
      <vt:lpstr>Interfaces 2</vt:lpstr>
      <vt:lpstr>Interfaces - Comparable</vt:lpstr>
      <vt:lpstr>Interface Hierarchies</vt:lpstr>
      <vt:lpstr>Wrapper Classes 1</vt:lpstr>
      <vt:lpstr>Wrapper Classes 2</vt:lpstr>
    </vt:vector>
  </TitlesOfParts>
  <Manager/>
  <Company>뿿쨰뿿줠ą辬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</dc:title>
  <dc:subject/>
  <dc:creator>mark temelko</dc:creator>
  <cp:keywords/>
  <dc:description/>
  <cp:lastModifiedBy>j-ramon</cp:lastModifiedBy>
  <cp:revision>195</cp:revision>
  <cp:lastPrinted>2018-02-08T14:41:01Z</cp:lastPrinted>
  <dcterms:created xsi:type="dcterms:W3CDTF">2004-12-13T11:14:44Z</dcterms:created>
  <dcterms:modified xsi:type="dcterms:W3CDTF">2019-02-04T22:36:54Z</dcterms:modified>
  <cp:category/>
</cp:coreProperties>
</file>