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401" r:id="rId2"/>
    <p:sldId id="403" r:id="rId3"/>
    <p:sldId id="404" r:id="rId4"/>
    <p:sldId id="412" r:id="rId5"/>
    <p:sldId id="413" r:id="rId6"/>
    <p:sldId id="414" r:id="rId7"/>
    <p:sldId id="411" r:id="rId8"/>
    <p:sldId id="410" r:id="rId9"/>
    <p:sldId id="405" r:id="rId10"/>
    <p:sldId id="415" r:id="rId11"/>
    <p:sldId id="406" r:id="rId12"/>
    <p:sldId id="416" r:id="rId13"/>
    <p:sldId id="407" r:id="rId14"/>
    <p:sldId id="408" r:id="rId15"/>
    <p:sldId id="417" r:id="rId16"/>
    <p:sldId id="418" r:id="rId17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>
              <a:defRPr sz="1200"/>
            </a:lvl1pPr>
          </a:lstStyle>
          <a:p>
            <a:fld id="{01CD09E7-41E2-42BA-80F8-3ADE05206D17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112239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099"/>
            <a:ext cx="503039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>
              <a:defRPr sz="1200"/>
            </a:lvl1pPr>
          </a:lstStyle>
          <a:p>
            <a:fld id="{7B8998FA-37FF-42D8-8E15-D9AF3BCBD035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54552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8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A3ED975-B95C-4544-AA61-E10638FEEB4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599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9E52DC76-C3CA-4320-BD5F-6847FADA373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2016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B6C5D344-ABAD-419A-B77C-AAE0FAB860B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411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379929E3-B3BA-42C0-A959-37158D53D8C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199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EB7A615-223A-4CB0-B1AC-DACB45F8CDA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546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5412DA7-A74B-47D3-9B3D-C33A89D5AE6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606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B1E8251-635D-422B-83D2-CCF097C1AAE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680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6A9F4F3D-C04B-4884-BC6E-7BA0B65B724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956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C9CD55D-A0A4-4DBE-9CE2-5CC96835EEA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9449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18FB1EC-1164-4092-AFFD-F19FE4696FC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035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5227D45C-0679-4609-A328-F4D84E61B16E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7D7AD6CD-7F81-44FC-A511-78473DB2ED90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/>
              <a:t>Appendix B:</a:t>
            </a:r>
            <a:br>
              <a:rPr lang="en-US" altLang="es-MX" sz="3200"/>
            </a:br>
            <a:r>
              <a:rPr lang="en-US" altLang="es-MX" sz="3200"/>
              <a:t> Object-Oriented Design</a:t>
            </a:r>
            <a:endParaRPr lang="en-US" altLang="es-MX" sz="3200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="" xmlns:a16="http://schemas.microsoft.com/office/drawing/2014/main" id="{E12CEE49-B762-4115-8256-02364739C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FFCC9644-A90F-433D-95C7-AF33204BD94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/>
          </a:p>
        </p:txBody>
      </p:sp>
      <p:sp>
        <p:nvSpPr>
          <p:cNvPr id="66563" name="Rectangle 2">
            <a:extLst>
              <a:ext uri="{FF2B5EF4-FFF2-40B4-BE49-F238E27FC236}">
                <a16:creationId xmlns="" xmlns:a16="http://schemas.microsoft.com/office/drawing/2014/main" id="{E198B277-1F26-4503-AE59-CECA15D77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 – </a:t>
            </a:r>
            <a:r>
              <a:rPr lang="en-US" altLang="es-MX" dirty="0" smtClean="0"/>
              <a:t>A.2</a:t>
            </a:r>
            <a:endParaRPr lang="en-US" altLang="es-MX" dirty="0"/>
          </a:p>
        </p:txBody>
      </p:sp>
      <p:sp>
        <p:nvSpPr>
          <p:cNvPr id="66564" name="Rectangle 3">
            <a:extLst>
              <a:ext uri="{FF2B5EF4-FFF2-40B4-BE49-F238E27FC236}">
                <a16:creationId xmlns="" xmlns:a16="http://schemas.microsoft.com/office/drawing/2014/main" id="{6FEEFCD9-9831-4C35-BE8E-140938E73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470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For </a:t>
            </a:r>
            <a:r>
              <a:rPr lang="en-US" altLang="es-MX" sz="2800" dirty="0"/>
              <a:t>example: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 smtClean="0"/>
              <a:t>     Exception </a:t>
            </a:r>
            <a:r>
              <a:rPr lang="en-US" altLang="es-MX" sz="2000" dirty="0"/>
              <a:t>in thread “main” </a:t>
            </a:r>
            <a:r>
              <a:rPr lang="en-US" altLang="es-MX" sz="2000" dirty="0" err="1"/>
              <a:t>java.lang.ArithmeticException</a:t>
            </a:r>
            <a:r>
              <a:rPr lang="en-US" altLang="es-MX" sz="2000" dirty="0"/>
              <a:t>: / by zero at </a:t>
            </a:r>
            <a:r>
              <a:rPr lang="en-US" altLang="es-MX" sz="2000" dirty="0" err="1"/>
              <a:t>Zero.main</a:t>
            </a:r>
            <a:r>
              <a:rPr lang="en-US" altLang="es-MX" sz="2000" dirty="0"/>
              <a:t> (Zero.java:17)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This </a:t>
            </a:r>
            <a:r>
              <a:rPr lang="en-US" altLang="es-MX" sz="2800" dirty="0"/>
              <a:t>message provides the name of the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(</a:t>
            </a:r>
            <a:r>
              <a:rPr lang="en-US" altLang="es-MX" sz="2000" dirty="0" err="1">
                <a:solidFill>
                  <a:srgbClr val="000000"/>
                </a:solidFill>
              </a:rPr>
              <a:t>java.lang.ArithmeticException</a:t>
            </a:r>
            <a:r>
              <a:rPr lang="en-US" altLang="es-MX" sz="2800" dirty="0"/>
              <a:t>), description of the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(</a:t>
            </a:r>
            <a:r>
              <a:rPr lang="en-US" altLang="es-MX" sz="2000" dirty="0">
                <a:solidFill>
                  <a:srgbClr val="000000"/>
                </a:solidFill>
              </a:rPr>
              <a:t>/ by zero</a:t>
            </a:r>
            <a:r>
              <a:rPr lang="en-US" altLang="es-MX" sz="2800" dirty="0"/>
              <a:t>), the class and method (</a:t>
            </a:r>
            <a:r>
              <a:rPr lang="en-US" altLang="es-MX" sz="2000" dirty="0" err="1">
                <a:solidFill>
                  <a:srgbClr val="000000"/>
                </a:solidFill>
              </a:rPr>
              <a:t>Zero.main</a:t>
            </a:r>
            <a:r>
              <a:rPr lang="en-US" altLang="es-MX" sz="2800" dirty="0"/>
              <a:t>), as well as the filename and line number (</a:t>
            </a:r>
            <a:r>
              <a:rPr lang="en-US" altLang="es-MX" sz="2000" dirty="0">
                <a:solidFill>
                  <a:srgbClr val="000000"/>
                </a:solidFill>
              </a:rPr>
              <a:t>Zero.java:17</a:t>
            </a:r>
            <a:r>
              <a:rPr lang="en-US" altLang="es-MX" sz="2800" dirty="0"/>
              <a:t>) where the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occurred (</a:t>
            </a:r>
            <a:r>
              <a:rPr lang="en-US" altLang="es-MX" sz="2000" dirty="0"/>
              <a:t>thrown</a:t>
            </a:r>
            <a:r>
              <a:rPr lang="en-US" altLang="es-MX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0541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="" xmlns:a16="http://schemas.microsoft.com/office/drawing/2014/main" id="{55F82B22-B163-4603-B362-3352FC900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E190BA86-BD84-4620-A096-65D76C3180F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000"/>
          </a:p>
        </p:txBody>
      </p:sp>
      <p:sp>
        <p:nvSpPr>
          <p:cNvPr id="67587" name="Rectangle 2">
            <a:extLst>
              <a:ext uri="{FF2B5EF4-FFF2-40B4-BE49-F238E27FC236}">
                <a16:creationId xmlns="" xmlns:a16="http://schemas.microsoft.com/office/drawing/2014/main" id="{3AA856EB-BB73-41B0-898C-60F201B2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 – </a:t>
            </a:r>
            <a:r>
              <a:rPr lang="en-US" altLang="es-MX" dirty="0" smtClean="0"/>
              <a:t>B.1</a:t>
            </a:r>
            <a:endParaRPr lang="en-US" altLang="es-MX" dirty="0"/>
          </a:p>
        </p:txBody>
      </p:sp>
      <p:sp>
        <p:nvSpPr>
          <p:cNvPr id="67588" name="Rectangle 3">
            <a:extLst>
              <a:ext uri="{FF2B5EF4-FFF2-40B4-BE49-F238E27FC236}">
                <a16:creationId xmlns="" xmlns:a16="http://schemas.microsoft.com/office/drawing/2014/main" id="{AA80388F-DB41-47DE-9E02-3CF0A716C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470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To handle (</a:t>
            </a:r>
            <a:r>
              <a:rPr lang="en-US" altLang="es-MX" sz="1800" dirty="0"/>
              <a:t>catch and process</a:t>
            </a:r>
            <a:r>
              <a:rPr lang="en-US" altLang="es-MX" sz="2400" dirty="0"/>
              <a:t>) an exception </a:t>
            </a:r>
            <a:r>
              <a:rPr lang="en-US" altLang="es-MX" sz="2400" dirty="0" smtClean="0"/>
              <a:t>around the place </a:t>
            </a:r>
            <a:r>
              <a:rPr lang="en-US" altLang="es-MX" sz="2400" dirty="0" err="1" smtClean="0"/>
              <a:t>wh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it is </a:t>
            </a:r>
            <a:r>
              <a:rPr lang="en-US" altLang="es-MX" sz="2400" i="1" dirty="0"/>
              <a:t>thrown</a:t>
            </a:r>
            <a:r>
              <a:rPr lang="en-US" altLang="es-MX" sz="2400" dirty="0"/>
              <a:t>, we use a </a:t>
            </a:r>
            <a:r>
              <a:rPr lang="en-US" altLang="es-MX" sz="2400" i="1" dirty="0"/>
              <a:t>try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i="1" dirty="0"/>
              <a:t>try statement</a:t>
            </a:r>
            <a:r>
              <a:rPr lang="en-US" altLang="es-MX" sz="2400" dirty="0"/>
              <a:t> consists </a:t>
            </a:r>
            <a:r>
              <a:rPr lang="en-US" altLang="es-MX" sz="2400" dirty="0" smtClean="0"/>
              <a:t>of:</a:t>
            </a:r>
            <a:endParaRPr lang="en-US" altLang="es-MX" sz="2400" i="1" dirty="0"/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sz="2400" dirty="0"/>
              <a:t>	</a:t>
            </a:r>
            <a:r>
              <a:rPr lang="en-US" altLang="es-MX" u="sng" kern="1200" dirty="0">
                <a:solidFill>
                  <a:srgbClr val="000000"/>
                </a:solidFill>
                <a:latin typeface="Times New Roman"/>
              </a:rPr>
              <a:t>try</a:t>
            </a: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    {  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try block  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}</a:t>
            </a:r>
            <a:endParaRPr lang="en-US" altLang="es-MX" kern="1200" dirty="0">
              <a:solidFill>
                <a:srgbClr val="000000"/>
              </a:solidFill>
              <a:latin typeface="Times New Roman"/>
            </a:endParaRP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u="sng" kern="1200" dirty="0">
                <a:solidFill>
                  <a:srgbClr val="000000"/>
                </a:solidFill>
                <a:latin typeface="Times New Roman"/>
              </a:rPr>
              <a:t>catch</a:t>
            </a:r>
            <a:r>
              <a:rPr lang="en-US" altLang="es-MX" kern="1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xceptionClass1 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es-MX" kern="1200" dirty="0" err="1" smtClean="0">
                <a:solidFill>
                  <a:srgbClr val="000000"/>
                </a:solidFill>
                <a:latin typeface="Times New Roman"/>
              </a:rPr>
              <a:t>obj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altLang="es-MX" kern="1200" dirty="0">
              <a:solidFill>
                <a:srgbClr val="000000"/>
              </a:solidFill>
              <a:latin typeface="Times New Roman"/>
            </a:endParaRP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    {  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catch </a:t>
            </a:r>
            <a:r>
              <a:rPr lang="es-MX" altLang="es-MX" kern="1200" dirty="0" err="1" smtClean="0">
                <a:solidFill>
                  <a:srgbClr val="000000"/>
                </a:solidFill>
                <a:latin typeface="Times New Roman"/>
              </a:rPr>
              <a:t>clause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 1  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}</a:t>
            </a:r>
            <a:endParaRPr lang="en-US" altLang="es-MX" kern="1200" dirty="0">
              <a:solidFill>
                <a:srgbClr val="000000"/>
              </a:solidFill>
              <a:latin typeface="Times New Roman"/>
            </a:endParaRP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u="sng" kern="1200" dirty="0">
                <a:solidFill>
                  <a:srgbClr val="000000"/>
                </a:solidFill>
                <a:latin typeface="Times New Roman"/>
              </a:rPr>
              <a:t>catch</a:t>
            </a:r>
            <a:r>
              <a:rPr lang="en-US" altLang="es-MX" kern="1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xceptionClass2 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altLang="es-MX" kern="1200" dirty="0" err="1">
                <a:solidFill>
                  <a:srgbClr val="000000"/>
                </a:solidFill>
                <a:latin typeface="Times New Roman"/>
              </a:rPr>
              <a:t>obj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altLang="es-MX" kern="1200" dirty="0">
              <a:solidFill>
                <a:srgbClr val="000000"/>
              </a:solidFill>
              <a:latin typeface="Times New Roman"/>
            </a:endParaRP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    {  </a:t>
            </a:r>
            <a:r>
              <a:rPr lang="en-US" altLang="es-MX" kern="1200" dirty="0" smtClean="0">
                <a:solidFill>
                  <a:srgbClr val="000000"/>
                </a:solidFill>
                <a:latin typeface="Times New Roman"/>
              </a:rPr>
              <a:t>catch clause 2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}</a:t>
            </a: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. . .</a:t>
            </a:r>
            <a:endParaRPr lang="en-US" altLang="es-MX" kern="1200" dirty="0">
              <a:solidFill>
                <a:srgbClr val="000000"/>
              </a:solidFill>
              <a:latin typeface="Times New Roman"/>
            </a:endParaRP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u="sng" kern="1200" dirty="0">
                <a:solidFill>
                  <a:srgbClr val="000000"/>
                </a:solidFill>
                <a:latin typeface="Times New Roman"/>
              </a:rPr>
              <a:t>finally</a:t>
            </a:r>
          </a:p>
          <a:p>
            <a:pPr marL="1181100" lvl="2" indent="-3810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es-MX" kern="12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    {  </a:t>
            </a:r>
            <a:r>
              <a:rPr lang="es-MX" altLang="es-MX" kern="1200" dirty="0" err="1" smtClean="0">
                <a:solidFill>
                  <a:srgbClr val="000000"/>
                </a:solidFill>
                <a:latin typeface="Times New Roman"/>
              </a:rPr>
              <a:t>finally</a:t>
            </a:r>
            <a:r>
              <a:rPr lang="es-MX" altLang="es-MX" kern="1200" dirty="0" smtClean="0">
                <a:solidFill>
                  <a:srgbClr val="000000"/>
                </a:solidFill>
                <a:latin typeface="Times New Roman"/>
              </a:rPr>
              <a:t> block  </a:t>
            </a:r>
            <a:r>
              <a:rPr lang="es-MX" altLang="es-MX" kern="1200" dirty="0">
                <a:solidFill>
                  <a:srgbClr val="000000"/>
                </a:solidFill>
                <a:latin typeface="Times New Roman"/>
              </a:rPr>
              <a:t>}</a:t>
            </a:r>
            <a:endParaRPr lang="en-US" altLang="es-MX" kern="1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133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="" xmlns:a16="http://schemas.microsoft.com/office/drawing/2014/main" id="{55F82B22-B163-4603-B362-3352FC900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E190BA86-BD84-4620-A096-65D76C3180F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s-MX" sz="1000"/>
          </a:p>
        </p:txBody>
      </p:sp>
      <p:sp>
        <p:nvSpPr>
          <p:cNvPr id="67587" name="Rectangle 2">
            <a:extLst>
              <a:ext uri="{FF2B5EF4-FFF2-40B4-BE49-F238E27FC236}">
                <a16:creationId xmlns="" xmlns:a16="http://schemas.microsoft.com/office/drawing/2014/main" id="{3AA856EB-BB73-41B0-898C-60F201B2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 – </a:t>
            </a:r>
            <a:r>
              <a:rPr lang="en-US" altLang="es-MX" dirty="0" smtClean="0"/>
              <a:t>B.2</a:t>
            </a:r>
            <a:endParaRPr lang="en-US" altLang="es-MX" dirty="0"/>
          </a:p>
        </p:txBody>
      </p:sp>
      <p:sp>
        <p:nvSpPr>
          <p:cNvPr id="67588" name="Rectangle 3">
            <a:extLst>
              <a:ext uri="{FF2B5EF4-FFF2-40B4-BE49-F238E27FC236}">
                <a16:creationId xmlns="" xmlns:a16="http://schemas.microsoft.com/office/drawing/2014/main" id="{AA80388F-DB41-47DE-9E02-3CF0A716C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470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For example:</a:t>
            </a:r>
            <a:endParaRPr lang="en-US" altLang="es-MX" sz="2400" i="1" dirty="0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400" dirty="0"/>
              <a:t>	</a:t>
            </a:r>
            <a:r>
              <a:rPr lang="en-US" altLang="es-MX" sz="1800" dirty="0"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	// Statements in the try block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	// An statement cause an Exception (object thrown)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catch (</a:t>
            </a:r>
            <a:r>
              <a:rPr lang="en-US" altLang="es-MX" sz="1800" dirty="0" err="1">
                <a:latin typeface="Courier New" panose="02070309020205020404" pitchFamily="49" charset="0"/>
              </a:rPr>
              <a:t>IOException</a:t>
            </a:r>
            <a:r>
              <a:rPr lang="en-US" altLang="es-MX" sz="1800" dirty="0">
                <a:latin typeface="Courier New" panose="02070309020205020404" pitchFamily="49" charset="0"/>
              </a:rPr>
              <a:t> </a:t>
            </a:r>
            <a:r>
              <a:rPr lang="en-US" altLang="es-MX" sz="1800" dirty="0" err="1">
                <a:latin typeface="Courier New" panose="02070309020205020404" pitchFamily="49" charset="0"/>
              </a:rPr>
              <a:t>exceptionObject</a:t>
            </a:r>
            <a:r>
              <a:rPr lang="en-US" altLang="es-MX" sz="18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	// Block of statements to </a:t>
            </a:r>
            <a:r>
              <a:rPr lang="en-US" altLang="es-MX" sz="1800" dirty="0" smtClean="0">
                <a:latin typeface="Courier New" panose="02070309020205020404" pitchFamily="49" charset="0"/>
              </a:rPr>
              <a:t>manage</a:t>
            </a:r>
            <a:endParaRPr lang="en-US" altLang="es-MX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	// the caught Exception object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catch (</a:t>
            </a:r>
            <a:r>
              <a:rPr lang="en-US" altLang="es-MX" sz="1800" dirty="0" err="1">
                <a:latin typeface="Courier New" panose="02070309020205020404" pitchFamily="49" charset="0"/>
              </a:rPr>
              <a:t>NumberFormatException</a:t>
            </a:r>
            <a:r>
              <a:rPr lang="en-US" altLang="es-MX" sz="1800" dirty="0">
                <a:latin typeface="Courier New" panose="02070309020205020404" pitchFamily="49" charset="0"/>
              </a:rPr>
              <a:t> </a:t>
            </a:r>
            <a:r>
              <a:rPr lang="en-US" altLang="es-MX" sz="1800" dirty="0" err="1">
                <a:latin typeface="Courier New" panose="02070309020205020404" pitchFamily="49" charset="0"/>
              </a:rPr>
              <a:t>exceptionObject</a:t>
            </a:r>
            <a:r>
              <a:rPr lang="en-US" altLang="es-MX" sz="18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1800" dirty="0">
                <a:latin typeface="Courier New" panose="02070309020205020404" pitchFamily="49" charset="0"/>
              </a:rPr>
              <a:t>		// TODO . . 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556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="" xmlns:a16="http://schemas.microsoft.com/office/drawing/2014/main" id="{E5FC1064-D8A8-4041-8DCE-9F77CB5F2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816D7E3-C772-4AA2-B2DD-CBCD98EBFB9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s-MX" sz="1000"/>
          </a:p>
        </p:txBody>
      </p:sp>
      <p:sp>
        <p:nvSpPr>
          <p:cNvPr id="68611" name="Rectangle 2">
            <a:extLst>
              <a:ext uri="{FF2B5EF4-FFF2-40B4-BE49-F238E27FC236}">
                <a16:creationId xmlns="" xmlns:a16="http://schemas.microsoft.com/office/drawing/2014/main" id="{324FF70D-9445-453D-8138-EA4B43C0F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 – </a:t>
            </a:r>
            <a:r>
              <a:rPr lang="en-US" altLang="es-MX" dirty="0" smtClean="0"/>
              <a:t>B.3</a:t>
            </a:r>
            <a:endParaRPr lang="en-US" altLang="es-MX" dirty="0"/>
          </a:p>
        </p:txBody>
      </p:sp>
      <p:sp>
        <p:nvSpPr>
          <p:cNvPr id="75780" name="Rectangle 3">
            <a:extLst>
              <a:ext uri="{FF2B5EF4-FFF2-40B4-BE49-F238E27FC236}">
                <a16:creationId xmlns="" xmlns:a16="http://schemas.microsoft.com/office/drawing/2014/main" id="{A6FAF216-F537-4C39-9FA5-CE06943BE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184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When a </a:t>
            </a:r>
            <a:r>
              <a:rPr lang="en-US" altLang="es-MX" sz="2400" i="1" dirty="0"/>
              <a:t>try</a:t>
            </a:r>
            <a:r>
              <a:rPr lang="en-US" altLang="es-MX" sz="2400" dirty="0"/>
              <a:t> statement is executed, the statements in the </a:t>
            </a:r>
            <a:r>
              <a:rPr lang="en-US" altLang="es-MX" sz="2400" i="1" dirty="0"/>
              <a:t>try block</a:t>
            </a:r>
            <a:r>
              <a:rPr lang="en-US" altLang="es-MX" sz="2400" dirty="0"/>
              <a:t> are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If </a:t>
            </a:r>
            <a:r>
              <a:rPr lang="en-US" altLang="es-MX" sz="2400" i="1" dirty="0"/>
              <a:t>no exception</a:t>
            </a:r>
            <a:r>
              <a:rPr lang="en-US" altLang="es-MX" sz="2400" dirty="0"/>
              <a:t> is </a:t>
            </a:r>
            <a:r>
              <a:rPr lang="en-US" altLang="es-MX" sz="2400" i="1" dirty="0"/>
              <a:t>thrown</a:t>
            </a:r>
            <a:r>
              <a:rPr lang="en-US" altLang="es-MX" sz="2400" dirty="0"/>
              <a:t>, processing continues with the statement following the </a:t>
            </a:r>
            <a:r>
              <a:rPr lang="en-US" altLang="es-MX" sz="2400" i="1" dirty="0"/>
              <a:t>try statement</a:t>
            </a:r>
            <a:r>
              <a:rPr lang="en-US" altLang="es-MX" sz="2400" dirty="0"/>
              <a:t> </a:t>
            </a:r>
            <a:r>
              <a:rPr lang="en-US" altLang="es-MX" sz="2400" dirty="0" smtClean="0"/>
              <a:t>(</a:t>
            </a:r>
            <a:r>
              <a:rPr lang="en-US" altLang="es-MX" sz="1800" dirty="0" smtClean="0"/>
              <a:t>excluding </a:t>
            </a:r>
            <a:r>
              <a:rPr lang="en-US" altLang="es-MX" sz="1800" dirty="0"/>
              <a:t>catch clause</a:t>
            </a:r>
            <a:r>
              <a:rPr lang="en-US" altLang="es-MX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If an </a:t>
            </a:r>
            <a:r>
              <a:rPr lang="en-US" altLang="es-MX" sz="2400" i="1" dirty="0"/>
              <a:t>exception</a:t>
            </a:r>
            <a:r>
              <a:rPr lang="en-US" altLang="es-MX" sz="2400" dirty="0"/>
              <a:t> is </a:t>
            </a:r>
            <a:r>
              <a:rPr lang="en-US" altLang="es-MX" sz="2400" i="1" dirty="0"/>
              <a:t>thrown</a:t>
            </a:r>
            <a:r>
              <a:rPr lang="en-US" altLang="es-MX" sz="2400" dirty="0"/>
              <a:t>, </a:t>
            </a:r>
            <a:r>
              <a:rPr lang="en-US" altLang="es-MX" sz="2400" dirty="0" smtClean="0"/>
              <a:t>control flow </a:t>
            </a:r>
            <a:r>
              <a:rPr lang="en-US" altLang="es-MX" sz="2400" dirty="0"/>
              <a:t>is immediately passed to the </a:t>
            </a:r>
            <a:r>
              <a:rPr lang="en-US" altLang="es-MX" sz="2400" dirty="0" smtClean="0"/>
              <a:t>catch </a:t>
            </a:r>
            <a:r>
              <a:rPr lang="en-US" altLang="es-MX" sz="2400" dirty="0"/>
              <a:t>clause whose </a:t>
            </a:r>
            <a:r>
              <a:rPr lang="en-US" altLang="es-MX" sz="2400" i="1" dirty="0"/>
              <a:t>specified exception</a:t>
            </a:r>
            <a:r>
              <a:rPr lang="en-US" altLang="es-MX" sz="2400" dirty="0"/>
              <a:t> corresponds to the </a:t>
            </a:r>
            <a:r>
              <a:rPr lang="en-US" altLang="es-MX" sz="2400" i="1" dirty="0"/>
              <a:t>class</a:t>
            </a:r>
            <a:r>
              <a:rPr lang="en-US" altLang="es-MX" sz="2400" dirty="0"/>
              <a:t> of the </a:t>
            </a:r>
            <a:r>
              <a:rPr lang="en-US" altLang="es-MX" sz="2400" i="1" dirty="0"/>
              <a:t>exception</a:t>
            </a:r>
            <a:r>
              <a:rPr lang="en-US" altLang="es-MX" sz="2400" dirty="0"/>
              <a:t> that was thrown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If an </a:t>
            </a:r>
            <a:r>
              <a:rPr lang="en-US" altLang="es-MX" sz="2400" i="1" dirty="0"/>
              <a:t>exception</a:t>
            </a:r>
            <a:r>
              <a:rPr lang="en-US" altLang="es-MX" sz="2400" dirty="0"/>
              <a:t> is </a:t>
            </a:r>
            <a:r>
              <a:rPr lang="en-US" altLang="es-MX" sz="2400" i="1" dirty="0"/>
              <a:t>not caught</a:t>
            </a:r>
            <a:r>
              <a:rPr lang="en-US" altLang="es-MX" sz="2400" dirty="0"/>
              <a:t> and </a:t>
            </a:r>
            <a:r>
              <a:rPr lang="en-US" altLang="es-MX" sz="2400" i="1" dirty="0" smtClean="0"/>
              <a:t>managed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where it occurs, </a:t>
            </a:r>
            <a:r>
              <a:rPr lang="en-US" altLang="es-MX" sz="2400" dirty="0" smtClean="0"/>
              <a:t>control flow </a:t>
            </a:r>
            <a:r>
              <a:rPr lang="en-US" altLang="es-MX" sz="2400" dirty="0"/>
              <a:t>is immediately returned to the method that invoked the method that produced the exception</a:t>
            </a:r>
            <a:endParaRPr lang="en-US" altLang="es-MX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12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="" xmlns:a16="http://schemas.microsoft.com/office/drawing/2014/main" id="{C20BE4AD-DE18-438A-B5D5-EB1777CC6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E1BE9734-9B47-4313-A206-9AA85DAA8AC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s-MX" sz="1000"/>
          </a:p>
        </p:txBody>
      </p:sp>
      <p:sp>
        <p:nvSpPr>
          <p:cNvPr id="69635" name="Rectangle 2">
            <a:extLst>
              <a:ext uri="{FF2B5EF4-FFF2-40B4-BE49-F238E27FC236}">
                <a16:creationId xmlns="" xmlns:a16="http://schemas.microsoft.com/office/drawing/2014/main" id="{9930ED03-352B-4D2F-B56E-F39959BF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 – C.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="" xmlns:a16="http://schemas.microsoft.com/office/drawing/2014/main" id="{3D244EC3-ADB2-4C35-8E8C-9E5B37908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946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If </a:t>
            </a:r>
            <a:r>
              <a:rPr lang="en-US" altLang="es-MX" sz="2400" dirty="0" smtClean="0"/>
              <a:t>the </a:t>
            </a:r>
            <a:r>
              <a:rPr lang="en-US" altLang="es-MX" sz="2400" dirty="0"/>
              <a:t>method does not handle the exception (</a:t>
            </a:r>
            <a:r>
              <a:rPr lang="en-US" altLang="es-MX" sz="1800" dirty="0"/>
              <a:t>via a </a:t>
            </a:r>
            <a:r>
              <a:rPr lang="en-US" altLang="es-MX" sz="1800" i="1" dirty="0"/>
              <a:t>try statement</a:t>
            </a:r>
            <a:r>
              <a:rPr lang="en-US" altLang="es-MX" sz="1800" dirty="0"/>
              <a:t> with an appropriate </a:t>
            </a:r>
            <a:r>
              <a:rPr lang="en-US" altLang="es-MX" sz="1800" i="1" dirty="0"/>
              <a:t>catch clause</a:t>
            </a:r>
            <a:r>
              <a:rPr lang="en-US" altLang="es-MX" sz="2400" dirty="0"/>
              <a:t>) </a:t>
            </a:r>
            <a:r>
              <a:rPr lang="en-US" altLang="es-MX" sz="2400"/>
              <a:t>then </a:t>
            </a:r>
            <a:r>
              <a:rPr lang="en-US" altLang="es-MX" sz="2400" smtClean="0"/>
              <a:t>control flow </a:t>
            </a:r>
            <a:r>
              <a:rPr lang="en-US" altLang="es-MX" sz="2400" dirty="0"/>
              <a:t>returns to the method that called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This process is called </a:t>
            </a:r>
            <a:r>
              <a:rPr lang="en-US" altLang="es-MX" sz="2400" i="1" dirty="0"/>
              <a:t>propagating the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i="1" dirty="0"/>
              <a:t>Exception propagation</a:t>
            </a:r>
            <a:r>
              <a:rPr lang="en-US" altLang="es-MX" sz="2400" dirty="0"/>
              <a:t> continues until the exception is caught and handled or until it is propagated out of the </a:t>
            </a:r>
            <a:r>
              <a:rPr lang="en-US" altLang="es-MX" sz="2400" i="1" dirty="0"/>
              <a:t>main </a:t>
            </a:r>
            <a:r>
              <a:rPr lang="en-US" altLang="es-MX" sz="2400" i="1" dirty="0" smtClean="0"/>
              <a:t>method</a:t>
            </a:r>
            <a:r>
              <a:rPr lang="en-US" altLang="es-MX" sz="2400" dirty="0" smtClean="0"/>
              <a:t>, just into the JVM, resulting </a:t>
            </a:r>
            <a:r>
              <a:rPr lang="en-US" altLang="es-MX" sz="2400" dirty="0"/>
              <a:t>in the </a:t>
            </a:r>
            <a:r>
              <a:rPr lang="en-US" altLang="es-MX" sz="2400" i="1" dirty="0"/>
              <a:t>termination of the </a:t>
            </a:r>
            <a:r>
              <a:rPr lang="en-US" altLang="es-MX" sz="2400" i="1" dirty="0" smtClean="0"/>
              <a:t>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The method where some exceptions can occur, must declare the exceptions to be thrown: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000" dirty="0"/>
              <a:t>throws </a:t>
            </a:r>
            <a:r>
              <a:rPr lang="en-US" altLang="es-MX" sz="2000" dirty="0" smtClean="0"/>
              <a:t>Exception1</a:t>
            </a:r>
            <a:r>
              <a:rPr lang="en-US" altLang="es-MX" sz="2000" dirty="0"/>
              <a:t>, </a:t>
            </a:r>
            <a:r>
              <a:rPr lang="en-US" altLang="es-MX" sz="2000" dirty="0" smtClean="0"/>
              <a:t>Exception2</a:t>
            </a:r>
            <a:r>
              <a:rPr lang="en-US" altLang="es-MX" sz="2000" dirty="0"/>
              <a:t>, … 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/>
          </a:p>
          <a:p>
            <a:pPr eaLnBrk="1" hangingPunct="1">
              <a:lnSpc>
                <a:spcPct val="90000"/>
              </a:lnSpc>
            </a:pPr>
            <a:endParaRPr lang="en-US" altLang="es-MX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600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Mandatory</a:t>
            </a:r>
            <a:r>
              <a:rPr lang="es-MX" dirty="0" smtClean="0"/>
              <a:t> use </a:t>
            </a:r>
            <a:r>
              <a:rPr lang="es-MX" dirty="0" err="1" smtClean="0"/>
              <a:t>Exceptions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47801"/>
            <a:ext cx="8305800" cy="4949824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Exceptions</a:t>
            </a:r>
            <a:r>
              <a:rPr lang="es-MX" dirty="0" smtClean="0"/>
              <a:t>,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must</a:t>
            </a:r>
            <a:r>
              <a:rPr lang="es-MX" dirty="0" smtClean="0"/>
              <a:t> be </a:t>
            </a:r>
            <a:r>
              <a:rPr lang="es-MX" dirty="0" err="1" smtClean="0"/>
              <a:t>managed</a:t>
            </a:r>
            <a:r>
              <a:rPr lang="es-MX" dirty="0" smtClean="0"/>
              <a:t>, can </a:t>
            </a:r>
            <a:r>
              <a:rPr lang="es-MX" dirty="0" err="1" smtClean="0"/>
              <a:t>not</a:t>
            </a:r>
            <a:r>
              <a:rPr lang="es-MX" dirty="0" smtClean="0"/>
              <a:t> be </a:t>
            </a:r>
            <a:r>
              <a:rPr lang="es-MX" dirty="0" err="1" smtClean="0"/>
              <a:t>avoided</a:t>
            </a:r>
            <a:r>
              <a:rPr lang="es-MX" dirty="0" smtClean="0"/>
              <a:t>. </a:t>
            </a:r>
            <a:r>
              <a:rPr lang="es-MX" dirty="0" err="1" smtClean="0"/>
              <a:t>These</a:t>
            </a:r>
            <a:r>
              <a:rPr lang="es-MX" dirty="0" smtClean="0"/>
              <a:t> </a:t>
            </a:r>
            <a:r>
              <a:rPr lang="es-MX" dirty="0" err="1" smtClean="0"/>
              <a:t>kind</a:t>
            </a:r>
            <a:r>
              <a:rPr lang="es-MX" dirty="0" smtClean="0"/>
              <a:t> of </a:t>
            </a:r>
            <a:r>
              <a:rPr lang="es-MX" dirty="0" err="1" smtClean="0"/>
              <a:t>exceptions</a:t>
            </a:r>
            <a:r>
              <a:rPr lang="es-MX" dirty="0" smtClean="0"/>
              <a:t> are </a:t>
            </a:r>
            <a:r>
              <a:rPr lang="es-MX" dirty="0" err="1" smtClean="0"/>
              <a:t>named</a:t>
            </a:r>
            <a:r>
              <a:rPr lang="es-MX" dirty="0" smtClean="0"/>
              <a:t> </a:t>
            </a:r>
            <a:r>
              <a:rPr lang="es-MX" b="1" dirty="0" smtClean="0"/>
              <a:t>“</a:t>
            </a:r>
            <a:r>
              <a:rPr lang="es-MX" b="1" dirty="0" err="1" smtClean="0"/>
              <a:t>checked</a:t>
            </a:r>
            <a:r>
              <a:rPr lang="es-MX" b="1" dirty="0" smtClean="0"/>
              <a:t> </a:t>
            </a:r>
            <a:r>
              <a:rPr lang="es-MX" b="1" dirty="0" err="1" smtClean="0"/>
              <a:t>by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compiler</a:t>
            </a:r>
            <a:r>
              <a:rPr lang="es-MX" b="1" dirty="0" smtClean="0"/>
              <a:t>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E.g</a:t>
            </a:r>
            <a:r>
              <a:rPr lang="es-MX" dirty="0" smtClean="0"/>
              <a:t>.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i="1" dirty="0" err="1" smtClean="0"/>
              <a:t>readline</a:t>
            </a:r>
            <a:r>
              <a:rPr lang="es-MX" dirty="0" smtClean="0"/>
              <a:t> can </a:t>
            </a:r>
            <a:r>
              <a:rPr lang="es-MX" dirty="0" err="1" smtClean="0"/>
              <a:t>throw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exception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i="1" dirty="0" err="1" smtClean="0"/>
              <a:t>IOException</a:t>
            </a:r>
            <a:r>
              <a:rPr lang="es-MX" dirty="0" smtClean="0"/>
              <a:t>, and </a:t>
            </a:r>
            <a:r>
              <a:rPr lang="es-MX" dirty="0" err="1" smtClean="0"/>
              <a:t>must</a:t>
            </a:r>
            <a:r>
              <a:rPr lang="es-MX" dirty="0" smtClean="0"/>
              <a:t> be </a:t>
            </a:r>
            <a:r>
              <a:rPr lang="es-MX" dirty="0" err="1" smtClean="0"/>
              <a:t>managed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i="1" dirty="0" smtClean="0"/>
              <a:t>try </a:t>
            </a:r>
            <a:r>
              <a:rPr lang="es-MX" i="1" dirty="0" err="1" smtClean="0"/>
              <a:t>statement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smtClean="0">
                <a:solidFill>
                  <a:srgbClr val="FF0000"/>
                </a:solidFill>
              </a:rPr>
              <a:t>B</a:t>
            </a:r>
            <a:r>
              <a:rPr lang="es-MX" dirty="0" smtClean="0"/>
              <a:t>)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i="1" dirty="0" err="1" smtClean="0"/>
              <a:t>throws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C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B6C5D344-ABAD-419A-B77C-AAE0FAB860B5}" type="slidenum">
              <a:rPr lang="en-US" altLang="es-MX" smtClean="0"/>
              <a:pPr/>
              <a:t>15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9178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Inheriting</a:t>
            </a:r>
            <a:r>
              <a:rPr lang="es-MX" dirty="0" smtClean="0"/>
              <a:t> </a:t>
            </a:r>
            <a:r>
              <a:rPr lang="es-MX" dirty="0" err="1" smtClean="0"/>
              <a:t>Exceptions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B6C5D344-ABAD-419A-B77C-AAE0FAB860B5}" type="slidenum">
              <a:rPr lang="en-US" altLang="es-MX" smtClean="0"/>
              <a:pPr/>
              <a:t>16</a:t>
            </a:fld>
            <a:endParaRPr lang="en-US" altLang="es-MX"/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381000" y="1295400"/>
            <a:ext cx="8382000" cy="6002454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Java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allows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inherit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Exception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classes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MX" altLang="es-MX" sz="32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Definition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a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user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subclass</a:t>
            </a:r>
            <a:endParaRPr kumimoji="0" lang="es-MX" altLang="es-MX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class</a:t>
            </a:r>
            <a:r>
              <a:rPr kumimoji="0" lang="es-MX" alt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excepUser</a:t>
            </a:r>
            <a:r>
              <a:rPr kumimoji="0" lang="es-MX" alt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extends</a:t>
            </a:r>
            <a:r>
              <a:rPr kumimoji="0" lang="es-MX" alt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Exception</a:t>
            </a:r>
            <a:endParaRPr kumimoji="0" lang="es-MX" altLang="es-MX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To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throw</a:t>
            </a:r>
            <a:r>
              <a:rPr kumimoji="0" lang="es-MX" altLang="es-MX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</a:t>
            </a:r>
            <a:r>
              <a:rPr kumimoji="0" lang="es-MX" altLang="es-MX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exception</a:t>
            </a:r>
            <a:r>
              <a:rPr kumimoji="0" lang="es-MX" altLang="es-MX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object</a:t>
            </a:r>
            <a:r>
              <a:rPr kumimoji="0" lang="es-MX" altLang="es-MX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use</a:t>
            </a:r>
            <a:endParaRPr kumimoji="0" lang="es-MX" altLang="es-MX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throw</a:t>
            </a:r>
            <a:r>
              <a:rPr kumimoji="0" lang="es-MX" alt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objeto_class_excepUser</a:t>
            </a:r>
            <a:endParaRPr kumimoji="0" lang="es-MX" altLang="es-MX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84187" lvl="1" indent="0">
              <a:buNone/>
            </a:pPr>
            <a:endParaRPr lang="es-MX" altLang="es-MX" b="1" dirty="0" smtClean="0">
              <a:solidFill>
                <a:srgbClr val="000000"/>
              </a:solidFill>
              <a:latin typeface="Times New Roman"/>
            </a:endParaRPr>
          </a:p>
          <a:p>
            <a:pPr lvl="0">
              <a:defRPr/>
            </a:pPr>
            <a:r>
              <a:rPr lang="es-MX" altLang="es-MX" dirty="0" err="1" smtClean="0">
                <a:solidFill>
                  <a:srgbClr val="000000"/>
                </a:solidFill>
                <a:latin typeface="Times New Roman"/>
              </a:rPr>
              <a:t>Example</a:t>
            </a:r>
            <a:r>
              <a:rPr lang="es-MX" altLang="es-MX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s-MX" altLang="es-MX" dirty="0" err="1" smtClean="0">
                <a:solidFill>
                  <a:srgbClr val="000000"/>
                </a:solidFill>
                <a:latin typeface="Times New Roman"/>
              </a:rPr>
              <a:t>Withdraw</a:t>
            </a:r>
            <a:r>
              <a:rPr lang="es-MX" altLang="es-MX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dirty="0" err="1" smtClean="0">
                <a:solidFill>
                  <a:srgbClr val="000000"/>
                </a:solidFill>
                <a:latin typeface="Times New Roman"/>
              </a:rPr>
              <a:t>Exception</a:t>
            </a:r>
            <a:endParaRPr lang="es-MX" altLang="es-MX" sz="3200" b="1" dirty="0">
              <a:solidFill>
                <a:srgbClr val="000000"/>
              </a:solidFill>
              <a:latin typeface="Times New Roman"/>
            </a:endParaRPr>
          </a:p>
          <a:p>
            <a:pPr lvl="1">
              <a:defRPr/>
            </a:pPr>
            <a:r>
              <a:rPr lang="es-MX" altLang="es-MX" sz="2800" dirty="0" err="1">
                <a:solidFill>
                  <a:srgbClr val="000000"/>
                </a:solidFill>
                <a:latin typeface="Times New Roman"/>
              </a:rPr>
              <a:t>w</a:t>
            </a:r>
            <a:r>
              <a:rPr lang="es-MX" altLang="es-MX" sz="2800" dirty="0" err="1" smtClean="0">
                <a:solidFill>
                  <a:srgbClr val="000000"/>
                </a:solidFill>
                <a:latin typeface="Times New Roman"/>
              </a:rPr>
              <a:t>ithdraw</a:t>
            </a:r>
            <a:r>
              <a:rPr lang="es-MX" altLang="es-MX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sz="2800" dirty="0" err="1" smtClean="0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s-MX" altLang="es-MX" sz="2800" dirty="0" smtClean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s-MX" altLang="es-MX" sz="2800" dirty="0" err="1" smtClean="0">
                <a:solidFill>
                  <a:srgbClr val="000000"/>
                </a:solidFill>
                <a:latin typeface="Times New Roman"/>
              </a:rPr>
              <a:t>bank</a:t>
            </a:r>
            <a:r>
              <a:rPr lang="es-MX" altLang="es-MX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MX" altLang="es-MX" sz="2800" dirty="0" err="1" smtClean="0">
                <a:solidFill>
                  <a:srgbClr val="000000"/>
                </a:solidFill>
                <a:latin typeface="Times New Roman"/>
              </a:rPr>
              <a:t>account</a:t>
            </a:r>
            <a:r>
              <a:rPr lang="es-MX" altLang="es-MX" sz="2800" dirty="0" smtClean="0">
                <a:solidFill>
                  <a:srgbClr val="000000"/>
                </a:solidFill>
                <a:latin typeface="Times New Roman"/>
              </a:rPr>
              <a:t>, more </a:t>
            </a:r>
            <a:r>
              <a:rPr lang="es-MX" altLang="es-MX" sz="2800" dirty="0" err="1" smtClean="0">
                <a:solidFill>
                  <a:srgbClr val="000000"/>
                </a:solidFill>
                <a:latin typeface="Times New Roman"/>
              </a:rPr>
              <a:t>money</a:t>
            </a:r>
            <a:r>
              <a:rPr lang="es-MX" altLang="es-MX" sz="2800" dirty="0" smtClean="0">
                <a:solidFill>
                  <a:srgbClr val="000000"/>
                </a:solidFill>
                <a:latin typeface="Times New Roman"/>
              </a:rPr>
              <a:t> tan </a:t>
            </a:r>
            <a:r>
              <a:rPr lang="es-MX" altLang="es-MX" sz="2800" dirty="0" err="1" smtClean="0">
                <a:solidFill>
                  <a:srgbClr val="000000"/>
                </a:solidFill>
                <a:latin typeface="Times New Roman"/>
              </a:rPr>
              <a:t>your</a:t>
            </a:r>
            <a:r>
              <a:rPr lang="es-MX" altLang="es-MX" sz="2800" dirty="0" smtClean="0">
                <a:solidFill>
                  <a:srgbClr val="000000"/>
                </a:solidFill>
                <a:latin typeface="Times New Roman"/>
              </a:rPr>
              <a:t> balance</a:t>
            </a:r>
            <a:endParaRPr lang="es-MX" altLang="es-MX" sz="28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buNone/>
              <a:defRPr/>
            </a:pPr>
            <a:endParaRPr lang="es-MX" altLang="es-MX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9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="" xmlns:a16="http://schemas.microsoft.com/office/drawing/2014/main" id="{59C5795C-E939-4AB3-9AFA-6FDBB2B1B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383E7AB-1501-4420-98EA-184A1DA032D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64515" name="Rectangle 2">
            <a:extLst>
              <a:ext uri="{FF2B5EF4-FFF2-40B4-BE49-F238E27FC236}">
                <a16:creationId xmlns="" xmlns:a16="http://schemas.microsoft.com/office/drawing/2014/main" id="{9B2880FC-9F9D-4F57-B640-E3E9FA02E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="" xmlns:a16="http://schemas.microsoft.com/office/drawing/2014/main" id="{915C3B32-B503-47B5-ADD3-6A61A9B64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Problems that arise in a Java program (</a:t>
            </a:r>
            <a:r>
              <a:rPr lang="en-US" altLang="es-MX" sz="2000" dirty="0"/>
              <a:t>statements</a:t>
            </a:r>
            <a:r>
              <a:rPr lang="en-US" altLang="es-MX" sz="2800" dirty="0"/>
              <a:t>) may generate (</a:t>
            </a:r>
            <a:r>
              <a:rPr lang="en-US" altLang="es-MX" sz="2000" dirty="0"/>
              <a:t>throw</a:t>
            </a:r>
            <a:r>
              <a:rPr lang="en-US" altLang="es-MX" sz="2800" dirty="0"/>
              <a:t>) </a:t>
            </a:r>
            <a:r>
              <a:rPr lang="en-US" altLang="es-MX" sz="2800" b="1" i="1" dirty="0"/>
              <a:t>Exceptions</a:t>
            </a:r>
            <a:r>
              <a:rPr lang="en-US" altLang="es-MX" sz="2800" dirty="0"/>
              <a:t> or </a:t>
            </a:r>
            <a:r>
              <a:rPr lang="en-US" altLang="es-MX" sz="2800" b="1" i="1" dirty="0"/>
              <a:t>Errors</a:t>
            </a:r>
            <a:endParaRPr lang="en-US" altLang="es-MX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The Java Virtual </a:t>
            </a:r>
            <a:r>
              <a:rPr lang="en-US" altLang="es-MX" sz="2400" dirty="0" smtClean="0"/>
              <a:t>Machine (JVM) </a:t>
            </a:r>
            <a:r>
              <a:rPr lang="en-US" altLang="es-MX" sz="2400" i="1" dirty="0"/>
              <a:t>throws</a:t>
            </a:r>
            <a:r>
              <a:rPr lang="en-US" altLang="es-MX" sz="2400" dirty="0"/>
              <a:t> the </a:t>
            </a:r>
            <a:r>
              <a:rPr lang="en-US" altLang="es-MX" sz="2400" i="1" dirty="0"/>
              <a:t>Exceptions</a:t>
            </a:r>
            <a:r>
              <a:rPr lang="en-US" altLang="es-MX" sz="2400" dirty="0"/>
              <a:t> and the </a:t>
            </a:r>
            <a:r>
              <a:rPr lang="en-US" altLang="es-MX" sz="2400" i="1" dirty="0"/>
              <a:t>Errors</a:t>
            </a:r>
            <a:r>
              <a:rPr lang="en-US" altLang="es-MX" sz="2400" dirty="0"/>
              <a:t>, when they </a:t>
            </a:r>
            <a:r>
              <a:rPr lang="en-US" altLang="es-MX" sz="2400" dirty="0" smtClean="0"/>
              <a:t>happened because of the Java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An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</a:t>
            </a:r>
            <a:r>
              <a:rPr lang="en-US" altLang="es-MX" sz="2800" dirty="0" smtClean="0"/>
              <a:t>defines </a:t>
            </a:r>
            <a:r>
              <a:rPr lang="en-US" altLang="es-MX" sz="2800" dirty="0"/>
              <a:t>an incorrect situation, </a:t>
            </a:r>
            <a:r>
              <a:rPr lang="en-US" altLang="es-MX" sz="2800" dirty="0" smtClean="0"/>
              <a:t>e.g. </a:t>
            </a:r>
            <a:r>
              <a:rPr lang="en-US" altLang="es-MX" sz="2800" i="1" dirty="0" smtClean="0"/>
              <a:t>Division by zero, Index out of bounds, File Not Found</a:t>
            </a:r>
            <a:r>
              <a:rPr lang="en-US" altLang="es-MX" sz="2800" dirty="0" smtClean="0"/>
              <a:t>, . . .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An </a:t>
            </a:r>
            <a:r>
              <a:rPr lang="en-US" altLang="es-MX" sz="2800" b="1" i="1" dirty="0"/>
              <a:t>Error</a:t>
            </a:r>
            <a:r>
              <a:rPr lang="en-US" altLang="es-MX" sz="2800" dirty="0"/>
              <a:t> is similar to an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, except that </a:t>
            </a:r>
            <a:r>
              <a:rPr lang="en-US" altLang="es-MX" sz="2800" dirty="0" smtClean="0"/>
              <a:t>represents </a:t>
            </a:r>
            <a:r>
              <a:rPr lang="en-US" altLang="es-MX" sz="2800" dirty="0"/>
              <a:t>an unrecoverable situation, </a:t>
            </a:r>
            <a:r>
              <a:rPr lang="en-US" altLang="es-MX" sz="2800" dirty="0" smtClean="0"/>
              <a:t>e.g. </a:t>
            </a:r>
            <a:r>
              <a:rPr lang="en-US" altLang="es-MX" sz="2800" i="1" dirty="0" smtClean="0"/>
              <a:t>Memory Error, Stack Overflow, Internal Error</a:t>
            </a:r>
            <a:r>
              <a:rPr lang="en-US" altLang="es-MX" sz="2800" dirty="0" smtClean="0"/>
              <a:t>, . . . </a:t>
            </a: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409935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="" xmlns:a16="http://schemas.microsoft.com/office/drawing/2014/main" id="{FB55586E-128A-4BC0-BC2D-3F817DED1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769E01F8-1BD5-44CF-A91A-F28E8B8BB27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65539" name="Rectangle 2">
            <a:extLst>
              <a:ext uri="{FF2B5EF4-FFF2-40B4-BE49-F238E27FC236}">
                <a16:creationId xmlns="" xmlns:a16="http://schemas.microsoft.com/office/drawing/2014/main" id="{4974E059-F7EA-43AC-9382-BFE9DB392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Exceptions</a:t>
            </a:r>
            <a:endParaRPr lang="en-US" altLang="es-MX" dirty="0"/>
          </a:p>
        </p:txBody>
      </p:sp>
      <p:sp>
        <p:nvSpPr>
          <p:cNvPr id="65540" name="Rectangle 3">
            <a:extLst>
              <a:ext uri="{FF2B5EF4-FFF2-40B4-BE49-F238E27FC236}">
                <a16:creationId xmlns="" xmlns:a16="http://schemas.microsoft.com/office/drawing/2014/main" id="{B10A01A9-C7C0-41E2-9694-DE190EEE9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An </a:t>
            </a:r>
            <a:r>
              <a:rPr lang="en-US" altLang="es-MX" sz="2800" b="1" i="1" dirty="0" smtClean="0"/>
              <a:t>Exception</a:t>
            </a:r>
            <a:r>
              <a:rPr lang="en-US" altLang="es-MX" sz="2800" dirty="0" smtClean="0"/>
              <a:t> can take place during the execution of a statement (</a:t>
            </a:r>
            <a:r>
              <a:rPr lang="en-US" altLang="es-MX" sz="2000" dirty="0" smtClean="0"/>
              <a:t>instruction, operation</a:t>
            </a:r>
            <a:r>
              <a:rPr lang="en-US" altLang="es-MX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When an </a:t>
            </a:r>
            <a:r>
              <a:rPr lang="en-US" altLang="es-MX" sz="2800" b="1" i="1" dirty="0" smtClean="0"/>
              <a:t>Exception</a:t>
            </a:r>
            <a:r>
              <a:rPr lang="en-US" altLang="es-MX" sz="2800" dirty="0" smtClean="0"/>
              <a:t> takes place, the JVM with the Java Program: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s-MX" sz="2400" dirty="0" smtClean="0"/>
              <a:t>built an object and filled it with the description of the exception:</a:t>
            </a:r>
            <a:endParaRPr lang="en-US" altLang="es-MX" sz="2400" dirty="0"/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s-MX" sz="2000" dirty="0" smtClean="0"/>
              <a:t>This object is of the class correspondent to that </a:t>
            </a:r>
            <a:r>
              <a:rPr lang="en-US" altLang="es-MX" sz="2000" b="1" i="1" dirty="0" smtClean="0"/>
              <a:t>Exception</a:t>
            </a:r>
            <a:r>
              <a:rPr lang="en-US" altLang="es-MX" sz="2000" dirty="0" smtClean="0"/>
              <a:t>  </a:t>
            </a:r>
            <a:endParaRPr lang="en-US" altLang="es-MX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s-MX" sz="2400" dirty="0" smtClean="0"/>
              <a:t>and then, the object is </a:t>
            </a:r>
            <a:r>
              <a:rPr lang="en-US" altLang="es-MX" sz="2400" i="1" dirty="0" smtClean="0"/>
              <a:t>thrown</a:t>
            </a:r>
            <a:r>
              <a:rPr lang="en-US" altLang="es-MX" sz="2400" dirty="0" smtClean="0"/>
              <a:t>, and could be </a:t>
            </a:r>
            <a:r>
              <a:rPr lang="en-US" altLang="es-MX" sz="2400" i="1" dirty="0" smtClean="0"/>
              <a:t>caught</a:t>
            </a:r>
            <a:r>
              <a:rPr lang="en-US" altLang="es-MX" sz="2400" dirty="0" smtClean="0"/>
              <a:t> and </a:t>
            </a:r>
            <a:r>
              <a:rPr lang="en-US" altLang="es-MX" sz="2400" i="1" dirty="0" smtClean="0"/>
              <a:t>managed</a:t>
            </a:r>
            <a:r>
              <a:rPr lang="en-US" altLang="es-MX" sz="2400" dirty="0" smtClean="0"/>
              <a:t>, in other part of the same Java Program </a:t>
            </a:r>
            <a:endParaRPr lang="en-US" altLang="es-MX" sz="2400" dirty="0"/>
          </a:p>
          <a:p>
            <a:pPr marL="857250" lvl="2" indent="0" eaLnBrk="1" hangingPunct="1">
              <a:lnSpc>
                <a:spcPct val="90000"/>
              </a:lnSpc>
              <a:buClr>
                <a:srgbClr val="FF0000"/>
              </a:buClr>
              <a:buNone/>
            </a:pPr>
            <a:endParaRPr lang="en-US" alt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8901840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2">
            <a:extLst>
              <a:ext uri="{FF2B5EF4-FFF2-40B4-BE49-F238E27FC236}">
                <a16:creationId xmlns="" xmlns:a16="http://schemas.microsoft.com/office/drawing/2014/main" id="{FAFAD576-7497-4693-BBB7-CD046E4FC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438F727-67CF-48B6-9E0C-6A64FAF2B675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70659" name="Rectangle 4">
            <a:extLst>
              <a:ext uri="{FF2B5EF4-FFF2-40B4-BE49-F238E27FC236}">
                <a16:creationId xmlns="" xmlns:a16="http://schemas.microsoft.com/office/drawing/2014/main" id="{9A8238D0-A6B0-4DFA-BAE4-904FCA0BD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2286000" cy="2743200"/>
          </a:xfrm>
        </p:spPr>
        <p:txBody>
          <a:bodyPr/>
          <a:lstStyle/>
          <a:p>
            <a:pPr eaLnBrk="1" hangingPunct="1"/>
            <a:r>
              <a:rPr lang="en-US" altLang="es-MX" sz="2800" dirty="0"/>
              <a:t>Part of the Error and Exception class Hierarchy</a:t>
            </a:r>
            <a:endParaRPr lang="en-US" altLang="es-MX" dirty="0"/>
          </a:p>
        </p:txBody>
      </p:sp>
      <p:pic>
        <p:nvPicPr>
          <p:cNvPr id="70660" name="Picture 4">
            <a:extLst>
              <a:ext uri="{FF2B5EF4-FFF2-40B4-BE49-F238E27FC236}">
                <a16:creationId xmlns="" xmlns:a16="http://schemas.microsoft.com/office/drawing/2014/main" id="{9E1B816F-B2F5-4F1B-8250-7BEE6427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6189663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32674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Exception</a:t>
            </a:r>
            <a:r>
              <a:rPr lang="es-MX" dirty="0" smtClean="0"/>
              <a:t> &amp; Error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Hierarchy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CB1E8251-635D-422B-83D2-CCF097C1AAE7}" type="slidenum">
              <a:rPr lang="en-US" altLang="es-MX" smtClean="0"/>
              <a:pPr/>
              <a:t>5</a:t>
            </a:fld>
            <a:endParaRPr lang="en-US" altLang="es-MX"/>
          </a:p>
        </p:txBody>
      </p:sp>
      <p:sp>
        <p:nvSpPr>
          <p:cNvPr id="4" name="AutoShape 3"/>
          <p:cNvSpPr txBox="1">
            <a:spLocks noChangeArrowheads="1"/>
          </p:cNvSpPr>
          <p:nvPr/>
        </p:nvSpPr>
        <p:spPr bwMode="auto">
          <a:xfrm>
            <a:off x="608013" y="1295400"/>
            <a:ext cx="7927975" cy="4543462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MX" altLang="es-MX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Object</a:t>
            </a:r>
            <a:endParaRPr kumimoji="0" lang="es-MX" altLang="es-MX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Throwable</a:t>
            </a:r>
            <a:r>
              <a:rPr kumimoji="0" lang="es-MX" alt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extends</a:t>
            </a:r>
            <a:r>
              <a:rPr kumimoji="0" lang="es-MX" alt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Object</a:t>
            </a:r>
            <a:endParaRPr kumimoji="0" lang="es-MX" altLang="es-MX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1181100" marR="0" lvl="2" indent="-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Exception</a:t>
            </a:r>
            <a:r>
              <a:rPr kumimoji="0" lang="es-MX" altLang="es-MX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extends</a:t>
            </a:r>
            <a:r>
              <a:rPr kumimoji="0" lang="es-MX" altLang="es-MX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Throwable</a:t>
            </a:r>
            <a:endParaRPr kumimoji="0" lang="es-MX" altLang="es-MX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ArithmeticException</a:t>
            </a:r>
            <a:r>
              <a:rPr kumimoji="0" lang="es-MX" alt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extends</a:t>
            </a:r>
            <a:r>
              <a:rPr kumimoji="0" lang="es-MX" alt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. . 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- - -</a:t>
            </a:r>
          </a:p>
          <a:p>
            <a:pPr marL="1181100" marR="0" lvl="2" indent="-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Error</a:t>
            </a:r>
            <a:r>
              <a:rPr kumimoji="0" lang="es-MX" altLang="es-MX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extends</a:t>
            </a:r>
            <a:r>
              <a:rPr kumimoji="0" lang="es-MX" altLang="es-MX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Throwable</a:t>
            </a:r>
            <a:endParaRPr kumimoji="0" lang="es-MX" altLang="es-MX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- -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MX" altLang="es-MX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0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Exception</a:t>
            </a:r>
            <a:r>
              <a:rPr lang="es-MX" dirty="0" smtClean="0"/>
              <a:t> </a:t>
            </a:r>
            <a:r>
              <a:rPr lang="es-MX" dirty="0" err="1" smtClean="0"/>
              <a:t>subclasses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CB1E8251-635D-422B-83D2-CCF097C1AAE7}" type="slidenum">
              <a:rPr lang="en-US" altLang="es-MX" smtClean="0"/>
              <a:pPr/>
              <a:t>6</a:t>
            </a:fld>
            <a:endParaRPr lang="en-US" altLang="es-MX"/>
          </a:p>
        </p:txBody>
      </p:sp>
      <p:sp>
        <p:nvSpPr>
          <p:cNvPr id="4" name="AutoShape 3"/>
          <p:cNvSpPr txBox="1">
            <a:spLocks noChangeArrowheads="1"/>
          </p:cNvSpPr>
          <p:nvPr/>
        </p:nvSpPr>
        <p:spPr bwMode="auto">
          <a:xfrm>
            <a:off x="608013" y="1676400"/>
            <a:ext cx="7927975" cy="4516935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MX" altLang="es-MX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Exception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–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is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superclass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exceptions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some</a:t>
            </a:r>
            <a:r>
              <a:rPr kumimoji="0" lang="es-MX" altLang="es-MX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subclasses</a:t>
            </a:r>
            <a:endParaRPr kumimoji="0" lang="es-MX" altLang="es-MX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ArithmeticException</a:t>
            </a:r>
            <a:endParaRPr kumimoji="0" lang="es-MX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NumberFormatException</a:t>
            </a:r>
            <a:endParaRPr kumimoji="0" lang="es-MX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NullPointerException</a:t>
            </a:r>
            <a:endParaRPr kumimoji="0" lang="es-MX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ArrayIndexOutOfBoundsException</a:t>
            </a:r>
            <a:endParaRPr kumimoji="0" lang="es-MX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IOException</a:t>
            </a:r>
            <a:endParaRPr kumimoji="0" lang="es-MX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FileNotFoundException</a:t>
            </a:r>
            <a:endParaRPr kumimoji="0" lang="es-MX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MX" altLang="es-MX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. .</a:t>
            </a:r>
          </a:p>
          <a:p>
            <a:pPr marL="857250" marR="0" lvl="1" indent="-373063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endParaRPr kumimoji="0" lang="en-US" altLang="es-MX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6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="" xmlns:a16="http://schemas.microsoft.com/office/drawing/2014/main" id="{59C5795C-E939-4AB3-9AFA-6FDBB2B1B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383E7AB-1501-4420-98EA-184A1DA032D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64515" name="Rectangle 2">
            <a:extLst>
              <a:ext uri="{FF2B5EF4-FFF2-40B4-BE49-F238E27FC236}">
                <a16:creationId xmlns="" xmlns:a16="http://schemas.microsoft.com/office/drawing/2014/main" id="{9B2880FC-9F9D-4F57-B640-E3E9FA02E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="" xmlns:a16="http://schemas.microsoft.com/office/drawing/2014/main" id="{915C3B32-B503-47B5-ADD3-6A61A9B64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An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is an object, </a:t>
            </a:r>
            <a:r>
              <a:rPr lang="en-US" altLang="es-MX" sz="2800" i="1" dirty="0"/>
              <a:t>thrown</a:t>
            </a:r>
            <a:r>
              <a:rPr lang="en-US" altLang="es-MX" sz="2800" dirty="0"/>
              <a:t>, that defines an incorrect situation, and can be </a:t>
            </a:r>
            <a:r>
              <a:rPr lang="en-US" altLang="es-MX" sz="2800" i="1" dirty="0"/>
              <a:t>caught</a:t>
            </a:r>
            <a:r>
              <a:rPr lang="en-US" altLang="es-MX" sz="2800" dirty="0"/>
              <a:t> and </a:t>
            </a:r>
            <a:r>
              <a:rPr lang="en-US" altLang="es-MX" sz="2800" i="1" dirty="0" smtClean="0"/>
              <a:t>managed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An </a:t>
            </a:r>
            <a:r>
              <a:rPr lang="en-US" altLang="es-MX" sz="2800" b="1" i="1" dirty="0"/>
              <a:t>Error</a:t>
            </a:r>
            <a:r>
              <a:rPr lang="en-US" altLang="es-MX" sz="2800" dirty="0"/>
              <a:t> is similar to an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, except that an error generally represents an unrecoverable situation, and can not be </a:t>
            </a:r>
            <a:r>
              <a:rPr lang="en-US" altLang="es-MX" sz="2800" i="1" dirty="0"/>
              <a:t>caught </a:t>
            </a:r>
            <a:r>
              <a:rPr lang="en-US" altLang="es-MX" sz="2800" dirty="0"/>
              <a:t>and </a:t>
            </a:r>
            <a:r>
              <a:rPr lang="en-US" altLang="es-MX" sz="2800" i="1" dirty="0" smtClean="0"/>
              <a:t>managed</a:t>
            </a: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5435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="" xmlns:a16="http://schemas.microsoft.com/office/drawing/2014/main" id="{FB55586E-128A-4BC0-BC2D-3F817DED1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769E01F8-1BD5-44CF-A91A-F28E8B8BB27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sp>
        <p:nvSpPr>
          <p:cNvPr id="65539" name="Rectangle 2">
            <a:extLst>
              <a:ext uri="{FF2B5EF4-FFF2-40B4-BE49-F238E27FC236}">
                <a16:creationId xmlns="" xmlns:a16="http://schemas.microsoft.com/office/drawing/2014/main" id="{4974E059-F7EA-43AC-9382-BFE9DB392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Process of Exceptions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="" xmlns:a16="http://schemas.microsoft.com/office/drawing/2014/main" id="{B10A01A9-C7C0-41E2-9694-DE190EEE9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 </a:t>
            </a:r>
            <a:r>
              <a:rPr lang="en-US" altLang="es-MX" sz="2800" dirty="0"/>
              <a:t>program can be designed to process an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in one of three ways: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FF0000"/>
              </a:buClr>
              <a:buFont typeface="+mj-lt"/>
              <a:buAutoNum type="alphaUcPeriod"/>
            </a:pPr>
            <a:r>
              <a:rPr lang="en-US" altLang="es-MX" sz="2400" dirty="0"/>
              <a:t>Not handle (</a:t>
            </a:r>
            <a:r>
              <a:rPr lang="en-US" altLang="es-MX" sz="1800" dirty="0"/>
              <a:t>no catch</a:t>
            </a:r>
            <a:r>
              <a:rPr lang="en-US" altLang="es-MX" sz="2400" dirty="0"/>
              <a:t>) the exception object at all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FF0000"/>
              </a:buClr>
              <a:buFont typeface="+mj-lt"/>
              <a:buAutoNum type="alphaUcPeriod"/>
            </a:pPr>
            <a:r>
              <a:rPr lang="en-US" altLang="es-MX" sz="2400" dirty="0"/>
              <a:t>Handle (</a:t>
            </a:r>
            <a:r>
              <a:rPr lang="en-US" altLang="es-MX" sz="1800" dirty="0"/>
              <a:t>catch and </a:t>
            </a:r>
            <a:r>
              <a:rPr lang="en-US" altLang="es-MX" sz="1800" dirty="0" smtClean="0"/>
              <a:t>manage</a:t>
            </a:r>
            <a:r>
              <a:rPr lang="en-US" altLang="es-MX" sz="2400" dirty="0" smtClean="0"/>
              <a:t>) </a:t>
            </a:r>
            <a:r>
              <a:rPr lang="en-US" altLang="es-MX" sz="2400" dirty="0"/>
              <a:t>the exception object where it occurs </a:t>
            </a:r>
            <a:r>
              <a:rPr lang="en-US" altLang="es-MX" sz="2400" dirty="0" smtClean="0"/>
              <a:t>(</a:t>
            </a:r>
            <a:r>
              <a:rPr lang="en-US" altLang="es-MX" sz="1800" dirty="0" smtClean="0"/>
              <a:t>it was thrown</a:t>
            </a:r>
            <a:r>
              <a:rPr lang="en-US" altLang="es-MX" sz="2400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FF0000"/>
              </a:buClr>
              <a:buFont typeface="+mj-lt"/>
              <a:buAutoNum type="alphaUcPeriod"/>
            </a:pPr>
            <a:r>
              <a:rPr lang="en-US" altLang="es-MX" sz="2400" dirty="0"/>
              <a:t>Handle (</a:t>
            </a:r>
            <a:r>
              <a:rPr lang="en-US" altLang="es-MX" sz="1800" dirty="0"/>
              <a:t>catch and </a:t>
            </a:r>
            <a:r>
              <a:rPr lang="en-US" altLang="es-MX" sz="1800" dirty="0" smtClean="0"/>
              <a:t>mange</a:t>
            </a:r>
            <a:r>
              <a:rPr lang="en-US" altLang="es-MX" sz="2400" dirty="0" smtClean="0"/>
              <a:t>) </a:t>
            </a:r>
            <a:r>
              <a:rPr lang="en-US" altLang="es-MX" sz="2400" dirty="0"/>
              <a:t>the exception at another point in the program: </a:t>
            </a:r>
            <a:r>
              <a:rPr lang="en-US" altLang="es-MX" sz="2400" i="1" dirty="0"/>
              <a:t>propagating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26770368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="" xmlns:a16="http://schemas.microsoft.com/office/drawing/2014/main" id="{E12CEE49-B762-4115-8256-02364739C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FFCC9644-A90F-433D-95C7-AF33204BD94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66563" name="Rectangle 2">
            <a:extLst>
              <a:ext uri="{FF2B5EF4-FFF2-40B4-BE49-F238E27FC236}">
                <a16:creationId xmlns="" xmlns:a16="http://schemas.microsoft.com/office/drawing/2014/main" id="{E198B277-1F26-4503-AE59-CECA15D77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Exceptions – </a:t>
            </a:r>
            <a:r>
              <a:rPr lang="en-US" altLang="es-MX" dirty="0" smtClean="0"/>
              <a:t>A.1</a:t>
            </a:r>
            <a:endParaRPr lang="en-US" altLang="es-MX" dirty="0"/>
          </a:p>
        </p:txBody>
      </p:sp>
      <p:sp>
        <p:nvSpPr>
          <p:cNvPr id="66564" name="Rectangle 3">
            <a:extLst>
              <a:ext uri="{FF2B5EF4-FFF2-40B4-BE49-F238E27FC236}">
                <a16:creationId xmlns="" xmlns:a16="http://schemas.microsoft.com/office/drawing/2014/main" id="{6FEEFCD9-9831-4C35-BE8E-140938E73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470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If </a:t>
            </a:r>
            <a:r>
              <a:rPr lang="en-US" altLang="es-MX" sz="2800" dirty="0"/>
              <a:t>an </a:t>
            </a:r>
            <a:r>
              <a:rPr lang="en-US" altLang="es-MX" sz="2800" b="1" i="1" dirty="0"/>
              <a:t>Exception</a:t>
            </a:r>
            <a:r>
              <a:rPr lang="en-US" altLang="es-MX" sz="2800" dirty="0"/>
              <a:t> is not handled (</a:t>
            </a:r>
            <a:r>
              <a:rPr lang="en-US" altLang="es-MX" sz="2000" dirty="0"/>
              <a:t>not caught</a:t>
            </a:r>
            <a:r>
              <a:rPr lang="en-US" altLang="es-MX" sz="2800" dirty="0"/>
              <a:t>) at all by the </a:t>
            </a:r>
            <a:r>
              <a:rPr lang="en-US" altLang="es-MX" sz="2800" dirty="0" smtClean="0"/>
              <a:t>Java Program</a:t>
            </a:r>
            <a:r>
              <a:rPr lang="en-US" altLang="es-MX" sz="2800" dirty="0"/>
              <a:t>, the </a:t>
            </a:r>
            <a:r>
              <a:rPr lang="en-US" altLang="es-MX" sz="2800" dirty="0" smtClean="0"/>
              <a:t>JVM </a:t>
            </a:r>
            <a:r>
              <a:rPr lang="en-US" altLang="es-MX" sz="2800" dirty="0"/>
              <a:t>will </a:t>
            </a:r>
            <a:r>
              <a:rPr lang="en-US" altLang="es-MX" sz="2800" i="1" dirty="0" smtClean="0"/>
              <a:t>catch</a:t>
            </a:r>
            <a:r>
              <a:rPr lang="en-US" altLang="es-MX" sz="2800" dirty="0" smtClean="0"/>
              <a:t> the Exception object, and will </a:t>
            </a:r>
            <a:r>
              <a:rPr lang="en-US" altLang="es-MX" sz="2800" i="1" dirty="0" smtClean="0"/>
              <a:t>manage</a:t>
            </a:r>
            <a:r>
              <a:rPr lang="en-US" altLang="es-MX" sz="2800" dirty="0" smtClean="0"/>
              <a:t> the Exception with a politics of actions, by default: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p</a:t>
            </a:r>
            <a:r>
              <a:rPr lang="en-US" altLang="es-MX" sz="2400" dirty="0" smtClean="0"/>
              <a:t>rints out an </a:t>
            </a:r>
            <a:r>
              <a:rPr lang="en-US" altLang="es-MX" sz="2400" i="1" dirty="0"/>
              <a:t>Exception </a:t>
            </a:r>
            <a:r>
              <a:rPr lang="en-US" altLang="es-MX" sz="2400" i="1" dirty="0" smtClean="0"/>
              <a:t>Message</a:t>
            </a:r>
            <a:r>
              <a:rPr lang="en-US" altLang="es-MX" sz="2400" dirty="0" smtClean="0"/>
              <a:t>, and</a:t>
            </a:r>
            <a:endParaRPr lang="en-US" altLang="es-MX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terminates the Java Program 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18786973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6203</TotalTime>
  <Words>816</Words>
  <Application>Microsoft Office PowerPoint</Application>
  <PresentationFormat>Presentación en pantalla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Courier New</vt:lpstr>
      <vt:lpstr>Tahoma</vt:lpstr>
      <vt:lpstr>Times</vt:lpstr>
      <vt:lpstr>Times New Roman</vt:lpstr>
      <vt:lpstr>Wingdings</vt:lpstr>
      <vt:lpstr>ヒラギノ角ゴ Pro W3</vt:lpstr>
      <vt:lpstr>1_Presentation4</vt:lpstr>
      <vt:lpstr>Appendix B:  Object-Oriented Design</vt:lpstr>
      <vt:lpstr>Exceptions</vt:lpstr>
      <vt:lpstr>Exceptions</vt:lpstr>
      <vt:lpstr>Part of the Error and Exception class Hierarchy</vt:lpstr>
      <vt:lpstr>Exception &amp; Error Class Hierarchy</vt:lpstr>
      <vt:lpstr>Exception subclasses</vt:lpstr>
      <vt:lpstr>Exceptions</vt:lpstr>
      <vt:lpstr>Process of Exceptions</vt:lpstr>
      <vt:lpstr>Exceptions – A.1</vt:lpstr>
      <vt:lpstr>Exceptions – A.2</vt:lpstr>
      <vt:lpstr>Exceptions – B.1</vt:lpstr>
      <vt:lpstr>Exceptions – B.2</vt:lpstr>
      <vt:lpstr>Exceptions – B.3</vt:lpstr>
      <vt:lpstr>Exceptions – C.</vt:lpstr>
      <vt:lpstr>Mandatory use Exceptions</vt:lpstr>
      <vt:lpstr>Inheriting Exceptions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219</cp:revision>
  <cp:lastPrinted>2018-02-14T22:19:10Z</cp:lastPrinted>
  <dcterms:created xsi:type="dcterms:W3CDTF">2004-12-13T11:14:44Z</dcterms:created>
  <dcterms:modified xsi:type="dcterms:W3CDTF">2019-02-11T19:58:27Z</dcterms:modified>
  <cp:category/>
</cp:coreProperties>
</file>