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375" r:id="rId2"/>
    <p:sldId id="381" r:id="rId3"/>
    <p:sldId id="376" r:id="rId4"/>
    <p:sldId id="385" r:id="rId5"/>
    <p:sldId id="341" r:id="rId6"/>
    <p:sldId id="379" r:id="rId7"/>
    <p:sldId id="384" r:id="rId8"/>
    <p:sldId id="377" r:id="rId9"/>
    <p:sldId id="380" r:id="rId10"/>
  </p:sldIdLst>
  <p:sldSz cx="9144000" cy="6858000" type="screen4x3"/>
  <p:notesSz cx="7302500" cy="9586913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92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7488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997BE7A-A012-4F97-95EC-9C7F24E4C409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20693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7488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19D0ACA-8B25-4F93-AC00-DE0E6C0F3C9F}" type="slidenum">
              <a:rPr lang="en-CA" altLang="es-MX"/>
              <a:pPr/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592175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</a:rPr>
              <a:t> © 2010 Pearson Addison-Wesley. All rights reserved.</a:t>
            </a:r>
            <a:r>
              <a:rPr lang="en-US" sz="120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</a:rPr>
                <a:t>Addison Wesley </a:t>
              </a:r>
              <a:r>
                <a:rPr lang="en-US" sz="1100">
                  <a:latin typeface="Arial" charset="0"/>
                </a:rPr>
                <a:t>is an imprint of</a:t>
              </a:r>
              <a:endParaRPr lang="en-US" sz="1100" b="1">
                <a:latin typeface="Arial" charset="0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6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-108" charset="0"/>
            </a:endParaRPr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4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28701E9F-FE9C-4E2E-AC19-808217CD250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6001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FE827EF-546C-4617-9094-0B771932EE1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829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245EFB90-D5EA-4974-9D03-7F4FA2C30C9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214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751D5158-70EC-4BBD-9A16-167D011F4584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11550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D4E901AA-7B70-4906-A1A9-023205E1029A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50833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C9CC9CBD-E5B8-441A-8BFF-46C9A9F6CEB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9627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1C5407FD-1D18-4767-BA4C-20680393205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948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E325F817-AF96-4833-95E5-5F0BF1F0E88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9379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84DE95E3-AE74-4FC2-B0C5-EEE70E83023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3323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s-MX"/>
              <a:t>1-</a:t>
            </a:r>
            <a:fld id="{17017092-A446-463E-975E-301E03E3DA1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2739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1163A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pitchFamily="-10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s-MX"/>
              <a:t>1-</a:t>
            </a:r>
            <a:fld id="{7844ED40-5442-42B8-BE6F-F1DF5B15AE92}" type="slidenum">
              <a:rPr lang="en-US" altLang="es-MX"/>
              <a:pPr/>
              <a:t>‹Nº›</a:t>
            </a:fld>
            <a:endParaRPr lang="en-US" altLang="es-MX"/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/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31B0015F-532F-4AB4-9635-6493A0A175C2}" type="slidenum"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  <a:noFill/>
        </p:spPr>
        <p:txBody>
          <a:bodyPr/>
          <a:lstStyle/>
          <a:p>
            <a:pPr algn="ctr" eaLnBrk="1" hangingPunct="1"/>
            <a:r>
              <a:rPr lang="en-US" altLang="es-MX" sz="3200" dirty="0" smtClean="0"/>
              <a:t>CHAPTER 3:</a:t>
            </a:r>
            <a:br>
              <a:rPr lang="en-US" altLang="es-MX" sz="3200" dirty="0" smtClean="0"/>
            </a:br>
            <a:r>
              <a:rPr lang="en-US" altLang="es-MX" sz="3200" dirty="0" smtClean="0"/>
              <a:t> Generics</a:t>
            </a:r>
            <a:endParaRPr lang="en-US" altLang="es-MX" sz="3200" b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  <a:noFill/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 smtClean="0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 smtClean="0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 smtClean="0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 smtClean="0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 smtClean="0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C61C58E1-2C83-44D5-976A-8971049460A5}" type="slidenum">
              <a:rPr lang="en-US" altLang="es-MX" sz="1000">
                <a:latin typeface="Arial" panose="020B0604020202020204" pitchFamily="34" charset="0"/>
              </a:rPr>
              <a:pPr/>
              <a:t>2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Generic Types / Classes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Java enables us to define a class based upon a </a:t>
            </a:r>
            <a:r>
              <a:rPr lang="en-US" altLang="es-MX" i="1" dirty="0" smtClean="0"/>
              <a:t>generic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dirty="0" smtClean="0"/>
              <a:t>This means that we can define a </a:t>
            </a:r>
            <a:r>
              <a:rPr lang="en-US" altLang="es-MX" i="1" dirty="0" smtClean="0"/>
              <a:t>class</a:t>
            </a:r>
            <a:r>
              <a:rPr lang="en-US" altLang="es-MX" dirty="0" smtClean="0"/>
              <a:t> so that it stores, operates on, and manages </a:t>
            </a:r>
            <a:r>
              <a:rPr lang="en-US" altLang="es-MX" i="1" dirty="0" smtClean="0"/>
              <a:t>objects</a:t>
            </a:r>
            <a:r>
              <a:rPr lang="en-US" altLang="es-MX" dirty="0" smtClean="0"/>
              <a:t> whose type is not specified until the </a:t>
            </a:r>
            <a:r>
              <a:rPr lang="en-US" altLang="es-MX" i="1" dirty="0" smtClean="0"/>
              <a:t>class</a:t>
            </a:r>
            <a:r>
              <a:rPr lang="en-US" altLang="es-MX" dirty="0" smtClean="0"/>
              <a:t> is </a:t>
            </a:r>
            <a:r>
              <a:rPr lang="en-US" altLang="es-MX" i="1" dirty="0" smtClean="0"/>
              <a:t>instantiated</a:t>
            </a:r>
            <a:r>
              <a:rPr lang="en-US" altLang="es-MX" dirty="0" smtClean="0"/>
              <a:t>, maybe because </a:t>
            </a:r>
            <a:r>
              <a:rPr lang="en-US" altLang="es-MX" i="1" dirty="0" smtClean="0"/>
              <a:t>polymorphism</a:t>
            </a:r>
            <a:r>
              <a:rPr lang="en-US" altLang="es-MX" dirty="0" smtClean="0"/>
              <a:t> </a:t>
            </a:r>
            <a:endParaRPr lang="en-US" altLang="es-MX" i="1" dirty="0" smtClean="0"/>
          </a:p>
        </p:txBody>
      </p:sp>
    </p:spTree>
    <p:extLst>
      <p:ext uri="{BB962C8B-B14F-4D97-AF65-F5344CB8AC3E}">
        <p14:creationId xmlns:p14="http://schemas.microsoft.com/office/powerpoint/2010/main" val="10324140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Array</a:t>
            </a:r>
            <a:r>
              <a:rPr lang="es-MX" dirty="0" smtClean="0"/>
              <a:t> of </a:t>
            </a:r>
            <a:r>
              <a:rPr lang="es-MX" i="1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245EFB90-D5EA-4974-9D03-7F4FA2C30C9B}" type="slidenum">
              <a:rPr lang="en-US" altLang="es-MX" smtClean="0"/>
              <a:pPr/>
              <a:t>3</a:t>
            </a:fld>
            <a:endParaRPr lang="en-US" altLang="es-MX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Object [ ] </a:t>
            </a:r>
            <a:r>
              <a:rPr lang="en-US" dirty="0" err="1" smtClean="0">
                <a:solidFill>
                  <a:sysClr val="windowText" lastClr="000000"/>
                </a:solidFill>
                <a:latin typeface="Calibri"/>
              </a:rPr>
              <a:t>objA</a:t>
            </a:r>
            <a:r>
              <a:rPr lang="en-US" dirty="0" err="1" smtClean="0">
                <a:solidFill>
                  <a:sysClr val="windowText" lastClr="000000"/>
                </a:solidFill>
                <a:latin typeface="Calibri"/>
              </a:rPr>
              <a:t>rr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= new Object[7];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Fig12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960" y="2011363"/>
            <a:ext cx="2418194" cy="40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5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Array</a:t>
            </a:r>
            <a:r>
              <a:rPr lang="es-MX" dirty="0" smtClean="0"/>
              <a:t> of </a:t>
            </a:r>
            <a:r>
              <a:rPr lang="es-MX" i="1" dirty="0" err="1" smtClean="0"/>
              <a:t>Employee</a:t>
            </a:r>
            <a:r>
              <a:rPr lang="es-MX" dirty="0" smtClean="0"/>
              <a:t> </a:t>
            </a:r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245EFB90-D5EA-4974-9D03-7F4FA2C30C9B}" type="slidenum">
              <a:rPr lang="en-US" altLang="es-MX" smtClean="0"/>
              <a:pPr/>
              <a:t>4</a:t>
            </a:fld>
            <a:endParaRPr lang="en-US" altLang="es-MX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Employee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[ ] </a:t>
            </a:r>
            <a:r>
              <a:rPr lang="en-US" dirty="0" err="1" smtClean="0">
                <a:solidFill>
                  <a:sysClr val="windowText" lastClr="000000"/>
                </a:solidFill>
                <a:latin typeface="Calibri"/>
              </a:rPr>
              <a:t>empArr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= new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Employee[7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];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Fig12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960" y="2011363"/>
            <a:ext cx="2418194" cy="40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1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7B453FF2-AEA5-476F-A330-EB519F839F09}" type="slidenum">
              <a:rPr lang="en-US" altLang="es-MX" sz="1000">
                <a:latin typeface="Arial" panose="020B0604020202020204" pitchFamily="34" charset="0"/>
              </a:rPr>
              <a:pPr/>
              <a:t>5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s-MX" dirty="0" smtClean="0"/>
              <a:t>Generics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we define an array that holds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Object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references, which would allow it to hold any object (because inheritance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 Different,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the array holds </a:t>
            </a:r>
            <a:r>
              <a:rPr lang="en-US" dirty="0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Employee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references.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then we lose control over which types of elements are added to the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array,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we'd have to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elements to their proper type when removed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better solution is to define a class that is based on a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generic type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referred to generically in the class, and the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 type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specified only when an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that class is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created</a:t>
            </a:r>
          </a:p>
        </p:txBody>
      </p:sp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Generics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245EFB90-D5EA-4974-9D03-7F4FA2C30C9B}" type="slidenum">
              <a:rPr lang="en-US" altLang="es-MX" smtClean="0"/>
              <a:pPr/>
              <a:t>6</a:t>
            </a:fld>
            <a:endParaRPr lang="en-US" altLang="es-MX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generic type placeholder is specified in angle brackets in the class header: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public class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UserArray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&lt;T&gt;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// declarations and code that refer to 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private T [] one;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cs typeface="Courier New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public </a:t>
            </a:r>
            <a:r>
              <a:rPr lang="en-US" sz="1800" dirty="0" err="1" smtClean="0">
                <a:latin typeface="Courier New"/>
                <a:cs typeface="Courier New"/>
              </a:rPr>
              <a:t>UserArray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lvl="0" fontAlgn="auto">
              <a:spcAft>
                <a:spcPts val="0"/>
              </a:spcAft>
              <a:buNone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          one = </a:t>
            </a:r>
            <a:r>
              <a:rPr lang="en-US" sz="1800" dirty="0">
                <a:latin typeface="Courier New"/>
                <a:cs typeface="Courier New"/>
              </a:rPr>
              <a:t>(T)( new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new Object[10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]) }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public void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addElem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(T element,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pos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) {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  -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 - 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      public T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remElem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int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pos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</a:rPr>
              <a:t>) {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</a:t>
            </a:r>
            <a:r>
              <a:rPr lang="en-US" sz="1800" dirty="0" smtClean="0">
                <a:latin typeface="Courier New"/>
                <a:cs typeface="Courier New"/>
              </a:rPr>
              <a:t>    T </a:t>
            </a:r>
            <a:r>
              <a:rPr lang="en-US" sz="1800" dirty="0" smtClean="0">
                <a:latin typeface="Courier New"/>
                <a:cs typeface="Courier New"/>
              </a:rPr>
              <a:t>two;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baseline="0" dirty="0" smtClean="0">
                <a:latin typeface="Courier New"/>
                <a:cs typeface="Courier New"/>
              </a:rPr>
              <a:t>-</a:t>
            </a:r>
            <a:r>
              <a:rPr lang="en-US" sz="1800" dirty="0" smtClean="0">
                <a:latin typeface="Courier New"/>
                <a:cs typeface="Courier New"/>
              </a:rPr>
              <a:t> - -;    return two }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/>
              <a:cs typeface="Courier New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Any identifier can be used, but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 Type/Class) or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 element) have become standard practice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0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5A823C40-B87A-4F9A-96C5-3E993EEFE477}" type="slidenum">
              <a:rPr lang="en-US" altLang="es-MX" sz="1000">
                <a:latin typeface="Arial" panose="020B0604020202020204" pitchFamily="34" charset="0"/>
              </a:rPr>
              <a:pPr/>
              <a:t>7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Generic Types / Classes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The type / class supplied at the time of instantiation replaces the type </a:t>
            </a:r>
            <a:r>
              <a:rPr lang="en-US" altLang="es-MX" sz="2800" b="1" i="1" dirty="0" smtClean="0"/>
              <a:t>T</a:t>
            </a:r>
            <a:r>
              <a:rPr lang="en-US" altLang="es-MX" sz="2800" dirty="0" smtClean="0"/>
              <a:t> wherever it is used in the declaration of the class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A generic type / class such as </a:t>
            </a:r>
            <a:r>
              <a:rPr lang="en-US" altLang="es-MX" sz="2800" b="1" i="1" dirty="0" smtClean="0"/>
              <a:t>T</a:t>
            </a:r>
            <a:r>
              <a:rPr lang="en-US" altLang="es-MX" sz="2800" dirty="0" smtClean="0"/>
              <a:t> cannot be instantiated; instead you have to type: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T </a:t>
            </a:r>
            <a:r>
              <a:rPr lang="en-US" altLang="es-MX" sz="2400" i="1" dirty="0" smtClean="0"/>
              <a:t>ref</a:t>
            </a:r>
            <a:r>
              <a:rPr lang="en-US" altLang="es-MX" sz="2400" dirty="0" smtClean="0"/>
              <a:t> = (T) ( new Object() ),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MX" sz="2400" dirty="0" smtClean="0"/>
              <a:t>T </a:t>
            </a:r>
            <a:r>
              <a:rPr lang="en-US" altLang="es-MX" sz="2400" i="1" dirty="0" err="1" smtClean="0"/>
              <a:t>arrRef</a:t>
            </a:r>
            <a:r>
              <a:rPr lang="en-US" altLang="es-MX" sz="2400" dirty="0" smtClean="0"/>
              <a:t>  (T</a:t>
            </a:r>
            <a:r>
              <a:rPr lang="en-US" altLang="es-MX" sz="2400" dirty="0"/>
              <a:t>[ ]) ( new </a:t>
            </a:r>
            <a:r>
              <a:rPr lang="en-US" altLang="es-MX" sz="2400" dirty="0" smtClean="0"/>
              <a:t>Object[15] </a:t>
            </a:r>
            <a:r>
              <a:rPr lang="en-US" altLang="es-MX" sz="2400" dirty="0"/>
              <a:t>)</a:t>
            </a:r>
            <a:endParaRPr lang="en-US" alt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16782093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Generics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245EFB90-D5EA-4974-9D03-7F4FA2C30C9B}" type="slidenum">
              <a:rPr lang="en-US" altLang="es-MX" smtClean="0"/>
              <a:pPr/>
              <a:t>8</a:t>
            </a:fld>
            <a:endParaRPr lang="en-US" altLang="es-MX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UserArray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be instantiated with a specific class instead of T,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e.g.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main()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UserArray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cs typeface="Courier New"/>
              </a:rPr>
              <a:t>&lt;Employee&gt;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 empArr1 =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               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new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UserArray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cs typeface="Courier New"/>
              </a:rPr>
              <a:t>&lt;Employee&gt;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(- -);</a:t>
            </a:r>
          </a:p>
          <a:p>
            <a:pPr lvl="0" fontAlgn="auto">
              <a:spcAft>
                <a:spcPts val="0"/>
              </a:spcAft>
            </a:pPr>
            <a:r>
              <a:rPr lang="en-US" dirty="0" err="1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empArr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only hold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Employee</a:t>
            </a:r>
            <a:r>
              <a:rPr lang="en-US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or </a:t>
            </a:r>
            <a:r>
              <a:rPr lang="en-US" dirty="0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Employee </a:t>
            </a:r>
            <a:r>
              <a:rPr lang="en-US" dirty="0" err="1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subclassed</a:t>
            </a:r>
            <a:r>
              <a:rPr lang="en-US" dirty="0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objects</a:t>
            </a:r>
          </a:p>
          <a:p>
            <a:pPr lvl="0" fontAlgn="auto">
              <a:spcAft>
                <a:spcPts val="0"/>
              </a:spcAft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compiler will issue errors if we try to add a non-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Employee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ourier New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ourier New"/>
              </a:rPr>
              <a:t>object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ourier New"/>
              </a:rPr>
              <a:t>to the </a:t>
            </a:r>
            <a:r>
              <a:rPr lang="en-US" dirty="0" err="1">
                <a:solidFill>
                  <a:sysClr val="windowText" lastClr="000000"/>
                </a:solidFill>
                <a:latin typeface="Courier New"/>
                <a:cs typeface="Courier New"/>
              </a:rPr>
              <a:t>UserArray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when an object is removed from the </a:t>
            </a:r>
            <a:r>
              <a:rPr lang="en-US" dirty="0" err="1">
                <a:solidFill>
                  <a:sysClr val="windowText" lastClr="000000"/>
                </a:solidFill>
                <a:latin typeface="Courier New"/>
                <a:cs typeface="Courier New"/>
              </a:rPr>
              <a:t>UserArray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is assumed to be 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Employee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17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Generics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s-MX" smtClean="0"/>
              <a:t>1-</a:t>
            </a:r>
            <a:fld id="{245EFB90-D5EA-4974-9D03-7F4FA2C30C9B}" type="slidenum">
              <a:rPr lang="en-US" altLang="es-MX" smtClean="0"/>
              <a:pPr/>
              <a:t>9</a:t>
            </a:fld>
            <a:endParaRPr lang="en-US" altLang="es-MX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8694229" cy="510259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Using the same class, another object can be instantiated:</a:t>
            </a:r>
          </a:p>
          <a:p>
            <a:pPr lvl="0" defTabSz="457200" eaLnBrk="1" fontAlgn="auto" hangingPunct="1">
              <a:spcAft>
                <a:spcPts val="1200"/>
              </a:spcAft>
              <a:buClrTx/>
              <a:buNone/>
              <a:defRPr/>
            </a:pPr>
            <a:r>
              <a:rPr lang="en-US" sz="2000" kern="1200" dirty="0">
                <a:solidFill>
                  <a:sysClr val="windowText" lastClr="000000"/>
                </a:solidFill>
                <a:latin typeface="Courier New"/>
                <a:cs typeface="Courier New"/>
              </a:rPr>
              <a:t>	</a:t>
            </a:r>
            <a:r>
              <a:rPr lang="en-US" sz="2000" b="1" kern="1200" dirty="0" err="1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UserArray</a:t>
            </a:r>
            <a:r>
              <a:rPr lang="en-US" sz="2000" b="1" kern="1200" dirty="0" smtClean="0">
                <a:solidFill>
                  <a:srgbClr val="FF0000"/>
                </a:solidFill>
                <a:latin typeface="Courier New"/>
                <a:cs typeface="Courier New"/>
              </a:rPr>
              <a:t>&lt;Figure&gt;</a:t>
            </a:r>
            <a:r>
              <a:rPr lang="en-US" sz="2000" b="1" kern="1200" dirty="0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 figArr2 </a:t>
            </a:r>
            <a:r>
              <a:rPr lang="en-US" sz="2000" b="1" kern="1200" dirty="0">
                <a:solidFill>
                  <a:sysClr val="windowText" lastClr="000000"/>
                </a:solidFill>
                <a:latin typeface="Courier New"/>
                <a:cs typeface="Courier New"/>
              </a:rPr>
              <a:t>= </a:t>
            </a:r>
          </a:p>
          <a:p>
            <a:pPr lvl="0" defTabSz="457200" eaLnBrk="1" fontAlgn="auto" hangingPunct="1">
              <a:spcAft>
                <a:spcPts val="1200"/>
              </a:spcAft>
              <a:buClrTx/>
              <a:buNone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                    </a:t>
            </a:r>
            <a:r>
              <a:rPr lang="en-US" sz="2000" b="1" kern="1200" dirty="0">
                <a:solidFill>
                  <a:sysClr val="windowText" lastClr="000000"/>
                </a:solidFill>
                <a:latin typeface="Courier New"/>
                <a:cs typeface="Courier New"/>
              </a:rPr>
              <a:t>new </a:t>
            </a:r>
            <a:r>
              <a:rPr lang="en-US" sz="2000" b="1" kern="1200" dirty="0" err="1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UserArray</a:t>
            </a:r>
            <a:r>
              <a:rPr lang="en-US" sz="2000" b="1" kern="1200" dirty="0" smtClean="0">
                <a:solidFill>
                  <a:srgbClr val="FF0000"/>
                </a:solidFill>
                <a:latin typeface="Courier New"/>
                <a:cs typeface="Courier New"/>
              </a:rPr>
              <a:t>&lt;Figure&gt;</a:t>
            </a:r>
            <a:r>
              <a:rPr lang="en-US" sz="2000" b="1" kern="1200" dirty="0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(- -);</a:t>
            </a:r>
            <a:endParaRPr lang="en-US" sz="2000" b="1" kern="120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figArr2 </a:t>
            </a:r>
            <a:r>
              <a:rPr lang="en-US" dirty="0" smtClean="0"/>
              <a:t>object can only hold </a:t>
            </a:r>
            <a:r>
              <a:rPr lang="en-US" dirty="0" smtClean="0">
                <a:latin typeface="Courier New"/>
                <a:cs typeface="Courier New"/>
              </a:rPr>
              <a:t>Figure </a:t>
            </a:r>
            <a:r>
              <a:rPr lang="en-US" dirty="0" smtClean="0"/>
              <a:t>objects</a:t>
            </a:r>
          </a:p>
          <a:p>
            <a:r>
              <a:rPr lang="en-US" dirty="0" smtClean="0">
                <a:cs typeface="Courier New"/>
              </a:rPr>
              <a:t>Generics provide better type management control at compile-time and simplify the use of the classes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8213380"/>
      </p:ext>
    </p:extLst>
  </p:cSld>
  <p:clrMapOvr>
    <a:masterClrMapping/>
  </p:clrMapOvr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3655</TotalTime>
  <Words>316</Words>
  <Application>Microsoft Office PowerPoint</Application>
  <PresentationFormat>Presentación en pantalla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Tahoma</vt:lpstr>
      <vt:lpstr>Times</vt:lpstr>
      <vt:lpstr>Times New Roman</vt:lpstr>
      <vt:lpstr>ヒラギノ角ゴ Pro W3</vt:lpstr>
      <vt:lpstr>1_Presentation4</vt:lpstr>
      <vt:lpstr>CHAPTER 3:  Generics</vt:lpstr>
      <vt:lpstr>Generic Types / Classes</vt:lpstr>
      <vt:lpstr>Array of Object references</vt:lpstr>
      <vt:lpstr>Array of Employee references</vt:lpstr>
      <vt:lpstr>Generics</vt:lpstr>
      <vt:lpstr>Generics</vt:lpstr>
      <vt:lpstr>Generic Types / Classes</vt:lpstr>
      <vt:lpstr>Generics</vt:lpstr>
      <vt:lpstr>Generics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432</cp:revision>
  <cp:lastPrinted>2001-07-20T01:09:35Z</cp:lastPrinted>
  <dcterms:created xsi:type="dcterms:W3CDTF">2009-03-17T19:13:50Z</dcterms:created>
  <dcterms:modified xsi:type="dcterms:W3CDTF">2019-02-12T00:15:17Z</dcterms:modified>
  <cp:category/>
</cp:coreProperties>
</file>