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375" r:id="rId2"/>
    <p:sldId id="443" r:id="rId3"/>
    <p:sldId id="462" r:id="rId4"/>
    <p:sldId id="444" r:id="rId5"/>
    <p:sldId id="445" r:id="rId6"/>
    <p:sldId id="446" r:id="rId7"/>
    <p:sldId id="447" r:id="rId8"/>
    <p:sldId id="461" r:id="rId9"/>
    <p:sldId id="448" r:id="rId10"/>
    <p:sldId id="449" r:id="rId11"/>
    <p:sldId id="450" r:id="rId12"/>
    <p:sldId id="451" r:id="rId13"/>
    <p:sldId id="452" r:id="rId14"/>
    <p:sldId id="453" r:id="rId15"/>
    <p:sldId id="454" r:id="rId16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997BE7A-A012-4F97-95EC-9C7F24E4C40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0693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04" y="4416522"/>
            <a:ext cx="5030194" cy="418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19D0ACA-8B25-4F93-AC00-DE0E6C0F3C9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5921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8701E9F-FE9C-4E2E-AC19-808217CD250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001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FE827EF-546C-4617-9094-0B771932EE1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829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45EFB90-D5EA-4974-9D03-7F4FA2C30C9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14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1D5158-70EC-4BBD-9A16-167D011F458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155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4E901AA-7B70-4906-A1A9-023205E1029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083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9CC9CBD-E5B8-441A-8BFF-46C9A9F6CEB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962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5407FD-1D18-4767-BA4C-20680393205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948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325F817-AF96-4833-95E5-5F0BF1F0E88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937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4DE95E3-AE74-4FC2-B0C5-EEE70E83023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323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7017092-A446-463E-975E-301E03E3DA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73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7844ED40-5442-42B8-BE6F-F1DF5B15AE92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31B0015F-532F-4AB4-9635-6493A0A175C2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/>
              <a:t>CHAPTER 3:</a:t>
            </a:r>
            <a:br>
              <a:rPr lang="en-US" altLang="es-MX" sz="3200"/>
            </a:br>
            <a:r>
              <a:rPr lang="en-US" altLang="es-MX" sz="3200"/>
              <a:t> Collections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9CCCFAD-1D10-473E-B763-10AF600767AC}" type="slidenum">
              <a:rPr lang="en-US" altLang="es-MX" sz="1000">
                <a:latin typeface="Arial" panose="020B0604020202020204" pitchFamily="34" charset="0"/>
              </a:rPr>
              <a:pPr/>
              <a:t>10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 class (continued)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440120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do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PostfixEvaluator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evaluator = new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PostfixEvaluator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("Enter a valid postfix expression one token: ");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expression =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in.nextLine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result =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evaluator.evaluate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(expression);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("That expression equals " + result);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("Evaluate another expression [Y/N]? ");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again =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in.nextLine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while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again.equalsIgnoreCase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(“y"));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catch (Exception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	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("Input exception reported");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78292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7708819-0D8F-46BC-9BD3-9F766F526D63}" type="slidenum">
              <a:rPr lang="en-US" altLang="es-MX" sz="1000">
                <a:latin typeface="Arial" panose="020B0604020202020204" pitchFamily="34" charset="0"/>
              </a:rPr>
              <a:pPr/>
              <a:t>11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PostfixEvaluator class 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461664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  @author Lewis and Chase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  Represents an integer evaluator of postfix expressions. Assumes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  the operands are constants.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import jss2.ArrayStack;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PostfixEvaluator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/** constant for addition symbol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private final char ADD = '+';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/** constant for subtraction symbol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private final char SUBTRACT = '-';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/** constant for multiplication symbol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private final char MULTIPLY = '*';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/** constant for division symbol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private final char DIVIDE = '/';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/** the stack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private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ArrayStack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&lt;Integer&gt; stack;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6572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6638670-8DFD-4299-9C96-506FD9F353C1}" type="slidenum">
              <a:rPr lang="en-US" altLang="es-MX" sz="1000">
                <a:latin typeface="Arial" panose="020B0604020202020204" pitchFamily="34" charset="0"/>
              </a:rPr>
              <a:pPr/>
              <a:t>12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PostfixEvaluator class (continued) 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4185761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Sets up this evaluator by creating a new stack.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PostfixEvaluator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stack = new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ArrayStack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&lt;Integer&gt;();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}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Evaluates the specified postfix expression. If an operand is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encountered, it is pushed onto the stack. If an operator is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encountered, two operands are popped, the operation is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evaluated, and the result is pushed onto the stack.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expr String representation of a postfix expression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@return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value of the given expression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evaluate (String expr)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op1, op2, result = 0;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String token;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Scanner parser = new Scanner(expr);</a:t>
            </a:r>
          </a:p>
        </p:txBody>
      </p:sp>
    </p:spTree>
    <p:extLst>
      <p:ext uri="{BB962C8B-B14F-4D97-AF65-F5344CB8AC3E}">
        <p14:creationId xmlns:p14="http://schemas.microsoft.com/office/powerpoint/2010/main" val="349821255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95C53BB-FDE6-4005-8125-4853D9E69558}" type="slidenum">
              <a:rPr lang="en-US" altLang="es-MX" sz="1000">
                <a:latin typeface="Arial" panose="020B0604020202020204" pitchFamily="34" charset="0"/>
              </a:rPr>
              <a:pPr/>
              <a:t>13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PostfixEvaluator class (continued) 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332398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while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parser.hasNext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token =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parser.next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();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if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isOperator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(token))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op2 =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intValue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op1 =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intValue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result =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evaluateSingleOperator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token.charAt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(0), op1, op2);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(new Integer(result));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else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(new Integer(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Integer.parseInt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(token)));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return result;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2079848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CA2C15D7-2311-401E-9869-530FAED5B505}" type="slidenum">
              <a:rPr lang="en-US" altLang="es-MX" sz="1000">
                <a:latin typeface="Arial" panose="020B0604020202020204" pitchFamily="34" charset="0"/>
              </a:rPr>
              <a:pPr/>
              <a:t>14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PostfixEvaluator class (continued) 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4830763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Determines if the specified token is an operator.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token String representing a single token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@return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true if token is operator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private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isOperator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(String token)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return (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token.equals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("+") ||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token.equals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("-") ||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token.equals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("*") ||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token.equals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("/") 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}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Peforms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integer evaluation on a single expression consisting of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the specified operator and operands.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operation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operation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to be performed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op1 the first operand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op2 the second operand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@return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value of the expression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private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evaluateSingleOperator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(char operation,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op1,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op2)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result = 0;</a:t>
            </a:r>
          </a:p>
        </p:txBody>
      </p:sp>
    </p:spTree>
    <p:extLst>
      <p:ext uri="{BB962C8B-B14F-4D97-AF65-F5344CB8AC3E}">
        <p14:creationId xmlns:p14="http://schemas.microsoft.com/office/powerpoint/2010/main" val="392192897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69609E6-B1F2-407F-85EC-E34A5FBDEC23}" type="slidenum">
              <a:rPr lang="en-US" altLang="es-MX" sz="1000">
                <a:latin typeface="Arial" panose="020B0604020202020204" pitchFamily="34" charset="0"/>
              </a:rPr>
              <a:pPr/>
              <a:t>15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PostfixEvaluator class (continued) 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397033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switch (operation)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{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case ADD: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result = op1 + op2;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break;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case SUBTRACT: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result = op1 - op2;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break;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case MULTIPLY: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result = op1 * op2;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break;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case DIVIDE: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    result = op1 / op2;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>
              <a:defRPr/>
            </a:pPr>
            <a:endParaRPr lang="en-US" sz="140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  return result;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  }</a:t>
            </a:r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60817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CC0D371F-4FCE-444E-9068-7CA091E9CACF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Using Stacks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s-MX" dirty="0" smtClean="0"/>
          </a:p>
          <a:p>
            <a:pPr eaLnBrk="1" hangingPunct="1"/>
            <a:r>
              <a:rPr lang="en-US" altLang="es-MX" dirty="0" smtClean="0"/>
              <a:t>Stacks </a:t>
            </a:r>
            <a:r>
              <a:rPr lang="en-US" altLang="es-MX" dirty="0"/>
              <a:t>are particularly helpful when solving certain types of problems</a:t>
            </a:r>
          </a:p>
          <a:p>
            <a:pPr eaLnBrk="1" hangingPunct="1"/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3845943821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Using Stacks: </a:t>
            </a:r>
            <a:r>
              <a:rPr lang="en-US" altLang="es-MX" i="1" dirty="0"/>
              <a:t>Postfix</a:t>
            </a:r>
            <a:r>
              <a:rPr lang="en-US" altLang="es-MX" dirty="0"/>
              <a:t> Expressions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/>
              <a:t>1-</a:t>
            </a:r>
            <a:fld id="{245EFB90-D5EA-4974-9D03-7F4FA2C30C9B}" type="slidenum">
              <a:rPr lang="en-US" altLang="es-MX" smtClean="0"/>
              <a:pPr/>
              <a:t>3</a:t>
            </a:fld>
            <a:endParaRPr lang="en-US" alt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922" y="1447800"/>
            <a:ext cx="8694229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Let's see how a stack can be used to help us solve the problem of evaluating postfix expressions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 expression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written with the operator following the two operands instead of between them: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15  8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is equivalent to the traditional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expression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 -  8</a:t>
            </a:r>
          </a:p>
        </p:txBody>
      </p:sp>
    </p:spTree>
    <p:extLst>
      <p:ext uri="{BB962C8B-B14F-4D97-AF65-F5344CB8AC3E}">
        <p14:creationId xmlns:p14="http://schemas.microsoft.com/office/powerpoint/2010/main" val="6857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44762A11-94A6-4BF8-B6E8-02CEF68A0AC1}" type="slidenum">
              <a:rPr lang="en-US" altLang="es-MX" sz="1000">
                <a:latin typeface="Arial" panose="020B0604020202020204" pitchFamily="34" charset="0"/>
              </a:rPr>
              <a:pPr/>
              <a:t>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Using Stacks: Postfix Expressions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Postfix expressions eliminate the need for parentheses to specify the order of operations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We generally use </a:t>
            </a:r>
            <a:r>
              <a:rPr lang="en-US" altLang="es-MX" sz="2800" i="1" dirty="0"/>
              <a:t>infix</a:t>
            </a:r>
            <a:r>
              <a:rPr lang="en-US" altLang="es-MX" sz="2800" dirty="0"/>
              <a:t> notation, with parentheses to force precedence: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es-MX" sz="2400" dirty="0"/>
              <a:t>(3 + 12) * 2        or        (3 * 10 - (2 + 5)) * 4 / 2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In </a:t>
            </a:r>
            <a:r>
              <a:rPr lang="en-US" altLang="es-MX" sz="2800" i="1" dirty="0"/>
              <a:t>postfix</a:t>
            </a:r>
            <a:r>
              <a:rPr lang="en-US" altLang="es-MX" sz="2800" dirty="0"/>
              <a:t> notation, this would be written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es-MX" sz="2400" dirty="0"/>
              <a:t>3 12 + 2 *        or         3  10 * 2 5 + -  4 *  2  /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149758394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7B6131C7-C347-4F37-976E-7F4580AC4690}" type="slidenum">
              <a:rPr lang="en-US" altLang="es-MX" sz="1000">
                <a:latin typeface="Arial" panose="020B0604020202020204" pitchFamily="34" charset="0"/>
              </a:rPr>
              <a:pPr/>
              <a:t>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Evaluating Postfix Expressions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s-MX" sz="2800" dirty="0"/>
              <a:t>We'll use a stack as follows to evaluate a </a:t>
            </a:r>
            <a:r>
              <a:rPr lang="en-US" altLang="es-MX" sz="2800" i="1" dirty="0"/>
              <a:t>postfix</a:t>
            </a:r>
            <a:r>
              <a:rPr lang="en-US" altLang="es-MX" sz="2800" dirty="0"/>
              <a:t> expression:</a:t>
            </a:r>
          </a:p>
          <a:p>
            <a:pPr lvl="1" eaLnBrk="1" hangingPunct="1"/>
            <a:r>
              <a:rPr lang="en-US" altLang="es-MX" sz="2400" dirty="0"/>
              <a:t>scan from left to right, determining if the next </a:t>
            </a:r>
            <a:r>
              <a:rPr lang="en-US" altLang="es-MX" sz="2400" i="1" dirty="0"/>
              <a:t>token</a:t>
            </a:r>
            <a:r>
              <a:rPr lang="en-US" altLang="es-MX" sz="2400" dirty="0"/>
              <a:t> is an </a:t>
            </a:r>
            <a:r>
              <a:rPr lang="en-US" altLang="es-MX" sz="2400" i="1" dirty="0"/>
              <a:t>operator</a:t>
            </a:r>
            <a:r>
              <a:rPr lang="en-US" altLang="es-MX" sz="2400" dirty="0"/>
              <a:t> (“+”, “-”, “*”, “/”) or </a:t>
            </a:r>
            <a:r>
              <a:rPr lang="en-US" altLang="es-MX" sz="2400" i="1" dirty="0"/>
              <a:t>operand</a:t>
            </a:r>
            <a:r>
              <a:rPr lang="en-US" altLang="es-MX" sz="2400" dirty="0"/>
              <a:t> (3, 10, 12, …)</a:t>
            </a:r>
          </a:p>
          <a:p>
            <a:pPr lvl="2" eaLnBrk="1" hangingPunct="1"/>
            <a:r>
              <a:rPr lang="en-US" altLang="es-MX" sz="2000" dirty="0"/>
              <a:t>if it is an </a:t>
            </a:r>
            <a:r>
              <a:rPr lang="en-US" altLang="es-MX" sz="2000" i="1" dirty="0"/>
              <a:t>operand</a:t>
            </a:r>
            <a:r>
              <a:rPr lang="en-US" altLang="es-MX" sz="2000" dirty="0"/>
              <a:t>, </a:t>
            </a:r>
            <a:r>
              <a:rPr lang="en-US" altLang="es-MX" sz="2000" i="1" dirty="0"/>
              <a:t>push</a:t>
            </a:r>
            <a:r>
              <a:rPr lang="en-US" altLang="es-MX" sz="2000" dirty="0"/>
              <a:t> it on the stack</a:t>
            </a:r>
          </a:p>
          <a:p>
            <a:pPr lvl="2" eaLnBrk="1" hangingPunct="1"/>
            <a:r>
              <a:rPr lang="en-US" altLang="es-MX" sz="2000" dirty="0"/>
              <a:t>if it is an </a:t>
            </a:r>
            <a:r>
              <a:rPr lang="en-US" altLang="es-MX" sz="2000" i="1" dirty="0"/>
              <a:t>operator</a:t>
            </a:r>
            <a:r>
              <a:rPr lang="en-US" altLang="es-MX" sz="2000" dirty="0"/>
              <a:t>, </a:t>
            </a:r>
            <a:r>
              <a:rPr lang="en-US" altLang="es-MX" sz="2000" i="1" dirty="0"/>
              <a:t>pop</a:t>
            </a:r>
            <a:r>
              <a:rPr lang="en-US" altLang="es-MX" sz="2000" dirty="0"/>
              <a:t> the stack twice to get the two operands, perform the operation, and  then push the result onto the stack</a:t>
            </a:r>
          </a:p>
          <a:p>
            <a:pPr eaLnBrk="1" hangingPunct="1"/>
            <a:r>
              <a:rPr lang="en-US" altLang="es-MX" sz="2800" dirty="0"/>
              <a:t>At the end, when the expression is exhausted, there will be one value on the stack, which is the value of the expression (final result)</a:t>
            </a:r>
          </a:p>
        </p:txBody>
      </p:sp>
    </p:spTree>
    <p:extLst>
      <p:ext uri="{BB962C8B-B14F-4D97-AF65-F5344CB8AC3E}">
        <p14:creationId xmlns:p14="http://schemas.microsoft.com/office/powerpoint/2010/main" val="2035618679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FB13A34-B928-473E-8E39-A2A5C0B60AE7}" type="slidenum">
              <a:rPr lang="en-US" altLang="es-MX" sz="1000">
                <a:latin typeface="Arial" panose="020B0604020202020204" pitchFamily="34" charset="0"/>
              </a:rPr>
              <a:pPr/>
              <a:t>6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Using a stack to evaluate a </a:t>
            </a:r>
            <a:r>
              <a:rPr lang="en-US" altLang="es-MX" sz="3200" i="1" dirty="0"/>
              <a:t>postfix</a:t>
            </a:r>
            <a:r>
              <a:rPr lang="en-US" altLang="es-MX" sz="3200" dirty="0"/>
              <a:t> expression</a:t>
            </a:r>
            <a:endParaRPr lang="en-US" altLang="es-MX" dirty="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8" y="3352800"/>
            <a:ext cx="8305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1800"/>
              </a:spcAft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expression:  7*(4*(-3)/(1+5))</a:t>
            </a:r>
          </a:p>
          <a:p>
            <a:pPr lvl="0" fontAlgn="auto">
              <a:spcAft>
                <a:spcPts val="1800"/>
              </a:spcAft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h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ere's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stack changes as the following expression is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evaluated: 7  4  -3 * 1  5 + / *</a:t>
            </a:r>
          </a:p>
          <a:p>
            <a:pPr marL="0" lvl="0" indent="0" fontAlgn="auto">
              <a:spcAft>
                <a:spcPts val="18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          *                  1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                +                   /                 *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79362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AEB657D9-402D-48DC-9577-CF51D619A02C}" type="slidenum">
              <a:rPr lang="en-US" altLang="es-MX" sz="1000">
                <a:latin typeface="Arial" panose="020B0604020202020204" pitchFamily="34" charset="0"/>
              </a:rPr>
              <a:pPr/>
              <a:t>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Postfix Expressions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To simplify the example, let's assume the operands to the expressions are integer literals</a:t>
            </a:r>
          </a:p>
          <a:p>
            <a:pPr eaLnBrk="1" hangingPunct="1"/>
            <a:r>
              <a:rPr lang="en-US" altLang="es-MX"/>
              <a:t>Our solution uses an </a:t>
            </a:r>
            <a:r>
              <a:rPr lang="en-US" altLang="es-MX">
                <a:latin typeface="Courier New" panose="02070309020205020404" pitchFamily="49" charset="0"/>
              </a:rPr>
              <a:t>ArrayStack</a:t>
            </a:r>
            <a:r>
              <a:rPr lang="en-US" altLang="es-MX"/>
              <a:t>, though any implementation of a stack would suffice</a:t>
            </a:r>
          </a:p>
          <a:p>
            <a:pPr eaLnBrk="1" hangingPunct="1"/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82949286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ED8B705E-3F81-4EE2-B35F-ECA72B8D4935}" type="slidenum">
              <a:rPr lang="en-US" altLang="es-MX" sz="1000">
                <a:latin typeface="Arial" panose="020B0604020202020204" pitchFamily="34" charset="0"/>
              </a:rPr>
              <a:pPr/>
              <a:t>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A UML class diagram for the </a:t>
            </a:r>
            <a:r>
              <a:rPr lang="en-US" altLang="es-MX" sz="3200" i="1" dirty="0"/>
              <a:t>postfix</a:t>
            </a:r>
            <a:r>
              <a:rPr lang="en-US" altLang="es-MX" sz="3200" dirty="0"/>
              <a:t> expression program</a:t>
            </a:r>
            <a:endParaRPr lang="en-US" altLang="es-MX" dirty="0"/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7404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71176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E19E50D-1CFD-463F-B739-0B00247654A8}" type="slidenum">
              <a:rPr lang="en-US" altLang="es-MX" sz="1000">
                <a:latin typeface="Arial" panose="020B0604020202020204" pitchFamily="34" charset="0"/>
              </a:rPr>
              <a:pPr/>
              <a:t>9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b="0"/>
              <a:t>The Postfix class</a:t>
            </a:r>
            <a:endParaRPr lang="en-US" altLang="es-MX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196975"/>
            <a:ext cx="6858000" cy="397031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  @author Lewis and Chase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  Demonstrates the use of a stack to evaluate postfix expressions.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public class Postfix  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/**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 Reads and evaluates multiple postfix expressions.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*/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public static void main (String[] 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) 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String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expression, again;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result;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try 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Scanner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in = new Scanner(System.in);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2963235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1091</Words>
  <Application>Microsoft Office PowerPoint</Application>
  <PresentationFormat>Presentación en pantalla (4:3)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Times</vt:lpstr>
      <vt:lpstr>Times New Roman</vt:lpstr>
      <vt:lpstr>ヒラギノ角ゴ Pro W3</vt:lpstr>
      <vt:lpstr>1_Presentation4</vt:lpstr>
      <vt:lpstr>CHAPTER 3:  Collections</vt:lpstr>
      <vt:lpstr>Using Stacks</vt:lpstr>
      <vt:lpstr>Using Stacks: Postfix Expressions</vt:lpstr>
      <vt:lpstr>Using Stacks: Postfix Expressions</vt:lpstr>
      <vt:lpstr>Evaluating Postfix Expressions</vt:lpstr>
      <vt:lpstr>Using a stack to evaluate a postfix expression</vt:lpstr>
      <vt:lpstr>Postfix Expressions</vt:lpstr>
      <vt:lpstr>A UML class diagram for the postfix expression program</vt:lpstr>
      <vt:lpstr>The Postfix class</vt:lpstr>
      <vt:lpstr>The Postfix class (continued)</vt:lpstr>
      <vt:lpstr>The PostfixEvaluator class </vt:lpstr>
      <vt:lpstr>The PostfixEvaluator class (continued) </vt:lpstr>
      <vt:lpstr>The PostfixEvaluator class (continued) </vt:lpstr>
      <vt:lpstr>The PostfixEvaluator class (continued) </vt:lpstr>
      <vt:lpstr>The PostfixEvaluator class (continued) 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433</cp:revision>
  <cp:lastPrinted>2019-02-19T00:25:25Z</cp:lastPrinted>
  <dcterms:created xsi:type="dcterms:W3CDTF">2009-03-17T19:13:50Z</dcterms:created>
  <dcterms:modified xsi:type="dcterms:W3CDTF">2019-02-19T00:25:29Z</dcterms:modified>
  <cp:category/>
</cp:coreProperties>
</file>