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4"/>
  </p:notesMasterIdLst>
  <p:handoutMasterIdLst>
    <p:handoutMasterId r:id="rId15"/>
  </p:handoutMasterIdLst>
  <p:sldIdLst>
    <p:sldId id="256" r:id="rId2"/>
    <p:sldId id="257" r:id="rId3"/>
    <p:sldId id="261" r:id="rId4"/>
    <p:sldId id="294" r:id="rId5"/>
    <p:sldId id="295" r:id="rId6"/>
    <p:sldId id="296" r:id="rId7"/>
    <p:sldId id="278" r:id="rId8"/>
    <p:sldId id="289" r:id="rId9"/>
    <p:sldId id="288" r:id="rId10"/>
    <p:sldId id="293" r:id="rId11"/>
    <p:sldId id="283" r:id="rId12"/>
    <p:sldId id="284" r:id="rId13"/>
  </p:sldIdLst>
  <p:sldSz cx="9144000" cy="6858000" type="letter"/>
  <p:notesSz cx="6858000" cy="9296400"/>
  <p:defaultTextStyle>
    <a:defPPr>
      <a:defRPr lang="es-ES_tradnl"/>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0"/>
    <p:restoredTop sz="94660"/>
  </p:normalViewPr>
  <p:slideViewPr>
    <p:cSldViewPr snapToGrid="0">
      <p:cViewPr varScale="1">
        <p:scale>
          <a:sx n="85" d="100"/>
          <a:sy n="85" d="100"/>
        </p:scale>
        <p:origin x="9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716" y="84"/>
      </p:cViewPr>
      <p:guideLst>
        <p:guide orient="horz" pos="292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28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59" name="Rectangle 23"/>
          <p:cNvSpPr>
            <a:spLocks noGrp="1" noChangeArrowheads="1"/>
          </p:cNvSpPr>
          <p:nvPr>
            <p:ph type="body" sz="quarter" idx="3"/>
          </p:nvPr>
        </p:nvSpPr>
        <p:spPr bwMode="auto">
          <a:xfrm>
            <a:off x="1295400" y="4416393"/>
            <a:ext cx="4429125" cy="38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endParaRPr lang="en-US" altLang="es-MX" smtClean="0"/>
          </a:p>
          <a:p>
            <a:pPr lvl="0"/>
            <a:r>
              <a:rPr lang="en-US" altLang="es-MX" smtClean="0"/>
              <a:t>Click to edit Master notes styles</a:t>
            </a:r>
          </a:p>
          <a:p>
            <a:pPr lvl="0"/>
            <a:r>
              <a:rPr lang="en-US" altLang="es-MX" smtClean="0"/>
              <a:t>Second Level</a:t>
            </a:r>
          </a:p>
          <a:p>
            <a:pPr lvl="0"/>
            <a:r>
              <a:rPr lang="en-US" altLang="es-MX" smtClean="0"/>
              <a:t>Third Level</a:t>
            </a:r>
          </a:p>
          <a:p>
            <a:pPr lvl="0"/>
            <a:r>
              <a:rPr lang="en-US" altLang="es-MX" smtClean="0"/>
              <a:t>Fourth Level</a:t>
            </a:r>
          </a:p>
          <a:p>
            <a:pPr lvl="0"/>
            <a:r>
              <a:rPr lang="en-US" altLang="es-MX" smtClean="0"/>
              <a:t>Fifth Level</a:t>
            </a:r>
          </a:p>
        </p:txBody>
      </p:sp>
      <p:sp>
        <p:nvSpPr>
          <p:cNvPr id="14340" name="Rectangle 4"/>
          <p:cNvSpPr>
            <a:spLocks noGrp="1" noRot="1" noChangeAspect="1" noChangeArrowheads="1" noTextEdit="1"/>
          </p:cNvSpPr>
          <p:nvPr>
            <p:ph type="sldImg" idx="2"/>
          </p:nvPr>
        </p:nvSpPr>
        <p:spPr bwMode="auto">
          <a:xfrm>
            <a:off x="1109663" y="698500"/>
            <a:ext cx="4641850" cy="34829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4" name="Rectangle 8"/>
          <p:cNvSpPr>
            <a:spLocks noChangeArrowheads="1"/>
          </p:cNvSpPr>
          <p:nvPr/>
        </p:nvSpPr>
        <p:spPr bwMode="auto">
          <a:xfrm>
            <a:off x="990601" y="232611"/>
            <a:ext cx="4930775" cy="28715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45" name="Rectangle 9"/>
          <p:cNvSpPr>
            <a:spLocks noChangeArrowheads="1"/>
          </p:cNvSpPr>
          <p:nvPr/>
        </p:nvSpPr>
        <p:spPr bwMode="auto">
          <a:xfrm>
            <a:off x="2362200" y="231006"/>
            <a:ext cx="237404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s-MX" sz="1200"/>
              <a:t>Aplicaciones en ambientes gráficos</a:t>
            </a:r>
            <a:endParaRPr lang="en-US" altLang="es-MX" sz="1200"/>
          </a:p>
        </p:txBody>
      </p:sp>
      <p:sp>
        <p:nvSpPr>
          <p:cNvPr id="14347" name="Rectangle 11"/>
          <p:cNvSpPr>
            <a:spLocks noChangeArrowheads="1"/>
          </p:cNvSpPr>
          <p:nvPr/>
        </p:nvSpPr>
        <p:spPr bwMode="auto">
          <a:xfrm>
            <a:off x="1069976" y="8728510"/>
            <a:ext cx="18562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s-MX" sz="1000"/>
              <a:t>GUIs (Graphical User Interface)</a:t>
            </a:r>
            <a:endParaRPr lang="en-US" altLang="es-MX" sz="1000"/>
          </a:p>
        </p:txBody>
      </p:sp>
      <p:sp>
        <p:nvSpPr>
          <p:cNvPr id="14348" name="Rectangle 12"/>
          <p:cNvSpPr>
            <a:spLocks noChangeArrowheads="1"/>
          </p:cNvSpPr>
          <p:nvPr/>
        </p:nvSpPr>
        <p:spPr bwMode="auto">
          <a:xfrm>
            <a:off x="1016001" y="8698030"/>
            <a:ext cx="4930775" cy="2871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14349"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6" y="8733321"/>
            <a:ext cx="657225" cy="21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0" name="Rectangle 14"/>
          <p:cNvSpPr>
            <a:spLocks noChangeArrowheads="1"/>
          </p:cNvSpPr>
          <p:nvPr/>
        </p:nvSpPr>
        <p:spPr bwMode="auto">
          <a:xfrm>
            <a:off x="5181601" y="8718884"/>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s-MX" sz="1000"/>
              <a:t>GUI. </a:t>
            </a:r>
            <a:fld id="{8B90A37A-E9BD-49C6-BC5C-59DC813E4B00}" type="slidenum">
              <a:rPr lang="en-US" altLang="es-MX" sz="1000"/>
              <a:pPr/>
              <a:t>‹Nº›</a:t>
            </a:fld>
            <a:endParaRPr lang="en-US" altLang="es-MX" sz="1000"/>
          </a:p>
        </p:txBody>
      </p:sp>
      <p:grpSp>
        <p:nvGrpSpPr>
          <p:cNvPr id="14376" name="Group 40"/>
          <p:cNvGrpSpPr>
            <a:grpSpLocks/>
          </p:cNvGrpSpPr>
          <p:nvPr/>
        </p:nvGrpSpPr>
        <p:grpSpPr bwMode="auto">
          <a:xfrm>
            <a:off x="1149350" y="6971899"/>
            <a:ext cx="4616450" cy="1395663"/>
            <a:chOff x="724" y="4320"/>
            <a:chExt cx="2908" cy="864"/>
          </a:xfrm>
        </p:grpSpPr>
        <p:sp>
          <p:nvSpPr>
            <p:cNvPr id="14369" name="Line 33"/>
            <p:cNvSpPr>
              <a:spLocks noChangeShapeType="1"/>
            </p:cNvSpPr>
            <p:nvPr/>
          </p:nvSpPr>
          <p:spPr bwMode="auto">
            <a:xfrm>
              <a:off x="724" y="4320"/>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0" name="Line 34"/>
            <p:cNvSpPr>
              <a:spLocks noChangeShapeType="1"/>
            </p:cNvSpPr>
            <p:nvPr/>
          </p:nvSpPr>
          <p:spPr bwMode="auto">
            <a:xfrm>
              <a:off x="724" y="4464"/>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1" name="Line 35"/>
            <p:cNvSpPr>
              <a:spLocks noChangeShapeType="1"/>
            </p:cNvSpPr>
            <p:nvPr/>
          </p:nvSpPr>
          <p:spPr bwMode="auto">
            <a:xfrm>
              <a:off x="724" y="4752"/>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2" name="Line 36"/>
            <p:cNvSpPr>
              <a:spLocks noChangeShapeType="1"/>
            </p:cNvSpPr>
            <p:nvPr/>
          </p:nvSpPr>
          <p:spPr bwMode="auto">
            <a:xfrm>
              <a:off x="724" y="4608"/>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3" name="Line 37"/>
            <p:cNvSpPr>
              <a:spLocks noChangeShapeType="1"/>
            </p:cNvSpPr>
            <p:nvPr/>
          </p:nvSpPr>
          <p:spPr bwMode="auto">
            <a:xfrm>
              <a:off x="724" y="4896"/>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4" name="Line 38"/>
            <p:cNvSpPr>
              <a:spLocks noChangeShapeType="1"/>
            </p:cNvSpPr>
            <p:nvPr/>
          </p:nvSpPr>
          <p:spPr bwMode="auto">
            <a:xfrm>
              <a:off x="724" y="5040"/>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375" name="Line 39"/>
            <p:cNvSpPr>
              <a:spLocks noChangeShapeType="1"/>
            </p:cNvSpPr>
            <p:nvPr/>
          </p:nvSpPr>
          <p:spPr bwMode="auto">
            <a:xfrm>
              <a:off x="724" y="5184"/>
              <a:ext cx="2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Tree>
    <p:extLst>
      <p:ext uri="{BB962C8B-B14F-4D97-AF65-F5344CB8AC3E}">
        <p14:creationId xmlns:p14="http://schemas.microsoft.com/office/powerpoint/2010/main" val="1341963480"/>
      </p:ext>
    </p:extLst>
  </p:cSld>
  <p:clrMap bg1="lt1" tx1="dk1" bg2="lt2" tx2="dk2" accent1="accent1" accent2="accent2" accent3="accent3" accent4="accent4" accent5="accent5" accent6="accent6" hlink="hlink" folHlink="folHlink"/>
  <p:notesStyle>
    <a:lvl1pPr algn="just" rtl="0" eaLnBrk="0" fontAlgn="base" hangingPunct="0">
      <a:lnSpc>
        <a:spcPct val="80000"/>
      </a:lnSpc>
      <a:spcBef>
        <a:spcPct val="100000"/>
      </a:spcBef>
      <a:spcAft>
        <a:spcPct val="0"/>
      </a:spcAft>
      <a:defRPr sz="1200" kern="1200">
        <a:solidFill>
          <a:schemeClr val="tx1"/>
        </a:solidFill>
        <a:latin typeface="Times New Roman" panose="02020603050405020304" pitchFamily="18" charset="0"/>
        <a:ea typeface="+mn-ea"/>
        <a:cs typeface="+mn-cs"/>
      </a:defRPr>
    </a:lvl1pPr>
    <a:lvl2pPr marL="457200" algn="just" rtl="0" eaLnBrk="0" fontAlgn="base" hangingPunct="0">
      <a:lnSpc>
        <a:spcPct val="80000"/>
      </a:lnSpc>
      <a:spcBef>
        <a:spcPct val="100000"/>
      </a:spcBef>
      <a:spcAft>
        <a:spcPct val="0"/>
      </a:spcAft>
      <a:defRPr sz="1200" kern="1200">
        <a:solidFill>
          <a:schemeClr val="tx1"/>
        </a:solidFill>
        <a:latin typeface="Times New Roman" panose="02020603050405020304" pitchFamily="18" charset="0"/>
        <a:ea typeface="+mn-ea"/>
        <a:cs typeface="+mn-cs"/>
      </a:defRPr>
    </a:lvl2pPr>
    <a:lvl3pPr marL="914400" algn="just" rtl="0" eaLnBrk="0" fontAlgn="base" hangingPunct="0">
      <a:lnSpc>
        <a:spcPct val="80000"/>
      </a:lnSpc>
      <a:spcBef>
        <a:spcPct val="100000"/>
      </a:spcBef>
      <a:spcAft>
        <a:spcPct val="0"/>
      </a:spcAft>
      <a:defRPr sz="1200" kern="1200">
        <a:solidFill>
          <a:schemeClr val="tx1"/>
        </a:solidFill>
        <a:latin typeface="Times New Roman" panose="02020603050405020304" pitchFamily="18" charset="0"/>
        <a:ea typeface="+mn-ea"/>
        <a:cs typeface="+mn-cs"/>
      </a:defRPr>
    </a:lvl3pPr>
    <a:lvl4pPr marL="1371600" algn="just" rtl="0" eaLnBrk="0" fontAlgn="base" hangingPunct="0">
      <a:lnSpc>
        <a:spcPct val="80000"/>
      </a:lnSpc>
      <a:spcBef>
        <a:spcPct val="100000"/>
      </a:spcBef>
      <a:spcAft>
        <a:spcPct val="0"/>
      </a:spcAft>
      <a:defRPr sz="1200" kern="1200">
        <a:solidFill>
          <a:schemeClr val="tx1"/>
        </a:solidFill>
        <a:latin typeface="Times New Roman" panose="02020603050405020304" pitchFamily="18" charset="0"/>
        <a:ea typeface="+mn-ea"/>
        <a:cs typeface="+mn-cs"/>
      </a:defRPr>
    </a:lvl4pPr>
    <a:lvl5pPr marL="1828800" algn="just" rtl="0" eaLnBrk="0" fontAlgn="base" hangingPunct="0">
      <a:lnSpc>
        <a:spcPct val="80000"/>
      </a:lnSpc>
      <a:spcBef>
        <a:spcPct val="10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5" name="Rectangle 5"/>
          <p:cNvSpPr>
            <a:spLocks noGrp="1" noChangeArrowheads="1"/>
          </p:cNvSpPr>
          <p:nvPr>
            <p:ph type="body" idx="1"/>
          </p:nvPr>
        </p:nvSpPr>
        <p:spPr/>
        <p:txBody>
          <a:bodyPr/>
          <a:lstStyle/>
          <a:p>
            <a:endParaRPr lang="en-US" altLang="es-MX" dirty="0"/>
          </a:p>
        </p:txBody>
      </p:sp>
    </p:spTree>
    <p:extLst>
      <p:ext uri="{BB962C8B-B14F-4D97-AF65-F5344CB8AC3E}">
        <p14:creationId xmlns:p14="http://schemas.microsoft.com/office/powerpoint/2010/main" val="132001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348693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s-MX"/>
              <a:t>Cada contenedor usa un Layout Manager para arreglar y distribuir sus componentes.</a:t>
            </a:r>
          </a:p>
          <a:p>
            <a:r>
              <a:rPr lang="en-US" altLang="es-MX"/>
              <a:t>Cada contenedor guarda una referencia de la correspondiente instancia de su Layout Manager. Si se requiriese la posición de un componente sería necesario invocar al Layout Manager.</a:t>
            </a:r>
          </a:p>
          <a:p>
            <a:r>
              <a:rPr lang="en-US" altLang="es-MX"/>
              <a:t>El Layout Manager, respectivo, por ejemplo, se encarga de calcular el tamaño predefinido de un componente de acuerdo al tamaño de su pantalla.</a:t>
            </a:r>
          </a:p>
          <a:p>
            <a:r>
              <a:rPr lang="en-US" altLang="es-MX"/>
              <a:t>Para deshabilitar un Layout Manager se debe ejecutar </a:t>
            </a:r>
            <a:r>
              <a:rPr lang="en-US" altLang="es-MX" b="1"/>
              <a:t>container.setLayout(null)</a:t>
            </a:r>
            <a:r>
              <a:rPr lang="en-US" altLang="es-MX"/>
              <a:t> .</a:t>
            </a:r>
          </a:p>
        </p:txBody>
      </p:sp>
    </p:spTree>
    <p:extLst>
      <p:ext uri="{BB962C8B-B14F-4D97-AF65-F5344CB8AC3E}">
        <p14:creationId xmlns:p14="http://schemas.microsoft.com/office/powerpoint/2010/main" val="3764950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spcBef>
                <a:spcPct val="0"/>
              </a:spcBef>
            </a:pPr>
            <a:r>
              <a:rPr lang="es-MX" altLang="es-MX" sz="1400"/>
              <a:t>Flow</a:t>
            </a:r>
            <a:r>
              <a:rPr lang="en-US" altLang="es-MX" sz="1400"/>
              <a:t> Layout</a:t>
            </a:r>
            <a:r>
              <a:rPr lang="en-US" altLang="es-MX"/>
              <a:t> Las componentes se agregan de izquierda a derecha, en una fila, y se van creando nuevas filas según se requiera.</a:t>
            </a:r>
          </a:p>
          <a:p>
            <a:pPr>
              <a:spcBef>
                <a:spcPct val="0"/>
              </a:spcBef>
            </a:pPr>
            <a:endParaRPr lang="en-US" altLang="es-MX"/>
          </a:p>
          <a:p>
            <a:pPr>
              <a:spcBef>
                <a:spcPct val="0"/>
              </a:spcBef>
            </a:pPr>
            <a:r>
              <a:rPr lang="es-MX" altLang="es-MX" sz="1400"/>
              <a:t>Border</a:t>
            </a:r>
            <a:r>
              <a:rPr lang="en-US" altLang="es-MX" sz="1400"/>
              <a:t> Layout</a:t>
            </a:r>
            <a:r>
              <a:rPr lang="en-US" altLang="es-MX"/>
              <a:t> Las componentes se pueden agragar en cinco diferentes áreas: </a:t>
            </a:r>
            <a:r>
              <a:rPr lang="en-US" altLang="es-MX" i="1"/>
              <a:t>north</a:t>
            </a:r>
            <a:r>
              <a:rPr lang="en-US" altLang="es-MX"/>
              <a:t>, </a:t>
            </a:r>
            <a:r>
              <a:rPr lang="en-US" altLang="es-MX" i="1"/>
              <a:t>south</a:t>
            </a:r>
            <a:r>
              <a:rPr lang="en-US" altLang="es-MX"/>
              <a:t>, </a:t>
            </a:r>
            <a:r>
              <a:rPr lang="en-US" altLang="es-MX" i="1"/>
              <a:t>east</a:t>
            </a:r>
            <a:r>
              <a:rPr lang="en-US" altLang="es-MX"/>
              <a:t>, </a:t>
            </a:r>
            <a:r>
              <a:rPr lang="en-US" altLang="es-MX" i="1"/>
              <a:t>west</a:t>
            </a:r>
            <a:r>
              <a:rPr lang="en-US" altLang="es-MX"/>
              <a:t> y </a:t>
            </a:r>
            <a:r>
              <a:rPr lang="en-US" altLang="es-MX" i="1"/>
              <a:t>center</a:t>
            </a:r>
            <a:r>
              <a:rPr lang="en-US" altLang="es-MX"/>
              <a:t>.</a:t>
            </a:r>
          </a:p>
          <a:p>
            <a:pPr>
              <a:spcBef>
                <a:spcPct val="0"/>
              </a:spcBef>
            </a:pPr>
            <a:endParaRPr lang="en-US" altLang="es-MX"/>
          </a:p>
          <a:p>
            <a:pPr>
              <a:spcBef>
                <a:spcPct val="0"/>
              </a:spcBef>
            </a:pPr>
            <a:r>
              <a:rPr lang="en-US" altLang="es-MX" sz="1400"/>
              <a:t>Card Layout </a:t>
            </a:r>
            <a:r>
              <a:rPr lang="en-US" altLang="es-MX"/>
              <a:t> Despliega un solo componente a la vez, el cual es reajustado al tamaño del contenedor para llenarlo.</a:t>
            </a:r>
          </a:p>
          <a:p>
            <a:pPr>
              <a:spcBef>
                <a:spcPct val="0"/>
              </a:spcBef>
            </a:pPr>
            <a:endParaRPr lang="en-US" altLang="es-MX"/>
          </a:p>
          <a:p>
            <a:pPr>
              <a:spcBef>
                <a:spcPct val="0"/>
              </a:spcBef>
            </a:pPr>
            <a:r>
              <a:rPr lang="en-US" altLang="es-MX" sz="1400"/>
              <a:t>Grid Layout</a:t>
            </a:r>
            <a:r>
              <a:rPr lang="en-US" altLang="es-MX"/>
              <a:t>  Agrega la componentes en una rejilla (grid) que tiene un número especifico de filas y columnas (rejilla o grid). Cada componente ocupa una sola celda de la rejilla. Todas las celdas son de igual tamaño por lo tanto las componentes también.</a:t>
            </a:r>
          </a:p>
          <a:p>
            <a:pPr>
              <a:spcBef>
                <a:spcPct val="0"/>
              </a:spcBef>
            </a:pPr>
            <a:endParaRPr lang="en-US" altLang="es-MX"/>
          </a:p>
          <a:p>
            <a:pPr>
              <a:spcBef>
                <a:spcPct val="0"/>
              </a:spcBef>
            </a:pPr>
            <a:r>
              <a:rPr lang="en-US" altLang="es-MX" sz="1400"/>
              <a:t>Grid Bag Layout</a:t>
            </a:r>
            <a:r>
              <a:rPr lang="en-US" altLang="es-MX"/>
              <a:t>  Similar a Grid Layout con la diferencia de que un componente puede ocupar varias filas y columnas (varias celdas de la rejilla).</a:t>
            </a:r>
          </a:p>
        </p:txBody>
      </p:sp>
    </p:spTree>
    <p:extLst>
      <p:ext uri="{BB962C8B-B14F-4D97-AF65-F5344CB8AC3E}">
        <p14:creationId xmlns:p14="http://schemas.microsoft.com/office/powerpoint/2010/main" val="91327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bwMode="auto">
          <a:xfrm>
            <a:off x="990600" y="4416392"/>
            <a:ext cx="5029200" cy="41821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pPr>
            <a:r>
              <a:rPr lang="en-US" altLang="es-MX"/>
              <a:t>La interface gráfica de usuario (GUI), es un mecanismo gráfico soportado al estilo de ventanas, que permite al usuario interactuar con un programa. En este caso el </a:t>
            </a:r>
            <a:r>
              <a:rPr lang="en-US" altLang="es-MX" u="sng"/>
              <a:t>programa del usuario</a:t>
            </a:r>
            <a:r>
              <a:rPr lang="en-US" altLang="es-MX"/>
              <a:t> interactúa con la </a:t>
            </a:r>
            <a:r>
              <a:rPr lang="en-US" altLang="es-MX" u="sng"/>
              <a:t>interfase gráfica</a:t>
            </a:r>
            <a:r>
              <a:rPr lang="en-US" altLang="es-MX"/>
              <a:t> (GUI) y a su vez la </a:t>
            </a:r>
            <a:r>
              <a:rPr lang="en-US" altLang="es-MX" u="sng"/>
              <a:t>interfase gráfica</a:t>
            </a:r>
            <a:r>
              <a:rPr lang="en-US" altLang="es-MX"/>
              <a:t> con los </a:t>
            </a:r>
            <a:r>
              <a:rPr lang="en-US" altLang="es-MX" u="sng"/>
              <a:t>dispositivos de E/S interactivos</a:t>
            </a:r>
            <a:r>
              <a:rPr lang="en-US" altLang="es-MX"/>
              <a:t> como teclado, pantalla, ratón (mouse), ...</a:t>
            </a:r>
          </a:p>
          <a:p>
            <a:pPr algn="l">
              <a:lnSpc>
                <a:spcPct val="100000"/>
              </a:lnSpc>
              <a:spcBef>
                <a:spcPct val="0"/>
              </a:spcBef>
            </a:pPr>
            <a:endParaRPr lang="en-US" altLang="es-MX"/>
          </a:p>
          <a:p>
            <a:pPr>
              <a:lnSpc>
                <a:spcPct val="100000"/>
              </a:lnSpc>
              <a:spcBef>
                <a:spcPct val="0"/>
              </a:spcBef>
            </a:pPr>
            <a:r>
              <a:rPr lang="en-US" altLang="es-MX"/>
              <a:t>En el procesamiento interactivo tradicional, el de terminal  de línea de texto y comando, el programa del usuario directamente “lee” del teclado y “escribe” en al pantalla, líneas de caracteres.</a:t>
            </a:r>
          </a:p>
          <a:p>
            <a:pPr algn="l">
              <a:lnSpc>
                <a:spcPct val="100000"/>
              </a:lnSpc>
              <a:spcBef>
                <a:spcPct val="0"/>
              </a:spcBef>
            </a:pPr>
            <a:endParaRPr lang="en-US" altLang="es-MX"/>
          </a:p>
          <a:p>
            <a:pPr algn="l">
              <a:lnSpc>
                <a:spcPct val="100000"/>
              </a:lnSpc>
              <a:spcBef>
                <a:spcPct val="0"/>
              </a:spcBef>
            </a:pPr>
            <a:r>
              <a:rPr lang="en-US" altLang="es-MX"/>
              <a:t>En Java, se pueden construir y manipular GUIs a partir de las clases contenidas en el paquete AWT (java.awt.*) y SWING (javax.swing.*), que son parte del Java API (Application Programming Interface).</a:t>
            </a:r>
          </a:p>
        </p:txBody>
      </p:sp>
    </p:spTree>
    <p:extLst>
      <p:ext uri="{BB962C8B-B14F-4D97-AF65-F5344CB8AC3E}">
        <p14:creationId xmlns:p14="http://schemas.microsoft.com/office/powerpoint/2010/main" val="58947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bwMode="auto">
          <a:xfrm>
            <a:off x="914400" y="4416392"/>
            <a:ext cx="5029200" cy="41821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r>
              <a:rPr lang="en-US" altLang="es-MX"/>
              <a:t>Entre los </a:t>
            </a:r>
            <a:r>
              <a:rPr lang="en-US" altLang="es-MX" u="sng"/>
              <a:t>contenedores</a:t>
            </a:r>
            <a:r>
              <a:rPr lang="en-US" altLang="es-MX"/>
              <a:t> estan, por ejemplo, las ventanas y los páneles.</a:t>
            </a:r>
          </a:p>
          <a:p>
            <a:pPr algn="l">
              <a:lnSpc>
                <a:spcPct val="100000"/>
              </a:lnSpc>
              <a:spcBef>
                <a:spcPct val="0"/>
              </a:spcBef>
            </a:pPr>
            <a:endParaRPr lang="en-US" altLang="es-MX"/>
          </a:p>
          <a:p>
            <a:pPr>
              <a:lnSpc>
                <a:spcPct val="100000"/>
              </a:lnSpc>
              <a:spcBef>
                <a:spcPct val="0"/>
              </a:spcBef>
            </a:pPr>
            <a:r>
              <a:rPr lang="en-US" altLang="es-MX"/>
              <a:t>Entre los </a:t>
            </a:r>
            <a:r>
              <a:rPr lang="en-US" altLang="es-MX" u="sng"/>
              <a:t>componentes</a:t>
            </a:r>
            <a:r>
              <a:rPr lang="en-US" altLang="es-MX"/>
              <a:t> encontramos, por ejemplo, las cajas de texto, los botones y las barras de desplazamiento. Las cajas de texto sirven para desplegar y hacer entrar información. Los botones sirven para indicar alguna acción. Los componentes, finalmente, deben de agruparse bajo algún contenedor.</a:t>
            </a:r>
          </a:p>
          <a:p>
            <a:pPr algn="l">
              <a:lnSpc>
                <a:spcPct val="100000"/>
              </a:lnSpc>
              <a:spcBef>
                <a:spcPct val="0"/>
              </a:spcBef>
            </a:pPr>
            <a:endParaRPr lang="en-US" altLang="es-MX"/>
          </a:p>
          <a:p>
            <a:pPr>
              <a:lnSpc>
                <a:spcPct val="100000"/>
              </a:lnSpc>
              <a:spcBef>
                <a:spcPct val="0"/>
              </a:spcBef>
            </a:pPr>
            <a:r>
              <a:rPr lang="en-US" altLang="es-MX"/>
              <a:t>El trabajo de un </a:t>
            </a:r>
            <a:r>
              <a:rPr lang="en-US" altLang="es-MX" u="sng"/>
              <a:t>layout manager</a:t>
            </a:r>
            <a:r>
              <a:rPr lang="en-US" altLang="es-MX"/>
              <a:t> es arreglar las </a:t>
            </a:r>
            <a:r>
              <a:rPr lang="en-US" altLang="es-MX" u="sng"/>
              <a:t>componentes</a:t>
            </a:r>
            <a:r>
              <a:rPr lang="en-US" altLang="es-MX"/>
              <a:t> dentro de un </a:t>
            </a:r>
            <a:r>
              <a:rPr lang="en-US" altLang="es-MX" u="sng"/>
              <a:t>contenedor</a:t>
            </a:r>
            <a:r>
              <a:rPr lang="en-US" altLang="es-MX"/>
              <a:t>. El layout manager decide bajo algún criterio, propio o del programador, donde colocar cada componente. </a:t>
            </a:r>
          </a:p>
        </p:txBody>
      </p:sp>
      <p:sp>
        <p:nvSpPr>
          <p:cNvPr id="17410" name="Rectangle 2"/>
          <p:cNvSpPr>
            <a:spLocks noGrp="1" noRot="1" noChangeAspect="1" noChangeArrowheads="1" noTextEdit="1"/>
          </p:cNvSpPr>
          <p:nvPr>
            <p:ph type="sldImg"/>
          </p:nvPr>
        </p:nvSpPr>
        <p:spPr>
          <a:ln/>
        </p:spPr>
      </p:sp>
      <p:graphicFrame>
        <p:nvGraphicFramePr>
          <p:cNvPr id="17412" name="Object 4"/>
          <p:cNvGraphicFramePr>
            <a:graphicFrameLocks noChangeAspect="1"/>
          </p:cNvGraphicFramePr>
          <p:nvPr/>
        </p:nvGraphicFramePr>
        <p:xfrm>
          <a:off x="1168400" y="649706"/>
          <a:ext cx="4598988" cy="2924475"/>
        </p:xfrm>
        <a:graphic>
          <a:graphicData uri="http://schemas.openxmlformats.org/presentationml/2006/ole">
            <mc:AlternateContent xmlns:mc="http://schemas.openxmlformats.org/markup-compatibility/2006">
              <mc:Choice xmlns:v="urn:schemas-microsoft-com:vml" Requires="v">
                <p:oleObj spid="_x0000_s17418" name="Chart" r:id="rId4" imgW="4572191" imgH="2876741" progId="MSGraph.Chart.8">
                  <p:embed followColorScheme="full"/>
                </p:oleObj>
              </mc:Choice>
              <mc:Fallback>
                <p:oleObj name="Chart" r:id="rId4" imgW="4572191" imgH="2876741"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649706"/>
                        <a:ext cx="4598988" cy="292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3405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bwMode="auto">
          <a:xfrm>
            <a:off x="914400" y="4416392"/>
            <a:ext cx="5029200" cy="41821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pPr>
            <a:r>
              <a:rPr lang="en-US" altLang="es-MX"/>
              <a:t>Un objeto de clase Applet, al igual que Panel, deberá desplegarse dentro de un Container y en este caso en particular dentro de la ventana de un Navegador o Web Browser.</a:t>
            </a:r>
          </a:p>
        </p:txBody>
      </p:sp>
    </p:spTree>
    <p:extLst>
      <p:ext uri="{BB962C8B-B14F-4D97-AF65-F5344CB8AC3E}">
        <p14:creationId xmlns:p14="http://schemas.microsoft.com/office/powerpoint/2010/main" val="405680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pPr>
              <a:spcBef>
                <a:spcPct val="0"/>
              </a:spcBef>
            </a:pPr>
            <a:r>
              <a:rPr lang="en-US" altLang="es-MX" sz="1400" dirty="0"/>
              <a:t>Label</a:t>
            </a:r>
            <a:r>
              <a:rPr lang="en-US" altLang="es-MX" dirty="0"/>
              <a:t> </a:t>
            </a:r>
            <a:r>
              <a:rPr lang="en-US" altLang="es-MX" dirty="0" err="1"/>
              <a:t>línea</a:t>
            </a:r>
            <a:r>
              <a:rPr lang="en-US" altLang="es-MX" dirty="0"/>
              <a:t> de </a:t>
            </a:r>
            <a:r>
              <a:rPr lang="en-US" altLang="es-MX" dirty="0" err="1"/>
              <a:t>texto</a:t>
            </a:r>
            <a:r>
              <a:rPr lang="en-US" altLang="es-MX" dirty="0"/>
              <a:t> </a:t>
            </a:r>
            <a:r>
              <a:rPr lang="en-US" altLang="es-MX" dirty="0" err="1"/>
              <a:t>desplegable</a:t>
            </a:r>
            <a:r>
              <a:rPr lang="en-US" altLang="es-MX" dirty="0"/>
              <a:t> no </a:t>
            </a:r>
            <a:r>
              <a:rPr lang="en-US" altLang="es-MX" dirty="0" err="1"/>
              <a:t>seleccionable</a:t>
            </a:r>
            <a:r>
              <a:rPr lang="en-US" altLang="es-MX" dirty="0"/>
              <a:t>.</a:t>
            </a:r>
          </a:p>
          <a:p>
            <a:pPr>
              <a:spcBef>
                <a:spcPct val="0"/>
              </a:spcBef>
            </a:pPr>
            <a:r>
              <a:rPr lang="en-US" altLang="es-MX" sz="1400" dirty="0"/>
              <a:t>Text Field</a:t>
            </a:r>
            <a:r>
              <a:rPr lang="en-US" altLang="es-MX" dirty="0"/>
              <a:t> </a:t>
            </a:r>
            <a:r>
              <a:rPr lang="en-US" altLang="es-MX" dirty="0" err="1"/>
              <a:t>despliega</a:t>
            </a:r>
            <a:r>
              <a:rPr lang="en-US" altLang="es-MX" dirty="0"/>
              <a:t> </a:t>
            </a:r>
            <a:r>
              <a:rPr lang="en-US" altLang="es-MX" dirty="0" err="1"/>
              <a:t>una</a:t>
            </a:r>
            <a:r>
              <a:rPr lang="en-US" altLang="es-MX" dirty="0"/>
              <a:t> </a:t>
            </a:r>
            <a:r>
              <a:rPr lang="en-US" altLang="es-MX" dirty="0" err="1"/>
              <a:t>línea</a:t>
            </a:r>
            <a:r>
              <a:rPr lang="en-US" altLang="es-MX" dirty="0"/>
              <a:t> de </a:t>
            </a:r>
            <a:r>
              <a:rPr lang="en-US" altLang="es-MX" dirty="0" err="1"/>
              <a:t>texto</a:t>
            </a:r>
            <a:r>
              <a:rPr lang="en-US" altLang="es-MX" dirty="0"/>
              <a:t> que </a:t>
            </a:r>
            <a:r>
              <a:rPr lang="en-US" altLang="es-MX" dirty="0" err="1"/>
              <a:t>puede</a:t>
            </a:r>
            <a:r>
              <a:rPr lang="en-US" altLang="es-MX" dirty="0"/>
              <a:t> </a:t>
            </a:r>
            <a:r>
              <a:rPr lang="en-US" altLang="es-MX" dirty="0" err="1"/>
              <a:t>modificarse</a:t>
            </a:r>
            <a:r>
              <a:rPr lang="en-US" altLang="es-MX" dirty="0"/>
              <a:t> (</a:t>
            </a:r>
            <a:r>
              <a:rPr lang="en-US" altLang="es-MX" dirty="0" err="1"/>
              <a:t>editarse</a:t>
            </a:r>
            <a:r>
              <a:rPr lang="en-US" altLang="es-MX" dirty="0"/>
              <a:t>).</a:t>
            </a:r>
          </a:p>
          <a:p>
            <a:pPr>
              <a:spcBef>
                <a:spcPct val="0"/>
              </a:spcBef>
            </a:pPr>
            <a:r>
              <a:rPr lang="en-US" altLang="es-MX" sz="1400" dirty="0"/>
              <a:t>Text Area</a:t>
            </a:r>
            <a:r>
              <a:rPr lang="en-US" altLang="es-MX" dirty="0"/>
              <a:t> se </a:t>
            </a:r>
            <a:r>
              <a:rPr lang="en-US" altLang="es-MX" dirty="0" err="1"/>
              <a:t>puede</a:t>
            </a:r>
            <a:r>
              <a:rPr lang="en-US" altLang="es-MX" dirty="0"/>
              <a:t> </a:t>
            </a:r>
            <a:r>
              <a:rPr lang="en-US" altLang="es-MX" dirty="0" err="1"/>
              <a:t>ver</a:t>
            </a:r>
            <a:r>
              <a:rPr lang="en-US" altLang="es-MX" dirty="0"/>
              <a:t> y </a:t>
            </a:r>
            <a:r>
              <a:rPr lang="en-US" altLang="es-MX" dirty="0" err="1"/>
              <a:t>editar</a:t>
            </a:r>
            <a:r>
              <a:rPr lang="en-US" altLang="es-MX" dirty="0"/>
              <a:t> </a:t>
            </a:r>
            <a:r>
              <a:rPr lang="en-US" altLang="es-MX" dirty="0" err="1"/>
              <a:t>varias</a:t>
            </a:r>
            <a:r>
              <a:rPr lang="en-US" altLang="es-MX" dirty="0"/>
              <a:t> </a:t>
            </a:r>
            <a:r>
              <a:rPr lang="en-US" altLang="es-MX" dirty="0" err="1"/>
              <a:t>líneas</a:t>
            </a:r>
            <a:r>
              <a:rPr lang="en-US" altLang="es-MX" dirty="0"/>
              <a:t> de </a:t>
            </a:r>
            <a:r>
              <a:rPr lang="en-US" altLang="es-MX" dirty="0" err="1"/>
              <a:t>texto</a:t>
            </a:r>
            <a:r>
              <a:rPr lang="en-US" altLang="es-MX" dirty="0"/>
              <a:t> a la </a:t>
            </a:r>
            <a:r>
              <a:rPr lang="en-US" altLang="es-MX" dirty="0" err="1"/>
              <a:t>vez</a:t>
            </a:r>
            <a:r>
              <a:rPr lang="en-US" altLang="es-MX" dirty="0"/>
              <a:t>. </a:t>
            </a:r>
            <a:r>
              <a:rPr lang="en-US" altLang="es-MX" dirty="0" err="1"/>
              <a:t>Puede</a:t>
            </a:r>
            <a:r>
              <a:rPr lang="en-US" altLang="es-MX" dirty="0"/>
              <a:t> </a:t>
            </a:r>
            <a:r>
              <a:rPr lang="en-US" altLang="es-MX" dirty="0" err="1"/>
              <a:t>incluir</a:t>
            </a:r>
            <a:r>
              <a:rPr lang="en-US" altLang="es-MX" dirty="0"/>
              <a:t> </a:t>
            </a:r>
            <a:r>
              <a:rPr lang="en-US" altLang="es-MX" dirty="0" err="1"/>
              <a:t>objetos</a:t>
            </a:r>
            <a:r>
              <a:rPr lang="en-US" altLang="es-MX" dirty="0"/>
              <a:t> Scrollbar.</a:t>
            </a:r>
          </a:p>
          <a:p>
            <a:pPr>
              <a:spcBef>
                <a:spcPct val="0"/>
              </a:spcBef>
            </a:pPr>
            <a:r>
              <a:rPr lang="en-US" altLang="es-MX" sz="1400" dirty="0"/>
              <a:t>List</a:t>
            </a:r>
            <a:r>
              <a:rPr lang="en-US" altLang="es-MX" dirty="0"/>
              <a:t> </a:t>
            </a:r>
            <a:r>
              <a:rPr lang="en-US" altLang="es-MX" dirty="0" err="1"/>
              <a:t>puede</a:t>
            </a:r>
            <a:r>
              <a:rPr lang="en-US" altLang="es-MX" dirty="0"/>
              <a:t> </a:t>
            </a:r>
            <a:r>
              <a:rPr lang="en-US" altLang="es-MX" dirty="0" err="1"/>
              <a:t>desplegar</a:t>
            </a:r>
            <a:r>
              <a:rPr lang="en-US" altLang="es-MX" dirty="0"/>
              <a:t> </a:t>
            </a:r>
            <a:r>
              <a:rPr lang="en-US" altLang="es-MX" dirty="0" err="1"/>
              <a:t>una</a:t>
            </a:r>
            <a:r>
              <a:rPr lang="en-US" altLang="es-MX" dirty="0"/>
              <a:t> </a:t>
            </a:r>
            <a:r>
              <a:rPr lang="en-US" altLang="es-MX" dirty="0" err="1"/>
              <a:t>lista</a:t>
            </a:r>
            <a:r>
              <a:rPr lang="en-US" altLang="es-MX" dirty="0"/>
              <a:t> de </a:t>
            </a:r>
            <a:r>
              <a:rPr lang="en-US" altLang="es-MX" dirty="0" err="1"/>
              <a:t>cadenas</a:t>
            </a:r>
            <a:r>
              <a:rPr lang="en-US" altLang="es-MX" dirty="0"/>
              <a:t> </a:t>
            </a:r>
            <a:r>
              <a:rPr lang="en-US" altLang="es-MX" dirty="0" err="1"/>
              <a:t>seleccionables</a:t>
            </a:r>
            <a:r>
              <a:rPr lang="en-US" altLang="es-MX" dirty="0"/>
              <a:t>. El </a:t>
            </a:r>
            <a:r>
              <a:rPr lang="en-US" altLang="es-MX" dirty="0" err="1"/>
              <a:t>tamaño</a:t>
            </a:r>
            <a:r>
              <a:rPr lang="en-US" altLang="es-MX" dirty="0"/>
              <a:t> de List se </a:t>
            </a:r>
            <a:r>
              <a:rPr lang="en-US" altLang="es-MX" dirty="0" err="1"/>
              <a:t>especifica</a:t>
            </a:r>
            <a:r>
              <a:rPr lang="en-US" altLang="es-MX" dirty="0"/>
              <a:t>. Un Scrollbar </a:t>
            </a:r>
            <a:r>
              <a:rPr lang="en-US" altLang="es-MX" dirty="0" err="1"/>
              <a:t>puede</a:t>
            </a:r>
            <a:r>
              <a:rPr lang="en-US" altLang="es-MX" dirty="0"/>
              <a:t> </a:t>
            </a:r>
            <a:r>
              <a:rPr lang="en-US" altLang="es-MX" dirty="0" err="1"/>
              <a:t>aparecer</a:t>
            </a:r>
            <a:r>
              <a:rPr lang="en-US" altLang="es-MX" dirty="0"/>
              <a:t> </a:t>
            </a:r>
            <a:r>
              <a:rPr lang="en-US" altLang="es-MX" dirty="0" err="1"/>
              <a:t>automáticamente</a:t>
            </a:r>
            <a:r>
              <a:rPr lang="en-US" altLang="es-MX" dirty="0"/>
              <a:t>.</a:t>
            </a:r>
          </a:p>
          <a:p>
            <a:pPr>
              <a:spcBef>
                <a:spcPct val="0"/>
              </a:spcBef>
            </a:pPr>
            <a:r>
              <a:rPr lang="en-US" altLang="es-MX" sz="1400" dirty="0"/>
              <a:t>Button</a:t>
            </a:r>
            <a:r>
              <a:rPr lang="en-US" altLang="es-MX" dirty="0"/>
              <a:t> </a:t>
            </a:r>
            <a:r>
              <a:rPr lang="en-US" altLang="es-MX" dirty="0" err="1"/>
              <a:t>lleva</a:t>
            </a:r>
            <a:r>
              <a:rPr lang="en-US" altLang="es-MX" dirty="0"/>
              <a:t> a </a:t>
            </a:r>
            <a:r>
              <a:rPr lang="en-US" altLang="es-MX" dirty="0" err="1"/>
              <a:t>cabo</a:t>
            </a:r>
            <a:r>
              <a:rPr lang="en-US" altLang="es-MX" dirty="0"/>
              <a:t> </a:t>
            </a:r>
            <a:r>
              <a:rPr lang="en-US" altLang="es-MX" dirty="0" err="1"/>
              <a:t>alguna</a:t>
            </a:r>
            <a:r>
              <a:rPr lang="en-US" altLang="es-MX" dirty="0"/>
              <a:t> </a:t>
            </a:r>
            <a:r>
              <a:rPr lang="en-US" altLang="es-MX" dirty="0" err="1"/>
              <a:t>acción</a:t>
            </a:r>
            <a:r>
              <a:rPr lang="en-US" altLang="es-MX" dirty="0"/>
              <a:t> </a:t>
            </a:r>
            <a:r>
              <a:rPr lang="en-US" altLang="es-MX" dirty="0" err="1"/>
              <a:t>específica</a:t>
            </a:r>
            <a:r>
              <a:rPr lang="en-US" altLang="es-MX" dirty="0"/>
              <a:t>.</a:t>
            </a:r>
          </a:p>
          <a:p>
            <a:pPr>
              <a:spcBef>
                <a:spcPct val="0"/>
              </a:spcBef>
            </a:pPr>
            <a:r>
              <a:rPr lang="en-US" altLang="es-MX" sz="1400" dirty="0"/>
              <a:t>Scrollbar</a:t>
            </a:r>
            <a:r>
              <a:rPr lang="en-US" altLang="es-MX" dirty="0"/>
              <a:t> </a:t>
            </a:r>
            <a:r>
              <a:rPr lang="en-US" altLang="es-MX" dirty="0" err="1"/>
              <a:t>es</a:t>
            </a:r>
            <a:r>
              <a:rPr lang="en-US" altLang="es-MX" dirty="0"/>
              <a:t> </a:t>
            </a:r>
            <a:r>
              <a:rPr lang="en-US" altLang="es-MX" dirty="0" err="1"/>
              <a:t>una</a:t>
            </a:r>
            <a:r>
              <a:rPr lang="en-US" altLang="es-MX" dirty="0"/>
              <a:t> </a:t>
            </a:r>
            <a:r>
              <a:rPr lang="en-US" altLang="es-MX" dirty="0" err="1"/>
              <a:t>barra</a:t>
            </a:r>
            <a:r>
              <a:rPr lang="en-US" altLang="es-MX" dirty="0"/>
              <a:t> de </a:t>
            </a:r>
            <a:r>
              <a:rPr lang="en-US" altLang="es-MX" dirty="0" err="1"/>
              <a:t>desplazamiento</a:t>
            </a:r>
            <a:r>
              <a:rPr lang="en-US" altLang="es-MX" dirty="0"/>
              <a:t>, </a:t>
            </a:r>
            <a:r>
              <a:rPr lang="en-US" altLang="es-MX" dirty="0" err="1"/>
              <a:t>tanto</a:t>
            </a:r>
            <a:r>
              <a:rPr lang="en-US" altLang="es-MX" dirty="0"/>
              <a:t> para el </a:t>
            </a:r>
            <a:r>
              <a:rPr lang="en-US" altLang="es-MX" dirty="0" err="1"/>
              <a:t>lado</a:t>
            </a:r>
            <a:r>
              <a:rPr lang="en-US" altLang="es-MX" dirty="0"/>
              <a:t> derecho </a:t>
            </a:r>
            <a:r>
              <a:rPr lang="en-US" altLang="es-MX" dirty="0" err="1"/>
              <a:t>como</a:t>
            </a:r>
            <a:r>
              <a:rPr lang="en-US" altLang="es-MX" dirty="0"/>
              <a:t> para el </a:t>
            </a:r>
            <a:r>
              <a:rPr lang="en-US" altLang="es-MX" dirty="0" err="1"/>
              <a:t>fondo</a:t>
            </a:r>
            <a:r>
              <a:rPr lang="en-US" altLang="es-MX" dirty="0"/>
              <a:t> de un </a:t>
            </a:r>
            <a:r>
              <a:rPr lang="en-US" altLang="es-MX" dirty="0" err="1"/>
              <a:t>marco</a:t>
            </a:r>
            <a:r>
              <a:rPr lang="en-US" altLang="es-MX" dirty="0"/>
              <a:t>, sea </a:t>
            </a:r>
            <a:r>
              <a:rPr lang="en-US" altLang="es-MX" dirty="0" err="1"/>
              <a:t>componente</a:t>
            </a:r>
            <a:r>
              <a:rPr lang="en-US" altLang="es-MX" dirty="0"/>
              <a:t> o </a:t>
            </a:r>
            <a:r>
              <a:rPr lang="en-US" altLang="es-MX" dirty="0" err="1"/>
              <a:t>contenedor</a:t>
            </a:r>
            <a:r>
              <a:rPr lang="en-US" altLang="es-MX" dirty="0"/>
              <a:t>.</a:t>
            </a:r>
          </a:p>
          <a:p>
            <a:pPr>
              <a:spcBef>
                <a:spcPct val="0"/>
              </a:spcBef>
            </a:pPr>
            <a:endParaRPr lang="en-US" altLang="es-MX" dirty="0" smtClean="0"/>
          </a:p>
          <a:p>
            <a:pPr>
              <a:spcBef>
                <a:spcPct val="0"/>
              </a:spcBef>
            </a:pPr>
            <a:r>
              <a:rPr lang="en-US" altLang="es-MX" dirty="0" smtClean="0"/>
              <a:t>ESTOS OBJETOS BÁSICOS REQUIEREN DE UN CONTAINER PARA DESPLEGARSE.</a:t>
            </a:r>
            <a:endParaRPr lang="en-US" altLang="es-MX" dirty="0"/>
          </a:p>
        </p:txBody>
      </p:sp>
    </p:spTree>
    <p:extLst>
      <p:ext uri="{BB962C8B-B14F-4D97-AF65-F5344CB8AC3E}">
        <p14:creationId xmlns:p14="http://schemas.microsoft.com/office/powerpoint/2010/main" val="136000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s-MX" dirty="0"/>
          </a:p>
        </p:txBody>
      </p:sp>
    </p:spTree>
    <p:extLst>
      <p:ext uri="{BB962C8B-B14F-4D97-AF65-F5344CB8AC3E}">
        <p14:creationId xmlns:p14="http://schemas.microsoft.com/office/powerpoint/2010/main" val="578415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197316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90600" y="4416392"/>
            <a:ext cx="5029200" cy="4182176"/>
          </a:xfrm>
          <a:noFill/>
          <a:ln/>
        </p:spPr>
        <p:txBody>
          <a:bodyPr/>
          <a:lstStyle/>
          <a:p>
            <a:pPr>
              <a:spcBef>
                <a:spcPct val="0"/>
              </a:spcBef>
            </a:pPr>
            <a:r>
              <a:rPr lang="en-US" altLang="es-MX"/>
              <a:t>Entre otras acciones que puede llevar a cabo un usario estan:</a:t>
            </a:r>
          </a:p>
          <a:p>
            <a:pPr>
              <a:spcBef>
                <a:spcPct val="0"/>
              </a:spcBef>
            </a:pPr>
            <a:endParaRPr lang="en-US" altLang="es-MX"/>
          </a:p>
          <a:p>
            <a:pPr>
              <a:spcBef>
                <a:spcPct val="0"/>
              </a:spcBef>
            </a:pPr>
            <a:r>
              <a:rPr lang="en-US" altLang="es-MX"/>
              <a:t>   teclear</a:t>
            </a:r>
          </a:p>
          <a:p>
            <a:pPr>
              <a:spcBef>
                <a:spcPct val="0"/>
              </a:spcBef>
            </a:pPr>
            <a:r>
              <a:rPr lang="en-US" altLang="es-MX"/>
              <a:t>   presionar un botón con el mouse</a:t>
            </a:r>
          </a:p>
          <a:p>
            <a:pPr>
              <a:spcBef>
                <a:spcPct val="0"/>
              </a:spcBef>
            </a:pPr>
            <a:r>
              <a:rPr lang="en-US" altLang="es-MX"/>
              <a:t>   maximizar una ventana</a:t>
            </a:r>
          </a:p>
          <a:p>
            <a:pPr>
              <a:spcBef>
                <a:spcPct val="0"/>
              </a:spcBef>
            </a:pPr>
            <a:r>
              <a:rPr lang="en-US" altLang="es-MX"/>
              <a:t>   ajustar haciendo más grande o pequeña una ventana</a:t>
            </a:r>
          </a:p>
          <a:p>
            <a:pPr>
              <a:spcBef>
                <a:spcPct val="0"/>
              </a:spcBef>
            </a:pPr>
            <a:r>
              <a:rPr lang="en-US" altLang="es-MX"/>
              <a:t>   cerrar una ventana</a:t>
            </a:r>
          </a:p>
          <a:p>
            <a:pPr>
              <a:spcBef>
                <a:spcPct val="0"/>
              </a:spcBef>
            </a:pPr>
            <a:r>
              <a:rPr lang="en-US" altLang="es-MX"/>
              <a:t>   etc.</a:t>
            </a:r>
          </a:p>
          <a:p>
            <a:pPr>
              <a:spcBef>
                <a:spcPct val="0"/>
              </a:spcBef>
            </a:pPr>
            <a:endParaRPr lang="en-US" altLang="es-MX"/>
          </a:p>
        </p:txBody>
      </p:sp>
    </p:spTree>
    <p:extLst>
      <p:ext uri="{BB962C8B-B14F-4D97-AF65-F5344CB8AC3E}">
        <p14:creationId xmlns:p14="http://schemas.microsoft.com/office/powerpoint/2010/main" val="299261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a:lnSpc>
                <a:spcPct val="100000"/>
              </a:lnSpc>
              <a:spcBef>
                <a:spcPct val="0"/>
              </a:spcBef>
            </a:pPr>
            <a:r>
              <a:rPr lang="en-US" altLang="es-MX"/>
              <a:t>El usuario puede llevar a cabo una gran cantidad de acciones sobre una GUI, como: presionar una tecla, escribir en una caja de texto, presionar un botón o mover una barra de desplazamiento.</a:t>
            </a:r>
          </a:p>
          <a:p>
            <a:pPr algn="l">
              <a:lnSpc>
                <a:spcPct val="100000"/>
              </a:lnSpc>
              <a:spcBef>
                <a:spcPct val="0"/>
              </a:spcBef>
            </a:pPr>
            <a:endParaRPr lang="en-US" altLang="es-MX"/>
          </a:p>
          <a:p>
            <a:pPr>
              <a:lnSpc>
                <a:spcPct val="100000"/>
              </a:lnSpc>
              <a:spcBef>
                <a:spcPct val="0"/>
              </a:spcBef>
            </a:pPr>
            <a:r>
              <a:rPr lang="en-US" altLang="es-MX"/>
              <a:t>El evento es una indicación, que se le da al programa, de que una acción ha ocurrido. Una vez que el programa se ha enterado de esta indicación, puede responder como corresponde.</a:t>
            </a:r>
          </a:p>
          <a:p>
            <a:pPr>
              <a:lnSpc>
                <a:spcPct val="100000"/>
              </a:lnSpc>
              <a:spcBef>
                <a:spcPct val="0"/>
              </a:spcBef>
            </a:pPr>
            <a:endParaRPr lang="en-US" altLang="es-MX"/>
          </a:p>
          <a:p>
            <a:pPr>
              <a:lnSpc>
                <a:spcPct val="100000"/>
              </a:lnSpc>
              <a:spcBef>
                <a:spcPct val="0"/>
              </a:spcBef>
            </a:pPr>
            <a:r>
              <a:rPr lang="en-US" altLang="es-MX"/>
              <a:t>Que el proceso del usuario mande escribir y/o graficar sobre la GUI no es tan problématico como el hecho de que el usuario le indique a la GUI, mediante algún dispositivo de entrada interactivo, que desea llevar a cabo alguna acción.</a:t>
            </a:r>
          </a:p>
        </p:txBody>
      </p:sp>
    </p:spTree>
    <p:extLst>
      <p:ext uri="{BB962C8B-B14F-4D97-AF65-F5344CB8AC3E}">
        <p14:creationId xmlns:p14="http://schemas.microsoft.com/office/powerpoint/2010/main" val="192962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57456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1962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4788" y="76200"/>
            <a:ext cx="1981200" cy="4425950"/>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08013" y="76200"/>
            <a:ext cx="5794375" cy="44259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17732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7319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176332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08013" y="2057400"/>
            <a:ext cx="3887787" cy="2444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48200" y="2057400"/>
            <a:ext cx="3887788" cy="2444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88727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401190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30382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6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61327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62744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31300" cy="6845300"/>
          </a:xfrm>
          <a:prstGeom prst="rect">
            <a:avLst/>
          </a:prstGeom>
          <a:solidFill>
            <a:srgbClr val="67676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1203" name="AutoShape 3"/>
          <p:cNvSpPr>
            <a:spLocks noChangeArrowheads="1"/>
          </p:cNvSpPr>
          <p:nvPr/>
        </p:nvSpPr>
        <p:spPr bwMode="auto">
          <a:xfrm>
            <a:off x="127000" y="107950"/>
            <a:ext cx="8890000" cy="6623050"/>
          </a:xfrm>
          <a:prstGeom prst="roundRect">
            <a:avLst>
              <a:gd name="adj" fmla="val 12495"/>
            </a:avLst>
          </a:prstGeom>
          <a:solidFill>
            <a:schemeClr val="bg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1204" name="Rectangle 4"/>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s-MX" smtClean="0"/>
              <a:t>Click to edit Master title style</a:t>
            </a:r>
          </a:p>
        </p:txBody>
      </p:sp>
      <p:sp>
        <p:nvSpPr>
          <p:cNvPr id="51205" name="AutoShape 5"/>
          <p:cNvSpPr>
            <a:spLocks noGrp="1" noChangeArrowheads="1"/>
          </p:cNvSpPr>
          <p:nvPr>
            <p:ph type="body" idx="1"/>
          </p:nvPr>
        </p:nvSpPr>
        <p:spPr bwMode="auto">
          <a:xfrm>
            <a:off x="608013" y="2057400"/>
            <a:ext cx="7927975" cy="2444750"/>
          </a:xfrm>
          <a:prstGeom prst="roundRect">
            <a:avLst>
              <a:gd name="adj" fmla="val 1249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38100" rIns="92075" bIns="38100" numCol="1" anchor="ctr" anchorCtr="1" compatLnSpc="1">
            <a:prstTxWarp prst="textNoShape">
              <a:avLst/>
            </a:prstTxWarp>
            <a:spAutoFit/>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000" kern="12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Arial" panose="020B0604020202020204" pitchFamily="34" charset="0"/>
        </a:defRPr>
      </a:lvl2pPr>
      <a:lvl3pPr algn="ctr" rtl="0" eaLnBrk="0" fontAlgn="base" hangingPunct="0">
        <a:spcBef>
          <a:spcPct val="0"/>
        </a:spcBef>
        <a:spcAft>
          <a:spcPct val="0"/>
        </a:spcAft>
        <a:defRPr sz="4000">
          <a:solidFill>
            <a:schemeClr val="bg2"/>
          </a:solidFill>
          <a:latin typeface="Arial" panose="020B0604020202020204" pitchFamily="34" charset="0"/>
        </a:defRPr>
      </a:lvl3pPr>
      <a:lvl4pPr algn="ctr" rtl="0" eaLnBrk="0" fontAlgn="base" hangingPunct="0">
        <a:spcBef>
          <a:spcPct val="0"/>
        </a:spcBef>
        <a:spcAft>
          <a:spcPct val="0"/>
        </a:spcAft>
        <a:defRPr sz="4000">
          <a:solidFill>
            <a:schemeClr val="bg2"/>
          </a:solidFill>
          <a:latin typeface="Arial" panose="020B0604020202020204" pitchFamily="34" charset="0"/>
        </a:defRPr>
      </a:lvl4pPr>
      <a:lvl5pPr algn="ctr" rtl="0" eaLnBrk="0" fontAlgn="base" hangingPunct="0">
        <a:spcBef>
          <a:spcPct val="0"/>
        </a:spcBef>
        <a:spcAft>
          <a:spcPct val="0"/>
        </a:spcAft>
        <a:defRPr sz="4000">
          <a:solidFill>
            <a:schemeClr val="bg2"/>
          </a:solidFill>
          <a:latin typeface="Arial" panose="020B0604020202020204" pitchFamily="34" charset="0"/>
        </a:defRPr>
      </a:lvl5pPr>
      <a:lvl6pPr marL="457200" algn="ctr" rtl="0" eaLnBrk="0" fontAlgn="base" hangingPunct="0">
        <a:spcBef>
          <a:spcPct val="0"/>
        </a:spcBef>
        <a:spcAft>
          <a:spcPct val="0"/>
        </a:spcAft>
        <a:defRPr sz="4000">
          <a:solidFill>
            <a:schemeClr val="bg2"/>
          </a:solidFill>
          <a:latin typeface="Arial" panose="020B0604020202020204" pitchFamily="34" charset="0"/>
        </a:defRPr>
      </a:lvl6pPr>
      <a:lvl7pPr marL="914400" algn="ctr" rtl="0" eaLnBrk="0" fontAlgn="base" hangingPunct="0">
        <a:spcBef>
          <a:spcPct val="0"/>
        </a:spcBef>
        <a:spcAft>
          <a:spcPct val="0"/>
        </a:spcAft>
        <a:defRPr sz="4000">
          <a:solidFill>
            <a:schemeClr val="bg2"/>
          </a:solidFill>
          <a:latin typeface="Arial" panose="020B0604020202020204" pitchFamily="34" charset="0"/>
        </a:defRPr>
      </a:lvl7pPr>
      <a:lvl8pPr marL="1371600" algn="ctr" rtl="0" eaLnBrk="0" fontAlgn="base" hangingPunct="0">
        <a:spcBef>
          <a:spcPct val="0"/>
        </a:spcBef>
        <a:spcAft>
          <a:spcPct val="0"/>
        </a:spcAft>
        <a:defRPr sz="4000">
          <a:solidFill>
            <a:schemeClr val="bg2"/>
          </a:solidFill>
          <a:latin typeface="Arial" panose="020B0604020202020204" pitchFamily="34" charset="0"/>
        </a:defRPr>
      </a:lvl8pPr>
      <a:lvl9pPr marL="1828800" algn="ctr" rtl="0" eaLnBrk="0" fontAlgn="base" hangingPunct="0">
        <a:spcBef>
          <a:spcPct val="0"/>
        </a:spcBef>
        <a:spcAft>
          <a:spcPct val="0"/>
        </a:spcAft>
        <a:defRPr sz="4000">
          <a:solidFill>
            <a:schemeClr val="bg2"/>
          </a:solidFill>
          <a:latin typeface="Arial" panose="020B0604020202020204" pitchFamily="34" charset="0"/>
        </a:defRPr>
      </a:lvl9pPr>
    </p:titleStyle>
    <p:bodyStyle>
      <a:lvl1pPr marL="293688" indent="-293688" algn="l" rtl="0" eaLnBrk="0" fontAlgn="base" hangingPunct="0">
        <a:spcBef>
          <a:spcPct val="0"/>
        </a:spcBef>
        <a:spcAft>
          <a:spcPct val="0"/>
        </a:spcAft>
        <a:buSzPct val="100000"/>
        <a:buChar char="•"/>
        <a:defRPr sz="3600" kern="1200">
          <a:solidFill>
            <a:schemeClr val="bg2"/>
          </a:solidFill>
          <a:latin typeface="+mn-lt"/>
          <a:ea typeface="+mn-ea"/>
          <a:cs typeface="+mn-cs"/>
        </a:defRPr>
      </a:lvl1pPr>
      <a:lvl2pPr marL="857250" indent="-373063" algn="l" rtl="0" eaLnBrk="0" fontAlgn="base" hangingPunct="0">
        <a:spcBef>
          <a:spcPct val="0"/>
        </a:spcBef>
        <a:spcAft>
          <a:spcPct val="0"/>
        </a:spcAft>
        <a:buSzPct val="100000"/>
        <a:buChar char="»"/>
        <a:defRPr sz="3200" kern="1200">
          <a:solidFill>
            <a:schemeClr val="bg2"/>
          </a:solidFill>
          <a:latin typeface="+mn-lt"/>
          <a:ea typeface="+mn-ea"/>
          <a:cs typeface="+mn-cs"/>
        </a:defRPr>
      </a:lvl2pPr>
      <a:lvl3pPr marL="1181100" indent="-38100" algn="l" rtl="0" eaLnBrk="0" fontAlgn="base" hangingPunct="0">
        <a:spcBef>
          <a:spcPct val="0"/>
        </a:spcBef>
        <a:spcAft>
          <a:spcPct val="0"/>
        </a:spcAft>
        <a:buSzPct val="100000"/>
        <a:buChar char="•"/>
        <a:defRPr sz="2800" kern="1200">
          <a:solidFill>
            <a:schemeClr val="bg2"/>
          </a:solidFill>
          <a:latin typeface="+mn-lt"/>
          <a:ea typeface="+mn-ea"/>
          <a:cs typeface="+mn-cs"/>
        </a:defRPr>
      </a:lvl3pPr>
      <a:lvl4pPr marL="1371600" algn="l" rtl="0" eaLnBrk="0" fontAlgn="base" hangingPunct="0">
        <a:spcBef>
          <a:spcPct val="0"/>
        </a:spcBef>
        <a:spcAft>
          <a:spcPct val="0"/>
        </a:spcAft>
        <a:buSzPct val="100000"/>
        <a:buChar char="•"/>
        <a:defRPr sz="2400" kern="1200">
          <a:solidFill>
            <a:schemeClr val="bg2"/>
          </a:solidFill>
          <a:latin typeface="+mn-lt"/>
          <a:ea typeface="+mn-ea"/>
          <a:cs typeface="+mn-cs"/>
        </a:defRPr>
      </a:lvl4pPr>
      <a:lvl5pPr marL="1828800" algn="l" rtl="0" eaLnBrk="0" fontAlgn="base" hangingPunct="0">
        <a:spcBef>
          <a:spcPct val="0"/>
        </a:spcBef>
        <a:spcAft>
          <a:spcPct val="0"/>
        </a:spcAft>
        <a:buSzPct val="100000"/>
        <a:buChar char="•"/>
        <a:defRPr sz="2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chor="ctr"/>
          <a:lstStyle/>
          <a:p>
            <a:r>
              <a:rPr lang="es-ES_tradnl" altLang="es-MX" sz="4000"/>
              <a:t>GUI</a:t>
            </a:r>
            <a:br>
              <a:rPr lang="es-ES_tradnl" altLang="es-MX" sz="4000"/>
            </a:br>
            <a:r>
              <a:rPr lang="es-ES_tradnl" altLang="es-MX" sz="2800"/>
              <a:t>(Graphical User Interface)</a:t>
            </a:r>
            <a:r>
              <a:rPr lang="es-ES_tradnl" altLang="es-MX" sz="4000"/>
              <a:t/>
            </a:r>
            <a:br>
              <a:rPr lang="es-ES_tradnl" altLang="es-MX" sz="4000"/>
            </a:br>
            <a:r>
              <a:rPr lang="es-ES_tradnl" altLang="es-MX" sz="4000"/>
              <a:t>Interfase Gráfica de Usuario</a:t>
            </a:r>
          </a:p>
        </p:txBody>
      </p:sp>
      <p:sp>
        <p:nvSpPr>
          <p:cNvPr id="2051" name="Rectangle 3"/>
          <p:cNvSpPr>
            <a:spLocks noGrp="1" noChangeArrowheads="1"/>
          </p:cNvSpPr>
          <p:nvPr>
            <p:ph type="subTitle" idx="1"/>
          </p:nvPr>
        </p:nvSpPr>
        <p:spPr>
          <a:xfrm>
            <a:off x="1389063" y="4427538"/>
            <a:ext cx="6365875" cy="669925"/>
          </a:xfrm>
        </p:spPr>
        <p:txBody>
          <a:bodyPr/>
          <a:lstStyle/>
          <a:p>
            <a:endParaRPr lang="en-US" altLang="es-MX"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s-ES_tradnl" altLang="es-MX"/>
              <a:t>Preparación antes de Eventos</a:t>
            </a:r>
          </a:p>
        </p:txBody>
      </p:sp>
      <p:sp>
        <p:nvSpPr>
          <p:cNvPr id="104451" name="AutoShape 3"/>
          <p:cNvSpPr>
            <a:spLocks noGrp="1" noChangeArrowheads="1"/>
          </p:cNvSpPr>
          <p:nvPr>
            <p:ph type="body" idx="1"/>
          </p:nvPr>
        </p:nvSpPr>
        <p:spPr>
          <a:xfrm>
            <a:off x="485775" y="1154113"/>
            <a:ext cx="8080375" cy="5413375"/>
          </a:xfrm>
        </p:spPr>
        <p:txBody>
          <a:bodyPr/>
          <a:lstStyle/>
          <a:p>
            <a:pPr algn="just"/>
            <a:r>
              <a:rPr lang="es-ES_tradnl" altLang="es-MX"/>
              <a:t>Que el objeto que manejará el evento implemente su Listener ( implements </a:t>
            </a:r>
            <a:r>
              <a:rPr lang="es-ES_tradnl" altLang="es-MX" i="1"/>
              <a:t>Action</a:t>
            </a:r>
            <a:r>
              <a:rPr lang="es-ES_tradnl" altLang="es-MX"/>
              <a:t>Listener ) .</a:t>
            </a:r>
          </a:p>
          <a:p>
            <a:pPr algn="just"/>
            <a:r>
              <a:rPr lang="es-ES_tradnl" altLang="es-MX"/>
              <a:t>Que el objeto que generará el </a:t>
            </a:r>
            <a:r>
              <a:rPr lang="es-ES_tradnl" altLang="es-MX" i="1"/>
              <a:t>ActionEvent</a:t>
            </a:r>
            <a:r>
              <a:rPr lang="es-ES_tradnl" altLang="es-MX"/>
              <a:t> registre su Listener ( add</a:t>
            </a:r>
            <a:r>
              <a:rPr lang="es-ES_tradnl" altLang="es-MX" i="1"/>
              <a:t>Action</a:t>
            </a:r>
            <a:r>
              <a:rPr lang="es-ES_tradnl" altLang="es-MX"/>
              <a:t>Listener() ).</a:t>
            </a:r>
          </a:p>
          <a:p>
            <a:pPr algn="just"/>
            <a:r>
              <a:rPr lang="es-ES_tradnl" altLang="es-MX"/>
              <a:t>Que el objeto implemento el método manejador de evento </a:t>
            </a:r>
            <a:r>
              <a:rPr lang="es-ES_tradnl" altLang="es-MX" i="1"/>
              <a:t>ActionPerformed</a:t>
            </a:r>
            <a:r>
              <a:rPr lang="es-ES_tradnl" altLang="es-MX"/>
              <a:t>().</a:t>
            </a:r>
          </a:p>
        </p:txBody>
      </p:sp>
    </p:spTree>
    <p:extLst>
      <p:ext uri="{BB962C8B-B14F-4D97-AF65-F5344CB8AC3E}">
        <p14:creationId xmlns:p14="http://schemas.microsoft.com/office/powerpoint/2010/main" val="91719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_tradnl" altLang="es-MX"/>
              <a:t>Layout Manager</a:t>
            </a:r>
          </a:p>
        </p:txBody>
      </p:sp>
      <p:sp>
        <p:nvSpPr>
          <p:cNvPr id="64515" name="AutoShape 3"/>
          <p:cNvSpPr>
            <a:spLocks noGrp="1" noChangeArrowheads="1"/>
          </p:cNvSpPr>
          <p:nvPr>
            <p:ph type="body" idx="1"/>
          </p:nvPr>
        </p:nvSpPr>
        <p:spPr>
          <a:xfrm>
            <a:off x="633413" y="1412875"/>
            <a:ext cx="8004175" cy="4811713"/>
          </a:xfrm>
        </p:spPr>
        <p:txBody>
          <a:bodyPr/>
          <a:lstStyle/>
          <a:p>
            <a:pPr algn="just"/>
            <a:r>
              <a:rPr lang="es-ES_tradnl" altLang="es-MX" sz="3200"/>
              <a:t>Un Layout Manager controla, características como posición y tamaño, tanto del contenedor como de las componentes anidadas.</a:t>
            </a:r>
          </a:p>
          <a:p>
            <a:pPr algn="just"/>
            <a:r>
              <a:rPr lang="es-ES_tradnl" altLang="es-MX" sz="3200"/>
              <a:t>Cada contenedor tiene, por default, un Layout Manager asociado.</a:t>
            </a:r>
          </a:p>
          <a:p>
            <a:pPr algn="just"/>
            <a:r>
              <a:rPr lang="es-ES_tradnl" altLang="es-MX" sz="3200"/>
              <a:t>Se puede deshabilitar el Layout Manager, tomar el control del contenedor o asociarle al contenedor un Layout Manager diferente.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s-ES_tradnl" altLang="es-MX"/>
              <a:t>Layout Managers predefinidos</a:t>
            </a:r>
          </a:p>
        </p:txBody>
      </p:sp>
      <p:sp>
        <p:nvSpPr>
          <p:cNvPr id="66563" name="AutoShape 3"/>
          <p:cNvSpPr>
            <a:spLocks noGrp="1" noChangeArrowheads="1"/>
          </p:cNvSpPr>
          <p:nvPr>
            <p:ph type="body" idx="1"/>
          </p:nvPr>
        </p:nvSpPr>
        <p:spPr>
          <a:xfrm>
            <a:off x="650875" y="1417638"/>
            <a:ext cx="7969250" cy="4811712"/>
          </a:xfrm>
        </p:spPr>
        <p:txBody>
          <a:bodyPr/>
          <a:lstStyle/>
          <a:p>
            <a:r>
              <a:rPr lang="es-ES_tradnl" altLang="es-MX" sz="3200" b="1"/>
              <a:t>Border Layout</a:t>
            </a:r>
            <a:r>
              <a:rPr lang="es-ES_tradnl" altLang="es-MX" sz="3200"/>
              <a:t>  (default para Window).</a:t>
            </a:r>
          </a:p>
          <a:p>
            <a:endParaRPr lang="es-ES_tradnl" altLang="es-MX" sz="3200"/>
          </a:p>
          <a:p>
            <a:pPr algn="just"/>
            <a:r>
              <a:rPr lang="es-ES_tradnl" altLang="es-MX" sz="3200" b="1"/>
              <a:t>Flow Layout</a:t>
            </a:r>
            <a:r>
              <a:rPr lang="es-ES_tradnl" altLang="es-MX" sz="3200"/>
              <a:t>  (default para Panel).</a:t>
            </a:r>
          </a:p>
          <a:p>
            <a:pPr algn="just"/>
            <a:endParaRPr lang="es-ES_tradnl" altLang="es-MX" sz="3200"/>
          </a:p>
          <a:p>
            <a:pPr algn="just"/>
            <a:r>
              <a:rPr lang="es-ES_tradnl" altLang="es-MX" sz="3200" b="1"/>
              <a:t>Card Layout</a:t>
            </a:r>
          </a:p>
          <a:p>
            <a:pPr algn="just"/>
            <a:endParaRPr lang="es-ES_tradnl" altLang="es-MX" sz="3200"/>
          </a:p>
          <a:p>
            <a:pPr algn="just"/>
            <a:r>
              <a:rPr lang="es-ES_tradnl" altLang="es-MX" sz="3200" b="1"/>
              <a:t>Grid Layout</a:t>
            </a:r>
          </a:p>
          <a:p>
            <a:pPr algn="just"/>
            <a:endParaRPr lang="es-ES_tradnl" altLang="es-MX" sz="3200"/>
          </a:p>
          <a:p>
            <a:pPr algn="just"/>
            <a:r>
              <a:rPr lang="es-ES_tradnl" altLang="es-MX" sz="3200" b="1"/>
              <a:t>Grid Bag Layout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_tradnl" altLang="es-MX"/>
              <a:t>¿Qué es una GUI?</a:t>
            </a:r>
          </a:p>
        </p:txBody>
      </p:sp>
      <p:sp>
        <p:nvSpPr>
          <p:cNvPr id="3075" name="AutoShape 3"/>
          <p:cNvSpPr>
            <a:spLocks noGrp="1" noChangeArrowheads="1"/>
          </p:cNvSpPr>
          <p:nvPr>
            <p:ph type="body" idx="1"/>
          </p:nvPr>
        </p:nvSpPr>
        <p:spPr>
          <a:xfrm>
            <a:off x="585788" y="1104900"/>
            <a:ext cx="7972425" cy="5410200"/>
          </a:xfrm>
        </p:spPr>
        <p:txBody>
          <a:bodyPr/>
          <a:lstStyle/>
          <a:p>
            <a:r>
              <a:rPr lang="es-ES_tradnl" altLang="es-MX" u="sng" dirty="0"/>
              <a:t>GUI</a:t>
            </a:r>
            <a:r>
              <a:rPr lang="es-ES_tradnl" altLang="es-MX" dirty="0"/>
              <a:t> : </a:t>
            </a:r>
            <a:r>
              <a:rPr lang="es-ES_tradnl" altLang="es-MX" u="sng" dirty="0" err="1"/>
              <a:t>G</a:t>
            </a:r>
            <a:r>
              <a:rPr lang="es-ES_tradnl" altLang="es-MX" dirty="0" err="1"/>
              <a:t>raphical</a:t>
            </a:r>
            <a:r>
              <a:rPr lang="es-ES_tradnl" altLang="es-MX" dirty="0"/>
              <a:t> </a:t>
            </a:r>
            <a:r>
              <a:rPr lang="es-ES_tradnl" altLang="es-MX" u="sng" dirty="0" err="1"/>
              <a:t>U</a:t>
            </a:r>
            <a:r>
              <a:rPr lang="es-ES_tradnl" altLang="es-MX" dirty="0" err="1"/>
              <a:t>ser</a:t>
            </a:r>
            <a:r>
              <a:rPr lang="es-ES_tradnl" altLang="es-MX" dirty="0"/>
              <a:t> </a:t>
            </a:r>
            <a:r>
              <a:rPr lang="es-ES_tradnl" altLang="es-MX" u="sng" dirty="0"/>
              <a:t>I</a:t>
            </a:r>
            <a:r>
              <a:rPr lang="es-ES_tradnl" altLang="es-MX" dirty="0"/>
              <a:t>nterface.</a:t>
            </a:r>
          </a:p>
          <a:p>
            <a:pPr>
              <a:buFontTx/>
              <a:buNone/>
            </a:pPr>
            <a:endParaRPr lang="es-ES_tradnl" altLang="es-MX" dirty="0"/>
          </a:p>
          <a:p>
            <a:pPr>
              <a:buFontTx/>
              <a:buNone/>
            </a:pPr>
            <a:endParaRPr lang="es-ES_tradnl" altLang="es-MX" dirty="0"/>
          </a:p>
          <a:p>
            <a:pPr>
              <a:buFontTx/>
              <a:buNone/>
            </a:pPr>
            <a:endParaRPr lang="es-ES_tradnl" altLang="es-MX" dirty="0"/>
          </a:p>
          <a:p>
            <a:pPr>
              <a:buFontTx/>
              <a:buNone/>
            </a:pPr>
            <a:endParaRPr lang="es-ES_tradnl" altLang="es-MX" dirty="0"/>
          </a:p>
          <a:p>
            <a:pPr>
              <a:buFontTx/>
              <a:buNone/>
            </a:pPr>
            <a:endParaRPr lang="es-ES_tradnl" altLang="es-MX" dirty="0"/>
          </a:p>
          <a:p>
            <a:pPr>
              <a:buFontTx/>
              <a:buNone/>
            </a:pPr>
            <a:endParaRPr lang="es-ES_tradnl" altLang="es-MX" dirty="0"/>
          </a:p>
          <a:p>
            <a:pPr algn="just"/>
            <a:r>
              <a:rPr lang="es-ES_tradnl" altLang="es-MX" u="sng" dirty="0" err="1"/>
              <a:t>Toolkits</a:t>
            </a:r>
            <a:r>
              <a:rPr lang="es-ES_tradnl" altLang="es-MX" dirty="0"/>
              <a:t>:  AWT (</a:t>
            </a:r>
            <a:r>
              <a:rPr lang="es-ES_tradnl" altLang="es-MX" i="1" dirty="0" err="1"/>
              <a:t>java.awt</a:t>
            </a:r>
            <a:r>
              <a:rPr lang="es-ES_tradnl" altLang="es-MX" i="1" dirty="0"/>
              <a:t>.*) </a:t>
            </a:r>
            <a:r>
              <a:rPr lang="es-ES_tradnl" altLang="es-MX" dirty="0"/>
              <a:t>y SWING (</a:t>
            </a:r>
            <a:r>
              <a:rPr lang="es-ES_tradnl" altLang="es-MX" i="1" dirty="0" err="1"/>
              <a:t>javax.swing</a:t>
            </a:r>
            <a:r>
              <a:rPr lang="es-ES_tradnl" altLang="es-MX" i="1" dirty="0"/>
              <a:t>.*</a:t>
            </a:r>
            <a:r>
              <a:rPr lang="es-ES_tradnl" altLang="es-MX" dirty="0"/>
              <a:t>)</a:t>
            </a:r>
          </a:p>
        </p:txBody>
      </p:sp>
      <p:sp>
        <p:nvSpPr>
          <p:cNvPr id="3077" name="Oval 5"/>
          <p:cNvSpPr>
            <a:spLocks noChangeArrowheads="1"/>
          </p:cNvSpPr>
          <p:nvPr/>
        </p:nvSpPr>
        <p:spPr bwMode="auto">
          <a:xfrm>
            <a:off x="2351088" y="2039938"/>
            <a:ext cx="4222750" cy="620712"/>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Programa de Usuario</a:t>
            </a:r>
          </a:p>
        </p:txBody>
      </p:sp>
      <p:sp>
        <p:nvSpPr>
          <p:cNvPr id="3078" name="Oval 6"/>
          <p:cNvSpPr>
            <a:spLocks noChangeArrowheads="1"/>
          </p:cNvSpPr>
          <p:nvPr/>
        </p:nvSpPr>
        <p:spPr bwMode="auto">
          <a:xfrm>
            <a:off x="3576638" y="3216275"/>
            <a:ext cx="2024062" cy="622300"/>
          </a:xfrm>
          <a:prstGeom prst="ellipse">
            <a:avLst/>
          </a:prstGeom>
          <a:noFill/>
          <a:ln w="12700">
            <a:solidFill>
              <a:schemeClr val="bg2"/>
            </a:solidFill>
            <a:round/>
            <a:headEnd/>
            <a:tailEnd/>
          </a:ln>
          <a:effectLst/>
          <a:scene3d>
            <a:camera prst="legacyObliqueTopRight"/>
            <a:lightRig rig="legacyFlat3" dir="b"/>
          </a:scene3d>
          <a:sp3d extrusionH="430200" prstMaterial="legacyWireframe">
            <a:bevelT w="13500" h="13500" prst="angle"/>
            <a:bevelB w="13500" h="13500" prst="angle"/>
            <a:extrusionClr>
              <a:schemeClr val="bg2"/>
            </a:extrusionClr>
            <a:contourClr>
              <a:schemeClr val="bg2"/>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flatTx/>
          </a:bodyPr>
          <a:lstStyle/>
          <a:p>
            <a:pPr algn="ctr">
              <a:spcBef>
                <a:spcPct val="50000"/>
              </a:spcBef>
            </a:pPr>
            <a:r>
              <a:rPr lang="en-US" altLang="es-MX">
                <a:solidFill>
                  <a:schemeClr val="bg2"/>
                </a:solidFill>
              </a:rPr>
              <a:t>GUI</a:t>
            </a:r>
          </a:p>
        </p:txBody>
      </p:sp>
      <p:sp>
        <p:nvSpPr>
          <p:cNvPr id="3079" name="Text Box 7"/>
          <p:cNvSpPr txBox="1">
            <a:spLocks noChangeArrowheads="1"/>
          </p:cNvSpPr>
          <p:nvPr/>
        </p:nvSpPr>
        <p:spPr bwMode="auto">
          <a:xfrm>
            <a:off x="2381250" y="4406900"/>
            <a:ext cx="4297363" cy="4699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Dispositivos de E/S interactivos</a:t>
            </a:r>
          </a:p>
        </p:txBody>
      </p:sp>
      <p:sp>
        <p:nvSpPr>
          <p:cNvPr id="3081" name="Line 9"/>
          <p:cNvSpPr>
            <a:spLocks noChangeShapeType="1"/>
          </p:cNvSpPr>
          <p:nvPr/>
        </p:nvSpPr>
        <p:spPr bwMode="auto">
          <a:xfrm>
            <a:off x="4087813" y="2671763"/>
            <a:ext cx="0" cy="442912"/>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082" name="Line 10"/>
          <p:cNvSpPr>
            <a:spLocks noChangeShapeType="1"/>
          </p:cNvSpPr>
          <p:nvPr/>
        </p:nvSpPr>
        <p:spPr bwMode="auto">
          <a:xfrm flipV="1">
            <a:off x="4924425" y="2695575"/>
            <a:ext cx="0" cy="487363"/>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083" name="Line 11"/>
          <p:cNvSpPr>
            <a:spLocks noChangeShapeType="1"/>
          </p:cNvSpPr>
          <p:nvPr/>
        </p:nvSpPr>
        <p:spPr bwMode="auto">
          <a:xfrm>
            <a:off x="4122738" y="3824288"/>
            <a:ext cx="0" cy="534987"/>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084" name="Line 12"/>
          <p:cNvSpPr>
            <a:spLocks noChangeShapeType="1"/>
          </p:cNvSpPr>
          <p:nvPr/>
        </p:nvSpPr>
        <p:spPr bwMode="auto">
          <a:xfrm flipV="1">
            <a:off x="4959350" y="3848100"/>
            <a:ext cx="0" cy="487363"/>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_tradnl" altLang="es-MX"/>
              <a:t>Elementos de las GUIs</a:t>
            </a:r>
          </a:p>
        </p:txBody>
      </p:sp>
      <p:sp>
        <p:nvSpPr>
          <p:cNvPr id="7171" name="AutoShape 3"/>
          <p:cNvSpPr>
            <a:spLocks noGrp="1" noChangeArrowheads="1"/>
          </p:cNvSpPr>
          <p:nvPr>
            <p:ph type="body" idx="1"/>
          </p:nvPr>
        </p:nvSpPr>
        <p:spPr>
          <a:xfrm>
            <a:off x="623888" y="1279525"/>
            <a:ext cx="7893050" cy="4614863"/>
          </a:xfrm>
        </p:spPr>
        <p:txBody>
          <a:bodyPr/>
          <a:lstStyle/>
          <a:p>
            <a:pPr algn="just"/>
            <a:r>
              <a:rPr lang="es-ES_tradnl" altLang="es-MX" b="1"/>
              <a:t>Componentes Gráficos</a:t>
            </a:r>
            <a:r>
              <a:rPr lang="es-ES_tradnl" altLang="es-MX"/>
              <a:t> (</a:t>
            </a:r>
            <a:r>
              <a:rPr lang="es-ES_tradnl" altLang="es-MX" i="1"/>
              <a:t>components</a:t>
            </a:r>
            <a:r>
              <a:rPr lang="es-ES_tradnl" altLang="es-MX"/>
              <a:t>)</a:t>
            </a:r>
          </a:p>
          <a:p>
            <a:pPr lvl="1" algn="just"/>
            <a:endParaRPr lang="es-ES_tradnl" altLang="es-MX" u="sng"/>
          </a:p>
          <a:p>
            <a:pPr lvl="1" algn="just"/>
            <a:r>
              <a:rPr lang="es-ES_tradnl" altLang="es-MX" u="sng"/>
              <a:t>Contenedores</a:t>
            </a:r>
            <a:r>
              <a:rPr lang="es-ES_tradnl" altLang="es-MX"/>
              <a:t> (</a:t>
            </a:r>
            <a:r>
              <a:rPr lang="es-ES_tradnl" altLang="es-MX" i="1"/>
              <a:t>containers</a:t>
            </a:r>
            <a:r>
              <a:rPr lang="es-ES_tradnl" altLang="es-MX"/>
              <a:t>).</a:t>
            </a:r>
          </a:p>
          <a:p>
            <a:pPr lvl="2" algn="just"/>
            <a:r>
              <a:rPr lang="es-ES_tradnl" altLang="es-MX" i="1"/>
              <a:t>Frames</a:t>
            </a:r>
            <a:r>
              <a:rPr lang="es-ES_tradnl" altLang="es-MX"/>
              <a:t>, </a:t>
            </a:r>
            <a:r>
              <a:rPr lang="es-ES_tradnl" altLang="es-MX" i="1"/>
              <a:t>Windows</a:t>
            </a:r>
            <a:r>
              <a:rPr lang="es-ES_tradnl" altLang="es-MX"/>
              <a:t>, </a:t>
            </a:r>
            <a:r>
              <a:rPr lang="es-ES_tradnl" altLang="es-MX" i="1"/>
              <a:t>Panels</a:t>
            </a:r>
            <a:r>
              <a:rPr lang="es-ES_tradnl" altLang="es-MX"/>
              <a:t>, …</a:t>
            </a:r>
          </a:p>
          <a:p>
            <a:pPr lvl="2" algn="just"/>
            <a:r>
              <a:rPr lang="es-ES_tradnl" altLang="es-MX"/>
              <a:t>Administradores de acomodamiento de componentes (</a:t>
            </a:r>
            <a:r>
              <a:rPr lang="es-ES_tradnl" altLang="es-MX" i="1"/>
              <a:t>layout managers</a:t>
            </a:r>
            <a:r>
              <a:rPr lang="es-ES_tradnl" altLang="es-MX"/>
              <a:t>).</a:t>
            </a:r>
          </a:p>
          <a:p>
            <a:pPr lvl="1"/>
            <a:endParaRPr lang="es-ES_tradnl" altLang="es-MX" u="sng"/>
          </a:p>
          <a:p>
            <a:pPr lvl="1"/>
            <a:r>
              <a:rPr lang="es-ES_tradnl" altLang="es-MX" u="sng"/>
              <a:t>Componentes básicos</a:t>
            </a:r>
          </a:p>
          <a:p>
            <a:pPr lvl="2"/>
            <a:r>
              <a:rPr lang="es-ES_tradnl" altLang="es-MX"/>
              <a:t>Buttons, Text Areas, Scroll Bars,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_tradnl" altLang="es-MX" dirty="0" smtClean="0"/>
              <a:t>Clase </a:t>
            </a:r>
            <a:r>
              <a:rPr lang="es-ES_tradnl" altLang="es-MX" b="1" i="1" dirty="0" err="1" smtClean="0"/>
              <a:t>Component</a:t>
            </a:r>
            <a:r>
              <a:rPr lang="es-ES_tradnl" altLang="es-MX" dirty="0" smtClean="0"/>
              <a:t> y subclases</a:t>
            </a:r>
            <a:endParaRPr lang="es-ES_tradnl" altLang="es-MX" dirty="0"/>
          </a:p>
        </p:txBody>
      </p:sp>
      <p:sp>
        <p:nvSpPr>
          <p:cNvPr id="16387" name="AutoShape 3"/>
          <p:cNvSpPr>
            <a:spLocks noGrp="1" noChangeArrowheads="1"/>
          </p:cNvSpPr>
          <p:nvPr>
            <p:ph type="body" idx="1"/>
          </p:nvPr>
        </p:nvSpPr>
        <p:spPr>
          <a:xfrm>
            <a:off x="615950" y="2541588"/>
            <a:ext cx="1524000" cy="1195387"/>
          </a:xfrm>
        </p:spPr>
        <p:txBody>
          <a:bodyPr/>
          <a:lstStyle/>
          <a:p>
            <a:endParaRPr lang="es-ES_tradnl" altLang="es-MX"/>
          </a:p>
          <a:p>
            <a:pPr lvl="1"/>
            <a:endParaRPr lang="es-ES_tradnl" altLang="es-MX"/>
          </a:p>
        </p:txBody>
      </p:sp>
      <p:sp>
        <p:nvSpPr>
          <p:cNvPr id="16389" name="AutoShape 5"/>
          <p:cNvSpPr>
            <a:spLocks noChangeArrowheads="1"/>
          </p:cNvSpPr>
          <p:nvPr/>
        </p:nvSpPr>
        <p:spPr bwMode="auto">
          <a:xfrm>
            <a:off x="3252788" y="1420813"/>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dirty="0">
                <a:solidFill>
                  <a:schemeClr val="bg2"/>
                </a:solidFill>
              </a:rPr>
              <a:t>Component</a:t>
            </a:r>
          </a:p>
        </p:txBody>
      </p:sp>
      <p:sp>
        <p:nvSpPr>
          <p:cNvPr id="16390" name="AutoShape 6"/>
          <p:cNvSpPr>
            <a:spLocks noChangeArrowheads="1"/>
          </p:cNvSpPr>
          <p:nvPr/>
        </p:nvSpPr>
        <p:spPr bwMode="auto">
          <a:xfrm>
            <a:off x="3267075" y="2501900"/>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dirty="0">
                <a:solidFill>
                  <a:schemeClr val="bg2"/>
                </a:solidFill>
              </a:rPr>
              <a:t>Container</a:t>
            </a:r>
          </a:p>
        </p:txBody>
      </p:sp>
      <p:sp>
        <p:nvSpPr>
          <p:cNvPr id="16391" name="AutoShape 7"/>
          <p:cNvSpPr>
            <a:spLocks noChangeArrowheads="1"/>
          </p:cNvSpPr>
          <p:nvPr/>
        </p:nvSpPr>
        <p:spPr bwMode="auto">
          <a:xfrm>
            <a:off x="5310188" y="3732213"/>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Window</a:t>
            </a:r>
          </a:p>
        </p:txBody>
      </p:sp>
      <p:sp>
        <p:nvSpPr>
          <p:cNvPr id="16392" name="AutoShape 8"/>
          <p:cNvSpPr>
            <a:spLocks noChangeArrowheads="1"/>
          </p:cNvSpPr>
          <p:nvPr/>
        </p:nvSpPr>
        <p:spPr bwMode="auto">
          <a:xfrm>
            <a:off x="1223963" y="3662363"/>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Panel</a:t>
            </a:r>
          </a:p>
        </p:txBody>
      </p:sp>
      <p:sp>
        <p:nvSpPr>
          <p:cNvPr id="16393" name="AutoShape 9"/>
          <p:cNvSpPr>
            <a:spLocks noChangeArrowheads="1"/>
          </p:cNvSpPr>
          <p:nvPr/>
        </p:nvSpPr>
        <p:spPr bwMode="auto">
          <a:xfrm>
            <a:off x="3813175" y="5349875"/>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Frame</a:t>
            </a:r>
          </a:p>
        </p:txBody>
      </p:sp>
      <p:sp>
        <p:nvSpPr>
          <p:cNvPr id="16394" name="AutoShape 10"/>
          <p:cNvSpPr>
            <a:spLocks noChangeArrowheads="1"/>
          </p:cNvSpPr>
          <p:nvPr/>
        </p:nvSpPr>
        <p:spPr bwMode="auto">
          <a:xfrm>
            <a:off x="6624638" y="5370513"/>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Dialog</a:t>
            </a:r>
          </a:p>
        </p:txBody>
      </p:sp>
      <p:sp>
        <p:nvSpPr>
          <p:cNvPr id="16395" name="Line 11"/>
          <p:cNvSpPr>
            <a:spLocks noChangeShapeType="1"/>
          </p:cNvSpPr>
          <p:nvPr/>
        </p:nvSpPr>
        <p:spPr bwMode="auto">
          <a:xfrm>
            <a:off x="4203700" y="1928813"/>
            <a:ext cx="0" cy="5810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396" name="Line 12"/>
          <p:cNvSpPr>
            <a:spLocks noChangeShapeType="1"/>
          </p:cNvSpPr>
          <p:nvPr/>
        </p:nvSpPr>
        <p:spPr bwMode="auto">
          <a:xfrm flipV="1">
            <a:off x="2206625" y="3021013"/>
            <a:ext cx="1439863" cy="649287"/>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397" name="Line 13"/>
          <p:cNvSpPr>
            <a:spLocks noChangeShapeType="1"/>
          </p:cNvSpPr>
          <p:nvPr/>
        </p:nvSpPr>
        <p:spPr bwMode="auto">
          <a:xfrm flipH="1">
            <a:off x="4749800" y="4241800"/>
            <a:ext cx="884238" cy="109378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398" name="Line 14"/>
          <p:cNvSpPr>
            <a:spLocks noChangeShapeType="1"/>
          </p:cNvSpPr>
          <p:nvPr/>
        </p:nvSpPr>
        <p:spPr bwMode="auto">
          <a:xfrm>
            <a:off x="6737350" y="4276725"/>
            <a:ext cx="860425" cy="11176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399" name="Line 15"/>
          <p:cNvSpPr>
            <a:spLocks noChangeShapeType="1"/>
          </p:cNvSpPr>
          <p:nvPr/>
        </p:nvSpPr>
        <p:spPr bwMode="auto">
          <a:xfrm>
            <a:off x="4662488" y="3036888"/>
            <a:ext cx="1601787" cy="6731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01" name="Line 17"/>
          <p:cNvSpPr>
            <a:spLocks noChangeShapeType="1"/>
          </p:cNvSpPr>
          <p:nvPr/>
        </p:nvSpPr>
        <p:spPr bwMode="auto">
          <a:xfrm>
            <a:off x="2132013" y="4179888"/>
            <a:ext cx="0" cy="11398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402" name="AutoShape 18"/>
          <p:cNvSpPr>
            <a:spLocks noChangeArrowheads="1"/>
          </p:cNvSpPr>
          <p:nvPr/>
        </p:nvSpPr>
        <p:spPr bwMode="auto">
          <a:xfrm>
            <a:off x="1190625" y="5324475"/>
            <a:ext cx="1828800" cy="511175"/>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Applet</a:t>
            </a:r>
          </a:p>
        </p:txBody>
      </p:sp>
      <p:sp>
        <p:nvSpPr>
          <p:cNvPr id="17" name="AutoShape 5"/>
          <p:cNvSpPr>
            <a:spLocks noChangeArrowheads="1"/>
          </p:cNvSpPr>
          <p:nvPr/>
        </p:nvSpPr>
        <p:spPr bwMode="auto">
          <a:xfrm>
            <a:off x="6336419" y="2492375"/>
            <a:ext cx="2006070" cy="408623"/>
          </a:xfrm>
          <a:prstGeom prst="roundRect">
            <a:avLst>
              <a:gd name="adj" fmla="val 16667"/>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s-MX" sz="1800" dirty="0" smtClean="0">
                <a:solidFill>
                  <a:schemeClr val="bg2"/>
                </a:solidFill>
              </a:rPr>
              <a:t>Basic Components</a:t>
            </a:r>
            <a:endParaRPr lang="en-US" altLang="es-MX" sz="1800" dirty="0">
              <a:solidFill>
                <a:schemeClr val="bg2"/>
              </a:solidFill>
            </a:endParaRPr>
          </a:p>
        </p:txBody>
      </p:sp>
      <p:sp>
        <p:nvSpPr>
          <p:cNvPr id="18" name="Line 11"/>
          <p:cNvSpPr>
            <a:spLocks noChangeShapeType="1"/>
          </p:cNvSpPr>
          <p:nvPr/>
        </p:nvSpPr>
        <p:spPr bwMode="auto">
          <a:xfrm>
            <a:off x="4749800" y="1920875"/>
            <a:ext cx="2464506" cy="5810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Tree>
    <p:extLst>
      <p:ext uri="{BB962C8B-B14F-4D97-AF65-F5344CB8AC3E}">
        <p14:creationId xmlns:p14="http://schemas.microsoft.com/office/powerpoint/2010/main" val="152408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s-ES_tradnl" altLang="es-MX"/>
              <a:t>Componentes básicas</a:t>
            </a:r>
          </a:p>
        </p:txBody>
      </p:sp>
      <p:sp>
        <p:nvSpPr>
          <p:cNvPr id="72707" name="AutoShape 3"/>
          <p:cNvSpPr>
            <a:spLocks noGrp="1" noChangeArrowheads="1"/>
          </p:cNvSpPr>
          <p:nvPr>
            <p:ph type="body" idx="1"/>
          </p:nvPr>
        </p:nvSpPr>
        <p:spPr>
          <a:xfrm>
            <a:off x="690563" y="1927528"/>
            <a:ext cx="7889875" cy="3796695"/>
          </a:xfrm>
        </p:spPr>
        <p:txBody>
          <a:bodyPr/>
          <a:lstStyle/>
          <a:p>
            <a:pPr algn="just"/>
            <a:r>
              <a:rPr lang="es-ES_tradnl" altLang="es-MX" sz="3200" dirty="0" err="1"/>
              <a:t>Label</a:t>
            </a:r>
            <a:endParaRPr lang="es-ES_tradnl" altLang="es-MX" sz="3200" dirty="0"/>
          </a:p>
          <a:p>
            <a:pPr algn="just"/>
            <a:r>
              <a:rPr lang="es-ES_tradnl" altLang="es-MX" sz="3200" dirty="0"/>
              <a:t>Text Field</a:t>
            </a:r>
          </a:p>
          <a:p>
            <a:pPr algn="just"/>
            <a:r>
              <a:rPr lang="es-ES_tradnl" altLang="es-MX" sz="3200" dirty="0"/>
              <a:t>Text </a:t>
            </a:r>
            <a:r>
              <a:rPr lang="es-ES_tradnl" altLang="es-MX" sz="3200" dirty="0" err="1"/>
              <a:t>Area</a:t>
            </a:r>
            <a:endParaRPr lang="es-ES_tradnl" altLang="es-MX" sz="3200" dirty="0"/>
          </a:p>
          <a:p>
            <a:pPr algn="just"/>
            <a:r>
              <a:rPr lang="es-ES_tradnl" altLang="es-MX" sz="3200" dirty="0" err="1"/>
              <a:t>List</a:t>
            </a:r>
            <a:endParaRPr lang="es-ES_tradnl" altLang="es-MX" sz="3200" dirty="0"/>
          </a:p>
          <a:p>
            <a:pPr algn="just"/>
            <a:r>
              <a:rPr lang="es-ES_tradnl" altLang="es-MX" sz="3200" dirty="0" err="1"/>
              <a:t>Button</a:t>
            </a:r>
            <a:endParaRPr lang="es-ES_tradnl" altLang="es-MX" sz="3200" dirty="0"/>
          </a:p>
          <a:p>
            <a:pPr algn="just"/>
            <a:r>
              <a:rPr lang="es-ES_tradnl" altLang="es-MX" sz="3200" dirty="0" err="1" smtClean="0"/>
              <a:t>Scrollbar</a:t>
            </a:r>
            <a:endParaRPr lang="es-ES_tradnl" altLang="es-MX" sz="3200" dirty="0" smtClean="0"/>
          </a:p>
          <a:p>
            <a:pPr algn="just"/>
            <a:r>
              <a:rPr lang="es-ES_tradnl" altLang="es-MX" sz="3200" dirty="0" smtClean="0"/>
              <a:t>Combo Box</a:t>
            </a:r>
            <a:endParaRPr lang="es-ES_tradnl" altLang="es-MX" sz="3200" dirty="0"/>
          </a:p>
        </p:txBody>
      </p:sp>
    </p:spTree>
    <p:extLst>
      <p:ext uri="{BB962C8B-B14F-4D97-AF65-F5344CB8AC3E}">
        <p14:creationId xmlns:p14="http://schemas.microsoft.com/office/powerpoint/2010/main" val="266646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ES_tradnl" altLang="es-MX" dirty="0" smtClean="0"/>
              <a:t>Clases y objetos GUI</a:t>
            </a:r>
            <a:endParaRPr lang="es-ES_tradnl" altLang="es-MX" dirty="0"/>
          </a:p>
        </p:txBody>
      </p:sp>
      <p:sp>
        <p:nvSpPr>
          <p:cNvPr id="98307" name="AutoShape 3"/>
          <p:cNvSpPr>
            <a:spLocks noGrp="1" noChangeArrowheads="1"/>
          </p:cNvSpPr>
          <p:nvPr>
            <p:ph type="body" idx="1"/>
          </p:nvPr>
        </p:nvSpPr>
        <p:spPr>
          <a:xfrm>
            <a:off x="552450" y="1929296"/>
            <a:ext cx="7948613" cy="3863013"/>
          </a:xfrm>
        </p:spPr>
        <p:txBody>
          <a:bodyPr/>
          <a:lstStyle/>
          <a:p>
            <a:pPr algn="just"/>
            <a:r>
              <a:rPr lang="es-ES_tradnl" altLang="es-MX" u="sng" dirty="0" smtClean="0"/>
              <a:t>Clases </a:t>
            </a:r>
            <a:r>
              <a:rPr lang="es-ES_tradnl" altLang="es-MX" u="sng" dirty="0" err="1" smtClean="0"/>
              <a:t>Container</a:t>
            </a:r>
            <a:r>
              <a:rPr lang="es-ES_tradnl" altLang="es-MX" u="sng" dirty="0" smtClean="0"/>
              <a:t> y Basic </a:t>
            </a:r>
            <a:r>
              <a:rPr lang="es-ES_tradnl" altLang="es-MX" u="sng" dirty="0" err="1" smtClean="0"/>
              <a:t>Components</a:t>
            </a:r>
            <a:endParaRPr lang="es-ES_tradnl" altLang="es-MX" dirty="0"/>
          </a:p>
          <a:p>
            <a:pPr lvl="1" algn="just"/>
            <a:r>
              <a:rPr lang="es-ES_tradnl" altLang="es-MX" sz="2400" dirty="0" smtClean="0"/>
              <a:t>Al instanciarse una clase de esta naturaleza produce un objeto gráfico, cuyo despliegue puede verse.</a:t>
            </a:r>
            <a:endParaRPr lang="es-ES_tradnl" altLang="es-MX" sz="2400" dirty="0"/>
          </a:p>
          <a:p>
            <a:pPr algn="just"/>
            <a:endParaRPr lang="es-ES_tradnl" altLang="es-MX" u="sng" dirty="0" smtClean="0"/>
          </a:p>
          <a:p>
            <a:pPr algn="just"/>
            <a:r>
              <a:rPr lang="es-ES_tradnl" altLang="es-MX" u="sng" dirty="0" smtClean="0"/>
              <a:t>Objetos</a:t>
            </a:r>
            <a:r>
              <a:rPr lang="es-ES_tradnl" altLang="es-MX" dirty="0" smtClean="0"/>
              <a:t>.</a:t>
            </a:r>
            <a:endParaRPr lang="es-ES_tradnl" altLang="es-MX" dirty="0"/>
          </a:p>
          <a:p>
            <a:pPr lvl="1" algn="just"/>
            <a:r>
              <a:rPr lang="es-ES_tradnl" altLang="es-MX" sz="2400" dirty="0" smtClean="0"/>
              <a:t>Los objetos pueden estar visibles o invisibles.</a:t>
            </a:r>
          </a:p>
          <a:p>
            <a:pPr lvl="1" algn="just"/>
            <a:r>
              <a:rPr lang="es-ES_tradnl" altLang="es-MX" sz="2400" dirty="0" smtClean="0"/>
              <a:t>Los objetos pueden estar activos o inactivos.</a:t>
            </a:r>
          </a:p>
          <a:p>
            <a:pPr lvl="1" algn="just"/>
            <a:r>
              <a:rPr lang="es-ES_tradnl" altLang="es-MX" sz="2400" dirty="0" smtClean="0"/>
              <a:t>Los objetos se referencian por nombre de variable</a:t>
            </a:r>
            <a:endParaRPr lang="es-ES_tradnl" altLang="es-MX" sz="2400" dirty="0"/>
          </a:p>
        </p:txBody>
      </p:sp>
    </p:spTree>
    <p:extLst>
      <p:ext uri="{BB962C8B-B14F-4D97-AF65-F5344CB8AC3E}">
        <p14:creationId xmlns:p14="http://schemas.microsoft.com/office/powerpoint/2010/main" val="1352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ES_tradnl" altLang="es-MX"/>
              <a:t>La Clase </a:t>
            </a:r>
            <a:r>
              <a:rPr lang="es-ES_tradnl" altLang="es-MX" i="1" u="sng"/>
              <a:t>Component</a:t>
            </a:r>
            <a:r>
              <a:rPr lang="es-ES_tradnl" altLang="es-MX"/>
              <a:t> provee de</a:t>
            </a:r>
          </a:p>
        </p:txBody>
      </p:sp>
      <p:sp>
        <p:nvSpPr>
          <p:cNvPr id="54275" name="AutoShape 3"/>
          <p:cNvSpPr>
            <a:spLocks noGrp="1" noChangeArrowheads="1"/>
          </p:cNvSpPr>
          <p:nvPr>
            <p:ph type="body" idx="1"/>
          </p:nvPr>
        </p:nvSpPr>
        <p:spPr>
          <a:xfrm>
            <a:off x="657225" y="943695"/>
            <a:ext cx="7954963" cy="5719911"/>
          </a:xfrm>
        </p:spPr>
        <p:txBody>
          <a:bodyPr/>
          <a:lstStyle/>
          <a:p>
            <a:pPr marL="0" indent="0">
              <a:buNone/>
            </a:pPr>
            <a:r>
              <a:rPr lang="es-ES_tradnl" altLang="es-MX" sz="3200" dirty="0" smtClean="0"/>
              <a:t>Para todos los objetos gráficos</a:t>
            </a:r>
          </a:p>
          <a:p>
            <a:pPr marL="0" indent="0">
              <a:buNone/>
            </a:pPr>
            <a:endParaRPr lang="es-ES_tradnl" altLang="es-MX" sz="3200" dirty="0" smtClean="0"/>
          </a:p>
          <a:p>
            <a:r>
              <a:rPr lang="es-ES_tradnl" altLang="es-MX" sz="3200" dirty="0" smtClean="0"/>
              <a:t>Soporte </a:t>
            </a:r>
            <a:r>
              <a:rPr lang="es-ES_tradnl" altLang="es-MX" sz="3200" dirty="0"/>
              <a:t>básico de dibujo</a:t>
            </a:r>
          </a:p>
          <a:p>
            <a:endParaRPr lang="es-ES_tradnl" altLang="es-MX" sz="2800" dirty="0"/>
          </a:p>
          <a:p>
            <a:r>
              <a:rPr lang="es-ES_tradnl" altLang="es-MX" sz="3200" dirty="0"/>
              <a:t>Manejo de imágenes</a:t>
            </a:r>
          </a:p>
          <a:p>
            <a:endParaRPr lang="es-ES_tradnl" altLang="es-MX" sz="2800" dirty="0"/>
          </a:p>
          <a:p>
            <a:r>
              <a:rPr lang="es-ES_tradnl" altLang="es-MX" sz="3200" dirty="0"/>
              <a:t>Control de colores</a:t>
            </a:r>
            <a:endParaRPr lang="es-ES_tradnl" altLang="es-MX" sz="2800" dirty="0"/>
          </a:p>
          <a:p>
            <a:endParaRPr lang="es-ES_tradnl" altLang="es-MX" sz="2800" dirty="0"/>
          </a:p>
          <a:p>
            <a:r>
              <a:rPr lang="es-ES_tradnl" altLang="es-MX" sz="3200" dirty="0"/>
              <a:t>Control de </a:t>
            </a:r>
            <a:r>
              <a:rPr lang="es-ES_tradnl" altLang="es-MX" sz="3200" dirty="0" err="1"/>
              <a:t>fonts</a:t>
            </a:r>
            <a:endParaRPr lang="es-ES_tradnl" altLang="es-MX" sz="3200" dirty="0"/>
          </a:p>
          <a:p>
            <a:endParaRPr lang="es-ES_tradnl" altLang="es-MX" sz="3200" dirty="0"/>
          </a:p>
          <a:p>
            <a:r>
              <a:rPr lang="es-ES_tradnl" altLang="es-MX" sz="3200" dirty="0"/>
              <a:t>Manejo de eventos</a:t>
            </a:r>
            <a:endParaRPr lang="es-ES_tradnl" altLang="es-MX"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ES_tradnl" altLang="es-MX"/>
              <a:t>Acciones y Eventos</a:t>
            </a:r>
          </a:p>
        </p:txBody>
      </p:sp>
      <p:sp>
        <p:nvSpPr>
          <p:cNvPr id="96259" name="AutoShape 3"/>
          <p:cNvSpPr>
            <a:spLocks noGrp="1" noChangeArrowheads="1"/>
          </p:cNvSpPr>
          <p:nvPr>
            <p:ph type="body" idx="1"/>
          </p:nvPr>
        </p:nvSpPr>
        <p:spPr>
          <a:xfrm>
            <a:off x="606425" y="1697038"/>
            <a:ext cx="7931150" cy="4225925"/>
          </a:xfrm>
        </p:spPr>
        <p:txBody>
          <a:bodyPr/>
          <a:lstStyle/>
          <a:p>
            <a:endParaRPr lang="es-ES_tradnl" altLang="es-MX"/>
          </a:p>
          <a:p>
            <a:pPr>
              <a:buFontTx/>
              <a:buNone/>
            </a:pPr>
            <a:endParaRPr lang="es-ES_tradnl" altLang="es-MX"/>
          </a:p>
          <a:p>
            <a:pPr>
              <a:buFontTx/>
              <a:buNone/>
            </a:pPr>
            <a:endParaRPr lang="es-ES_tradnl" altLang="es-MX"/>
          </a:p>
          <a:p>
            <a:pPr>
              <a:buFontTx/>
              <a:buNone/>
            </a:pPr>
            <a:endParaRPr lang="es-ES_tradnl" altLang="es-MX"/>
          </a:p>
          <a:p>
            <a:pPr>
              <a:buFontTx/>
              <a:buNone/>
            </a:pPr>
            <a:endParaRPr lang="es-ES_tradnl" altLang="es-MX"/>
          </a:p>
          <a:p>
            <a:pPr>
              <a:buFontTx/>
              <a:buNone/>
            </a:pPr>
            <a:endParaRPr lang="es-ES_tradnl" altLang="es-MX"/>
          </a:p>
          <a:p>
            <a:pPr>
              <a:buFontTx/>
              <a:buNone/>
            </a:pPr>
            <a:endParaRPr lang="es-ES_tradnl" altLang="es-MX"/>
          </a:p>
        </p:txBody>
      </p:sp>
      <p:sp>
        <p:nvSpPr>
          <p:cNvPr id="96260" name="Oval 4"/>
          <p:cNvSpPr>
            <a:spLocks noChangeArrowheads="1"/>
          </p:cNvSpPr>
          <p:nvPr/>
        </p:nvSpPr>
        <p:spPr bwMode="auto">
          <a:xfrm>
            <a:off x="2441575" y="1482725"/>
            <a:ext cx="4024313" cy="620713"/>
          </a:xfrm>
          <a:prstGeom prst="ellipse">
            <a:avLst/>
          </a:prstGeom>
          <a:noFill/>
          <a:ln w="127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Programa de Usuario</a:t>
            </a:r>
          </a:p>
        </p:txBody>
      </p:sp>
      <p:sp>
        <p:nvSpPr>
          <p:cNvPr id="96261" name="Oval 5"/>
          <p:cNvSpPr>
            <a:spLocks noChangeArrowheads="1"/>
          </p:cNvSpPr>
          <p:nvPr/>
        </p:nvSpPr>
        <p:spPr bwMode="auto">
          <a:xfrm>
            <a:off x="3576638" y="3216275"/>
            <a:ext cx="2024062" cy="622300"/>
          </a:xfrm>
          <a:prstGeom prst="ellipse">
            <a:avLst/>
          </a:prstGeom>
          <a:noFill/>
          <a:ln w="12700">
            <a:solidFill>
              <a:schemeClr val="bg2"/>
            </a:solidFill>
            <a:round/>
            <a:headEnd/>
            <a:tailEnd/>
          </a:ln>
          <a:effectLst/>
          <a:scene3d>
            <a:camera prst="legacyObliqueTopRight"/>
            <a:lightRig rig="legacyFlat3" dir="b"/>
          </a:scene3d>
          <a:sp3d extrusionH="430200" prstMaterial="legacyWireframe">
            <a:bevelT w="13500" h="13500" prst="angle"/>
            <a:bevelB w="13500" h="13500" prst="angle"/>
            <a:extrusionClr>
              <a:schemeClr val="bg2"/>
            </a:extrusionClr>
            <a:contourClr>
              <a:schemeClr val="bg2"/>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flatTx/>
          </a:bodyPr>
          <a:lstStyle/>
          <a:p>
            <a:pPr algn="ctr">
              <a:spcBef>
                <a:spcPct val="50000"/>
              </a:spcBef>
            </a:pPr>
            <a:r>
              <a:rPr lang="en-US" altLang="es-MX">
                <a:solidFill>
                  <a:schemeClr val="bg2"/>
                </a:solidFill>
              </a:rPr>
              <a:t>GUI</a:t>
            </a:r>
          </a:p>
        </p:txBody>
      </p:sp>
      <p:sp>
        <p:nvSpPr>
          <p:cNvPr id="96263" name="Line 7"/>
          <p:cNvSpPr>
            <a:spLocks noChangeShapeType="1"/>
          </p:cNvSpPr>
          <p:nvPr/>
        </p:nvSpPr>
        <p:spPr bwMode="auto">
          <a:xfrm>
            <a:off x="4087813" y="2230438"/>
            <a:ext cx="0" cy="884237"/>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6264" name="Line 8"/>
          <p:cNvSpPr>
            <a:spLocks noChangeShapeType="1"/>
          </p:cNvSpPr>
          <p:nvPr/>
        </p:nvSpPr>
        <p:spPr bwMode="auto">
          <a:xfrm flipV="1">
            <a:off x="4924425" y="2625725"/>
            <a:ext cx="0" cy="487363"/>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6265" name="Line 9"/>
          <p:cNvSpPr>
            <a:spLocks noChangeShapeType="1"/>
          </p:cNvSpPr>
          <p:nvPr/>
        </p:nvSpPr>
        <p:spPr bwMode="auto">
          <a:xfrm flipH="1">
            <a:off x="3448050" y="3824288"/>
            <a:ext cx="512763" cy="604837"/>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6266" name="Line 10"/>
          <p:cNvSpPr>
            <a:spLocks noChangeShapeType="1"/>
          </p:cNvSpPr>
          <p:nvPr/>
        </p:nvSpPr>
        <p:spPr bwMode="auto">
          <a:xfrm flipH="1" flipV="1">
            <a:off x="4959350" y="3848100"/>
            <a:ext cx="395288" cy="581025"/>
          </a:xfrm>
          <a:prstGeom prst="line">
            <a:avLst/>
          </a:prstGeom>
          <a:noFill/>
          <a:ln w="12700">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6267" name="Text Box 11"/>
          <p:cNvSpPr txBox="1">
            <a:spLocks noChangeArrowheads="1"/>
          </p:cNvSpPr>
          <p:nvPr/>
        </p:nvSpPr>
        <p:spPr bwMode="auto">
          <a:xfrm>
            <a:off x="4994275" y="4413250"/>
            <a:ext cx="2362200" cy="10795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ACCIÓN        mouse, teclado + </a:t>
            </a:r>
            <a:r>
              <a:rPr lang="en-US" altLang="es-MX" sz="1600">
                <a:solidFill>
                  <a:schemeClr val="bg2"/>
                </a:solidFill>
              </a:rPr>
              <a:t>Dispositivos-de-Entrada</a:t>
            </a:r>
          </a:p>
        </p:txBody>
      </p:sp>
      <p:sp>
        <p:nvSpPr>
          <p:cNvPr id="96268" name="Text Box 12"/>
          <p:cNvSpPr txBox="1">
            <a:spLocks noChangeArrowheads="1"/>
          </p:cNvSpPr>
          <p:nvPr/>
        </p:nvSpPr>
        <p:spPr bwMode="auto">
          <a:xfrm>
            <a:off x="4610100" y="2173288"/>
            <a:ext cx="246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a:solidFill>
                  <a:schemeClr val="bg2"/>
                </a:solidFill>
              </a:rPr>
              <a:t>EVENTO </a:t>
            </a:r>
            <a:r>
              <a:rPr lang="en-US" altLang="es-MX" sz="1400">
                <a:solidFill>
                  <a:schemeClr val="bg2"/>
                </a:solidFill>
              </a:rPr>
              <a:t>sí se habilita</a:t>
            </a:r>
            <a:endParaRPr lang="en-US" altLang="es-MX">
              <a:solidFill>
                <a:schemeClr val="bg2"/>
              </a:solidFill>
            </a:endParaRPr>
          </a:p>
        </p:txBody>
      </p:sp>
      <p:sp>
        <p:nvSpPr>
          <p:cNvPr id="96269" name="Text Box 13"/>
          <p:cNvSpPr txBox="1">
            <a:spLocks noChangeArrowheads="1"/>
          </p:cNvSpPr>
          <p:nvPr/>
        </p:nvSpPr>
        <p:spPr bwMode="auto">
          <a:xfrm>
            <a:off x="2255838" y="4438650"/>
            <a:ext cx="2065337" cy="10795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a:solidFill>
                  <a:schemeClr val="bg2"/>
                </a:solidFill>
              </a:rPr>
              <a:t>DESPLIEGUE pantalla + </a:t>
            </a:r>
            <a:r>
              <a:rPr lang="en-US" altLang="es-MX" sz="1600">
                <a:solidFill>
                  <a:schemeClr val="bg2"/>
                </a:solidFill>
              </a:rPr>
              <a:t>Dispositivos-de-Salida</a:t>
            </a:r>
            <a:endParaRPr lang="en-US" altLang="es-MX">
              <a:solidFill>
                <a:schemeClr val="bg2"/>
              </a:solidFill>
            </a:endParaRPr>
          </a:p>
        </p:txBody>
      </p:sp>
      <p:sp>
        <p:nvSpPr>
          <p:cNvPr id="96271" name="Freeform 15"/>
          <p:cNvSpPr>
            <a:spLocks/>
          </p:cNvSpPr>
          <p:nvPr/>
        </p:nvSpPr>
        <p:spPr bwMode="auto">
          <a:xfrm>
            <a:off x="5637213" y="2994025"/>
            <a:ext cx="608012" cy="482600"/>
          </a:xfrm>
          <a:custGeom>
            <a:avLst/>
            <a:gdLst>
              <a:gd name="T0" fmla="*/ 0 w 383"/>
              <a:gd name="T1" fmla="*/ 139 h 304"/>
              <a:gd name="T2" fmla="*/ 101 w 383"/>
              <a:gd name="T3" fmla="*/ 51 h 304"/>
              <a:gd name="T4" fmla="*/ 139 w 383"/>
              <a:gd name="T5" fmla="*/ 38 h 304"/>
              <a:gd name="T6" fmla="*/ 215 w 383"/>
              <a:gd name="T7" fmla="*/ 0 h 304"/>
              <a:gd name="T8" fmla="*/ 367 w 383"/>
              <a:gd name="T9" fmla="*/ 19 h 304"/>
              <a:gd name="T10" fmla="*/ 373 w 383"/>
              <a:gd name="T11" fmla="*/ 89 h 304"/>
              <a:gd name="T12" fmla="*/ 316 w 383"/>
              <a:gd name="T13" fmla="*/ 285 h 304"/>
              <a:gd name="T14" fmla="*/ 259 w 383"/>
              <a:gd name="T15" fmla="*/ 304 h 304"/>
              <a:gd name="T16" fmla="*/ 133 w 383"/>
              <a:gd name="T17" fmla="*/ 298 h 304"/>
              <a:gd name="T18" fmla="*/ 89 w 383"/>
              <a:gd name="T19" fmla="*/ 27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3" h="304">
                <a:moveTo>
                  <a:pt x="0" y="139"/>
                </a:moveTo>
                <a:cubicBezTo>
                  <a:pt x="36" y="113"/>
                  <a:pt x="69" y="83"/>
                  <a:pt x="101" y="51"/>
                </a:cubicBezTo>
                <a:cubicBezTo>
                  <a:pt x="110" y="42"/>
                  <a:pt x="127" y="45"/>
                  <a:pt x="139" y="38"/>
                </a:cubicBezTo>
                <a:cubicBezTo>
                  <a:pt x="172" y="20"/>
                  <a:pt x="182" y="12"/>
                  <a:pt x="215" y="0"/>
                </a:cubicBezTo>
                <a:cubicBezTo>
                  <a:pt x="290" y="5"/>
                  <a:pt x="309" y="5"/>
                  <a:pt x="367" y="19"/>
                </a:cubicBezTo>
                <a:cubicBezTo>
                  <a:pt x="375" y="45"/>
                  <a:pt x="383" y="63"/>
                  <a:pt x="373" y="89"/>
                </a:cubicBezTo>
                <a:cubicBezTo>
                  <a:pt x="369" y="159"/>
                  <a:pt x="378" y="237"/>
                  <a:pt x="316" y="285"/>
                </a:cubicBezTo>
                <a:cubicBezTo>
                  <a:pt x="304" y="294"/>
                  <a:pt x="274" y="299"/>
                  <a:pt x="259" y="304"/>
                </a:cubicBezTo>
                <a:cubicBezTo>
                  <a:pt x="217" y="302"/>
                  <a:pt x="175" y="303"/>
                  <a:pt x="133" y="298"/>
                </a:cubicBezTo>
                <a:cubicBezTo>
                  <a:pt x="126" y="297"/>
                  <a:pt x="89" y="281"/>
                  <a:pt x="89" y="272"/>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96274" name="AutoShape 18"/>
          <p:cNvSpPr>
            <a:spLocks noChangeArrowheads="1"/>
          </p:cNvSpPr>
          <p:nvPr/>
        </p:nvSpPr>
        <p:spPr bwMode="auto">
          <a:xfrm>
            <a:off x="5707063" y="3205163"/>
            <a:ext cx="533400" cy="371475"/>
          </a:xfrm>
          <a:prstGeom prst="curvedLeftArrow">
            <a:avLst>
              <a:gd name="adj1" fmla="val 20000"/>
              <a:gd name="adj2" fmla="val 40000"/>
              <a:gd name="adj3" fmla="val 47863"/>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6275" name="Text Box 19"/>
          <p:cNvSpPr txBox="1">
            <a:spLocks noChangeArrowheads="1"/>
          </p:cNvSpPr>
          <p:nvPr/>
        </p:nvSpPr>
        <p:spPr bwMode="auto">
          <a:xfrm>
            <a:off x="6069013" y="3322638"/>
            <a:ext cx="2524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i="1">
                <a:solidFill>
                  <a:schemeClr val="bg2"/>
                </a:solidFill>
              </a:rPr>
              <a:t>EVENTO </a:t>
            </a:r>
            <a:r>
              <a:rPr lang="en-US" altLang="es-MX" sz="1400" i="1">
                <a:solidFill>
                  <a:schemeClr val="bg2"/>
                </a:solidFill>
              </a:rPr>
              <a:t>pre-habilitado</a:t>
            </a:r>
            <a:endParaRPr lang="en-US" altLang="es-MX" i="1">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_tradnl" altLang="es-MX"/>
              <a:t>Interacción con las GUIs</a:t>
            </a:r>
          </a:p>
        </p:txBody>
      </p:sp>
      <p:sp>
        <p:nvSpPr>
          <p:cNvPr id="94211" name="AutoShape 3"/>
          <p:cNvSpPr>
            <a:spLocks noGrp="1" noChangeArrowheads="1"/>
          </p:cNvSpPr>
          <p:nvPr>
            <p:ph type="body" idx="1"/>
          </p:nvPr>
        </p:nvSpPr>
        <p:spPr>
          <a:xfrm>
            <a:off x="609600" y="1077913"/>
            <a:ext cx="7924800" cy="4416425"/>
          </a:xfrm>
        </p:spPr>
        <p:txBody>
          <a:bodyPr/>
          <a:lstStyle/>
          <a:p>
            <a:pPr algn="just"/>
            <a:r>
              <a:rPr lang="es-ES_tradnl" altLang="es-MX"/>
              <a:t>Acción.</a:t>
            </a:r>
          </a:p>
          <a:p>
            <a:pPr lvl="1" algn="just"/>
            <a:r>
              <a:rPr lang="es-ES_tradnl" altLang="es-MX"/>
              <a:t>Actividad que se lleva a cabo con un dispositivo de E/S sobre un componente gráfico activa.</a:t>
            </a:r>
          </a:p>
          <a:p>
            <a:endParaRPr lang="es-ES_tradnl" altLang="es-MX" sz="3200"/>
          </a:p>
          <a:p>
            <a:pPr algn="just"/>
            <a:r>
              <a:rPr lang="es-ES_tradnl" altLang="es-MX"/>
              <a:t>Evento.</a:t>
            </a:r>
          </a:p>
          <a:p>
            <a:pPr lvl="1" algn="just"/>
            <a:r>
              <a:rPr lang="es-ES_tradnl" altLang="es-MX"/>
              <a:t>Indicación de que una acción ha ocurrido. </a:t>
            </a:r>
            <a:r>
              <a:rPr lang="es-ES_tradnl" altLang="es-MX" sz="2000" i="1"/>
              <a:t>(Siempre y cuando el evento este habilitado)</a:t>
            </a:r>
            <a:r>
              <a:rPr lang="es-ES_tradnl" altLang="es-MX"/>
              <a:t>.</a:t>
            </a:r>
          </a:p>
        </p:txBody>
      </p:sp>
    </p:spTree>
  </p:cSld>
  <p:clrMapOvr>
    <a:masterClrMapping/>
  </p:clrMapOvr>
</p:sld>
</file>

<file path=ppt/theme/theme1.xml><?xml version="1.0" encoding="utf-8"?>
<a:theme xmlns:a="http://schemas.openxmlformats.org/drawingml/2006/main" name="unix">
  <a:themeElements>
    <a:clrScheme name="">
      <a:dk1>
        <a:srgbClr val="FFFFFF"/>
      </a:dk1>
      <a:lt1>
        <a:srgbClr val="FFFFFF"/>
      </a:lt1>
      <a:dk2>
        <a:srgbClr val="F6BF69"/>
      </a:dk2>
      <a:lt2>
        <a:srgbClr val="000000"/>
      </a:lt2>
      <a:accent1>
        <a:srgbClr val="00FFFF"/>
      </a:accent1>
      <a:accent2>
        <a:srgbClr val="FAFD00"/>
      </a:accent2>
      <a:accent3>
        <a:srgbClr val="FFFFFF"/>
      </a:accent3>
      <a:accent4>
        <a:srgbClr val="DADADA"/>
      </a:accent4>
      <a:accent5>
        <a:srgbClr val="AAFFFF"/>
      </a:accent5>
      <a:accent6>
        <a:srgbClr val="E3E500"/>
      </a:accent6>
      <a:hlink>
        <a:srgbClr val="FC0128"/>
      </a:hlink>
      <a:folHlink>
        <a:srgbClr val="3365FB"/>
      </a:folHlink>
    </a:clrScheme>
    <a:fontScheme name="unix">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altLang="es-MX"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altLang="es-MX"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unix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ix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ix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ix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ix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ix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ix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A:\unix.pot</Template>
  <TotalTime>2170</TotalTime>
  <Words>1128</Words>
  <Application>Microsoft Office PowerPoint</Application>
  <PresentationFormat>Carta (216 x 279 mm)</PresentationFormat>
  <Paragraphs>140</Paragraphs>
  <Slides>12</Slides>
  <Notes>12</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16" baseType="lpstr">
      <vt:lpstr>Arial</vt:lpstr>
      <vt:lpstr>Times New Roman</vt:lpstr>
      <vt:lpstr>unix</vt:lpstr>
      <vt:lpstr>Chart</vt:lpstr>
      <vt:lpstr>GUI (Graphical User Interface) Interfase Gráfica de Usuario</vt:lpstr>
      <vt:lpstr>¿Qué es una GUI?</vt:lpstr>
      <vt:lpstr>Elementos de las GUIs</vt:lpstr>
      <vt:lpstr>Clase Component y subclases</vt:lpstr>
      <vt:lpstr>Componentes básicas</vt:lpstr>
      <vt:lpstr>Clases y objetos GUI</vt:lpstr>
      <vt:lpstr>La Clase Component provee de</vt:lpstr>
      <vt:lpstr>Acciones y Eventos</vt:lpstr>
      <vt:lpstr>Interacción con las GUIs</vt:lpstr>
      <vt:lpstr>Preparación antes de Eventos</vt:lpstr>
      <vt:lpstr>Layout Manager</vt:lpstr>
      <vt:lpstr>Layout Managers predefinidos</vt:lpstr>
    </vt:vector>
  </TitlesOfParts>
  <Manager>DAI.DAC</Manager>
  <Company>Instituto Tecnológico Autónomo de México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AWT</dc:title>
  <dc:subject>GUIs</dc:subject>
  <dc:creator>ITAM.jrrs</dc:creator>
  <dc:description>_x000d_
</dc:description>
  <cp:lastModifiedBy>JOSE RAMON RIOS SANCHEZ</cp:lastModifiedBy>
  <cp:revision>39</cp:revision>
  <cp:lastPrinted>2000-03-10T15:31:33Z</cp:lastPrinted>
  <dcterms:created xsi:type="dcterms:W3CDTF">1998-09-21T19:01:18Z</dcterms:created>
  <dcterms:modified xsi:type="dcterms:W3CDTF">2019-03-04T19:54:55Z</dcterms:modified>
</cp:coreProperties>
</file>