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375" r:id="rId2"/>
    <p:sldId id="341" r:id="rId3"/>
    <p:sldId id="348" r:id="rId4"/>
    <p:sldId id="416" r:id="rId5"/>
    <p:sldId id="417" r:id="rId6"/>
    <p:sldId id="325" r:id="rId7"/>
    <p:sldId id="326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</p:sldIdLst>
  <p:sldSz cx="9144000" cy="6858000" type="screen4x3"/>
  <p:notesSz cx="6858000" cy="92964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5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7650E8E7-7C5D-41AA-BBF9-AA8B7662E3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1F1FF35B-B0D2-4186-92F3-44139835CB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xmlns="" id="{10E69FC7-028E-4D9F-937A-3F2BE2428D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xmlns="" id="{CA073D30-A38D-4253-BBA6-65344E35DF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 eaLnBrk="1" hangingPunct="1">
              <a:defRPr sz="1200" smtClean="0"/>
            </a:lvl1pPr>
          </a:lstStyle>
          <a:p>
            <a:pPr>
              <a:defRPr/>
            </a:pPr>
            <a:fld id="{85D50EA1-2E6D-48B7-8311-2D3AD4AF9DED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448621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707E983D-81A9-4E34-BBEC-249E60FD7A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6B47F842-0C09-41C4-A97F-A2A34ABC38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8E117090-4ED8-445B-A782-CF8EBF2FB4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xmlns="" id="{112D0A09-9D33-467F-A2BC-A3FC2B5EBB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416099"/>
            <a:ext cx="503039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xmlns="" id="{7DDE7C95-450A-49C2-8083-D2B59CF26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xmlns="" id="{AF2C4500-0FA4-43E4-BD76-6D9AB5E9B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 eaLnBrk="1" hangingPunct="1">
              <a:defRPr sz="1200" smtClean="0"/>
            </a:lvl1pPr>
          </a:lstStyle>
          <a:p>
            <a:pPr>
              <a:defRPr/>
            </a:pPr>
            <a:fld id="{4816E35F-EF48-4D39-B48B-C7B10DF4B8BB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1849703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58966BD1-EFA5-4F09-965B-3E8688BE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 © 2010 Pearson Addison-Wesley. All rights reserved.</a:t>
            </a:r>
            <a:r>
              <a:rPr lang="en-US" altLang="es-MX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CEDE035B-C28C-4D9A-A1A5-00080E97CC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>
              <a:extLst>
                <a:ext uri="{FF2B5EF4-FFF2-40B4-BE49-F238E27FC236}">
                  <a16:creationId xmlns:a16="http://schemas.microsoft.com/office/drawing/2014/main" xmlns="" id="{3657CA0C-373E-490E-84FB-471BEB09B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>
              <a:extLst>
                <a:ext uri="{FF2B5EF4-FFF2-40B4-BE49-F238E27FC236}">
                  <a16:creationId xmlns:a16="http://schemas.microsoft.com/office/drawing/2014/main" xmlns="" id="{1284500C-A9FA-499C-8D2C-B595603E1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:a16="http://schemas.microsoft.com/office/drawing/2014/main" xmlns="" id="{B10F0F0C-85BE-41A5-9A93-BA155B0819C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C0CB828-C940-4289-9EFC-A1F14E2AA8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/>
          </a:p>
        </p:txBody>
      </p:sp>
      <p:pic>
        <p:nvPicPr>
          <p:cNvPr id="8" name="Picture 8" descr="Lewis">
            <a:extLst>
              <a:ext uri="{FF2B5EF4-FFF2-40B4-BE49-F238E27FC236}">
                <a16:creationId xmlns:a16="http://schemas.microsoft.com/office/drawing/2014/main" xmlns="" id="{1D2EA491-F17B-4C42-ABE5-5B6748F29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21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3F1CE49E-4E16-47AC-9F6D-CEED6C424A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CA0B9E5A-23BC-405E-9452-9C8AE28DA37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4303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4390A08-54F4-47C5-B578-3D4FA4A964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364F9B7C-34BD-439F-BD3D-87113AA6793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6071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0721EDF-DF93-4342-A761-5112FD2F44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0300535-36EA-4CF1-8B8B-6B3B9E4BE8D6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379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2B99B4D-96F4-4262-889E-D0D2493551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7EA169A-0663-46A6-B3CA-92E483F92AAC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970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43B41AA-E40E-4739-BAB4-5D3DDD2E9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E1F960E7-A59F-4196-8A3C-785CA44EEA7E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5130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862EC28-4F50-44E6-9BE8-E900D11B9A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1D08EFA4-1809-4B2C-A1F5-A2811B245E6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2826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A8F8DC84-6972-4F33-BDC7-DA4FBBBAE1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2B91BB8-F109-4F7C-80D6-60600CDAC448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3447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E7F36E58-5306-43D9-973D-0947519817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3D4889B3-BFD1-42BA-8D5D-B5E139EEBB6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38388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C98836F-6E09-4D1B-8E26-1BCE128EEC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71EA90F6-3DBE-4A56-AFF1-8FC2B49F24B0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4483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1A8C557-6AD6-415C-989B-94907311DE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475FF5E9-DE27-4BB5-9012-609339A10B4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548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xmlns="" id="{923EE453-FD06-4118-8AC6-14D9041E3B2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72D2D925-C863-41CA-946D-BB56EE622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38C2D46-E693-4822-A796-AA914001D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7669" name="Rectangle 5">
            <a:extLst>
              <a:ext uri="{FF2B5EF4-FFF2-40B4-BE49-F238E27FC236}">
                <a16:creationId xmlns:a16="http://schemas.microsoft.com/office/drawing/2014/main" xmlns="" id="{6BD9370A-A6B5-4317-AB2F-2253A5E357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s-MX"/>
              <a:t>1-</a:t>
            </a:r>
            <a:fld id="{BFBD3444-4D94-4F83-B705-240FDCB7EEB6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6865D4A-D933-4412-8E22-2E1A71FC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>
              <a:defRPr/>
            </a:pPr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109B4519-D103-421C-A332-D7D4ABB6347F}" type="slidenum">
              <a:rPr lang="en-US" altLang="es-MX" sz="12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090FE488-3A9D-4C34-A71C-235A9435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3F66268B-198A-41DC-A6E7-6DEE50E1996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 i="1" dirty="0"/>
              <a:t>Sets</a:t>
            </a:r>
            <a:r>
              <a:rPr lang="en-US" altLang="es-MX" sz="3200" dirty="0"/>
              <a:t> and </a:t>
            </a:r>
            <a:r>
              <a:rPr lang="en-US" altLang="es-MX" sz="3200" i="1" dirty="0" err="1"/>
              <a:t>ArraySets</a:t>
            </a:r>
            <a:endParaRPr lang="en-US" altLang="es-MX" sz="3200" b="0" i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54157A0C-EFA0-456F-8883-38DFE23AE84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>
            <a:extLst>
              <a:ext uri="{FF2B5EF4-FFF2-40B4-BE49-F238E27FC236}">
                <a16:creationId xmlns:a16="http://schemas.microsoft.com/office/drawing/2014/main" xmlns="" id="{12303DD9-AD56-4AE3-B0CA-E64C155DB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EB513B6-879C-4A57-AAB3-DFB9DBF6C0B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000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xmlns="" id="{79687967-B8AD-426C-8835-6784570D0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A SetADT (continued)</a:t>
            </a:r>
            <a:endParaRPr lang="en-US" altLang="es-MX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xmlns="" id="{54710ED9-1CC0-4981-A5DF-5D6D4563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5262563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true if this set contains the parameter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target  the element being sought in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   true if this set contains the parameter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boolean</a:t>
            </a:r>
            <a:r>
              <a:rPr lang="en-US" altLang="es-MX" sz="1400" b="1" dirty="0">
                <a:solidFill>
                  <a:srgbClr val="000000"/>
                </a:solidFill>
              </a:rPr>
              <a:t> contains (T target);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true if this set and the parameter contain exactly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the same elements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set  the set to be compared with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true if this set and the parameter contain exactly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            the same elements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boolean</a:t>
            </a:r>
            <a:r>
              <a:rPr lang="en-US" altLang="es-MX" sz="1400" b="1" dirty="0">
                <a:solidFill>
                  <a:srgbClr val="000000"/>
                </a:solidFill>
              </a:rPr>
              <a:t> equals (</a:t>
            </a:r>
            <a:r>
              <a:rPr lang="en-US" altLang="es-MX" sz="1400" b="1" dirty="0" err="1">
                <a:solidFill>
                  <a:srgbClr val="000000"/>
                </a:solidFill>
              </a:rPr>
              <a:t>SetADT</a:t>
            </a:r>
            <a:r>
              <a:rPr lang="en-US" altLang="es-MX" sz="1400" b="1" dirty="0">
                <a:solidFill>
                  <a:srgbClr val="000000"/>
                </a:solidFill>
              </a:rPr>
              <a:t>&lt;T&gt; set);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true if this set contains no elements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true if this set contains no elements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boolean</a:t>
            </a:r>
            <a:r>
              <a:rPr lang="en-US" altLang="es-MX" sz="1400" b="1" dirty="0">
                <a:solidFill>
                  <a:srgbClr val="000000"/>
                </a:solidFill>
              </a:rPr>
              <a:t> </a:t>
            </a:r>
            <a:r>
              <a:rPr lang="en-US" altLang="es-MX" sz="1400" b="1" dirty="0" err="1">
                <a:solidFill>
                  <a:srgbClr val="000000"/>
                </a:solidFill>
              </a:rPr>
              <a:t>isEmpty</a:t>
            </a:r>
            <a:r>
              <a:rPr lang="en-US" altLang="es-MX" sz="1400" b="1" dirty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2739485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>
            <a:extLst>
              <a:ext uri="{FF2B5EF4-FFF2-40B4-BE49-F238E27FC236}">
                <a16:creationId xmlns:a16="http://schemas.microsoft.com/office/drawing/2014/main" xmlns="" id="{C77CA89C-FA6D-4CCE-B87D-75E89B999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1D3FCB9-E668-43A0-9005-BF394129009E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s-MX" sz="1000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xmlns="" id="{8D403CCE-569B-4705-95E6-20718B2C8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A SetADT (continued)</a:t>
            </a:r>
            <a:endParaRPr lang="en-US" altLang="es-MX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xmlns="" id="{116FAE84-AA80-40D4-A1FF-5E12DD8A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61645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the number of elements in this set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the </a:t>
            </a:r>
            <a:r>
              <a:rPr lang="en-US" altLang="es-MX" sz="1400" dirty="0" err="1">
                <a:solidFill>
                  <a:srgbClr val="000000"/>
                </a:solidFill>
              </a:rPr>
              <a:t>interger</a:t>
            </a:r>
            <a:r>
              <a:rPr lang="en-US" altLang="es-MX" sz="1400" dirty="0">
                <a:solidFill>
                  <a:srgbClr val="000000"/>
                </a:solidFill>
              </a:rPr>
              <a:t> number of elements in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  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int</a:t>
            </a:r>
            <a:r>
              <a:rPr lang="en-US" altLang="es-MX" sz="1400" b="1" dirty="0">
                <a:solidFill>
                  <a:srgbClr val="000000"/>
                </a:solidFill>
              </a:rPr>
              <a:t> size();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an iterator for the elements in this set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an iterator for the elements in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Iterator&lt;T&gt; iterator();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a string representation of this set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a string representation of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  public String </a:t>
            </a:r>
            <a:r>
              <a:rPr lang="en-US" altLang="es-MX" sz="1400" b="1" dirty="0" err="1">
                <a:solidFill>
                  <a:srgbClr val="000000"/>
                </a:solidFill>
              </a:rPr>
              <a:t>toString</a:t>
            </a:r>
            <a:r>
              <a:rPr lang="en-US" altLang="es-MX" sz="1400" b="1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5628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xmlns="" id="{4AA28B49-A172-4F35-9B28-C652B3CB0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8F3682B-355B-4273-8BB0-8B8196B7520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s-MX" sz="10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0B1A8974-C284-49E5-8AC8-41D768468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Implementing a set with arrays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850DD535-5B8C-44C4-99E7-465075E44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3638" y="1524000"/>
            <a:ext cx="76295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</a:t>
            </a:r>
            <a:r>
              <a:rPr lang="en-US" altLang="es-MX" sz="2800" b="1" dirty="0" err="1">
                <a:latin typeface="Courier New" panose="02070309020205020404" pitchFamily="49" charset="0"/>
              </a:rPr>
              <a:t>ArraySet</a:t>
            </a:r>
            <a:r>
              <a:rPr lang="en-US" altLang="es-MX" sz="2800" dirty="0"/>
              <a:t> class represents an </a:t>
            </a:r>
            <a:r>
              <a:rPr lang="en-US" altLang="es-MX" sz="2800" b="1" dirty="0"/>
              <a:t>array</a:t>
            </a:r>
            <a:r>
              <a:rPr lang="en-US" altLang="es-MX" sz="2800" dirty="0"/>
              <a:t> implementation of a </a:t>
            </a:r>
            <a:r>
              <a:rPr lang="en-US" altLang="es-MX" sz="2800" b="1" i="1" dirty="0"/>
              <a:t>set</a:t>
            </a:r>
            <a:r>
              <a:rPr lang="en-US" altLang="es-MX" sz="2800" dirty="0"/>
              <a:t> collection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b="1" i="1" dirty="0"/>
              <a:t>Set</a:t>
            </a:r>
            <a:r>
              <a:rPr lang="en-US" altLang="es-MX" sz="2800" dirty="0"/>
              <a:t> elements are kept contiguously at one end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An integer (</a:t>
            </a:r>
            <a:r>
              <a:rPr lang="en-US" altLang="es-MX" sz="2800" b="1" dirty="0">
                <a:latin typeface="Courier New" panose="02070309020205020404" pitchFamily="49" charset="0"/>
              </a:rPr>
              <a:t>count</a:t>
            </a:r>
            <a:r>
              <a:rPr lang="en-US" altLang="es-MX" sz="2800" dirty="0"/>
              <a:t>) represents: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the number of elements in the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the next empty index in the array</a:t>
            </a:r>
          </a:p>
        </p:txBody>
      </p:sp>
    </p:spTree>
    <p:extLst>
      <p:ext uri="{BB962C8B-B14F-4D97-AF65-F5344CB8AC3E}">
        <p14:creationId xmlns:p14="http://schemas.microsoft.com/office/powerpoint/2010/main" val="2601742876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>
            <a:extLst>
              <a:ext uri="{FF2B5EF4-FFF2-40B4-BE49-F238E27FC236}">
                <a16:creationId xmlns:a16="http://schemas.microsoft.com/office/drawing/2014/main" xmlns="" id="{F19F68AE-3072-4165-898A-774AB57EB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30F84BA-424E-47EC-94B4-E41BF84C4B64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s-MX" sz="100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xmlns="" id="{A08D2BBB-38E0-4628-B548-2A4AD3A91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An array implementation of a set</a:t>
            </a:r>
            <a:endParaRPr lang="en-US" altLang="es-MX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xmlns="" id="{B9FB27CA-B814-4AC7-BA67-D563608DC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00200"/>
            <a:ext cx="83439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37696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xmlns="" id="{B514339A-4BE1-4023-B8FC-CDBF0F14D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C2AEA120-7D88-44B6-8DEB-2484E37748EB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s-MX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9154F79E-7781-49BD-84D9-85DF79F4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xmlns="" id="{37E3E0CE-A1F7-45F0-A58E-E4D991C5E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5545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</a:t>
            </a:r>
            <a:r>
              <a:rPr lang="en-US" altLang="es-MX" sz="1400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dirty="0">
                <a:solidFill>
                  <a:srgbClr val="000000"/>
                </a:solidFill>
              </a:rPr>
              <a:t> represents an array implementation of a set.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@author Dr. Lewis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@author Dr. Chase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@version 1.0, 9/21/2008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package jss2;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import jss2.exceptions.*;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import </a:t>
            </a:r>
            <a:r>
              <a:rPr lang="en-US" altLang="es-MX" sz="1400" b="1" dirty="0" err="1">
                <a:solidFill>
                  <a:srgbClr val="000000"/>
                </a:solidFill>
              </a:rPr>
              <a:t>java.util</a:t>
            </a:r>
            <a:r>
              <a:rPr lang="en-US" altLang="es-MX" sz="1400" b="1" dirty="0">
                <a:solidFill>
                  <a:srgbClr val="000000"/>
                </a:solidFill>
              </a:rPr>
              <a:t>.*;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public class </a:t>
            </a:r>
            <a:r>
              <a:rPr lang="en-US" altLang="es-MX" sz="1400" b="1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b="1" dirty="0">
                <a:solidFill>
                  <a:srgbClr val="000000"/>
                </a:solidFill>
              </a:rPr>
              <a:t>&lt;T&gt; implements </a:t>
            </a:r>
            <a:r>
              <a:rPr lang="en-US" altLang="es-MX" sz="1400" b="1" dirty="0" err="1">
                <a:solidFill>
                  <a:srgbClr val="000000"/>
                </a:solidFill>
              </a:rPr>
              <a:t>SetADT</a:t>
            </a:r>
            <a:r>
              <a:rPr lang="en-US" altLang="es-MX" sz="1400" b="1" dirty="0">
                <a:solidFill>
                  <a:srgbClr val="000000"/>
                </a:solidFill>
              </a:rPr>
              <a:t>&lt;T&gt;, </a:t>
            </a:r>
            <a:r>
              <a:rPr lang="en-US" altLang="es-MX" sz="1400" b="1" dirty="0" err="1">
                <a:solidFill>
                  <a:srgbClr val="000000"/>
                </a:solidFill>
              </a:rPr>
              <a:t>Iterable</a:t>
            </a:r>
            <a:r>
              <a:rPr lang="en-US" altLang="es-MX" sz="1400" b="1" dirty="0">
                <a:solidFill>
                  <a:srgbClr val="000000"/>
                </a:solidFill>
              </a:rPr>
              <a:t>&lt;T&gt;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private static Random rand = new Random();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private final </a:t>
            </a:r>
            <a:r>
              <a:rPr lang="en-US" altLang="es-MX" sz="1400" dirty="0" err="1">
                <a:solidFill>
                  <a:srgbClr val="000000"/>
                </a:solidFill>
              </a:rPr>
              <a:t>int</a:t>
            </a:r>
            <a:r>
              <a:rPr lang="en-US" altLang="es-MX" sz="1400" dirty="0">
                <a:solidFill>
                  <a:srgbClr val="000000"/>
                </a:solidFill>
              </a:rPr>
              <a:t> DEFAULT_CAPACITY = 100;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private final </a:t>
            </a:r>
            <a:r>
              <a:rPr lang="en-US" altLang="es-MX" sz="1400" dirty="0" err="1">
                <a:solidFill>
                  <a:srgbClr val="000000"/>
                </a:solidFill>
              </a:rPr>
              <a:t>int</a:t>
            </a:r>
            <a:r>
              <a:rPr lang="en-US" altLang="es-MX" sz="1400" dirty="0">
                <a:solidFill>
                  <a:srgbClr val="000000"/>
                </a:solidFill>
              </a:rPr>
              <a:t> NOT_FOUND = -1;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private </a:t>
            </a:r>
            <a:r>
              <a:rPr lang="en-US" altLang="es-MX" sz="1400" dirty="0" err="1">
                <a:solidFill>
                  <a:srgbClr val="000000"/>
                </a:solidFill>
              </a:rPr>
              <a:t>int</a:t>
            </a:r>
            <a:r>
              <a:rPr lang="en-US" altLang="es-MX" sz="1400" dirty="0">
                <a:solidFill>
                  <a:srgbClr val="000000"/>
                </a:solidFill>
              </a:rPr>
              <a:t> count;  // the current number of elements in the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private T</a:t>
            </a:r>
            <a:r>
              <a:rPr lang="en-US" altLang="es-MX" sz="1400" dirty="0" smtClean="0">
                <a:solidFill>
                  <a:srgbClr val="000000"/>
                </a:solidFill>
              </a:rPr>
              <a:t>[]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;   // the container of the Set </a:t>
            </a:r>
            <a:endParaRPr lang="en-US" altLang="es-MX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684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xmlns="" id="{E7182FE3-8A37-4F89-823C-127B5383B0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4207B2D-6134-46A4-8FB0-D60BBE1F1D0C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s-MX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30FD6ABB-C560-418D-A869-D835AE0CC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- constructors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xmlns="" id="{469EB80F-62B2-4C48-83A7-96C39BE8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5545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Creates an empty set using the default capacity.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b="1" dirty="0">
                <a:solidFill>
                  <a:srgbClr val="000000"/>
                </a:solidFill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count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 </a:t>
            </a:r>
            <a:r>
              <a:rPr lang="en-US" altLang="es-MX" sz="1400" dirty="0">
                <a:solidFill>
                  <a:srgbClr val="000000"/>
                </a:solidFill>
              </a:rPr>
              <a:t>= </a:t>
            </a:r>
            <a:r>
              <a:rPr lang="en-US" altLang="es-MX" sz="1400" dirty="0" smtClean="0">
                <a:solidFill>
                  <a:srgbClr val="000000"/>
                </a:solidFill>
              </a:rPr>
              <a:t>( T</a:t>
            </a:r>
            <a:r>
              <a:rPr lang="en-US" altLang="es-MX" sz="1400" dirty="0">
                <a:solidFill>
                  <a:srgbClr val="000000"/>
                </a:solidFill>
              </a:rPr>
              <a:t>[])(new Object[DEFAULT_CAPACITY</a:t>
            </a:r>
            <a:r>
              <a:rPr lang="en-US" altLang="es-MX" sz="1400" dirty="0" smtClean="0">
                <a:solidFill>
                  <a:srgbClr val="000000"/>
                </a:solidFill>
              </a:rPr>
              <a:t>] 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Creates an empty set using the specified capacity.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</a:t>
            </a:r>
            <a:r>
              <a:rPr lang="en-US" altLang="es-MX" sz="1400" dirty="0" err="1">
                <a:solidFill>
                  <a:srgbClr val="000000"/>
                </a:solidFill>
              </a:rPr>
              <a:t>initialCapacity</a:t>
            </a:r>
            <a:r>
              <a:rPr lang="en-US" altLang="es-MX" sz="1400" dirty="0">
                <a:solidFill>
                  <a:srgbClr val="000000"/>
                </a:solidFill>
              </a:rPr>
              <a:t>  the initial capacity for the array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b="1" dirty="0">
                <a:solidFill>
                  <a:srgbClr val="000000"/>
                </a:solidFill>
              </a:rPr>
              <a:t>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( </a:t>
            </a:r>
            <a:r>
              <a:rPr lang="en-US" altLang="es-MX" sz="1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 </a:t>
            </a:r>
            <a:r>
              <a:rPr lang="en-US" altLang="es-MX" sz="1400" b="1" dirty="0" err="1" smtClean="0">
                <a:solidFill>
                  <a:srgbClr val="000000"/>
                </a:solidFill>
              </a:rPr>
              <a:t>initialCapacity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 )</a:t>
            </a:r>
            <a:endParaRPr lang="en-US" altLang="es-MX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count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 </a:t>
            </a:r>
            <a:r>
              <a:rPr lang="en-US" altLang="es-MX" sz="1400" dirty="0">
                <a:solidFill>
                  <a:srgbClr val="000000"/>
                </a:solidFill>
              </a:rPr>
              <a:t>= </a:t>
            </a:r>
            <a:r>
              <a:rPr lang="en-US" altLang="es-MX" sz="1400" dirty="0" smtClean="0">
                <a:solidFill>
                  <a:srgbClr val="000000"/>
                </a:solidFill>
              </a:rPr>
              <a:t>( T</a:t>
            </a:r>
            <a:r>
              <a:rPr lang="en-US" altLang="es-MX" sz="1400" dirty="0">
                <a:solidFill>
                  <a:srgbClr val="000000"/>
                </a:solidFill>
              </a:rPr>
              <a:t>[])(new Object[</a:t>
            </a:r>
            <a:r>
              <a:rPr lang="en-US" altLang="es-MX" sz="1400" dirty="0" err="1">
                <a:solidFill>
                  <a:srgbClr val="000000"/>
                </a:solidFill>
              </a:rPr>
              <a:t>initialCapacity</a:t>
            </a:r>
            <a:r>
              <a:rPr lang="en-US" altLang="es-MX" sz="1400" dirty="0" smtClean="0">
                <a:solidFill>
                  <a:srgbClr val="000000"/>
                </a:solidFill>
              </a:rPr>
              <a:t>] 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413991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xmlns="" id="{19010B63-D270-4FF5-8D9D-9E29F45A3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5816CE61-554E-4A22-88C2-28B7DFC74400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s-MX" sz="10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3E050D8E-60EA-469D-B547-6BCBE1D64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- add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xmlns="" id="{8D2F360B-C4DE-42FE-922D-215F41CD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12432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Adds the specified element to the set if it is not already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present. Expands the capacity of the set array if necessary.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element  the element to be added to the set array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void add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( T element )</a:t>
            </a:r>
            <a:endParaRPr lang="en-US" altLang="es-MX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!( contains(element) 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size</a:t>
            </a:r>
            <a:r>
              <a:rPr lang="en-US" altLang="es-MX" sz="1400" dirty="0">
                <a:solidFill>
                  <a:srgbClr val="000000"/>
                </a:solidFill>
              </a:rPr>
              <a:t>() ==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contSet.length</a:t>
            </a:r>
            <a:r>
              <a:rPr lang="en-US" altLang="es-MX" sz="1400" dirty="0" smtClean="0">
                <a:solidFill>
                  <a:srgbClr val="000000"/>
                </a:solidFill>
              </a:rPr>
              <a:t>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</a:t>
            </a:r>
            <a:r>
              <a:rPr lang="en-US" altLang="es-MX" sz="1400" dirty="0" err="1">
                <a:solidFill>
                  <a:srgbClr val="000000"/>
                </a:solidFill>
              </a:rPr>
              <a:t>expandCapacity</a:t>
            </a:r>
            <a:r>
              <a:rPr lang="en-US" altLang="es-MX" sz="14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[count</a:t>
            </a:r>
            <a:r>
              <a:rPr lang="en-US" altLang="es-MX" sz="1400" dirty="0">
                <a:solidFill>
                  <a:srgbClr val="000000"/>
                </a:solidFill>
              </a:rPr>
              <a:t>] = element;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count++;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710055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xmlns="" id="{1F7B949A-D0EE-4F7D-A839-1449ED3D6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FE7D9A1-347A-49FF-BBE9-0F50381986EC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s-MX" sz="10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8954B579-8FEA-4A70-9267-650D709A4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- </a:t>
            </a:r>
            <a:r>
              <a:rPr lang="en-US" altLang="es-MX" dirty="0" err="1"/>
              <a:t>addAll</a:t>
            </a:r>
            <a:endParaRPr lang="en-US" altLang="es-MX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xmlns="" id="{66EEBBB1-0BB6-4FC4-AD45-F912F0342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6858000" cy="2678113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Adds the contents of the parameter to this set.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set  the collection to be added to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void </a:t>
            </a:r>
            <a:r>
              <a:rPr lang="en-US" altLang="es-MX" sz="1400" b="1" dirty="0" err="1">
                <a:solidFill>
                  <a:srgbClr val="000000"/>
                </a:solidFill>
              </a:rPr>
              <a:t>addAll</a:t>
            </a:r>
            <a:r>
              <a:rPr lang="en-US" altLang="es-MX" sz="1400" b="1" dirty="0">
                <a:solidFill>
                  <a:srgbClr val="000000"/>
                </a:solidFill>
              </a:rPr>
              <a:t>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( </a:t>
            </a:r>
            <a:r>
              <a:rPr lang="en-US" altLang="es-MX" sz="1400" b="1" dirty="0" err="1" smtClean="0">
                <a:solidFill>
                  <a:srgbClr val="000000"/>
                </a:solidFill>
              </a:rPr>
              <a:t>SetADT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&lt;T</a:t>
            </a:r>
            <a:r>
              <a:rPr lang="en-US" altLang="es-MX" sz="1400" b="1" dirty="0">
                <a:solidFill>
                  <a:srgbClr val="000000"/>
                </a:solidFill>
              </a:rPr>
              <a:t>&gt;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set )</a:t>
            </a:r>
            <a:endParaRPr lang="en-US" altLang="es-MX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Iterator&lt;T&gt; </a:t>
            </a:r>
            <a:r>
              <a:rPr lang="en-US" altLang="es-MX" sz="1400" dirty="0" err="1">
                <a:solidFill>
                  <a:srgbClr val="000000"/>
                </a:solidFill>
              </a:rPr>
              <a:t>iter</a:t>
            </a:r>
            <a:r>
              <a:rPr lang="en-US" altLang="es-MX" sz="1400" dirty="0">
                <a:solidFill>
                  <a:srgbClr val="000000"/>
                </a:solidFill>
              </a:rPr>
              <a:t> = </a:t>
            </a:r>
            <a:r>
              <a:rPr lang="en-US" altLang="es-MX" sz="1400" dirty="0" err="1">
                <a:solidFill>
                  <a:srgbClr val="000000"/>
                </a:solidFill>
              </a:rPr>
              <a:t>set.iterator</a:t>
            </a:r>
            <a:r>
              <a:rPr lang="en-US" altLang="es-MX" sz="14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while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iter.hasNext</a:t>
            </a:r>
            <a:r>
              <a:rPr lang="en-US" altLang="es-MX" sz="1400" dirty="0" smtClean="0">
                <a:solidFill>
                  <a:srgbClr val="000000"/>
                </a:solidFill>
              </a:rPr>
              <a:t>()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add (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iter.next</a:t>
            </a:r>
            <a:r>
              <a:rPr lang="en-US" altLang="es-MX" sz="1400" dirty="0" smtClean="0">
                <a:solidFill>
                  <a:srgbClr val="000000"/>
                </a:solidFill>
              </a:rPr>
              <a:t>() 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    </a:t>
            </a:r>
          </a:p>
        </p:txBody>
      </p:sp>
    </p:spTree>
    <p:extLst>
      <p:ext uri="{BB962C8B-B14F-4D97-AF65-F5344CB8AC3E}">
        <p14:creationId xmlns:p14="http://schemas.microsoft.com/office/powerpoint/2010/main" val="1683637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xmlns="" id="{D533F109-E639-4188-B897-8AF994845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569F684-75E1-4528-9F2E-61C99D4EA2DA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s-MX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DB4BF89B-DBA3-4617-B71F-8E75C204A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- </a:t>
            </a:r>
            <a:r>
              <a:rPr lang="en-US" altLang="es-MX" dirty="0" err="1"/>
              <a:t>removeRandom</a:t>
            </a:r>
            <a:endParaRPr lang="en-US" altLang="es-MX" dirty="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xmlns="" id="{B224CAAE-0ADB-4833-AEA0-565C0BBF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9863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Removes a random element from the set and returns it. Throws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an </a:t>
            </a:r>
            <a:r>
              <a:rPr lang="en-US" altLang="es-MX" sz="1400" dirty="0" err="1">
                <a:solidFill>
                  <a:srgbClr val="000000"/>
                </a:solidFill>
              </a:rPr>
              <a:t>EmptyCollectionException</a:t>
            </a:r>
            <a:r>
              <a:rPr lang="en-US" altLang="es-MX" sz="1400" dirty="0">
                <a:solidFill>
                  <a:srgbClr val="000000"/>
                </a:solidFill>
              </a:rPr>
              <a:t> if the set is empty.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               a random element from the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@throws </a:t>
            </a:r>
            <a:r>
              <a:rPr lang="en-US" altLang="es-MX" sz="1400" dirty="0" err="1">
                <a:solidFill>
                  <a:srgbClr val="000000"/>
                </a:solidFill>
              </a:rPr>
              <a:t>EmptyCollectionException</a:t>
            </a:r>
            <a:r>
              <a:rPr lang="en-US" altLang="es-MX" sz="1400" dirty="0">
                <a:solidFill>
                  <a:srgbClr val="000000"/>
                </a:solidFill>
              </a:rPr>
              <a:t>  if an empty set exception occurs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T </a:t>
            </a:r>
            <a:r>
              <a:rPr lang="en-US" altLang="es-MX" sz="1400" b="1" dirty="0" err="1">
                <a:solidFill>
                  <a:srgbClr val="000000"/>
                </a:solidFill>
              </a:rPr>
              <a:t>removeRandom</a:t>
            </a:r>
            <a:r>
              <a:rPr lang="en-US" altLang="es-MX" sz="1400" b="1" dirty="0">
                <a:solidFill>
                  <a:srgbClr val="000000"/>
                </a:solidFill>
              </a:rPr>
              <a:t>() throws </a:t>
            </a:r>
            <a:r>
              <a:rPr lang="en-US" altLang="es-MX" sz="1400" b="1" dirty="0" err="1">
                <a:solidFill>
                  <a:srgbClr val="000000"/>
                </a:solidFill>
              </a:rPr>
              <a:t>EmptyCollectionException</a:t>
            </a:r>
            <a:endParaRPr lang="en-US" altLang="es-MX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if (</a:t>
            </a:r>
            <a:r>
              <a:rPr lang="en-US" altLang="es-MX" sz="1400" dirty="0" err="1">
                <a:solidFill>
                  <a:srgbClr val="000000"/>
                </a:solidFill>
              </a:rPr>
              <a:t>isEmpty</a:t>
            </a:r>
            <a:r>
              <a:rPr lang="en-US" altLang="es-MX" sz="1400" dirty="0">
                <a:solidFill>
                  <a:srgbClr val="000000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throw new </a:t>
            </a:r>
            <a:r>
              <a:rPr lang="en-US" altLang="es-MX" sz="1400" dirty="0" err="1">
                <a:solidFill>
                  <a:srgbClr val="000000"/>
                </a:solidFill>
              </a:rPr>
              <a:t>EmptyCollectionException</a:t>
            </a:r>
            <a:r>
              <a:rPr lang="en-US" altLang="es-MX" sz="1400" dirty="0">
                <a:solidFill>
                  <a:srgbClr val="000000"/>
                </a:solidFill>
              </a:rPr>
              <a:t>("Stack");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>
                <a:solidFill>
                  <a:srgbClr val="000000"/>
                </a:solidFill>
              </a:rPr>
              <a:t>int</a:t>
            </a:r>
            <a:r>
              <a:rPr lang="en-US" altLang="es-MX" sz="1400" dirty="0">
                <a:solidFill>
                  <a:srgbClr val="000000"/>
                </a:solidFill>
              </a:rPr>
              <a:t> choice = </a:t>
            </a:r>
            <a:r>
              <a:rPr lang="en-US" altLang="es-MX" sz="1400" dirty="0" err="1">
                <a:solidFill>
                  <a:srgbClr val="000000"/>
                </a:solidFill>
              </a:rPr>
              <a:t>rand.nextInt</a:t>
            </a:r>
            <a:r>
              <a:rPr lang="en-US" altLang="es-MX" sz="1400" dirty="0">
                <a:solidFill>
                  <a:srgbClr val="000000"/>
                </a:solidFill>
              </a:rPr>
              <a:t>(count);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T result =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[choice</a:t>
            </a:r>
            <a:r>
              <a:rPr lang="en-US" altLang="es-MX" sz="14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[choice</a:t>
            </a:r>
            <a:r>
              <a:rPr lang="en-US" altLang="es-MX" sz="1400" dirty="0">
                <a:solidFill>
                  <a:srgbClr val="000000"/>
                </a:solidFill>
              </a:rPr>
              <a:t>] =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[count-1</a:t>
            </a:r>
            <a:r>
              <a:rPr lang="en-US" altLang="es-MX" sz="1400" dirty="0">
                <a:solidFill>
                  <a:srgbClr val="000000"/>
                </a:solidFill>
              </a:rPr>
              <a:t>];  // fill the gap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[count-1</a:t>
            </a:r>
            <a:r>
              <a:rPr lang="en-US" altLang="es-MX" sz="1400" dirty="0">
                <a:solidFill>
                  <a:srgbClr val="000000"/>
                </a:solidFill>
              </a:rPr>
              <a:t>] = null;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count--;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return result;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769258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xmlns="" id="{4819814E-39CA-40EA-9D96-08CD3CC04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EB3FABA-4E5D-4599-8C22-9864166AA2B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s-MX" sz="10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8DF13477-5D28-426E-A528-D90921128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- remove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xmlns="" id="{52DC8550-5963-428E-99E2-D078E4C3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1862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Removes the specified element from the set and returns it.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Throws an </a:t>
            </a:r>
            <a:r>
              <a:rPr lang="en-US" altLang="es-MX" sz="1400" dirty="0" err="1">
                <a:solidFill>
                  <a:srgbClr val="000000"/>
                </a:solidFill>
              </a:rPr>
              <a:t>EmptyCollectionException</a:t>
            </a:r>
            <a:r>
              <a:rPr lang="en-US" altLang="es-MX" sz="1400" dirty="0">
                <a:solidFill>
                  <a:srgbClr val="000000"/>
                </a:solidFill>
              </a:rPr>
              <a:t> if the set is empty and 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</a:t>
            </a:r>
            <a:r>
              <a:rPr lang="en-US" altLang="es-MX" sz="1400" dirty="0" err="1">
                <a:solidFill>
                  <a:srgbClr val="000000"/>
                </a:solidFill>
              </a:rPr>
              <a:t>NoSuchElementException</a:t>
            </a:r>
            <a:r>
              <a:rPr lang="en-US" altLang="es-MX" sz="1400" dirty="0">
                <a:solidFill>
                  <a:srgbClr val="000000"/>
                </a:solidFill>
              </a:rPr>
              <a:t> if the target is not in the set.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target                   the element being sought in the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                    the element specified by the target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@throws </a:t>
            </a:r>
            <a:r>
              <a:rPr lang="en-US" altLang="es-MX" sz="1400" dirty="0" err="1">
                <a:solidFill>
                  <a:srgbClr val="000000"/>
                </a:solidFill>
              </a:rPr>
              <a:t>EmptyCollectionException</a:t>
            </a:r>
            <a:r>
              <a:rPr lang="en-US" altLang="es-MX" sz="1400" dirty="0">
                <a:solidFill>
                  <a:srgbClr val="000000"/>
                </a:solidFill>
              </a:rPr>
              <a:t>       if an empty set exception occurs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@throws </a:t>
            </a:r>
            <a:r>
              <a:rPr lang="en-US" altLang="es-MX" sz="1400" dirty="0" err="1">
                <a:solidFill>
                  <a:srgbClr val="000000"/>
                </a:solidFill>
              </a:rPr>
              <a:t>NoSuchElementException</a:t>
            </a:r>
            <a:r>
              <a:rPr lang="en-US" altLang="es-MX" sz="1400" dirty="0">
                <a:solidFill>
                  <a:srgbClr val="000000"/>
                </a:solidFill>
              </a:rPr>
              <a:t>  if a no such element exception occurs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T remove (T target) throws </a:t>
            </a:r>
            <a:r>
              <a:rPr lang="en-US" altLang="es-MX" sz="1400" b="1" dirty="0" err="1">
                <a:solidFill>
                  <a:srgbClr val="000000"/>
                </a:solidFill>
              </a:rPr>
              <a:t>EmptyCollectionException</a:t>
            </a:r>
            <a:r>
              <a:rPr lang="en-US" altLang="es-MX" sz="1400" b="1" dirty="0">
                <a:solidFill>
                  <a:srgbClr val="000000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                                      </a:t>
            </a:r>
            <a:r>
              <a:rPr lang="en-US" altLang="es-MX" sz="1400" b="1" dirty="0" err="1">
                <a:solidFill>
                  <a:srgbClr val="000000"/>
                </a:solidFill>
              </a:rPr>
              <a:t>NoSuchElementException</a:t>
            </a:r>
            <a:endParaRPr lang="en-US" altLang="es-MX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>
                <a:solidFill>
                  <a:srgbClr val="000000"/>
                </a:solidFill>
              </a:rPr>
              <a:t>int</a:t>
            </a:r>
            <a:r>
              <a:rPr lang="en-US" altLang="es-MX" sz="1400" dirty="0">
                <a:solidFill>
                  <a:srgbClr val="000000"/>
                </a:solidFill>
              </a:rPr>
              <a:t> search = NOT_FOUND;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isEmpty</a:t>
            </a:r>
            <a:r>
              <a:rPr lang="en-US" altLang="es-MX" sz="1400" dirty="0" smtClean="0">
                <a:solidFill>
                  <a:srgbClr val="000000"/>
                </a:solidFill>
              </a:rPr>
              <a:t>()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throw new </a:t>
            </a:r>
            <a:r>
              <a:rPr lang="en-US" altLang="es-MX" sz="1400" dirty="0" err="1">
                <a:solidFill>
                  <a:srgbClr val="000000"/>
                </a:solidFill>
              </a:rPr>
              <a:t>EmptyCollectionException</a:t>
            </a:r>
            <a:r>
              <a:rPr lang="en-US" altLang="es-MX" sz="1400" dirty="0">
                <a:solidFill>
                  <a:srgbClr val="000000"/>
                </a:solidFill>
              </a:rPr>
              <a:t>("Stack");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29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xmlns="" id="{2F6E428B-EC2A-4575-BA92-B12B76D10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716848D-D64C-43AC-A5FE-DC0BEF4A4B7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937343A1-328F-4D10-811E-5B9E5CD98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Chapter 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42A95EED-27F1-4339-8D4F-B4D1C5D49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Define </a:t>
            </a:r>
            <a:r>
              <a:rPr lang="en-US" altLang="es-MX" sz="2800" b="1" i="1" dirty="0" smtClean="0"/>
              <a:t>set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collection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Examine an array implementation of a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Use a </a:t>
            </a:r>
            <a:r>
              <a:rPr lang="en-US" altLang="es-MX" sz="2800" b="1" i="1" dirty="0"/>
              <a:t>set</a:t>
            </a:r>
            <a:r>
              <a:rPr lang="en-US" altLang="es-MX" sz="2800" dirty="0"/>
              <a:t> collection to solve a problem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xmlns="" id="{19FD9897-E800-4CF0-9427-767FF4712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2F99F25-9C03-4C30-885C-D64403F2C4CA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s-MX" sz="10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471DBE4A-9946-47AB-8732-1CAE97F5F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– remove (cont.)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xmlns="" id="{28987D4A-0836-4BDF-B863-F0652139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6858000" cy="354012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for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int</a:t>
            </a:r>
            <a:r>
              <a:rPr lang="en-US" altLang="es-MX" sz="1400" dirty="0" smtClean="0">
                <a:solidFill>
                  <a:srgbClr val="000000"/>
                </a:solidFill>
              </a:rPr>
              <a:t> </a:t>
            </a:r>
            <a:r>
              <a:rPr lang="en-US" altLang="es-MX" sz="1400" dirty="0">
                <a:solidFill>
                  <a:srgbClr val="000000"/>
                </a:solidFill>
              </a:rPr>
              <a:t>index=0; index &lt; count &amp;&amp; search == NOT_FOUND; index</a:t>
            </a:r>
            <a:r>
              <a:rPr lang="en-US" altLang="es-MX" sz="1400" dirty="0" smtClean="0">
                <a:solidFill>
                  <a:srgbClr val="000000"/>
                </a:solidFill>
              </a:rPr>
              <a:t>++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[index</a:t>
            </a:r>
            <a:r>
              <a:rPr lang="en-US" altLang="es-MX" sz="1400" dirty="0">
                <a:solidFill>
                  <a:srgbClr val="000000"/>
                </a:solidFill>
              </a:rPr>
              <a:t>].equals(target</a:t>
            </a:r>
            <a:r>
              <a:rPr lang="en-US" altLang="es-MX" sz="1400" dirty="0" smtClean="0">
                <a:solidFill>
                  <a:srgbClr val="000000"/>
                </a:solidFill>
              </a:rPr>
              <a:t>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search = index;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search </a:t>
            </a:r>
            <a:r>
              <a:rPr lang="en-US" altLang="es-MX" sz="1400" dirty="0">
                <a:solidFill>
                  <a:srgbClr val="000000"/>
                </a:solidFill>
              </a:rPr>
              <a:t>== </a:t>
            </a:r>
            <a:r>
              <a:rPr lang="en-US" altLang="es-MX" sz="1400" dirty="0" smtClean="0">
                <a:solidFill>
                  <a:srgbClr val="000000"/>
                </a:solidFill>
              </a:rPr>
              <a:t>NOT_FOUND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throw new </a:t>
            </a:r>
            <a:r>
              <a:rPr lang="en-US" altLang="es-MX" sz="1400" dirty="0" err="1">
                <a:solidFill>
                  <a:srgbClr val="000000"/>
                </a:solidFill>
              </a:rPr>
              <a:t>NoSuchElementException</a:t>
            </a:r>
            <a:r>
              <a:rPr lang="en-US" altLang="es-MX" sz="14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T result =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[search</a:t>
            </a:r>
            <a:r>
              <a:rPr lang="en-US" altLang="es-MX" sz="14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[search</a:t>
            </a:r>
            <a:r>
              <a:rPr lang="en-US" altLang="es-MX" sz="1400" dirty="0">
                <a:solidFill>
                  <a:srgbClr val="000000"/>
                </a:solidFill>
              </a:rPr>
              <a:t>] =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[count-1</a:t>
            </a:r>
            <a:r>
              <a:rPr lang="en-US" altLang="es-MX" sz="14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[count-1</a:t>
            </a:r>
            <a:r>
              <a:rPr lang="en-US" altLang="es-MX" sz="1400" dirty="0">
                <a:solidFill>
                  <a:srgbClr val="000000"/>
                </a:solidFill>
              </a:rPr>
              <a:t>] = null;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count--;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return result;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26039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xmlns="" id="{5F5914CD-20D6-4356-A452-E6A0A4623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00F36143-D7C6-47E4-A3A0-ACDE9B889FE5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s-MX" sz="10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C1AFCC8E-4D27-4949-B94F-1B4FB88F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– union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xmlns="" id="{D58B6B57-D4F3-47A5-BD20-E4FDD51A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7704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a new set that is the union of this set and the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parameter.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set  the set that is to be </a:t>
            </a:r>
            <a:r>
              <a:rPr lang="en-US" altLang="es-MX" sz="1400" dirty="0" err="1">
                <a:solidFill>
                  <a:srgbClr val="000000"/>
                </a:solidFill>
              </a:rPr>
              <a:t>unioned</a:t>
            </a:r>
            <a:r>
              <a:rPr lang="en-US" altLang="es-MX" sz="1400" dirty="0">
                <a:solidFill>
                  <a:srgbClr val="000000"/>
                </a:solidFill>
              </a:rPr>
              <a:t> with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a new that that is the union of this set and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            the parameter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  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SetADT</a:t>
            </a:r>
            <a:r>
              <a:rPr lang="en-US" altLang="es-MX" sz="1400" b="1" dirty="0">
                <a:solidFill>
                  <a:srgbClr val="000000"/>
                </a:solidFill>
              </a:rPr>
              <a:t>&lt;T&gt; union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( </a:t>
            </a:r>
            <a:r>
              <a:rPr lang="en-US" altLang="es-MX" sz="1400" b="1" dirty="0" err="1" smtClean="0">
                <a:solidFill>
                  <a:srgbClr val="000000"/>
                </a:solidFill>
              </a:rPr>
              <a:t>SetADT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&lt;T</a:t>
            </a:r>
            <a:r>
              <a:rPr lang="en-US" altLang="es-MX" sz="1400" b="1" dirty="0">
                <a:solidFill>
                  <a:srgbClr val="000000"/>
                </a:solidFill>
              </a:rPr>
              <a:t>&gt;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set )</a:t>
            </a:r>
            <a:endParaRPr lang="en-US" altLang="es-MX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dirty="0">
                <a:solidFill>
                  <a:srgbClr val="000000"/>
                </a:solidFill>
              </a:rPr>
              <a:t>&lt;T&gt; both = new </a:t>
            </a:r>
            <a:r>
              <a:rPr lang="en-US" altLang="es-MX" sz="1400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dirty="0">
                <a:solidFill>
                  <a:srgbClr val="000000"/>
                </a:solidFill>
              </a:rPr>
              <a:t>&lt;T&gt;();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for (</a:t>
            </a:r>
            <a:r>
              <a:rPr lang="en-US" altLang="es-MX" sz="1400" dirty="0" err="1">
                <a:solidFill>
                  <a:srgbClr val="000000"/>
                </a:solidFill>
              </a:rPr>
              <a:t>int</a:t>
            </a:r>
            <a:r>
              <a:rPr lang="en-US" altLang="es-MX" sz="1400" dirty="0">
                <a:solidFill>
                  <a:srgbClr val="000000"/>
                </a:solidFill>
              </a:rPr>
              <a:t> index = 0; index &lt; count; index++)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</a:t>
            </a:r>
            <a:r>
              <a:rPr lang="en-US" altLang="es-MX" sz="1400" dirty="0" err="1">
                <a:solidFill>
                  <a:srgbClr val="000000"/>
                </a:solidFill>
              </a:rPr>
              <a:t>both.add</a:t>
            </a:r>
            <a:r>
              <a:rPr lang="en-US" altLang="es-MX" sz="1400" dirty="0">
                <a:solidFill>
                  <a:srgbClr val="000000"/>
                </a:solidFill>
              </a:rPr>
              <a:t>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[index] 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Iterator&lt;T&gt; scan = </a:t>
            </a:r>
            <a:r>
              <a:rPr lang="en-US" altLang="es-MX" sz="1400" dirty="0" err="1">
                <a:solidFill>
                  <a:srgbClr val="000000"/>
                </a:solidFill>
              </a:rPr>
              <a:t>set.iterator</a:t>
            </a:r>
            <a:r>
              <a:rPr lang="en-US" altLang="es-MX" sz="14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while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scan.hasNext</a:t>
            </a:r>
            <a:r>
              <a:rPr lang="en-US" altLang="es-MX" sz="1400" dirty="0" smtClean="0">
                <a:solidFill>
                  <a:srgbClr val="000000"/>
                </a:solidFill>
              </a:rPr>
              <a:t>()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</a:t>
            </a:r>
            <a:r>
              <a:rPr lang="en-US" altLang="es-MX" sz="1400" dirty="0" err="1">
                <a:solidFill>
                  <a:srgbClr val="000000"/>
                </a:solidFill>
              </a:rPr>
              <a:t>both.add</a:t>
            </a:r>
            <a:r>
              <a:rPr lang="en-US" altLang="es-MX" sz="1400" dirty="0">
                <a:solidFill>
                  <a:srgbClr val="000000"/>
                </a:solidFill>
              </a:rPr>
              <a:t>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scan.next</a:t>
            </a:r>
            <a:r>
              <a:rPr lang="en-US" altLang="es-MX" sz="1400" dirty="0" smtClean="0">
                <a:solidFill>
                  <a:srgbClr val="000000"/>
                </a:solidFill>
              </a:rPr>
              <a:t>() 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return both;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765893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xmlns="" id="{C7272C4A-7278-4348-97FD-C3CF25E74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42C61CFF-F124-45D1-AF58-E60193A0587C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s-MX" sz="10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451DADF6-0006-43DE-9DE5-640208FC4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– contains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xmlns="" id="{DCB30549-E514-4AE5-97C1-E610852E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37544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true if this set contains the specified target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element.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target  the element being sought within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   true if the set contains the target element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  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boolean</a:t>
            </a:r>
            <a:r>
              <a:rPr lang="en-US" altLang="es-MX" sz="1400" b="1" dirty="0">
                <a:solidFill>
                  <a:srgbClr val="000000"/>
                </a:solidFill>
              </a:rPr>
              <a:t> contains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( T target )</a:t>
            </a:r>
            <a:endParaRPr lang="en-US" altLang="es-MX" sz="1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>
                <a:solidFill>
                  <a:srgbClr val="000000"/>
                </a:solidFill>
              </a:rPr>
              <a:t>int</a:t>
            </a:r>
            <a:r>
              <a:rPr lang="en-US" altLang="es-MX" sz="1400" dirty="0">
                <a:solidFill>
                  <a:srgbClr val="000000"/>
                </a:solidFill>
              </a:rPr>
              <a:t> search = NOT_FOUND;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for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int</a:t>
            </a:r>
            <a:r>
              <a:rPr lang="en-US" altLang="es-MX" sz="1400" dirty="0" smtClean="0">
                <a:solidFill>
                  <a:srgbClr val="000000"/>
                </a:solidFill>
              </a:rPr>
              <a:t> </a:t>
            </a:r>
            <a:r>
              <a:rPr lang="en-US" altLang="es-MX" sz="1400" dirty="0">
                <a:solidFill>
                  <a:srgbClr val="000000"/>
                </a:solidFill>
              </a:rPr>
              <a:t>index=0; index &lt; count &amp;&amp; search == NOT_FOUND; index</a:t>
            </a:r>
            <a:r>
              <a:rPr lang="en-US" altLang="es-MX" sz="1400" dirty="0" smtClean="0">
                <a:solidFill>
                  <a:srgbClr val="000000"/>
                </a:solidFill>
              </a:rPr>
              <a:t>++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contSet</a:t>
            </a:r>
            <a:r>
              <a:rPr lang="en-US" altLang="es-MX" sz="1400" dirty="0" smtClean="0">
                <a:solidFill>
                  <a:srgbClr val="000000"/>
                </a:solidFill>
              </a:rPr>
              <a:t>[index</a:t>
            </a:r>
            <a:r>
              <a:rPr lang="en-US" altLang="es-MX" sz="1400" dirty="0">
                <a:solidFill>
                  <a:srgbClr val="000000"/>
                </a:solidFill>
              </a:rPr>
              <a:t>].equals(target</a:t>
            </a:r>
            <a:r>
              <a:rPr lang="en-US" altLang="es-MX" sz="1400" dirty="0" smtClean="0">
                <a:solidFill>
                  <a:srgbClr val="000000"/>
                </a:solidFill>
              </a:rPr>
              <a:t>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search = index;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return (search != NOT_FOUND);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72059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xmlns="" id="{DBFA20AA-E94C-4B2D-8142-31E5700CE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CC64E8E1-9FC1-420B-A13C-C773E8A4666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s-MX" sz="10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DE93C541-DF17-4CFD-9282-0A4020E1D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– equals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xmlns="" id="{DD7B3D6A-F845-423C-BF88-B9C2CABB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40120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true if this set contains exactly the same elements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as the parameter.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set  the set to be compared with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true if the parameter set and this set contain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            exactly the same elements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boolean</a:t>
            </a:r>
            <a:r>
              <a:rPr lang="en-US" altLang="es-MX" sz="1400" b="1" dirty="0">
                <a:solidFill>
                  <a:srgbClr val="000000"/>
                </a:solidFill>
              </a:rPr>
              <a:t> equals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( </a:t>
            </a:r>
            <a:r>
              <a:rPr lang="en-US" altLang="es-MX" sz="1400" b="1" dirty="0" err="1" smtClean="0">
                <a:solidFill>
                  <a:srgbClr val="000000"/>
                </a:solidFill>
              </a:rPr>
              <a:t>SetADT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&lt;T</a:t>
            </a:r>
            <a:r>
              <a:rPr lang="en-US" altLang="es-MX" sz="1400" b="1" dirty="0">
                <a:solidFill>
                  <a:srgbClr val="000000"/>
                </a:solidFill>
              </a:rPr>
              <a:t>&gt; </a:t>
            </a:r>
            <a:r>
              <a:rPr lang="en-US" altLang="es-MX" sz="1400" b="1" dirty="0" smtClean="0">
                <a:solidFill>
                  <a:srgbClr val="000000"/>
                </a:solidFill>
              </a:rPr>
              <a:t>set )  </a:t>
            </a:r>
            <a:r>
              <a:rPr lang="en-US" altLang="es-MX" sz="1400" dirty="0" smtClean="0">
                <a:solidFill>
                  <a:srgbClr val="000000"/>
                </a:solidFill>
              </a:rPr>
              <a:t>{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>
                <a:solidFill>
                  <a:srgbClr val="000000"/>
                </a:solidFill>
              </a:rPr>
              <a:t>boolean</a:t>
            </a:r>
            <a:r>
              <a:rPr lang="en-US" altLang="es-MX" sz="1400" dirty="0">
                <a:solidFill>
                  <a:srgbClr val="000000"/>
                </a:solidFill>
              </a:rPr>
              <a:t> result =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dirty="0">
                <a:solidFill>
                  <a:srgbClr val="000000"/>
                </a:solidFill>
              </a:rPr>
              <a:t>&lt;T&gt; temp1 = new </a:t>
            </a:r>
            <a:r>
              <a:rPr lang="en-US" altLang="es-MX" sz="1400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dirty="0">
                <a:solidFill>
                  <a:srgbClr val="000000"/>
                </a:solidFill>
              </a:rPr>
              <a:t>&lt;T&gt;();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  <a:r>
              <a:rPr lang="en-US" altLang="es-MX" sz="1400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dirty="0">
                <a:solidFill>
                  <a:srgbClr val="000000"/>
                </a:solidFill>
              </a:rPr>
              <a:t>&lt;T&gt; temp2 = new </a:t>
            </a:r>
            <a:r>
              <a:rPr lang="en-US" altLang="es-MX" sz="1400" dirty="0" err="1">
                <a:solidFill>
                  <a:srgbClr val="000000"/>
                </a:solidFill>
              </a:rPr>
              <a:t>ArraySet</a:t>
            </a:r>
            <a:r>
              <a:rPr lang="en-US" altLang="es-MX" sz="1400" dirty="0">
                <a:solidFill>
                  <a:srgbClr val="000000"/>
                </a:solidFill>
              </a:rPr>
              <a:t>&lt;T&gt;();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T </a:t>
            </a:r>
            <a:r>
              <a:rPr lang="en-US" altLang="es-MX" sz="1400" dirty="0" smtClean="0">
                <a:solidFill>
                  <a:srgbClr val="000000"/>
                </a:solidFill>
              </a:rPr>
              <a:t>obj2;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size</a:t>
            </a:r>
            <a:r>
              <a:rPr lang="en-US" altLang="es-MX" sz="1400" dirty="0">
                <a:solidFill>
                  <a:srgbClr val="000000"/>
                </a:solidFill>
              </a:rPr>
              <a:t>() == </a:t>
            </a:r>
            <a:r>
              <a:rPr lang="en-US" altLang="es-MX" sz="1400" dirty="0" err="1">
                <a:solidFill>
                  <a:srgbClr val="000000"/>
                </a:solidFill>
              </a:rPr>
              <a:t>set.size</a:t>
            </a:r>
            <a:r>
              <a:rPr lang="en-US" altLang="es-MX" sz="1400" dirty="0" smtClean="0">
                <a:solidFill>
                  <a:srgbClr val="000000"/>
                </a:solidFill>
              </a:rPr>
              <a:t>() )  {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temp1.addAll(this);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temp2.addAll(set</a:t>
            </a:r>
            <a:r>
              <a:rPr lang="en-US" altLang="es-MX" sz="1400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 smtClean="0">
                <a:solidFill>
                  <a:srgbClr val="000000"/>
                </a:solidFill>
              </a:rPr>
              <a:t>      Iterator&lt;T&gt; iter2 = </a:t>
            </a:r>
            <a:r>
              <a:rPr lang="en-US" altLang="es-MX" sz="1400" dirty="0" err="1" smtClean="0">
                <a:solidFill>
                  <a:srgbClr val="000000"/>
                </a:solidFill>
              </a:rPr>
              <a:t>set.iterator</a:t>
            </a:r>
            <a:r>
              <a:rPr lang="en-US" altLang="es-MX" sz="1400" dirty="0" smtClean="0">
                <a:solidFill>
                  <a:srgbClr val="000000"/>
                </a:solidFill>
              </a:rPr>
              <a:t>();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66156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xmlns="" id="{8D83E5D1-856E-4D4B-9066-58E994BBB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3102851-28C4-473F-B197-3CB08EE4425C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s-MX" sz="10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2096DCE2-F844-4F52-833B-EAC5085CB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The </a:t>
            </a:r>
            <a:r>
              <a:rPr lang="en-US" altLang="es-MX" i="1" dirty="0" err="1"/>
              <a:t>ArraySet</a:t>
            </a:r>
            <a:r>
              <a:rPr lang="en-US" altLang="es-MX" dirty="0"/>
              <a:t> class – equals (cont.)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xmlns="" id="{B82969EE-40A4-40A4-A09F-EB239948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37544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while </a:t>
            </a:r>
            <a:r>
              <a:rPr lang="en-US" altLang="es-MX" sz="1400" dirty="0" smtClean="0">
                <a:solidFill>
                  <a:srgbClr val="000000"/>
                </a:solidFill>
              </a:rPr>
              <a:t>( iter2.hasNext()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</a:t>
            </a:r>
            <a:r>
              <a:rPr lang="en-US" altLang="es-MX" sz="1400" dirty="0" smtClean="0">
                <a:solidFill>
                  <a:srgbClr val="000000"/>
                </a:solidFill>
              </a:rPr>
              <a:t>obj2 </a:t>
            </a:r>
            <a:r>
              <a:rPr lang="en-US" altLang="es-MX" sz="1400" dirty="0">
                <a:solidFill>
                  <a:srgbClr val="000000"/>
                </a:solidFill>
              </a:rPr>
              <a:t>= </a:t>
            </a:r>
            <a:r>
              <a:rPr lang="en-US" altLang="es-MX" sz="1400" dirty="0" smtClean="0">
                <a:solidFill>
                  <a:srgbClr val="000000"/>
                </a:solidFill>
              </a:rPr>
              <a:t>iter2.next</a:t>
            </a:r>
            <a:r>
              <a:rPr lang="en-US" altLang="es-MX" sz="1400" dirty="0">
                <a:solidFill>
                  <a:srgbClr val="000000"/>
                </a:solidFill>
              </a:rPr>
              <a:t>();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if </a:t>
            </a:r>
            <a:r>
              <a:rPr lang="en-US" altLang="es-MX" sz="1400" dirty="0" smtClean="0">
                <a:solidFill>
                  <a:srgbClr val="000000"/>
                </a:solidFill>
              </a:rPr>
              <a:t>( temp1.contains(obj2) )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  </a:t>
            </a:r>
            <a:r>
              <a:rPr lang="en-US" altLang="es-MX" sz="1400" dirty="0" smtClean="0">
                <a:solidFill>
                  <a:srgbClr val="000000"/>
                </a:solidFill>
              </a:rPr>
              <a:t>temp1.remove(obj2);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  </a:t>
            </a:r>
            <a:r>
              <a:rPr lang="en-US" altLang="es-MX" sz="1400" dirty="0" smtClean="0">
                <a:solidFill>
                  <a:srgbClr val="000000"/>
                </a:solidFill>
              </a:rPr>
              <a:t>temp2.remove(obj2);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  result = </a:t>
            </a:r>
            <a:r>
              <a:rPr lang="en-US" altLang="es-MX" sz="1400" dirty="0" smtClean="0">
                <a:solidFill>
                  <a:srgbClr val="000000"/>
                </a:solidFill>
              </a:rPr>
              <a:t>( temp1.isEmpty</a:t>
            </a:r>
            <a:r>
              <a:rPr lang="en-US" altLang="es-MX" sz="1400" dirty="0">
                <a:solidFill>
                  <a:srgbClr val="000000"/>
                </a:solidFill>
              </a:rPr>
              <a:t>() &amp;&amp; temp2.isEmpty</a:t>
            </a:r>
            <a:r>
              <a:rPr lang="en-US" altLang="es-MX" sz="1400" dirty="0" smtClean="0">
                <a:solidFill>
                  <a:srgbClr val="000000"/>
                </a:solidFill>
              </a:rPr>
              <a:t>() );</a:t>
            </a: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 return result;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50604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xmlns="" id="{85D868CD-994A-4197-B9B4-BAC85453A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1149D2D-2B57-4E5E-B988-46899CE4CB7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67B51197-6D0A-4450-9AC6-38084433B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A </a:t>
            </a:r>
            <a:r>
              <a:rPr lang="en-US" altLang="es-MX" i="1" dirty="0"/>
              <a:t>Set</a:t>
            </a:r>
            <a:r>
              <a:rPr lang="en-US" altLang="es-MX" dirty="0"/>
              <a:t> Collection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39C4922F-50BB-43EB-8DE2-70067B7BB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97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Lets consider a collection based upon the idea of </a:t>
            </a:r>
            <a:r>
              <a:rPr lang="en-US" altLang="es-MX" sz="2800" dirty="0" smtClean="0"/>
              <a:t>the </a:t>
            </a:r>
            <a:r>
              <a:rPr lang="en-US" altLang="es-MX" sz="2800" b="1" i="1" dirty="0" smtClean="0"/>
              <a:t>set</a:t>
            </a:r>
            <a:r>
              <a:rPr lang="en-US" altLang="es-MX" sz="2800" dirty="0" smtClean="0"/>
              <a:t> theory</a:t>
            </a:r>
            <a:endParaRPr lang="en-US" altLang="es-MX" sz="2800" b="1" i="1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</a:t>
            </a:r>
            <a:r>
              <a:rPr lang="en-US" altLang="es-MX" sz="2800" b="1" i="1" dirty="0"/>
              <a:t>set</a:t>
            </a:r>
            <a:r>
              <a:rPr lang="en-US" altLang="es-MX" sz="2800" dirty="0"/>
              <a:t> is a collection of elements with no duplicates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No other relationship among the elements should be assumed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s-MX" sz="2000" dirty="0"/>
              <a:t>It's as if you threw them all in a 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s-MX" sz="2000" dirty="0"/>
              <a:t>You can reach into a box and pull out an element, and are equally </a:t>
            </a:r>
            <a:r>
              <a:rPr lang="en-US" altLang="es-MX" sz="2000" i="1" dirty="0"/>
              <a:t>likely</a:t>
            </a:r>
            <a:r>
              <a:rPr lang="en-US" altLang="es-MX" sz="2000" dirty="0"/>
              <a:t> to get any one</a:t>
            </a:r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>
            <a:extLst>
              <a:ext uri="{FF2B5EF4-FFF2-40B4-BE49-F238E27FC236}">
                <a16:creationId xmlns:a16="http://schemas.microsoft.com/office/drawing/2014/main" xmlns="" id="{F42A8550-F920-4BEB-AC1C-2CCF53B42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C384FCFF-64ED-4D78-9AD8-4456FDC6107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xmlns="" id="{800E42B1-1F7B-44BB-A7CA-2ED3FA5FF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The conceptual view of a </a:t>
            </a:r>
            <a:r>
              <a:rPr lang="en-US" altLang="es-MX" sz="3200" i="1" dirty="0"/>
              <a:t>set</a:t>
            </a:r>
            <a:r>
              <a:rPr lang="en-US" altLang="es-MX" sz="3200" dirty="0"/>
              <a:t> collection</a:t>
            </a:r>
            <a:endParaRPr lang="en-US" altLang="es-MX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E0D8DC9B-BF75-44DD-970A-527C7B95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05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12297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xmlns="" id="{85D868CD-994A-4197-B9B4-BAC85453A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1149D2D-2B57-4E5E-B988-46899CE4CB7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67B51197-6D0A-4450-9AC6-38084433B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A </a:t>
            </a:r>
            <a:r>
              <a:rPr lang="en-US" altLang="es-MX" i="1" dirty="0"/>
              <a:t>Set</a:t>
            </a:r>
            <a:r>
              <a:rPr lang="en-US" altLang="es-MX" dirty="0"/>
              <a:t> Collection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39C4922F-50BB-43EB-8DE2-70067B7BB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97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primary purpose of a </a:t>
            </a:r>
            <a:r>
              <a:rPr lang="en-US" altLang="es-MX" sz="2800" b="1" i="1" dirty="0"/>
              <a:t>set</a:t>
            </a:r>
            <a:r>
              <a:rPr lang="en-US" altLang="es-MX" sz="2800" dirty="0"/>
              <a:t> is to determine whether a particular element is a member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It is a </a:t>
            </a:r>
            <a:r>
              <a:rPr lang="en-US" altLang="es-MX" sz="2800" i="1" dirty="0"/>
              <a:t>nonlinear</a:t>
            </a:r>
            <a:r>
              <a:rPr lang="en-US" altLang="es-MX" sz="2800" dirty="0"/>
              <a:t> collection, but could be implemented with a 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626326316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>
            <a:extLst>
              <a:ext uri="{FF2B5EF4-FFF2-40B4-BE49-F238E27FC236}">
                <a16:creationId xmlns:a16="http://schemas.microsoft.com/office/drawing/2014/main" xmlns="" id="{23EA3C05-7148-4861-A52E-67B3BC19A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0E0FE0F-5406-4700-9FC5-F24359A7FCB7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xmlns="" id="{E9CC8EDF-2306-4C0A-AF15-C10BBAC2D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The operations on a </a:t>
            </a:r>
            <a:r>
              <a:rPr lang="en-US" altLang="es-MX" sz="3200" i="1" dirty="0"/>
              <a:t>set</a:t>
            </a:r>
            <a:r>
              <a:rPr lang="en-US" altLang="es-MX" sz="3200" dirty="0"/>
              <a:t> collection</a:t>
            </a:r>
            <a:endParaRPr lang="en-US" altLang="es-MX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B4734DBE-85B3-4617-A0B3-32051B52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105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xmlns="" id="{7A402AC1-CF88-4005-996C-6D5413693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404F915C-ED00-47EB-BC85-3934A01F425B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xmlns="" id="{703117D9-A178-4CBF-A607-75DEB085B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UML description of the SetADT&lt;T&gt; interface</a:t>
            </a:r>
            <a:endParaRPr lang="en-US" altLang="es-MX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6F18A502-C1AC-47CD-B497-F2A47C1AF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619875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>
            <a:extLst>
              <a:ext uri="{FF2B5EF4-FFF2-40B4-BE49-F238E27FC236}">
                <a16:creationId xmlns:a16="http://schemas.microsoft.com/office/drawing/2014/main" xmlns="" id="{350BFED2-3EF0-4F67-B155-E081638AE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61F77EC-CCB1-4395-81E2-249CDCE9AF8E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xmlns="" id="{4BFBC7BD-F6F3-4396-88F0-4C0E40B75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A SetADT</a:t>
            </a:r>
            <a:endParaRPr lang="en-US" altLang="es-MX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21C603F0-9974-482D-9C1D-A1F7AB95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1862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</a:t>
            </a:r>
            <a:r>
              <a:rPr lang="en-US" altLang="es-MX" sz="1400" dirty="0" err="1">
                <a:solidFill>
                  <a:srgbClr val="000000"/>
                </a:solidFill>
              </a:rPr>
              <a:t>SetADT</a:t>
            </a:r>
            <a:r>
              <a:rPr lang="en-US" altLang="es-MX" sz="1400" dirty="0">
                <a:solidFill>
                  <a:srgbClr val="000000"/>
                </a:solidFill>
              </a:rPr>
              <a:t> defines the interface to a set collection.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@author Dr. Lewis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@author Dr. Chase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 @version 1.0, 9/21/2008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package jss2;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import </a:t>
            </a:r>
            <a:r>
              <a:rPr lang="en-US" altLang="es-MX" sz="1400" b="1" dirty="0" err="1">
                <a:solidFill>
                  <a:srgbClr val="000000"/>
                </a:solidFill>
              </a:rPr>
              <a:t>java.util.Iterator</a:t>
            </a:r>
            <a:r>
              <a:rPr lang="en-US" altLang="es-MX" sz="14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public interface </a:t>
            </a:r>
            <a:r>
              <a:rPr lang="en-US" altLang="es-MX" sz="1400" b="1" dirty="0" err="1">
                <a:solidFill>
                  <a:srgbClr val="000000"/>
                </a:solidFill>
              </a:rPr>
              <a:t>SetADT</a:t>
            </a:r>
            <a:r>
              <a:rPr lang="en-US" altLang="es-MX" sz="1400" b="1" dirty="0">
                <a:solidFill>
                  <a:srgbClr val="000000"/>
                </a:solidFill>
              </a:rPr>
              <a:t>&lt;T&gt;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Adds one element to this set, ignoring duplicates.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element  the element to be added to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void add (T element);</a:t>
            </a:r>
          </a:p>
        </p:txBody>
      </p:sp>
    </p:spTree>
    <p:extLst>
      <p:ext uri="{BB962C8B-B14F-4D97-AF65-F5344CB8AC3E}">
        <p14:creationId xmlns:p14="http://schemas.microsoft.com/office/powerpoint/2010/main" val="410182058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xmlns="" id="{EA04356D-8175-4917-A24D-5A86AA7B1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5111D2A-EDF5-4BEA-A87C-9A0C97519C44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xmlns="" id="{C0B48859-AA41-4C27-AE7B-4CBC7487E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A SetADT (continued)</a:t>
            </a:r>
            <a:endParaRPr lang="en-US" altLang="es-MX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xmlns="" id="{8D3ADCBA-BF02-404E-BE78-9729BD00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83235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/**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Removes and returns a random element from this set.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a random element from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  <a:r>
              <a:rPr lang="en-US" altLang="es-MX" sz="1400" b="1" dirty="0">
                <a:solidFill>
                  <a:srgbClr val="000000"/>
                </a:solidFill>
              </a:rPr>
              <a:t>public T </a:t>
            </a:r>
            <a:r>
              <a:rPr lang="en-US" altLang="es-MX" sz="1400" b="1" dirty="0" err="1">
                <a:solidFill>
                  <a:srgbClr val="000000"/>
                </a:solidFill>
              </a:rPr>
              <a:t>removeRandom</a:t>
            </a:r>
            <a:r>
              <a:rPr lang="en-US" altLang="es-MX" sz="1400" b="1" dirty="0">
                <a:solidFill>
                  <a:srgbClr val="000000"/>
                </a:solidFill>
              </a:rPr>
              <a:t> 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Removes and returns the specified element from this set.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element  the element to be removed from this list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    the element just removed from this list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  public T remove (T element);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/**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Returns the union of this set and the parameter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</a:t>
            </a:r>
            <a:r>
              <a:rPr lang="en-US" altLang="es-MX" sz="1400" dirty="0" err="1">
                <a:solidFill>
                  <a:srgbClr val="000000"/>
                </a:solidFill>
              </a:rPr>
              <a:t>param</a:t>
            </a:r>
            <a:r>
              <a:rPr lang="en-US" altLang="es-MX" sz="1400" dirty="0">
                <a:solidFill>
                  <a:srgbClr val="000000"/>
                </a:solidFill>
              </a:rPr>
              <a:t> set  the set to be </a:t>
            </a:r>
            <a:r>
              <a:rPr lang="en-US" altLang="es-MX" sz="1400" dirty="0" err="1">
                <a:solidFill>
                  <a:srgbClr val="000000"/>
                </a:solidFill>
              </a:rPr>
              <a:t>unioned</a:t>
            </a:r>
            <a:r>
              <a:rPr lang="en-US" altLang="es-MX" sz="1400" dirty="0">
                <a:solidFill>
                  <a:srgbClr val="000000"/>
                </a:solidFill>
              </a:rPr>
              <a:t> with this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 @return     a set that is the union of this set and the parameter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dirty="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 b="1" dirty="0">
                <a:solidFill>
                  <a:srgbClr val="000000"/>
                </a:solidFill>
              </a:rPr>
              <a:t>  public </a:t>
            </a:r>
            <a:r>
              <a:rPr lang="en-US" altLang="es-MX" sz="1400" b="1" dirty="0" err="1">
                <a:solidFill>
                  <a:srgbClr val="000000"/>
                </a:solidFill>
              </a:rPr>
              <a:t>SetADT</a:t>
            </a:r>
            <a:r>
              <a:rPr lang="en-US" altLang="es-MX" sz="1400" b="1" dirty="0">
                <a:solidFill>
                  <a:srgbClr val="000000"/>
                </a:solidFill>
              </a:rPr>
              <a:t>&lt;T&gt; union (</a:t>
            </a:r>
            <a:r>
              <a:rPr lang="en-US" altLang="es-MX" sz="1400" b="1" dirty="0" err="1">
                <a:solidFill>
                  <a:srgbClr val="000000"/>
                </a:solidFill>
              </a:rPr>
              <a:t>SetADT</a:t>
            </a:r>
            <a:r>
              <a:rPr lang="en-US" altLang="es-MX" sz="1400" b="1" dirty="0">
                <a:solidFill>
                  <a:srgbClr val="000000"/>
                </a:solidFill>
              </a:rPr>
              <a:t>&lt;T&gt; set);</a:t>
            </a:r>
          </a:p>
        </p:txBody>
      </p:sp>
    </p:spTree>
    <p:extLst>
      <p:ext uri="{BB962C8B-B14F-4D97-AF65-F5344CB8AC3E}">
        <p14:creationId xmlns:p14="http://schemas.microsoft.com/office/powerpoint/2010/main" val="94883117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1708</Words>
  <Application>Microsoft Office PowerPoint</Application>
  <PresentationFormat>Presentación en pantalla (4:3)</PresentationFormat>
  <Paragraphs>358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Sets and ArraySets</vt:lpstr>
      <vt:lpstr>Chapter Objectives</vt:lpstr>
      <vt:lpstr>A Set Collection</vt:lpstr>
      <vt:lpstr>The conceptual view of a set collection</vt:lpstr>
      <vt:lpstr>A Set Collection</vt:lpstr>
      <vt:lpstr>The operations on a set collection</vt:lpstr>
      <vt:lpstr>UML description of the SetADT&lt;T&gt; interface</vt:lpstr>
      <vt:lpstr>A SetADT</vt:lpstr>
      <vt:lpstr>A SetADT (continued)</vt:lpstr>
      <vt:lpstr>A SetADT (continued)</vt:lpstr>
      <vt:lpstr>A SetADT (continued)</vt:lpstr>
      <vt:lpstr>Implementing a set with arrays</vt:lpstr>
      <vt:lpstr>An array implementation of a set</vt:lpstr>
      <vt:lpstr>The ArraySet class</vt:lpstr>
      <vt:lpstr>The ArraySet class - constructors</vt:lpstr>
      <vt:lpstr>The ArraySet class - add</vt:lpstr>
      <vt:lpstr>The ArraySet class - addAll</vt:lpstr>
      <vt:lpstr>The ArraySet class - removeRandom</vt:lpstr>
      <vt:lpstr>The ArraySet class - remove</vt:lpstr>
      <vt:lpstr>The ArraySet class – remove (cont.)</vt:lpstr>
      <vt:lpstr>The ArraySet class – union</vt:lpstr>
      <vt:lpstr>The ArraySet class – contains</vt:lpstr>
      <vt:lpstr>The ArraySet class – equals</vt:lpstr>
      <vt:lpstr>The ArraySet class – equals (cont.)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154</cp:revision>
  <cp:lastPrinted>2018-03-12T22:11:44Z</cp:lastPrinted>
  <dcterms:created xsi:type="dcterms:W3CDTF">2009-03-23T20:09:05Z</dcterms:created>
  <dcterms:modified xsi:type="dcterms:W3CDTF">2019-03-11T20:19:53Z</dcterms:modified>
  <cp:category/>
</cp:coreProperties>
</file>