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375" r:id="rId2"/>
    <p:sldId id="435" r:id="rId3"/>
    <p:sldId id="436" r:id="rId4"/>
    <p:sldId id="437" r:id="rId5"/>
    <p:sldId id="415" r:id="rId6"/>
    <p:sldId id="410" r:id="rId7"/>
    <p:sldId id="438" r:id="rId8"/>
    <p:sldId id="439" r:id="rId9"/>
    <p:sldId id="440" r:id="rId10"/>
    <p:sldId id="441" r:id="rId11"/>
    <p:sldId id="442" r:id="rId12"/>
  </p:sldIdLst>
  <p:sldSz cx="9144000" cy="6858000" type="screen4x3"/>
  <p:notesSz cx="7315200" cy="96012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9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5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="" xmlns:a16="http://schemas.microsoft.com/office/drawing/2014/main" id="{7650E8E7-7C5D-41AA-BBF9-AA8B7662E3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48" eaLnBrk="1" hangingPunct="1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>
            <a:extLst>
              <a:ext uri="{FF2B5EF4-FFF2-40B4-BE49-F238E27FC236}">
                <a16:creationId xmlns="" xmlns:a16="http://schemas.microsoft.com/office/drawing/2014/main" id="{1F1FF35B-B0D2-4186-92F3-44139835CB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48" eaLnBrk="1" hangingPunct="1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>
            <a:extLst>
              <a:ext uri="{FF2B5EF4-FFF2-40B4-BE49-F238E27FC236}">
                <a16:creationId xmlns="" xmlns:a16="http://schemas.microsoft.com/office/drawing/2014/main" id="{10E69FC7-028E-4D9F-937A-3F2BE2428D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48" eaLnBrk="1" hangingPunct="1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>
            <a:extLst>
              <a:ext uri="{FF2B5EF4-FFF2-40B4-BE49-F238E27FC236}">
                <a16:creationId xmlns="" xmlns:a16="http://schemas.microsoft.com/office/drawing/2014/main" id="{CA073D30-A38D-4253-BBA6-65344E35DF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fld id="{85D50EA1-2E6D-48B7-8311-2D3AD4AF9DED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177615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707E983D-81A9-4E34-BBEC-249E60FD7A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48" eaLnBrk="1" hangingPunct="1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6B47F842-0C09-41C4-A97F-A2A34ABC38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48" eaLnBrk="1" hangingPunct="1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8E117090-4ED8-445B-A782-CF8EBF2FB4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="" xmlns:a16="http://schemas.microsoft.com/office/drawing/2014/main" id="{112D0A09-9D33-467F-A2BC-A3FC2B5EBB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="" xmlns:a16="http://schemas.microsoft.com/office/drawing/2014/main" id="{7DDE7C95-450A-49C2-8083-D2B59CF26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48" eaLnBrk="1" hangingPunct="1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>
            <a:extLst>
              <a:ext uri="{FF2B5EF4-FFF2-40B4-BE49-F238E27FC236}">
                <a16:creationId xmlns="" xmlns:a16="http://schemas.microsoft.com/office/drawing/2014/main" id="{AF2C4500-0FA4-43E4-BD76-6D9AB5E9B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fld id="{4816E35F-EF48-4D39-B48B-C7B10DF4B8BB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57722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58966BD1-EFA5-4F09-965B-3E8688BE9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 © 2010 Pearson Addison-Wesley. All rights reserved.</a:t>
            </a:r>
            <a:r>
              <a:rPr lang="en-US" altLang="es-MX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CEDE035B-C28C-4D9A-A1A5-00080E97CCF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>
              <a:extLst>
                <a:ext uri="{FF2B5EF4-FFF2-40B4-BE49-F238E27FC236}">
                  <a16:creationId xmlns="" xmlns:a16="http://schemas.microsoft.com/office/drawing/2014/main" id="{3657CA0C-373E-490E-84FB-471BEB09B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>
              <a:extLst>
                <a:ext uri="{FF2B5EF4-FFF2-40B4-BE49-F238E27FC236}">
                  <a16:creationId xmlns="" xmlns:a16="http://schemas.microsoft.com/office/drawing/2014/main" id="{1284500C-A9FA-499C-8D2C-B595603E1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>
            <a:extLst>
              <a:ext uri="{FF2B5EF4-FFF2-40B4-BE49-F238E27FC236}">
                <a16:creationId xmlns="" xmlns:a16="http://schemas.microsoft.com/office/drawing/2014/main" id="{B10F0F0C-85BE-41A5-9A93-BA155B0819C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5992C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2C0CB828-C940-4289-9EFC-A1F14E2AA8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/>
          </a:p>
        </p:txBody>
      </p:sp>
      <p:pic>
        <p:nvPicPr>
          <p:cNvPr id="8" name="Picture 8" descr="Lewis">
            <a:extLst>
              <a:ext uri="{FF2B5EF4-FFF2-40B4-BE49-F238E27FC236}">
                <a16:creationId xmlns="" xmlns:a16="http://schemas.microsoft.com/office/drawing/2014/main" id="{1D2EA491-F17B-4C42-ABE5-5B6748F29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21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3F1CE49E-4E16-47AC-9F6D-CEED6C424A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CA0B9E5A-23BC-405E-9452-9C8AE28DA37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84303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E4390A08-54F4-47C5-B578-3D4FA4A964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364F9B7C-34BD-439F-BD3D-87113AA6793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6071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0721EDF-DF93-4342-A761-5112FD2F44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0300535-36EA-4CF1-8B8B-6B3B9E4BE8D6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3796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E2B99B4D-96F4-4262-889E-D0D2493551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7EA169A-0663-46A6-B3CA-92E483F92AAC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970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43B41AA-E40E-4739-BAB4-5D3DDD2E9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E1F960E7-A59F-4196-8A3C-785CA44EEA7E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5130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D862EC28-4F50-44E6-9BE8-E900D11B9A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1D08EFA4-1809-4B2C-A1F5-A2811B245E65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2826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A8F8DC84-6972-4F33-BDC7-DA4FBBBAE1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2B91BB8-F109-4F7C-80D6-60600CDAC448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3447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E7F36E58-5306-43D9-973D-0947519817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3D4889B3-BFD1-42BA-8D5D-B5E139EEBB6D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38388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C98836F-6E09-4D1B-8E26-1BCE128EEC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71EA90F6-3DBE-4A56-AFF1-8FC2B49F24B0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4483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1A8C557-6AD6-415C-989B-94907311DE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475FF5E9-DE27-4BB5-9012-609339A10B4A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65486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="" xmlns:a16="http://schemas.microsoft.com/office/drawing/2014/main" id="{923EE453-FD06-4118-8AC6-14D9041E3B2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72D2D925-C863-41CA-946D-BB56EE622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38C2D46-E693-4822-A796-AA914001D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97669" name="Rectangle 5">
            <a:extLst>
              <a:ext uri="{FF2B5EF4-FFF2-40B4-BE49-F238E27FC236}">
                <a16:creationId xmlns="" xmlns:a16="http://schemas.microsoft.com/office/drawing/2014/main" id="{6BD9370A-A6B5-4317-AB2F-2253A5E357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s-MX"/>
              <a:t>1-</a:t>
            </a:r>
            <a:fld id="{BFBD3444-4D94-4F83-B705-240FDCB7EEB6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76865D4A-D933-4412-8E22-2E1A71FC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>
              <a:defRPr/>
            </a:pPr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109B4519-D103-421C-A332-D7D4ABB6347F}" type="slidenum">
              <a:rPr lang="en-US" altLang="es-MX" sz="12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090FE488-3A9D-4C34-A71C-235A9435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3F66268B-198A-41DC-A6E7-6DEE50E1996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 dirty="0"/>
              <a:t>Sets - BINGO</a:t>
            </a:r>
            <a:endParaRPr lang="en-US" altLang="es-MX" sz="3200" b="0" dirty="0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54157A0C-EFA0-456F-8883-38DFE23AE84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>
            <a:extLst>
              <a:ext uri="{FF2B5EF4-FFF2-40B4-BE49-F238E27FC236}">
                <a16:creationId xmlns="" xmlns:a16="http://schemas.microsoft.com/office/drawing/2014/main" id="{86A4DCAC-1C0D-4197-B960-5F053E8E2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6F4629B1-1E22-459B-BD35-EDE7E345A40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s-MX" sz="1000"/>
          </a:p>
        </p:txBody>
      </p:sp>
      <p:sp>
        <p:nvSpPr>
          <p:cNvPr id="19459" name="Rectangle 4">
            <a:extLst>
              <a:ext uri="{FF2B5EF4-FFF2-40B4-BE49-F238E27FC236}">
                <a16:creationId xmlns="" xmlns:a16="http://schemas.microsoft.com/office/drawing/2014/main" id="{F93F22CA-BF3A-40DB-A41D-F84ACB3DB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Bingo class</a:t>
            </a:r>
            <a:endParaRPr lang="en-US" altLang="es-MX"/>
          </a:p>
        </p:txBody>
      </p:sp>
      <p:sp>
        <p:nvSpPr>
          <p:cNvPr id="19460" name="Rectangle 4">
            <a:extLst>
              <a:ext uri="{FF2B5EF4-FFF2-40B4-BE49-F238E27FC236}">
                <a16:creationId xmlns="" xmlns:a16="http://schemas.microsoft.com/office/drawing/2014/main" id="{E9CCB7D3-AE05-4712-B1DE-CCD7ED48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61645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 Bingo demonstrates the use of a set collection.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 @author Dr. Lewis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 @author Dr. Chase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 @version 1.0, 9/21/2008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s-MX" sz="1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import jss2.ArraySet;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s-MX" sz="1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public class Bingo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 Creates all 75 Bingo balls and stores them in a set. Then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 pulls several balls from the set at random and prints them.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public static void main (String[] args)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final int NUM_BALLS = 75, NUM_PULLS =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ArraySet&lt;BingoBall&gt; bingoSet = new ArraySet&lt;BingoBall&gt;();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BingoBall ball;</a:t>
            </a:r>
          </a:p>
        </p:txBody>
      </p:sp>
    </p:spTree>
    <p:extLst>
      <p:ext uri="{BB962C8B-B14F-4D97-AF65-F5344CB8AC3E}">
        <p14:creationId xmlns:p14="http://schemas.microsoft.com/office/powerpoint/2010/main" val="223078185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="" xmlns:a16="http://schemas.microsoft.com/office/drawing/2014/main" id="{960B5790-21C1-460C-BC73-1DC5004D0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B0657009-1A83-46B6-BD5F-7D8575678F10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s-MX" sz="1000"/>
          </a:p>
        </p:txBody>
      </p:sp>
      <p:sp>
        <p:nvSpPr>
          <p:cNvPr id="20483" name="Rectangle 4">
            <a:extLst>
              <a:ext uri="{FF2B5EF4-FFF2-40B4-BE49-F238E27FC236}">
                <a16:creationId xmlns="" xmlns:a16="http://schemas.microsoft.com/office/drawing/2014/main" id="{121D6A8F-9E0A-4B1D-AA20-0619C84C5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Bingo class (continued)</a:t>
            </a:r>
            <a:endParaRPr lang="en-US" altLang="es-MX"/>
          </a:p>
        </p:txBody>
      </p:sp>
      <p:sp>
        <p:nvSpPr>
          <p:cNvPr id="20484" name="Rectangle 4">
            <a:extLst>
              <a:ext uri="{FF2B5EF4-FFF2-40B4-BE49-F238E27FC236}">
                <a16:creationId xmlns="" xmlns:a16="http://schemas.microsoft.com/office/drawing/2014/main" id="{B10CA9B2-9EE4-4B91-B898-EC8092118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37544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for (int num = 1; num &lt;= NUM_BALLS; num++)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ball = new BingoBall (num);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bingoSet.add (ball);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System.out.println ("Size: " + bingoSet.size());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System.out.println 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for (int num = 1; num &lt;= NUM_PULLS; num++)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ball = bingoSet.removeRandom();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System.out.println (ball);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39422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="" xmlns:a16="http://schemas.microsoft.com/office/drawing/2014/main" id="{A610CA95-640E-4999-8FCB-C01598E54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9AC6DD1B-5351-4ACC-A0AC-44BF77B3974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000"/>
          </a:p>
        </p:txBody>
      </p:sp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BF86AA67-C464-482C-AC71-C8DA05695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Using a </a:t>
            </a:r>
            <a:r>
              <a:rPr lang="en-US" altLang="es-MX" i="1" dirty="0"/>
              <a:t>Set</a:t>
            </a:r>
            <a:r>
              <a:rPr lang="en-US" altLang="es-MX" dirty="0"/>
              <a:t>: BINGO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="" xmlns:a16="http://schemas.microsoft.com/office/drawing/2014/main" id="{9782A481-B1A6-4849-ABCD-A30B1BA5B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game of BINGO can be used to demonstrate the use of a </a:t>
            </a:r>
            <a:r>
              <a:rPr lang="en-US" altLang="es-MX" sz="2800" b="1" i="1" dirty="0"/>
              <a:t>set</a:t>
            </a:r>
            <a:r>
              <a:rPr lang="en-US" altLang="es-MX" sz="2800" dirty="0"/>
              <a:t> collection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Each player has a BINGO card with numeric values associated with the letters B-I-N-G-O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Letter / number </a:t>
            </a:r>
            <a:r>
              <a:rPr lang="en-US" altLang="es-MX" sz="2800" dirty="0"/>
              <a:t>combinations (on bingo balls) are picked at random, which the player marks on their card if 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first player to get five squares in a row wins</a:t>
            </a:r>
          </a:p>
        </p:txBody>
      </p:sp>
    </p:spTree>
    <p:extLst>
      <p:ext uri="{BB962C8B-B14F-4D97-AF65-F5344CB8AC3E}">
        <p14:creationId xmlns:p14="http://schemas.microsoft.com/office/powerpoint/2010/main" val="2455548026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>
            <a:extLst>
              <a:ext uri="{FF2B5EF4-FFF2-40B4-BE49-F238E27FC236}">
                <a16:creationId xmlns="" xmlns:a16="http://schemas.microsoft.com/office/drawing/2014/main" id="{1991103E-7542-4625-B4D3-F6E815337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1AD247A2-66E9-4B62-A604-A46F335FF257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000"/>
          </a:p>
        </p:txBody>
      </p:sp>
      <p:sp>
        <p:nvSpPr>
          <p:cNvPr id="12291" name="Rectangle 4">
            <a:extLst>
              <a:ext uri="{FF2B5EF4-FFF2-40B4-BE49-F238E27FC236}">
                <a16:creationId xmlns="" xmlns:a16="http://schemas.microsoft.com/office/drawing/2014/main" id="{A73A9B59-64AC-48E1-95AF-AD09E4CA4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A BINGO card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="" xmlns:a16="http://schemas.microsoft.com/office/drawing/2014/main" id="{1C203784-094D-4F0E-83C9-810E88654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695325"/>
            <a:ext cx="4872037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8103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="" xmlns:a16="http://schemas.microsoft.com/office/drawing/2014/main" id="{63D58F10-0B4F-4048-9BAE-7C5F0F943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02C3EC64-8811-4610-BDDD-B004DD709FA1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/>
          </a:p>
        </p:txBody>
      </p:sp>
      <p:sp>
        <p:nvSpPr>
          <p:cNvPr id="13315" name="Rectangle 1026">
            <a:extLst>
              <a:ext uri="{FF2B5EF4-FFF2-40B4-BE49-F238E27FC236}">
                <a16:creationId xmlns="" xmlns:a16="http://schemas.microsoft.com/office/drawing/2014/main" id="{D41126B0-D490-4F9A-9339-3E9A5A85F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BINGO</a:t>
            </a:r>
          </a:p>
        </p:txBody>
      </p:sp>
      <p:sp>
        <p:nvSpPr>
          <p:cNvPr id="13316" name="Rectangle 1027">
            <a:extLst>
              <a:ext uri="{FF2B5EF4-FFF2-40B4-BE49-F238E27FC236}">
                <a16:creationId xmlns="" xmlns:a16="http://schemas.microsoft.com/office/drawing/2014/main" id="{A7CB45BE-E6E8-4CC0-8EE0-437824747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z="2800" dirty="0"/>
              <a:t>A </a:t>
            </a:r>
            <a:r>
              <a:rPr lang="en-US" altLang="es-MX" sz="2800" i="1" dirty="0"/>
              <a:t>set</a:t>
            </a:r>
            <a:r>
              <a:rPr lang="en-US" altLang="es-MX" sz="2800" dirty="0"/>
              <a:t> is an appropriate collection for BINGO, allowing the caller to pick numbers at random</a:t>
            </a:r>
          </a:p>
          <a:p>
            <a:pPr eaLnBrk="1" hangingPunct="1"/>
            <a:r>
              <a:rPr lang="en-US" altLang="es-MX" sz="2800" dirty="0"/>
              <a:t>We create an object of class </a:t>
            </a:r>
            <a:r>
              <a:rPr lang="en-US" altLang="es-MX" sz="2800" i="1" dirty="0" err="1"/>
              <a:t>BingoBall</a:t>
            </a:r>
            <a:r>
              <a:rPr lang="en-US" altLang="es-MX" sz="2800" dirty="0"/>
              <a:t> to represent one </a:t>
            </a:r>
            <a:r>
              <a:rPr lang="en-US" altLang="es-MX" sz="2800" i="1" dirty="0" smtClean="0"/>
              <a:t>letter </a:t>
            </a:r>
            <a:r>
              <a:rPr lang="en-US" altLang="es-MX" sz="2800" dirty="0" smtClean="0"/>
              <a:t>/ </a:t>
            </a:r>
            <a:r>
              <a:rPr lang="en-US" altLang="es-MX" sz="2800" i="1" dirty="0" smtClean="0"/>
              <a:t>number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combination</a:t>
            </a:r>
          </a:p>
          <a:p>
            <a:pPr eaLnBrk="1" hangingPunct="1"/>
            <a:r>
              <a:rPr lang="en-US" altLang="es-MX" sz="2800" dirty="0"/>
              <a:t>The </a:t>
            </a:r>
            <a:r>
              <a:rPr lang="en-US" altLang="es-MX" sz="2800" i="1" dirty="0"/>
              <a:t>main()</a:t>
            </a:r>
            <a:r>
              <a:rPr lang="en-US" altLang="es-MX" sz="2800" dirty="0"/>
              <a:t> program </a:t>
            </a:r>
            <a:r>
              <a:rPr lang="en-US" altLang="es-MX" sz="2800" i="1" dirty="0"/>
              <a:t>creates</a:t>
            </a:r>
            <a:r>
              <a:rPr lang="en-US" altLang="es-MX" sz="2800" dirty="0"/>
              <a:t> the balls, </a:t>
            </a:r>
            <a:r>
              <a:rPr lang="en-US" altLang="es-MX" sz="2800" i="1" dirty="0"/>
              <a:t>stores</a:t>
            </a:r>
            <a:r>
              <a:rPr lang="en-US" altLang="es-MX" sz="2800" dirty="0"/>
              <a:t> them in a </a:t>
            </a:r>
            <a:r>
              <a:rPr lang="en-US" altLang="es-MX" sz="2800" i="1" dirty="0"/>
              <a:t>set</a:t>
            </a:r>
            <a:r>
              <a:rPr lang="en-US" altLang="es-MX" sz="2800" dirty="0"/>
              <a:t>, and </a:t>
            </a:r>
            <a:r>
              <a:rPr lang="en-US" altLang="es-MX" sz="2800" i="1" dirty="0"/>
              <a:t>draws</a:t>
            </a:r>
            <a:r>
              <a:rPr lang="en-US" altLang="es-MX" sz="2800" dirty="0"/>
              <a:t> them at random</a:t>
            </a:r>
          </a:p>
        </p:txBody>
      </p:sp>
    </p:spTree>
    <p:extLst>
      <p:ext uri="{BB962C8B-B14F-4D97-AF65-F5344CB8AC3E}">
        <p14:creationId xmlns:p14="http://schemas.microsoft.com/office/powerpoint/2010/main" val="1744489500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>
            <a:extLst>
              <a:ext uri="{FF2B5EF4-FFF2-40B4-BE49-F238E27FC236}">
                <a16:creationId xmlns="" xmlns:a16="http://schemas.microsoft.com/office/drawing/2014/main" id="{2CA9BC2F-1154-4AC1-A28B-4AC9C5AD5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9E3086F-198D-4C2C-95C0-C96BC368BB43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000"/>
          </a:p>
        </p:txBody>
      </p:sp>
      <p:sp>
        <p:nvSpPr>
          <p:cNvPr id="14339" name="Rectangle 4">
            <a:extLst>
              <a:ext uri="{FF2B5EF4-FFF2-40B4-BE49-F238E27FC236}">
                <a16:creationId xmlns="" xmlns:a16="http://schemas.microsoft.com/office/drawing/2014/main" id="{8CC1D77B-10AC-46F4-BBD7-7EB5C5DE2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/>
              <a:t>UML description of the Bingo and BingoBall classes</a:t>
            </a:r>
            <a:endParaRPr lang="en-US" altLang="es-MX"/>
          </a:p>
        </p:txBody>
      </p:sp>
      <p:pic>
        <p:nvPicPr>
          <p:cNvPr id="14340" name="Picture 4">
            <a:extLst>
              <a:ext uri="{FF2B5EF4-FFF2-40B4-BE49-F238E27FC236}">
                <a16:creationId xmlns="" xmlns:a16="http://schemas.microsoft.com/office/drawing/2014/main" id="{5C1705A1-4BD5-4F67-B21B-5D437BC97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325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>
            <a:extLst>
              <a:ext uri="{FF2B5EF4-FFF2-40B4-BE49-F238E27FC236}">
                <a16:creationId xmlns="" xmlns:a16="http://schemas.microsoft.com/office/drawing/2014/main" id="{2CB7EA2F-E15A-45D3-9F96-F9B046D15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A938C7AB-39D9-4FC9-B843-A892EB03063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/>
          </a:p>
        </p:txBody>
      </p:sp>
      <p:sp>
        <p:nvSpPr>
          <p:cNvPr id="28675" name="Rectangle 4">
            <a:extLst>
              <a:ext uri="{FF2B5EF4-FFF2-40B4-BE49-F238E27FC236}">
                <a16:creationId xmlns="" xmlns:a16="http://schemas.microsoft.com/office/drawing/2014/main" id="{A5737355-8E82-4C05-B8EE-C7FD61661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1" y="457200"/>
            <a:ext cx="2819399" cy="2209800"/>
          </a:xfrm>
        </p:spPr>
        <p:txBody>
          <a:bodyPr/>
          <a:lstStyle/>
          <a:p>
            <a:pPr eaLnBrk="1" hangingPunct="1"/>
            <a:r>
              <a:rPr lang="en-US" altLang="es-MX" sz="2800" b="0" dirty="0"/>
              <a:t>Complete </a:t>
            </a:r>
            <a:r>
              <a:rPr lang="en-US" altLang="es-MX" sz="2800" dirty="0"/>
              <a:t>UML description of the BINGO system</a:t>
            </a:r>
            <a:endParaRPr lang="en-US" altLang="es-MX" dirty="0"/>
          </a:p>
        </p:txBody>
      </p:sp>
      <p:pic>
        <p:nvPicPr>
          <p:cNvPr id="28676" name="Picture 4">
            <a:extLst>
              <a:ext uri="{FF2B5EF4-FFF2-40B4-BE49-F238E27FC236}">
                <a16:creationId xmlns="" xmlns:a16="http://schemas.microsoft.com/office/drawing/2014/main" id="{C356DB60-6636-47A6-9185-B0AC65285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40" y="200567"/>
            <a:ext cx="5253459" cy="62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>
            <a:extLst>
              <a:ext uri="{FF2B5EF4-FFF2-40B4-BE49-F238E27FC236}">
                <a16:creationId xmlns="" xmlns:a16="http://schemas.microsoft.com/office/drawing/2014/main" id="{6D4A6547-F7AF-4871-97DE-0D90FA104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9D318375-A01B-4E10-83A9-66CE3CDF35C4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s-MX" sz="1000"/>
          </a:p>
        </p:txBody>
      </p:sp>
      <p:sp>
        <p:nvSpPr>
          <p:cNvPr id="16387" name="Rectangle 4">
            <a:extLst>
              <a:ext uri="{FF2B5EF4-FFF2-40B4-BE49-F238E27FC236}">
                <a16:creationId xmlns="" xmlns:a16="http://schemas.microsoft.com/office/drawing/2014/main" id="{A22296B8-FD4B-4883-9E33-E141F4EC4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BingoBall class</a:t>
            </a:r>
            <a:endParaRPr lang="en-US" altLang="es-MX"/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A911A649-B003-4DA3-9E6E-ADF2D014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41862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 BingoBall represents a ball used in a Bingo game.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 @author Dr. Lewis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 @author Dr. Chase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 @version 1.0, 9/21/2008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s-MX" sz="1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public class BingoBall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private char letter;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private int number;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 Sets up this Bingo ball with the specified number and the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 appropriate letter.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 @param num  the number to be applied to the new bingo ball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22022680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="" xmlns:a16="http://schemas.microsoft.com/office/drawing/2014/main" id="{4B1A64DD-4865-434E-8145-B014CA347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834552FD-B3C9-45A6-B117-689F4E72CA7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s-MX" sz="1000"/>
          </a:p>
        </p:txBody>
      </p:sp>
      <p:sp>
        <p:nvSpPr>
          <p:cNvPr id="17411" name="Rectangle 4">
            <a:extLst>
              <a:ext uri="{FF2B5EF4-FFF2-40B4-BE49-F238E27FC236}">
                <a16:creationId xmlns="" xmlns:a16="http://schemas.microsoft.com/office/drawing/2014/main" id="{5BC194AE-05E5-4C26-B399-0CFAE203D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BingoBall class (continued)</a:t>
            </a:r>
            <a:endParaRPr lang="en-US" altLang="es-MX"/>
          </a:p>
        </p:txBody>
      </p:sp>
      <p:sp>
        <p:nvSpPr>
          <p:cNvPr id="17412" name="Rectangle 4">
            <a:extLst>
              <a:ext uri="{FF2B5EF4-FFF2-40B4-BE49-F238E27FC236}">
                <a16:creationId xmlns="" xmlns:a16="http://schemas.microsoft.com/office/drawing/2014/main" id="{5B73B2C7-BAEE-4173-9221-3D1F4B05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39703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public BingoBall (int num)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number = num;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if (num &lt;= 15)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letter = 'B';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if (num &lt;= 30)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  letter = 'I';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  if (num &lt;= 45)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    letter = 'N';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    if (num &lt;= 60)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      letter = 'G';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        letter = 'O';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5805653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>
            <a:extLst>
              <a:ext uri="{FF2B5EF4-FFF2-40B4-BE49-F238E27FC236}">
                <a16:creationId xmlns="" xmlns:a16="http://schemas.microsoft.com/office/drawing/2014/main" id="{CE840DA3-3D55-4D5B-9967-281FD344C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C72A40FA-BD15-4D6D-BBEE-B4165AC4386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s-MX" sz="1000"/>
          </a:p>
        </p:txBody>
      </p:sp>
      <p:sp>
        <p:nvSpPr>
          <p:cNvPr id="18435" name="Rectangle 4">
            <a:extLst>
              <a:ext uri="{FF2B5EF4-FFF2-40B4-BE49-F238E27FC236}">
                <a16:creationId xmlns="" xmlns:a16="http://schemas.microsoft.com/office/drawing/2014/main" id="{FA87FF74-159B-4814-9004-B2F35A657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BingoBall class (continued)</a:t>
            </a:r>
            <a:endParaRPr lang="en-US" altLang="es-MX"/>
          </a:p>
        </p:txBody>
      </p:sp>
      <p:sp>
        <p:nvSpPr>
          <p:cNvPr id="18436" name="Rectangle 4">
            <a:extLst>
              <a:ext uri="{FF2B5EF4-FFF2-40B4-BE49-F238E27FC236}">
                <a16:creationId xmlns="" xmlns:a16="http://schemas.microsoft.com/office/drawing/2014/main" id="{E44F773B-A4AE-4DA7-8DED-4400C40BA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6858000" cy="2246313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/**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 Returns a string representation of this bingo ball.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 @return  a string representation of the bingo ball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public String toString 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  return (letter + " " + number);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MX" sz="140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89377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597</Words>
  <Application>Microsoft Office PowerPoint</Application>
  <PresentationFormat>Presentación en pantalla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Tahoma</vt:lpstr>
      <vt:lpstr>Times</vt:lpstr>
      <vt:lpstr>Times New Roman</vt:lpstr>
      <vt:lpstr>ヒラギノ角ゴ Pro W3</vt:lpstr>
      <vt:lpstr>1_Presentation4</vt:lpstr>
      <vt:lpstr>Sets - BINGO</vt:lpstr>
      <vt:lpstr>Using a Set: BINGO</vt:lpstr>
      <vt:lpstr>A BINGO card</vt:lpstr>
      <vt:lpstr>BINGO</vt:lpstr>
      <vt:lpstr>UML description of the Bingo and BingoBall classes</vt:lpstr>
      <vt:lpstr>Complete UML description of the BINGO system</vt:lpstr>
      <vt:lpstr>The BingoBall class</vt:lpstr>
      <vt:lpstr>The BingoBall class (continued)</vt:lpstr>
      <vt:lpstr>The BingoBall class (continued)</vt:lpstr>
      <vt:lpstr>The Bingo class</vt:lpstr>
      <vt:lpstr>The Bingo class (continued)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140</cp:revision>
  <cp:lastPrinted>2001-07-20T01:09:35Z</cp:lastPrinted>
  <dcterms:created xsi:type="dcterms:W3CDTF">2009-03-23T20:09:05Z</dcterms:created>
  <dcterms:modified xsi:type="dcterms:W3CDTF">2019-03-11T23:33:34Z</dcterms:modified>
  <cp:category/>
</cp:coreProperties>
</file>