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362" r:id="rId2"/>
    <p:sldId id="342" r:id="rId3"/>
    <p:sldId id="343" r:id="rId4"/>
    <p:sldId id="345" r:id="rId5"/>
    <p:sldId id="322" r:id="rId6"/>
    <p:sldId id="346" r:id="rId7"/>
    <p:sldId id="347" r:id="rId8"/>
    <p:sldId id="371" r:id="rId9"/>
    <p:sldId id="348" r:id="rId10"/>
    <p:sldId id="349" r:id="rId11"/>
    <p:sldId id="323" r:id="rId12"/>
    <p:sldId id="350" r:id="rId13"/>
    <p:sldId id="324" r:id="rId14"/>
    <p:sldId id="351" r:id="rId15"/>
    <p:sldId id="352" r:id="rId16"/>
    <p:sldId id="372" r:id="rId17"/>
    <p:sldId id="373" r:id="rId18"/>
    <p:sldId id="374" r:id="rId19"/>
  </p:sldIdLst>
  <p:sldSz cx="9144000" cy="6858000" type="screen4x3"/>
  <p:notesSz cx="7315200" cy="96012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pos="864">
          <p15:clr>
            <a:srgbClr val="A4A3A4"/>
          </p15:clr>
        </p15:guide>
        <p15:guide id="3" pos="33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4" autoAdjust="0"/>
    <p:restoredTop sz="94660"/>
  </p:normalViewPr>
  <p:slideViewPr>
    <p:cSldViewPr snapToObjects="1">
      <p:cViewPr varScale="1">
        <p:scale>
          <a:sx n="113" d="100"/>
          <a:sy n="113" d="100"/>
        </p:scale>
        <p:origin x="1722" y="108"/>
      </p:cViewPr>
      <p:guideLst>
        <p:guide orient="horz" pos="960"/>
        <p:guide pos="864"/>
        <p:guide pos="3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170E2F0-8230-428B-B226-10325DA933B9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3542534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CBE1A3C-4E84-43FD-9A74-BF064CC5A919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46252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>
                <a:latin typeface="Arial" charset="0"/>
              </a:rPr>
              <a:t> © 2010 Pearson Addison-Wesley. All rights reserved.</a:t>
            </a:r>
            <a:r>
              <a:rPr lang="en-US" altLang="es-MX" sz="1200">
                <a:solidFill>
                  <a:srgbClr val="D9EAFF"/>
                </a:solidFill>
                <a:latin typeface="Arial" charset="0"/>
              </a:rPr>
              <a:t> </a:t>
            </a:r>
          </a:p>
        </p:txBody>
      </p:sp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100" b="1">
                  <a:latin typeface="Arial" charset="0"/>
                </a:rPr>
                <a:t>Addison Wesley </a:t>
              </a:r>
              <a:r>
                <a:rPr lang="en-US" sz="1100">
                  <a:latin typeface="Arial" charset="0"/>
                </a:rPr>
                <a:t>is an imprint of</a:t>
              </a:r>
              <a:endParaRPr lang="en-US" sz="1100" b="1">
                <a:latin typeface="Arial" charset="0"/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5992C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>
              <a:latin typeface="Times New Roman" pitchFamily="-10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/>
          </a:p>
        </p:txBody>
      </p:sp>
      <p:pic>
        <p:nvPicPr>
          <p:cNvPr id="8" name="Picture 8" descr="Lew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76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28E30E6D-D4A0-4FDF-B91B-28E01565328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85047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063DD3DB-75A0-4F78-8262-F8A127B01A0A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16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D877FB53-6CE5-4741-8B5B-C48F424032DA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15622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5826C364-929A-4F9A-942E-430CF5CFA21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23376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3B7EC21-6A9A-4A48-A0DC-C0F61F02D2AD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72259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0084A531-7F2D-4CF1-AE31-1EC6B312A984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79953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20E6F78A-AE69-4F54-A4DE-E998FB88AA60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13180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473D1B4A-2929-4B5F-A806-57D8315DB8B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58084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D0E10408-E1AB-47BF-A1E9-CFF16BF5173D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16869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C86290EF-6654-4C55-9B11-44BEB7B2CE10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74801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>
              <a:latin typeface="Times New Roman" pitchFamily="-10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insert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1029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s-MX"/>
              <a:t>1-</a:t>
            </a:r>
            <a:fld id="{FAD1A8B2-8256-40FC-AEE3-0328EDB60B5D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pPr algn="r"/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B8E06E40-7029-4BEA-B12F-B2D58E5A6055}" type="slidenum"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>
                <a:latin typeface="Arial" charset="0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772400" cy="1165225"/>
          </a:xfrm>
          <a:noFill/>
        </p:spPr>
        <p:txBody>
          <a:bodyPr/>
          <a:lstStyle/>
          <a:p>
            <a:pPr algn="ctr" eaLnBrk="1" hangingPunct="1"/>
            <a:r>
              <a:rPr lang="en-US" altLang="es-MX" sz="3200"/>
              <a:t>CHAPTER 7:</a:t>
            </a:r>
            <a:br>
              <a:rPr lang="en-US" altLang="es-MX" sz="3200"/>
            </a:br>
            <a:r>
              <a:rPr lang="en-US" altLang="es-MX" sz="3200"/>
              <a:t> Recursion</a:t>
            </a:r>
            <a:endParaRPr lang="en-US" altLang="es-MX" sz="3200" b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981200"/>
            <a:ext cx="8763000" cy="4419600"/>
          </a:xfrm>
          <a:noFill/>
        </p:spPr>
        <p:txBody>
          <a:bodyPr/>
          <a:lstStyle/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Java Software Structures: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i="1">
                <a:solidFill>
                  <a:schemeClr val="bg1"/>
                </a:solidFill>
              </a:rPr>
              <a:t>Designing and Using Data Structures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800" i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b="1">
                <a:solidFill>
                  <a:schemeClr val="bg1"/>
                </a:solidFill>
              </a:rPr>
              <a:t>Third Edition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John Lewis &amp; Joseph Chase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25558364-6184-4303-BD04-786013574F99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s-MX" sz="1000"/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Recursive Programming</a:t>
            </a:r>
          </a:p>
        </p:txBody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379538" algn="l"/>
              </a:tabLst>
            </a:pPr>
            <a:r>
              <a:rPr lang="en-US" altLang="es-MX" sz="2800" dirty="0"/>
              <a:t>Consider the problem of computing the sum of all the numbers between 1 and N</a:t>
            </a:r>
          </a:p>
          <a:p>
            <a:pPr eaLnBrk="1" hangingPunct="1">
              <a:tabLst>
                <a:tab pos="1379538" algn="l"/>
              </a:tabLst>
            </a:pPr>
            <a:r>
              <a:rPr lang="en-US" altLang="es-MX" sz="2800" dirty="0"/>
              <a:t>If N is 4, the sum is</a:t>
            </a:r>
          </a:p>
          <a:p>
            <a:pPr eaLnBrk="1" hangingPunct="1">
              <a:tabLst>
                <a:tab pos="1379538" algn="l"/>
              </a:tabLst>
            </a:pPr>
            <a:r>
              <a:rPr lang="en-US" altLang="es-MX" sz="2800" dirty="0"/>
              <a:t>1 + 2 + 3 + 4</a:t>
            </a:r>
          </a:p>
          <a:p>
            <a:pPr eaLnBrk="1" hangingPunct="1">
              <a:tabLst>
                <a:tab pos="1379538" algn="l"/>
              </a:tabLst>
            </a:pPr>
            <a:r>
              <a:rPr lang="en-US" altLang="es-MX" sz="2800" dirty="0"/>
              <a:t>This problem can be expressed recursively as:</a:t>
            </a:r>
          </a:p>
          <a:p>
            <a:pPr algn="ctr" eaLnBrk="1" hangingPunct="1">
              <a:spcBef>
                <a:spcPct val="70000"/>
              </a:spcBef>
              <a:buFont typeface="Times" panose="02020603050405020304" pitchFamily="18" charset="0"/>
              <a:buNone/>
              <a:tabLst>
                <a:tab pos="1379538" algn="l"/>
              </a:tabLst>
            </a:pPr>
            <a:r>
              <a:rPr lang="en-US" altLang="es-MX" sz="2400" b="1" dirty="0"/>
              <a:t>The sum of 1 to N is </a:t>
            </a:r>
            <a:r>
              <a:rPr lang="en-US" altLang="es-MX" sz="2400" b="1" dirty="0">
                <a:solidFill>
                  <a:srgbClr val="FF0000"/>
                </a:solidFill>
              </a:rPr>
              <a:t>N</a:t>
            </a:r>
            <a:r>
              <a:rPr lang="en-US" altLang="es-MX" sz="2400" b="1" dirty="0"/>
              <a:t> plus the </a:t>
            </a:r>
            <a:r>
              <a:rPr lang="en-US" altLang="es-MX" sz="2400" b="1" dirty="0">
                <a:solidFill>
                  <a:srgbClr val="FF0000"/>
                </a:solidFill>
              </a:rPr>
              <a:t>sum of 1 to N-1</a:t>
            </a:r>
          </a:p>
        </p:txBody>
      </p:sp>
    </p:spTree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E3E0288E-2630-43D6-A61B-C098607BD167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s-MX" sz="100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2800"/>
              <a:t>The sum of the numbers 1 through N, defined recursively</a:t>
            </a:r>
            <a:endParaRPr lang="en-US" altLang="es-MX"/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058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802D97AC-42E4-490B-B8CE-D0129A63EC73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s-MX" sz="1000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Recursive Programming</a:t>
            </a:r>
          </a:p>
        </p:txBody>
      </p:sp>
      <p:sp>
        <p:nvSpPr>
          <p:cNvPr id="14340" name="Text Box 1027"/>
          <p:cNvSpPr txBox="1">
            <a:spLocks noChangeArrowheads="1"/>
          </p:cNvSpPr>
          <p:nvPr/>
        </p:nvSpPr>
        <p:spPr bwMode="auto">
          <a:xfrm>
            <a:off x="990600" y="1524000"/>
            <a:ext cx="74676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2400" b="1">
                <a:latin typeface="Courier New" panose="02070309020205020404" pitchFamily="49" charset="0"/>
              </a:rPr>
              <a:t>public int sum (int num)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2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2400" b="1">
                <a:latin typeface="Courier New" panose="02070309020205020404" pitchFamily="49" charset="0"/>
              </a:rPr>
              <a:t>   int result;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2400" b="1">
                <a:latin typeface="Courier New" panose="02070309020205020404" pitchFamily="49" charset="0"/>
              </a:rPr>
              <a:t>   if (num == 1)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2400" b="1">
                <a:latin typeface="Courier New" panose="02070309020205020404" pitchFamily="49" charset="0"/>
              </a:rPr>
              <a:t>      result = 1;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2400" b="1">
                <a:latin typeface="Courier New" panose="02070309020205020404" pitchFamily="49" charset="0"/>
              </a:rPr>
              <a:t>   else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2400" b="1">
                <a:latin typeface="Courier New" panose="02070309020205020404" pitchFamily="49" charset="0"/>
              </a:rPr>
              <a:t>      result = num + sum(num-1);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2400" b="1">
                <a:latin typeface="Courier New" panose="02070309020205020404" pitchFamily="49" charset="0"/>
              </a:rPr>
              <a:t>   return result;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2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s-MX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0B926083-0ED4-4D6A-B36D-69DBF97FEA7F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s-MX" sz="100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/>
              <a:t>Recursive calls to the sum method</a:t>
            </a:r>
            <a:endParaRPr lang="en-US" altLang="es-MX"/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10550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A517939F-B182-4436-8B84-E9A99BE2A6BF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s-MX" sz="10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Recursion vs. Iteration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Just because we can use recursion to solve a problem, doesn't mean we should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For instance, we usually would not use recursion to solve the sum of 1 to 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The iterative version is easier to understand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You must be able to determine when recursion is the correct technique to use</a:t>
            </a:r>
          </a:p>
        </p:txBody>
      </p:sp>
    </p:spTree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2D079CB9-2BA7-46B7-A35C-12F65ED76CE5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s-MX" sz="10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Recursion vs. Iteration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/>
              <a:t>Every recursive solution has a corresponding iterative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/>
              <a:t>For example, the sum of the numbers between 1 and N can be calculated with a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/>
              <a:t>Recursion has the overhead of multiple method invocations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/>
              <a:t>However, for some problems recursive solutions are often more simple and elegant than iterative solutions</a:t>
            </a:r>
          </a:p>
        </p:txBody>
      </p:sp>
    </p:spTree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8834C4AB-AD54-4168-9C09-DEF569DB6E84}" type="slidenum">
              <a:rPr lang="en-US" altLang="es-MX" sz="1000">
                <a:latin typeface="Arial" panose="020B0604020202020204" pitchFamily="34" charset="0"/>
              </a:rPr>
              <a:pPr/>
              <a:t>16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Indirect Recursion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/>
              <a:t>A method invoking itself is considered to be </a:t>
            </a:r>
            <a:r>
              <a:rPr lang="en-US" altLang="es-MX" sz="2800" i="1"/>
              <a:t>direct recursion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/>
              <a:t>A method could invoke another method, which invokes another, etc., until eventually the original method is invoked again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/>
              <a:t>For example, method m1 could invoke m2, which invokes m3, which invokes m1 again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/>
              <a:t>This is called </a:t>
            </a:r>
            <a:r>
              <a:rPr lang="en-US" altLang="es-MX" sz="2800" i="1"/>
              <a:t>indirect recursion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/>
              <a:t>It is often more difficult to trace and debug</a:t>
            </a:r>
          </a:p>
        </p:txBody>
      </p:sp>
    </p:spTree>
    <p:extLst>
      <p:ext uri="{BB962C8B-B14F-4D97-AF65-F5344CB8AC3E}">
        <p14:creationId xmlns:p14="http://schemas.microsoft.com/office/powerpoint/2010/main" val="811171692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A63A722C-B7CC-446F-9859-449833299810}" type="slidenum">
              <a:rPr lang="en-US" altLang="es-MX" sz="1000">
                <a:latin typeface="Arial" panose="020B0604020202020204" pitchFamily="34" charset="0"/>
              </a:rPr>
              <a:pPr/>
              <a:t>17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Indirect recursion</a:t>
            </a:r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3058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951291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59DA505C-488A-4585-B681-B1F42DD9A457}" type="slidenum">
              <a:rPr lang="en-US" altLang="es-MX" sz="1000">
                <a:latin typeface="Arial" panose="020B0604020202020204" pitchFamily="34" charset="0"/>
              </a:rPr>
              <a:pPr/>
              <a:t>18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/>
              <a:t>Analyzing Recursive Algorithms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MX" sz="2800"/>
              <a:t>When analyzing a loop, we determine the order of the loop body and multiply it by the number of times the loop is executed</a:t>
            </a:r>
          </a:p>
          <a:p>
            <a:pPr eaLnBrk="1" hangingPunct="1"/>
            <a:r>
              <a:rPr lang="en-US" altLang="es-MX" sz="2800"/>
              <a:t>Recursive analysis is similar</a:t>
            </a:r>
          </a:p>
          <a:p>
            <a:pPr eaLnBrk="1" hangingPunct="1"/>
            <a:r>
              <a:rPr lang="en-US" altLang="es-MX" sz="2800"/>
              <a:t>We determine the order of the method body and multiply it by the </a:t>
            </a:r>
            <a:r>
              <a:rPr lang="en-US" altLang="es-MX" sz="2800" i="1"/>
              <a:t>order of the recursion</a:t>
            </a:r>
            <a:r>
              <a:rPr lang="en-US" altLang="es-MX" sz="2800"/>
              <a:t> (the number of times the recursive definition is followed)</a:t>
            </a:r>
          </a:p>
        </p:txBody>
      </p:sp>
    </p:spTree>
    <p:extLst>
      <p:ext uri="{BB962C8B-B14F-4D97-AF65-F5344CB8AC3E}">
        <p14:creationId xmlns:p14="http://schemas.microsoft.com/office/powerpoint/2010/main" val="285372598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0A57D88A-99B9-4D0C-94CD-1D497B6D507D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s-MX" sz="10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Chapter Objectives</a:t>
            </a:r>
          </a:p>
        </p:txBody>
      </p:sp>
      <p:sp>
        <p:nvSpPr>
          <p:cNvPr id="41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/>
              <a:t>Explain the underlying concepts of recursion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/>
              <a:t>Examine recursive methods and unravel their processing steps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/>
              <a:t>Define infinite recursion and discuss ways to avoid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/>
              <a:t>Explain when recursion should and should not be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/>
              <a:t>Demonstrate the use of recursion to solve problems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C5B22457-2100-4214-8782-3C2B0FEF1390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s-MX" sz="1000"/>
          </a:p>
        </p:txBody>
      </p:sp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Recursive Thinking</a:t>
            </a:r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i="1"/>
              <a:t>Recursion</a:t>
            </a:r>
            <a:r>
              <a:rPr lang="en-US" altLang="es-MX" sz="2800"/>
              <a:t> is a programming technique in which a method can call itself to solve a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/>
              <a:t>A </a:t>
            </a:r>
            <a:r>
              <a:rPr lang="en-US" altLang="es-MX" sz="2800" i="1"/>
              <a:t>recursive definition</a:t>
            </a:r>
            <a:r>
              <a:rPr lang="en-US" altLang="es-MX" sz="2800"/>
              <a:t> is one which uses the word or concept being defined in the definition itself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/>
              <a:t>In some situations, a recursive definition can be an appropriate way to express a concept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/>
              <a:t>Before applying recursion to programming, it is best to practice thinking recursively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8E729DAE-84AF-44E7-97BB-DF5BA5031F10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s-MX" sz="100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Recursive Definitions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629525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4400" algn="l"/>
                <a:tab pos="3208338" algn="l"/>
              </a:tabLst>
            </a:pPr>
            <a:r>
              <a:rPr lang="en-US" altLang="es-MX" sz="2800"/>
              <a:t>Consider the following list of numbers:</a:t>
            </a:r>
          </a:p>
          <a:p>
            <a:pPr algn="ctr" eaLnBrk="1" hangingPunct="1">
              <a:lnSpc>
                <a:spcPct val="90000"/>
              </a:lnSpc>
              <a:spcBef>
                <a:spcPct val="70000"/>
              </a:spcBef>
              <a:spcAft>
                <a:spcPct val="50000"/>
              </a:spcAft>
              <a:buFont typeface="Times" panose="02020603050405020304" pitchFamily="18" charset="0"/>
              <a:buNone/>
              <a:tabLst>
                <a:tab pos="914400" algn="l"/>
                <a:tab pos="3208338" algn="l"/>
              </a:tabLst>
            </a:pPr>
            <a:r>
              <a:rPr lang="en-US" altLang="es-MX" sz="2400" b="1">
                <a:latin typeface="Courier New" panose="02070309020205020404" pitchFamily="49" charset="0"/>
              </a:rPr>
              <a:t>24, 88, 40, 37</a:t>
            </a:r>
          </a:p>
          <a:p>
            <a:pPr eaLnBrk="1" hangingPunct="1">
              <a:lnSpc>
                <a:spcPct val="90000"/>
              </a:lnSpc>
              <a:tabLst>
                <a:tab pos="914400" algn="l"/>
                <a:tab pos="3208338" algn="l"/>
              </a:tabLst>
            </a:pPr>
            <a:r>
              <a:rPr lang="en-US" altLang="es-MX" sz="2800"/>
              <a:t>Such a list can be defined recursively: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Times" panose="02020603050405020304" pitchFamily="18" charset="0"/>
              <a:buNone/>
              <a:tabLst>
                <a:tab pos="914400" algn="l"/>
                <a:tab pos="3208338" algn="l"/>
              </a:tabLst>
            </a:pPr>
            <a:r>
              <a:rPr lang="en-US" altLang="es-MX" sz="2800"/>
              <a:t>		</a:t>
            </a:r>
            <a:r>
              <a:rPr lang="en-US" altLang="es-MX" sz="2400" b="1"/>
              <a:t>A</a:t>
            </a:r>
            <a:r>
              <a:rPr lang="en-US" altLang="es-MX" sz="2800"/>
              <a:t> </a:t>
            </a:r>
            <a:r>
              <a:rPr lang="en-US" altLang="es-MX" sz="2400" b="1"/>
              <a:t>LIST is a:	number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Times" panose="02020603050405020304" pitchFamily="18" charset="0"/>
              <a:buNone/>
              <a:tabLst>
                <a:tab pos="914400" algn="l"/>
                <a:tab pos="3208338" algn="l"/>
              </a:tabLst>
            </a:pPr>
            <a:r>
              <a:rPr lang="en-US" altLang="es-MX" sz="2400" b="1"/>
              <a:t>		or a:	number comma LIST</a:t>
            </a:r>
          </a:p>
          <a:p>
            <a:pPr eaLnBrk="1" hangingPunct="1">
              <a:lnSpc>
                <a:spcPct val="90000"/>
              </a:lnSpc>
              <a:tabLst>
                <a:tab pos="914400" algn="l"/>
                <a:tab pos="3208338" algn="l"/>
              </a:tabLst>
            </a:pPr>
            <a:r>
              <a:rPr lang="en-US" altLang="es-MX" sz="2800"/>
              <a:t>That is, a LIST can be a number, or a number followed by a comma followed by a LIST</a:t>
            </a:r>
          </a:p>
          <a:p>
            <a:pPr eaLnBrk="1" hangingPunct="1">
              <a:lnSpc>
                <a:spcPct val="90000"/>
              </a:lnSpc>
              <a:tabLst>
                <a:tab pos="914400" algn="l"/>
                <a:tab pos="3208338" algn="l"/>
              </a:tabLst>
            </a:pPr>
            <a:r>
              <a:rPr lang="en-US" altLang="es-MX" sz="2800"/>
              <a:t>The concept of a LIST is used to define itself</a:t>
            </a:r>
          </a:p>
        </p:txBody>
      </p:sp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FE3A30D3-4DB1-4FDB-89AF-2780AE8838FB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s-MX" sz="100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/>
              <a:t>Tracing the recursive definition of a list</a:t>
            </a:r>
            <a:endParaRPr lang="en-US" altLang="es-MX"/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30580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4A8A848D-DD02-4452-95F8-7B036A1692F2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s-MX" sz="10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Infinite Recursion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All </a:t>
            </a:r>
            <a:r>
              <a:rPr lang="en-US" altLang="es-MX" sz="2800" i="1" dirty="0"/>
              <a:t>recursive definitions</a:t>
            </a:r>
            <a:r>
              <a:rPr lang="en-US" altLang="es-MX" sz="2800" dirty="0"/>
              <a:t> must have a </a:t>
            </a:r>
            <a:r>
              <a:rPr lang="en-US" altLang="es-MX" sz="2800" i="1" dirty="0"/>
              <a:t>non-recursive part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If they don't, there is no way to </a:t>
            </a:r>
            <a:r>
              <a:rPr lang="en-US" altLang="es-MX" sz="2800" i="1" dirty="0"/>
              <a:t>terminate</a:t>
            </a:r>
            <a:r>
              <a:rPr lang="en-US" altLang="es-MX" sz="2800" dirty="0"/>
              <a:t> the recursive path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A definition without a non-recursive part causes </a:t>
            </a:r>
            <a:r>
              <a:rPr lang="en-US" altLang="es-MX" sz="2800" i="1" dirty="0"/>
              <a:t>infinite recursion</a:t>
            </a:r>
            <a:endParaRPr lang="en-US" altLang="es-MX" sz="28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This problem is similar to an infinite loop -- with the definition itself causing the infinite "looping“ </a:t>
            </a:r>
            <a:r>
              <a:rPr lang="en-US" altLang="es-MX" sz="2000" dirty="0"/>
              <a:t>(for, while, do-while, …)</a:t>
            </a:r>
            <a:r>
              <a:rPr lang="en-US" altLang="es-MX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The </a:t>
            </a:r>
            <a:r>
              <a:rPr lang="en-US" altLang="es-MX" sz="2800" i="1" dirty="0"/>
              <a:t>non-recursive part</a:t>
            </a:r>
            <a:r>
              <a:rPr lang="en-US" altLang="es-MX" sz="2800" dirty="0"/>
              <a:t> often is called the </a:t>
            </a:r>
            <a:r>
              <a:rPr lang="en-US" altLang="es-MX" sz="2800" i="1" dirty="0"/>
              <a:t>base case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6990E87F-C351-4AF1-8A7D-3A5C71EE3289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s-MX" sz="1000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Recursive Definitions</a:t>
            </a:r>
          </a:p>
        </p:txBody>
      </p:sp>
      <p:sp>
        <p:nvSpPr>
          <p:cNvPr id="92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828800" algn="l"/>
              </a:tabLst>
            </a:pPr>
            <a:r>
              <a:rPr lang="en-US" altLang="es-MX" sz="2800" dirty="0"/>
              <a:t>Mathematical formulas are often expressed recursively</a:t>
            </a:r>
          </a:p>
          <a:p>
            <a:pPr eaLnBrk="1" hangingPunct="1">
              <a:lnSpc>
                <a:spcPct val="90000"/>
              </a:lnSpc>
              <a:tabLst>
                <a:tab pos="1828800" algn="l"/>
              </a:tabLst>
            </a:pPr>
            <a:r>
              <a:rPr lang="en-US" altLang="es-MX" sz="2800" dirty="0"/>
              <a:t>N!, for any positive integer N, is defined to be the product of all integers between 1 and N inclusive</a:t>
            </a:r>
          </a:p>
          <a:p>
            <a:pPr eaLnBrk="1" hangingPunct="1">
              <a:lnSpc>
                <a:spcPct val="90000"/>
              </a:lnSpc>
              <a:tabLst>
                <a:tab pos="1828800" algn="l"/>
              </a:tabLst>
            </a:pPr>
            <a:r>
              <a:rPr lang="en-US" altLang="es-MX" sz="2800" dirty="0"/>
              <a:t>This definition can be expressed recursively: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None/>
              <a:tabLst>
                <a:tab pos="1828800" algn="l"/>
              </a:tabLst>
            </a:pPr>
            <a:r>
              <a:rPr lang="en-US" altLang="es-MX" sz="2400" b="1" dirty="0">
                <a:latin typeface="Courier New" panose="02070309020205020404" pitchFamily="49" charset="0"/>
              </a:rPr>
              <a:t>		0!  =  1;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Times" panose="02020603050405020304" pitchFamily="18" charset="0"/>
              <a:buNone/>
              <a:tabLst>
                <a:tab pos="1828800" algn="l"/>
              </a:tabLst>
            </a:pPr>
            <a:r>
              <a:rPr lang="en-US" altLang="es-MX" sz="2400" b="1" dirty="0">
                <a:latin typeface="Courier New" panose="02070309020205020404" pitchFamily="49" charset="0"/>
              </a:rPr>
              <a:t>		N!  =  N * (N-1)!</a:t>
            </a:r>
          </a:p>
          <a:p>
            <a:pPr eaLnBrk="1" hangingPunct="1">
              <a:lnSpc>
                <a:spcPct val="90000"/>
              </a:lnSpc>
              <a:tabLst>
                <a:tab pos="1828800" algn="l"/>
              </a:tabLst>
            </a:pPr>
            <a:r>
              <a:rPr lang="en-US" altLang="es-MX" sz="2800" dirty="0"/>
              <a:t>A factorial is defined in terms of another factorial until the base case of </a:t>
            </a:r>
            <a:r>
              <a:rPr lang="en-US" altLang="es-MX" sz="2800" b="1" dirty="0"/>
              <a:t>0!</a:t>
            </a:r>
            <a:r>
              <a:rPr lang="en-US" altLang="es-MX" sz="2800" dirty="0"/>
              <a:t> is reached</a:t>
            </a:r>
          </a:p>
        </p:txBody>
      </p:sp>
    </p:spTree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Factorial Example</a:t>
            </a:r>
          </a:p>
        </p:txBody>
      </p:sp>
      <p:sp>
        <p:nvSpPr>
          <p:cNvPr id="10243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9D7721DA-0623-4AD0-B31A-6922294958C5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s-MX" sz="1000"/>
          </a:p>
        </p:txBody>
      </p:sp>
      <p:pic>
        <p:nvPicPr>
          <p:cNvPr id="1024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8650" y="1676400"/>
            <a:ext cx="5264150" cy="3846513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7B05C0F4-CA68-45BB-B91D-A70609A27972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s-MX" sz="10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Recursive Programming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01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A method in Java can invoke itself; if set up that way, it is called a </a:t>
            </a:r>
            <a:r>
              <a:rPr lang="en-US" altLang="es-MX" sz="2800" i="1" dirty="0"/>
              <a:t>recursive method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The code of a recursive method must be structured to handle both </a:t>
            </a:r>
            <a:r>
              <a:rPr lang="en-US" altLang="es-MX" sz="2800" i="1" dirty="0">
                <a:solidFill>
                  <a:srgbClr val="FF0000"/>
                </a:solidFill>
              </a:rPr>
              <a:t>the base case</a:t>
            </a:r>
            <a:r>
              <a:rPr lang="en-US" altLang="es-MX" sz="2800" dirty="0"/>
              <a:t> and </a:t>
            </a:r>
            <a:r>
              <a:rPr lang="en-US" altLang="es-MX" sz="2800" i="1" dirty="0">
                <a:solidFill>
                  <a:srgbClr val="FF0000"/>
                </a:solidFill>
              </a:rPr>
              <a:t>the recursive case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Each </a:t>
            </a:r>
            <a:r>
              <a:rPr lang="en-US" altLang="es-MX" sz="2800" b="1" dirty="0"/>
              <a:t>call</a:t>
            </a:r>
            <a:r>
              <a:rPr lang="en-US" altLang="es-MX" sz="2800" dirty="0"/>
              <a:t> sets up a new execution environment, with new parameters and new local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As always, when the method completes, control returns to the method that invoked it (which may be another instance of itself)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theme/theme1.xml><?xml version="1.0" encoding="utf-8"?>
<a:theme xmlns:a="http://schemas.openxmlformats.org/drawingml/2006/main" name="1_Presentation4">
  <a:themeElements>
    <a:clrScheme name="1_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lnDef>
  </a:objectDefaults>
  <a:extraClrSchemeLst>
    <a:extraClrScheme>
      <a:clrScheme name="1_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713</Words>
  <Application>Microsoft Office PowerPoint</Application>
  <PresentationFormat>Presentación en pantalla (4:3)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Courier New</vt:lpstr>
      <vt:lpstr>Tahoma</vt:lpstr>
      <vt:lpstr>Times</vt:lpstr>
      <vt:lpstr>Times New Roman</vt:lpstr>
      <vt:lpstr>ヒラギノ角ゴ Pro W3</vt:lpstr>
      <vt:lpstr>1_Presentation4</vt:lpstr>
      <vt:lpstr>CHAPTER 7:  Recursion</vt:lpstr>
      <vt:lpstr>Chapter Objectives</vt:lpstr>
      <vt:lpstr>Recursive Thinking</vt:lpstr>
      <vt:lpstr>Recursive Definitions</vt:lpstr>
      <vt:lpstr>Tracing the recursive definition of a list</vt:lpstr>
      <vt:lpstr>Infinite Recursion</vt:lpstr>
      <vt:lpstr>Recursive Definitions</vt:lpstr>
      <vt:lpstr>Factorial Example</vt:lpstr>
      <vt:lpstr>Recursive Programming</vt:lpstr>
      <vt:lpstr>Recursive Programming</vt:lpstr>
      <vt:lpstr>The sum of the numbers 1 through N, defined recursively</vt:lpstr>
      <vt:lpstr>Recursive Programming</vt:lpstr>
      <vt:lpstr>Recursive calls to the sum method</vt:lpstr>
      <vt:lpstr>Recursion vs. Iteration</vt:lpstr>
      <vt:lpstr>Recursion vs. Iteration</vt:lpstr>
      <vt:lpstr>Indirect Recursion</vt:lpstr>
      <vt:lpstr>Indirect recursion</vt:lpstr>
      <vt:lpstr>Analyzing Recursive Algorithms</vt:lpstr>
    </vt:vector>
  </TitlesOfParts>
  <Manager/>
  <Company>뿿쨰뿿줠ą辬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j-ramon</cp:lastModifiedBy>
  <cp:revision>220</cp:revision>
  <cp:lastPrinted>2001-07-20T01:09:35Z</cp:lastPrinted>
  <dcterms:created xsi:type="dcterms:W3CDTF">2009-03-12T14:27:39Z</dcterms:created>
  <dcterms:modified xsi:type="dcterms:W3CDTF">2019-03-19T00:23:09Z</dcterms:modified>
  <cp:category/>
</cp:coreProperties>
</file>