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</p:sldMasterIdLst>
  <p:notesMasterIdLst>
    <p:notesMasterId r:id="rId14"/>
  </p:notesMasterIdLst>
  <p:handoutMasterIdLst>
    <p:handoutMasterId r:id="rId15"/>
  </p:handoutMasterIdLst>
  <p:sldIdLst>
    <p:sldId id="342" r:id="rId2"/>
    <p:sldId id="354" r:id="rId3"/>
    <p:sldId id="363" r:id="rId4"/>
    <p:sldId id="365" r:id="rId5"/>
    <p:sldId id="364" r:id="rId6"/>
    <p:sldId id="326" r:id="rId7"/>
    <p:sldId id="356" r:id="rId8"/>
    <p:sldId id="327" r:id="rId9"/>
    <p:sldId id="328" r:id="rId10"/>
    <p:sldId id="357" r:id="rId11"/>
    <p:sldId id="329" r:id="rId12"/>
    <p:sldId id="361" r:id="rId13"/>
  </p:sldIdLst>
  <p:sldSz cx="9144000" cy="6858000" type="screen4x3"/>
  <p:notesSz cx="6858000" cy="92964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pos="864">
          <p15:clr>
            <a:srgbClr val="A4A3A4"/>
          </p15:clr>
        </p15:guide>
        <p15:guide id="3" pos="33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CEDF"/>
    <a:srgbClr val="F8BE1A"/>
    <a:srgbClr val="A800A8"/>
    <a:srgbClr val="D4C00F"/>
    <a:srgbClr val="990099"/>
    <a:srgbClr val="800080"/>
    <a:srgbClr val="7B5678"/>
    <a:srgbClr val="007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4" autoAdjust="0"/>
    <p:restoredTop sz="94660"/>
  </p:normalViewPr>
  <p:slideViewPr>
    <p:cSldViewPr snapToObjects="1">
      <p:cViewPr varScale="1">
        <p:scale>
          <a:sx n="104" d="100"/>
          <a:sy n="104" d="100"/>
        </p:scale>
        <p:origin x="114" y="342"/>
      </p:cViewPr>
      <p:guideLst>
        <p:guide orient="horz" pos="960"/>
        <p:guide pos="864"/>
        <p:guide pos="3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052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391" y="1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052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052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7391" y="8832195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1669">
              <a:defRPr sz="1200"/>
            </a:lvl1pPr>
          </a:lstStyle>
          <a:p>
            <a:fld id="{9170E2F0-8230-428B-B226-10325DA933B9}" type="slidenum">
              <a:rPr lang="en-CA" altLang="es-MX"/>
              <a:pPr/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3542534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052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7391" y="1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052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805" y="4416099"/>
            <a:ext cx="5030391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052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7391" y="8832195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1669">
              <a:defRPr sz="1200"/>
            </a:lvl1pPr>
          </a:lstStyle>
          <a:p>
            <a:fld id="{4CBE1A3C-4E84-43FD-9A74-BF064CC5A919}" type="slidenum">
              <a:rPr lang="en-CA" altLang="es-MX"/>
              <a:pPr/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46252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16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6002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s-MX" sz="1200" smtClean="0">
                <a:latin typeface="Arial" charset="0"/>
              </a:rPr>
              <a:t> © 2010 Pearson Addison-Wesley. All rights reserved.</a:t>
            </a:r>
            <a:r>
              <a:rPr lang="en-US" altLang="es-MX" sz="1200" smtClean="0">
                <a:solidFill>
                  <a:srgbClr val="D9EAFF"/>
                </a:solidFill>
                <a:latin typeface="Arial" charset="0"/>
              </a:rPr>
              <a:t> </a:t>
            </a:r>
          </a:p>
        </p:txBody>
      </p:sp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203200" y="5715000"/>
            <a:ext cx="1371600" cy="914400"/>
            <a:chOff x="128" y="3600"/>
            <a:chExt cx="864" cy="576"/>
          </a:xfrm>
        </p:grpSpPr>
        <p:pic>
          <p:nvPicPr>
            <p:cNvPr id="4" name="Picture 4" descr="Pearson_CMY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100" b="1" smtClean="0">
                  <a:latin typeface="Arial" charset="0"/>
                </a:rPr>
                <a:t>Addison Wesley </a:t>
              </a:r>
              <a:r>
                <a:rPr lang="en-US" sz="1100" smtClean="0">
                  <a:latin typeface="Arial" charset="0"/>
                </a:rPr>
                <a:t>is an imprint of</a:t>
              </a:r>
              <a:endParaRPr lang="en-US" sz="1100" b="1" smtClean="0">
                <a:latin typeface="Arial" charset="0"/>
              </a:endParaRPr>
            </a:p>
          </p:txBody>
        </p:sp>
      </p:grpSp>
      <p:sp>
        <p:nvSpPr>
          <p:cNvPr id="6" name="AutoShape 2"/>
          <p:cNvSpPr>
            <a:spLocks noChangeArrowheads="1"/>
          </p:cNvSpPr>
          <p:nvPr userDrawn="1"/>
        </p:nvSpPr>
        <p:spPr bwMode="auto">
          <a:xfrm flipH="1">
            <a:off x="0" y="-12700"/>
            <a:ext cx="9150350" cy="16129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5992C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 baseline="-25000" smtClean="0">
              <a:latin typeface="Times New Roman" pitchFamily="-10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1600200"/>
            <a:ext cx="9144000" cy="152400"/>
          </a:xfrm>
          <a:prstGeom prst="rect">
            <a:avLst/>
          </a:prstGeom>
          <a:solidFill>
            <a:srgbClr val="EDD3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 smtClean="0"/>
          </a:p>
        </p:txBody>
      </p:sp>
      <p:pic>
        <p:nvPicPr>
          <p:cNvPr id="8" name="Picture 8" descr="Lewi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00400"/>
            <a:ext cx="14478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76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28E30E6D-D4A0-4FDF-B91B-28E01565328B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85047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063DD3DB-75A0-4F78-8262-F8A127B01A0A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0161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D877FB53-6CE5-4741-8B5B-C48F424032DA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15622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5826C364-929A-4F9A-942E-430CF5CFA21F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423376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E3B7EC21-6A9A-4A48-A0DC-C0F61F02D2AD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72259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0084A531-7F2D-4CF1-AE31-1EC6B312A984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79953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20E6F78A-AE69-4F54-A4DE-E998FB88AA60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13180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473D1B4A-2929-4B5F-A806-57D8315DB8BB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58084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D0E10408-E1AB-47BF-A1E9-CFF16BF5173D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16869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C86290EF-6654-4C55-9B11-44BEB7B2CE10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74801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-12700"/>
            <a:ext cx="9150350" cy="52705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 baseline="-25000" smtClean="0">
              <a:latin typeface="Times New Roman" pitchFamily="-10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insert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  <p:sp>
        <p:nvSpPr>
          <p:cNvPr id="1029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s-MX"/>
              <a:t>1-</a:t>
            </a:r>
            <a:fld id="{FAD1A8B2-8256-40FC-AEE3-0328EDB60B5D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pPr algn="r"/>
            <a:r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B8E06E40-7029-4BEA-B12F-B2D58E5A6055}" type="slidenum"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‹Nº›</a:t>
            </a:fld>
            <a:endParaRPr lang="en-US" altLang="es-MX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s-MX" sz="1200" smtClean="0">
                <a:latin typeface="Arial" charset="0"/>
              </a:rPr>
              <a:t>© 2010 Pearson Addison-Wesley.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0A57D88A-99B9-4D0C-94CD-1D497B6D507D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s-MX" sz="10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 smtClean="0"/>
              <a:t>RECURSION – Study Cases</a:t>
            </a:r>
          </a:p>
        </p:txBody>
      </p:sp>
      <p:sp>
        <p:nvSpPr>
          <p:cNvPr id="41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05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Demonstrate the use of RECURSION to solve problems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F4016D7B-4769-4928-9F6F-359069DBB172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s-MX" sz="1000"/>
          </a:p>
        </p:txBody>
      </p:sp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Towers of Hanoi</a:t>
            </a:r>
          </a:p>
        </p:txBody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A solution to </a:t>
            </a:r>
            <a:r>
              <a:rPr lang="en-US" altLang="es-MX" sz="2800" i="1" dirty="0" err="1" smtClean="0"/>
              <a:t>TofH</a:t>
            </a:r>
            <a:r>
              <a:rPr lang="en-US" altLang="es-MX" sz="2800" dirty="0" smtClean="0"/>
              <a:t> </a:t>
            </a:r>
            <a:r>
              <a:rPr lang="en-US" altLang="es-MX" sz="2800" dirty="0"/>
              <a:t>can be expressed </a:t>
            </a:r>
            <a:r>
              <a:rPr lang="en-US" altLang="es-MX" sz="2800" dirty="0" smtClean="0"/>
              <a:t>recursively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To move a </a:t>
            </a:r>
            <a:r>
              <a:rPr lang="en-US" altLang="es-MX" sz="2800" u="sng" dirty="0" smtClean="0"/>
              <a:t>stack of N disks</a:t>
            </a:r>
            <a:r>
              <a:rPr lang="en-US" altLang="es-MX" sz="2800" dirty="0" smtClean="0"/>
              <a:t> from the </a:t>
            </a:r>
            <a:r>
              <a:rPr lang="en-US" altLang="es-MX" sz="2800" i="1" dirty="0" smtClean="0"/>
              <a:t>original</a:t>
            </a:r>
            <a:r>
              <a:rPr lang="en-US" altLang="es-MX" sz="2800" dirty="0" smtClean="0"/>
              <a:t> </a:t>
            </a:r>
            <a:r>
              <a:rPr lang="en-US" altLang="es-MX" sz="2800" i="1" dirty="0" smtClean="0"/>
              <a:t>peg</a:t>
            </a:r>
            <a:r>
              <a:rPr lang="en-US" altLang="es-MX" sz="2800" dirty="0" smtClean="0"/>
              <a:t> to the </a:t>
            </a:r>
            <a:r>
              <a:rPr lang="en-US" altLang="es-MX" sz="2800" i="1" dirty="0" smtClean="0"/>
              <a:t>destination</a:t>
            </a:r>
            <a:r>
              <a:rPr lang="en-US" altLang="es-MX" sz="2800" dirty="0" smtClean="0"/>
              <a:t> </a:t>
            </a:r>
            <a:r>
              <a:rPr lang="en-US" altLang="es-MX" sz="2800" i="1" dirty="0" smtClean="0"/>
              <a:t>peg</a:t>
            </a:r>
            <a:r>
              <a:rPr lang="en-US" altLang="es-MX" sz="28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 smtClean="0"/>
              <a:t>Move the topmost N-1 disks from the </a:t>
            </a:r>
            <a:r>
              <a:rPr lang="en-US" altLang="es-MX" sz="2400" i="1" dirty="0" smtClean="0"/>
              <a:t>original</a:t>
            </a:r>
            <a:r>
              <a:rPr lang="en-US" altLang="es-MX" sz="2400" dirty="0" smtClean="0"/>
              <a:t> </a:t>
            </a:r>
            <a:r>
              <a:rPr lang="en-US" altLang="es-MX" sz="2400" i="1" dirty="0" smtClean="0"/>
              <a:t>peg</a:t>
            </a:r>
            <a:r>
              <a:rPr lang="en-US" altLang="es-MX" sz="2400" dirty="0" smtClean="0"/>
              <a:t> to the </a:t>
            </a:r>
            <a:r>
              <a:rPr lang="en-US" altLang="es-MX" sz="2400" i="1" dirty="0" smtClean="0"/>
              <a:t>extra</a:t>
            </a:r>
            <a:r>
              <a:rPr lang="en-US" altLang="es-MX" sz="2400" dirty="0" smtClean="0"/>
              <a:t> </a:t>
            </a:r>
            <a:r>
              <a:rPr lang="en-US" altLang="es-MX" sz="2400" i="1" dirty="0" smtClean="0"/>
              <a:t>peg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 smtClean="0"/>
              <a:t>Move the largest disk from the </a:t>
            </a:r>
            <a:r>
              <a:rPr lang="en-US" altLang="es-MX" sz="2400" i="1" dirty="0" smtClean="0"/>
              <a:t>original</a:t>
            </a:r>
            <a:r>
              <a:rPr lang="en-US" altLang="es-MX" sz="2400" dirty="0" smtClean="0"/>
              <a:t> </a:t>
            </a:r>
            <a:r>
              <a:rPr lang="en-US" altLang="es-MX" sz="2400" i="1" dirty="0" smtClean="0"/>
              <a:t>peg</a:t>
            </a:r>
            <a:r>
              <a:rPr lang="en-US" altLang="es-MX" sz="2400" dirty="0" smtClean="0"/>
              <a:t> to the </a:t>
            </a:r>
            <a:r>
              <a:rPr lang="en-US" altLang="es-MX" sz="2400" i="1" dirty="0" smtClean="0"/>
              <a:t>destination</a:t>
            </a:r>
            <a:r>
              <a:rPr lang="en-US" altLang="es-MX" sz="2400" dirty="0" smtClean="0"/>
              <a:t> </a:t>
            </a:r>
            <a:r>
              <a:rPr lang="en-US" altLang="es-MX" sz="2400" i="1" dirty="0" smtClean="0"/>
              <a:t>peg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 smtClean="0"/>
              <a:t>Move the N-1 disks from the </a:t>
            </a:r>
            <a:r>
              <a:rPr lang="en-US" altLang="es-MX" sz="2400" i="1" dirty="0" smtClean="0"/>
              <a:t>extra</a:t>
            </a:r>
            <a:r>
              <a:rPr lang="en-US" altLang="es-MX" sz="2400" dirty="0" smtClean="0"/>
              <a:t> </a:t>
            </a:r>
            <a:r>
              <a:rPr lang="en-US" altLang="es-MX" sz="2400" i="1" dirty="0" smtClean="0"/>
              <a:t>peg</a:t>
            </a:r>
            <a:r>
              <a:rPr lang="en-US" altLang="es-MX" sz="2400" dirty="0" smtClean="0"/>
              <a:t> to the </a:t>
            </a:r>
            <a:r>
              <a:rPr lang="en-US" altLang="es-MX" sz="2400" i="1" dirty="0" smtClean="0"/>
              <a:t>destination</a:t>
            </a:r>
            <a:r>
              <a:rPr lang="en-US" altLang="es-MX" sz="2400" dirty="0" smtClean="0"/>
              <a:t> </a:t>
            </a:r>
            <a:r>
              <a:rPr lang="en-US" altLang="es-MX" sz="2400" i="1" dirty="0" smtClean="0"/>
              <a:t>peg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The </a:t>
            </a:r>
            <a:r>
              <a:rPr lang="en-US" altLang="es-MX" sz="2800" i="1" dirty="0" smtClean="0"/>
              <a:t>base case</a:t>
            </a:r>
            <a:r>
              <a:rPr lang="en-US" altLang="es-MX" sz="2800" dirty="0" smtClean="0"/>
              <a:t> occurs when: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 smtClean="0"/>
              <a:t>a "stack" contains only one disk</a:t>
            </a:r>
          </a:p>
        </p:txBody>
      </p:sp>
    </p:spTree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B65AD3C4-9355-433D-A7EA-4CFBD244A532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s-MX" sz="1000"/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2800" dirty="0" smtClean="0"/>
              <a:t>UML description of the </a:t>
            </a:r>
            <a:r>
              <a:rPr lang="en-US" altLang="es-MX" sz="2800" dirty="0" err="1" smtClean="0"/>
              <a:t>TorresDeHanoiMain</a:t>
            </a:r>
            <a:r>
              <a:rPr lang="en-US" altLang="es-MX" sz="2800" dirty="0" smtClean="0"/>
              <a:t> and </a:t>
            </a:r>
            <a:r>
              <a:rPr lang="en-US" altLang="es-MX" sz="2800" dirty="0" err="1" smtClean="0"/>
              <a:t>TorresDeHanoi</a:t>
            </a:r>
            <a:r>
              <a:rPr lang="en-US" altLang="es-MX" sz="2800" dirty="0" smtClean="0"/>
              <a:t> classes</a:t>
            </a:r>
            <a:endParaRPr lang="en-US" altLang="es-MX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156770"/>
            <a:ext cx="2423532" cy="6096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6" name="Conector recto de flecha 5"/>
          <p:cNvCxnSpPr>
            <a:stCxn id="2" idx="2"/>
          </p:cNvCxnSpPr>
          <p:nvPr/>
        </p:nvCxnSpPr>
        <p:spPr bwMode="auto">
          <a:xfrm>
            <a:off x="4259766" y="2766370"/>
            <a:ext cx="0" cy="97274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  <a:effectLst/>
        </p:spPr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82" y="3784354"/>
            <a:ext cx="6346698" cy="112871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Towers</a:t>
            </a:r>
            <a:r>
              <a:rPr lang="es-MX" dirty="0"/>
              <a:t> of </a:t>
            </a:r>
            <a:r>
              <a:rPr lang="es-MX" dirty="0" err="1"/>
              <a:t>Hanoi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s-MX" smtClean="0"/>
              <a:t>1-</a:t>
            </a:r>
            <a:fld id="{D877FB53-6CE5-4741-8B5B-C48F424032DA}" type="slidenum">
              <a:rPr lang="en-US" altLang="es-MX" smtClean="0"/>
              <a:pPr/>
              <a:t>12</a:t>
            </a:fld>
            <a:endParaRPr lang="en-US" altLang="es-MX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363472" y="1219200"/>
            <a:ext cx="8694229" cy="4913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The number of moves increases exponentially as the number of disks increases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The recursive solution is simple and elegant to express and program, but is very inefficient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However, an iterative solution to this problem is much more complex to define and program</a:t>
            </a:r>
          </a:p>
          <a:p>
            <a:pPr lvl="0" defTabSz="914400">
              <a:lnSpc>
                <a:spcPct val="90000"/>
              </a:lnSpc>
              <a:buClr>
                <a:srgbClr val="0962B3"/>
              </a:buClr>
              <a:buFont typeface="Times" panose="02020603050405020304" pitchFamily="18" charset="0"/>
              <a:buChar char="•"/>
            </a:pPr>
            <a:r>
              <a:rPr lang="en-US" altLang="es-MX" sz="2400" kern="0" dirty="0">
                <a:solidFill>
                  <a:srgbClr val="000000"/>
                </a:solidFill>
              </a:rPr>
              <a:t>To solve a problem of N disks, we make 2</a:t>
            </a:r>
            <a:r>
              <a:rPr lang="en-US" altLang="es-MX" sz="2400" kern="0" baseline="30000" dirty="0">
                <a:solidFill>
                  <a:srgbClr val="000000"/>
                </a:solidFill>
              </a:rPr>
              <a:t>N</a:t>
            </a:r>
            <a:r>
              <a:rPr lang="en-US" altLang="es-MX" sz="2400" kern="0" dirty="0">
                <a:solidFill>
                  <a:srgbClr val="000000"/>
                </a:solidFill>
              </a:rPr>
              <a:t>-1 disk </a:t>
            </a:r>
            <a:r>
              <a:rPr lang="en-US" altLang="es-MX" sz="2400" kern="0" dirty="0" smtClean="0">
                <a:solidFill>
                  <a:srgbClr val="000000"/>
                </a:solidFill>
              </a:rPr>
              <a:t>moves:</a:t>
            </a:r>
          </a:p>
          <a:p>
            <a:pPr lvl="2" defTabSz="914400">
              <a:lnSpc>
                <a:spcPct val="90000"/>
              </a:lnSpc>
              <a:buClr>
                <a:srgbClr val="0962B3"/>
              </a:buClr>
              <a:buFont typeface="Times" panose="02020603050405020304" pitchFamily="18" charset="0"/>
              <a:buChar char="•"/>
            </a:pPr>
            <a:r>
              <a:rPr lang="en-US" altLang="es-MX" sz="1600" kern="0" dirty="0" smtClean="0">
                <a:solidFill>
                  <a:srgbClr val="000000"/>
                </a:solidFill>
              </a:rPr>
              <a:t>1 disk - 1 move</a:t>
            </a:r>
          </a:p>
          <a:p>
            <a:pPr lvl="2" defTabSz="914400">
              <a:lnSpc>
                <a:spcPct val="90000"/>
              </a:lnSpc>
              <a:buClr>
                <a:srgbClr val="0962B3"/>
              </a:buClr>
              <a:buFont typeface="Times" panose="02020603050405020304" pitchFamily="18" charset="0"/>
              <a:buChar char="•"/>
            </a:pPr>
            <a:r>
              <a:rPr lang="en-US" altLang="es-MX" sz="1600" kern="0" dirty="0" smtClean="0">
                <a:solidFill>
                  <a:srgbClr val="000000"/>
                </a:solidFill>
              </a:rPr>
              <a:t>2 disks - 3 moves</a:t>
            </a:r>
          </a:p>
          <a:p>
            <a:pPr lvl="2" defTabSz="914400">
              <a:lnSpc>
                <a:spcPct val="90000"/>
              </a:lnSpc>
              <a:buClr>
                <a:srgbClr val="0962B3"/>
              </a:buClr>
              <a:buFont typeface="Times" panose="02020603050405020304" pitchFamily="18" charset="0"/>
              <a:buChar char="•"/>
            </a:pPr>
            <a:r>
              <a:rPr lang="en-US" altLang="es-MX" sz="1600" kern="0" dirty="0" smtClean="0">
                <a:solidFill>
                  <a:srgbClr val="000000"/>
                </a:solidFill>
              </a:rPr>
              <a:t>3 disks - 7 moves</a:t>
            </a:r>
          </a:p>
          <a:p>
            <a:pPr lvl="2" defTabSz="914400">
              <a:lnSpc>
                <a:spcPct val="90000"/>
              </a:lnSpc>
              <a:buClr>
                <a:srgbClr val="0962B3"/>
              </a:buClr>
              <a:buFont typeface="Times" panose="02020603050405020304" pitchFamily="18" charset="0"/>
              <a:buChar char="•"/>
            </a:pPr>
            <a:r>
              <a:rPr lang="en-US" altLang="es-MX" sz="1600" kern="0" dirty="0" smtClean="0">
                <a:solidFill>
                  <a:srgbClr val="000000"/>
                </a:solidFill>
              </a:rPr>
              <a:t>4 disks – 15 moves </a:t>
            </a:r>
          </a:p>
          <a:p>
            <a:pPr lvl="2" defTabSz="914400">
              <a:lnSpc>
                <a:spcPct val="90000"/>
              </a:lnSpc>
              <a:buClr>
                <a:srgbClr val="0962B3"/>
              </a:buClr>
              <a:buFont typeface="Times" panose="02020603050405020304" pitchFamily="18" charset="0"/>
              <a:buChar char="•"/>
            </a:pPr>
            <a:r>
              <a:rPr lang="en-US" altLang="es-MX" sz="1600" kern="0" dirty="0" smtClean="0">
                <a:solidFill>
                  <a:srgbClr val="000000"/>
                </a:solidFill>
              </a:rPr>
              <a:t>…</a:t>
            </a:r>
            <a:endParaRPr lang="en-US" altLang="es-MX" sz="1600" kern="0" dirty="0">
              <a:solidFill>
                <a:srgbClr val="000000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992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7C06EE3F-3221-45BD-A512-4213234528E0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s-MX" sz="1000"/>
          </a:p>
        </p:txBody>
      </p:sp>
      <p:sp>
        <p:nvSpPr>
          <p:cNvPr id="1843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 smtClean="0"/>
              <a:t>1)- Maze Traversal</a:t>
            </a:r>
          </a:p>
        </p:txBody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800600"/>
          </a:xfrm>
        </p:spPr>
        <p:txBody>
          <a:bodyPr/>
          <a:lstStyle/>
          <a:p>
            <a:pPr eaLnBrk="1" hangingPunct="1"/>
            <a:r>
              <a:rPr lang="en-US" altLang="es-MX" sz="2800" dirty="0" smtClean="0"/>
              <a:t>Let's use recursion to find a </a:t>
            </a:r>
            <a:r>
              <a:rPr lang="en-US" altLang="es-MX" sz="2800" i="1" dirty="0" smtClean="0">
                <a:solidFill>
                  <a:srgbClr val="0070C0"/>
                </a:solidFill>
              </a:rPr>
              <a:t>path</a:t>
            </a:r>
            <a:r>
              <a:rPr lang="en-US" altLang="es-MX" sz="2800" dirty="0" smtClean="0"/>
              <a:t> through a </a:t>
            </a:r>
            <a:r>
              <a:rPr lang="en-US" altLang="es-MX" sz="2800" i="1" dirty="0" smtClean="0">
                <a:solidFill>
                  <a:srgbClr val="FF0000"/>
                </a:solidFill>
              </a:rPr>
              <a:t>maze</a:t>
            </a:r>
            <a:endParaRPr lang="en-US" altLang="es-MX" sz="2800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es-MX" sz="2800" dirty="0" smtClean="0"/>
          </a:p>
          <a:p>
            <a:pPr eaLnBrk="1" hangingPunct="1"/>
            <a:r>
              <a:rPr lang="en-US" altLang="es-MX" sz="2800" dirty="0" smtClean="0"/>
              <a:t>The </a:t>
            </a:r>
            <a:r>
              <a:rPr lang="en-US" altLang="es-MX" sz="2800" i="1" dirty="0">
                <a:solidFill>
                  <a:srgbClr val="FF0000"/>
                </a:solidFill>
              </a:rPr>
              <a:t>maze</a:t>
            </a:r>
            <a:r>
              <a:rPr lang="en-US" altLang="es-MX" sz="2800" dirty="0" smtClean="0"/>
              <a:t> is a grid (matrix) filled with </a:t>
            </a:r>
            <a:r>
              <a:rPr lang="en-US" altLang="es-MX" sz="2800" i="1" dirty="0" smtClean="0"/>
              <a:t>1</a:t>
            </a:r>
            <a:r>
              <a:rPr lang="en-US" altLang="es-MX" sz="2800" dirty="0" smtClean="0"/>
              <a:t>’s and </a:t>
            </a:r>
            <a:r>
              <a:rPr lang="en-US" altLang="es-MX" sz="2800" i="1" dirty="0" smtClean="0"/>
              <a:t>0</a:t>
            </a:r>
            <a:r>
              <a:rPr lang="en-US" altLang="es-MX" sz="2800" dirty="0" smtClean="0"/>
              <a:t>’s, with the </a:t>
            </a:r>
            <a:r>
              <a:rPr lang="en-US" altLang="es-MX" sz="2800" i="1" dirty="0" smtClean="0"/>
              <a:t>1</a:t>
            </a:r>
            <a:r>
              <a:rPr lang="en-US" altLang="es-MX" sz="2800" dirty="0" smtClean="0"/>
              <a:t>’s showing the </a:t>
            </a:r>
            <a:r>
              <a:rPr lang="en-US" altLang="es-MX" sz="2800" i="1" dirty="0">
                <a:solidFill>
                  <a:srgbClr val="0070C0"/>
                </a:solidFill>
              </a:rPr>
              <a:t>path</a:t>
            </a:r>
            <a:r>
              <a:rPr lang="en-US" altLang="es-MX" sz="2800" dirty="0" smtClean="0"/>
              <a:t> (</a:t>
            </a:r>
            <a:r>
              <a:rPr lang="en-US" altLang="es-MX" sz="2000" dirty="0" smtClean="0"/>
              <a:t>starting up in [0][0] and finishing up in [grid.length-1][grid[0].length-1]</a:t>
            </a:r>
            <a:r>
              <a:rPr lang="en-US" altLang="es-MX" sz="2800" dirty="0" smtClean="0"/>
              <a:t>)</a:t>
            </a:r>
          </a:p>
          <a:p>
            <a:pPr eaLnBrk="1" hangingPunct="1"/>
            <a:endParaRPr lang="en-US" altLang="es-MX" sz="2800" dirty="0" smtClean="0"/>
          </a:p>
          <a:p>
            <a:pPr eaLnBrk="1" hangingPunct="1"/>
            <a:r>
              <a:rPr lang="en-US" altLang="es-MX" sz="2800" dirty="0" smtClean="0"/>
              <a:t>A </a:t>
            </a:r>
            <a:r>
              <a:rPr lang="en-US" altLang="es-MX" sz="2800" i="1" dirty="0">
                <a:solidFill>
                  <a:srgbClr val="0070C0"/>
                </a:solidFill>
              </a:rPr>
              <a:t>path</a:t>
            </a:r>
            <a:r>
              <a:rPr lang="en-US" altLang="es-MX" sz="2800" dirty="0" smtClean="0"/>
              <a:t> can be found through a </a:t>
            </a:r>
            <a:r>
              <a:rPr lang="en-US" altLang="es-MX" sz="2800" i="1" dirty="0">
                <a:solidFill>
                  <a:srgbClr val="FF0000"/>
                </a:solidFill>
              </a:rPr>
              <a:t>maze</a:t>
            </a:r>
            <a:r>
              <a:rPr lang="en-US" altLang="es-MX" sz="2800" dirty="0" smtClean="0"/>
              <a:t> from location </a:t>
            </a:r>
            <a:r>
              <a:rPr lang="en-US" altLang="es-MX" sz="2800" i="1" dirty="0" smtClean="0"/>
              <a:t>x</a:t>
            </a:r>
            <a:r>
              <a:rPr lang="en-US" altLang="es-MX" sz="2800" dirty="0" smtClean="0"/>
              <a:t>, if a </a:t>
            </a:r>
            <a:r>
              <a:rPr lang="en-US" altLang="es-MX" sz="2800" i="1" dirty="0">
                <a:solidFill>
                  <a:srgbClr val="0070C0"/>
                </a:solidFill>
              </a:rPr>
              <a:t>path</a:t>
            </a:r>
            <a:r>
              <a:rPr lang="en-US" altLang="es-MX" sz="2800" dirty="0" smtClean="0"/>
              <a:t> can be found from any of the locations neighboring </a:t>
            </a:r>
            <a:r>
              <a:rPr lang="en-US" altLang="es-MX" sz="2800" i="1" dirty="0" smtClean="0"/>
              <a:t>y</a:t>
            </a:r>
            <a:r>
              <a:rPr lang="en-US" altLang="es-MX" sz="2800" dirty="0" smtClean="0"/>
              <a:t> </a:t>
            </a:r>
            <a:endParaRPr lang="en-US" altLang="es-MX" sz="2800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es-MX" sz="2800" dirty="0" smtClean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Sample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s-MX" smtClean="0"/>
              <a:t>1-</a:t>
            </a:r>
            <a:fld id="{D877FB53-6CE5-4741-8B5B-C48F424032DA}" type="slidenum">
              <a:rPr lang="en-US" altLang="es-MX" smtClean="0"/>
              <a:pPr/>
              <a:t>3</a:t>
            </a:fld>
            <a:endParaRPr lang="en-US" alt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76030"/>
              </p:ext>
            </p:extLst>
          </p:nvPr>
        </p:nvGraphicFramePr>
        <p:xfrm>
          <a:off x="1562100" y="2784764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u="sng" dirty="0" err="1" smtClean="0">
                          <a:solidFill>
                            <a:schemeClr val="tx1"/>
                          </a:solidFill>
                        </a:rPr>
                        <a:t>Initial</a:t>
                      </a:r>
                      <a:r>
                        <a:rPr lang="es-MX" u="sn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u="sng" dirty="0" err="1" smtClean="0">
                          <a:solidFill>
                            <a:schemeClr val="tx1"/>
                          </a:solidFill>
                        </a:rPr>
                        <a:t>Maze</a:t>
                      </a:r>
                      <a:endParaRPr lang="es-MX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1 1 1</a:t>
                      </a:r>
                    </a:p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1 0 1</a:t>
                      </a:r>
                    </a:p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0 0 1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MX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r>
                        <a:rPr lang="es-MX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=&gt;&gt;&gt;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u="sng" dirty="0" err="1" smtClean="0">
                          <a:solidFill>
                            <a:schemeClr val="tx1"/>
                          </a:solidFill>
                        </a:rPr>
                        <a:t>Traversed</a:t>
                      </a:r>
                      <a:r>
                        <a:rPr lang="es-MX" u="sn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u="sng" dirty="0" err="1" smtClean="0">
                          <a:solidFill>
                            <a:schemeClr val="tx1"/>
                          </a:solidFill>
                        </a:rPr>
                        <a:t>Mazed</a:t>
                      </a:r>
                      <a:endParaRPr lang="es-MX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7 7 7</a:t>
                      </a:r>
                    </a:p>
                    <a:p>
                      <a:pPr algn="ctr"/>
                      <a:r>
                        <a:rPr lang="es-MX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 0 </a:t>
                      </a:r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0 0 </a:t>
                      </a:r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1219200" y="46482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 err="1" smtClean="0"/>
              <a:t>Traverses</a:t>
            </a:r>
            <a:r>
              <a:rPr lang="es-MX" sz="1800" dirty="0" smtClean="0"/>
              <a:t> </a:t>
            </a:r>
            <a:r>
              <a:rPr lang="es-MX" sz="1800" dirty="0" err="1" smtClean="0"/>
              <a:t>from</a:t>
            </a:r>
            <a:r>
              <a:rPr lang="es-MX" sz="1800" dirty="0" smtClean="0"/>
              <a:t> </a:t>
            </a:r>
            <a:r>
              <a:rPr lang="es-MX" sz="1800" dirty="0" err="1" smtClean="0"/>
              <a:t>one</a:t>
            </a:r>
            <a:r>
              <a:rPr lang="es-MX" sz="1800" dirty="0" smtClean="0"/>
              <a:t> position to </a:t>
            </a:r>
            <a:r>
              <a:rPr lang="es-MX" sz="1800" dirty="0" err="1" smtClean="0"/>
              <a:t>the</a:t>
            </a:r>
            <a:r>
              <a:rPr lang="es-MX" sz="1800" dirty="0" smtClean="0"/>
              <a:t> </a:t>
            </a:r>
            <a:r>
              <a:rPr lang="es-MX" sz="1800" dirty="0" err="1" smtClean="0"/>
              <a:t>next</a:t>
            </a:r>
            <a:r>
              <a:rPr lang="es-MX" sz="1800" dirty="0" smtClean="0"/>
              <a:t> </a:t>
            </a:r>
            <a:r>
              <a:rPr lang="es-MX" sz="1800" dirty="0" err="1" smtClean="0"/>
              <a:t>one</a:t>
            </a:r>
            <a:r>
              <a:rPr lang="es-MX" sz="1800" dirty="0" smtClean="0"/>
              <a:t>, </a:t>
            </a:r>
            <a:r>
              <a:rPr lang="es-MX" sz="1800" dirty="0" err="1" smtClean="0"/>
              <a:t>checking</a:t>
            </a:r>
            <a:r>
              <a:rPr lang="es-MX" sz="1800" dirty="0" smtClean="0"/>
              <a:t> </a:t>
            </a:r>
            <a:r>
              <a:rPr lang="es-MX" sz="1800" dirty="0" err="1" smtClean="0"/>
              <a:t>out</a:t>
            </a:r>
            <a:r>
              <a:rPr lang="es-MX" sz="1800" dirty="0" smtClean="0"/>
              <a:t> in </a:t>
            </a:r>
            <a:r>
              <a:rPr lang="es-MX" sz="1800" dirty="0" err="1" smtClean="0"/>
              <a:t>the</a:t>
            </a:r>
            <a:r>
              <a:rPr lang="es-MX" sz="1800" dirty="0" smtClean="0"/>
              <a:t> </a:t>
            </a:r>
            <a:r>
              <a:rPr lang="es-MX" sz="1800" dirty="0" err="1" smtClean="0"/>
              <a:t>order</a:t>
            </a:r>
            <a:r>
              <a:rPr lang="es-MX" sz="1800" dirty="0" smtClean="0"/>
              <a:t>: </a:t>
            </a:r>
            <a:r>
              <a:rPr lang="es-MX" sz="1800" i="1" dirty="0" err="1" smtClean="0"/>
              <a:t>down</a:t>
            </a:r>
            <a:r>
              <a:rPr lang="es-MX" sz="1800" dirty="0" smtClean="0"/>
              <a:t>, </a:t>
            </a:r>
            <a:r>
              <a:rPr lang="es-MX" sz="1800" i="1" dirty="0" err="1" smtClean="0"/>
              <a:t>right</a:t>
            </a:r>
            <a:r>
              <a:rPr lang="es-MX" sz="1800" dirty="0" smtClean="0"/>
              <a:t>, </a:t>
            </a:r>
            <a:r>
              <a:rPr lang="es-MX" sz="1800" i="1" dirty="0" smtClean="0"/>
              <a:t>up</a:t>
            </a:r>
            <a:r>
              <a:rPr lang="es-MX" sz="1800" dirty="0" smtClean="0"/>
              <a:t> </a:t>
            </a:r>
            <a:r>
              <a:rPr lang="es-MX" sz="1800" dirty="0" err="1" smtClean="0"/>
              <a:t>or</a:t>
            </a:r>
            <a:r>
              <a:rPr lang="es-MX" sz="1800" dirty="0" smtClean="0"/>
              <a:t> </a:t>
            </a:r>
            <a:r>
              <a:rPr lang="es-MX" sz="1800" i="1" dirty="0" err="1" smtClean="0"/>
              <a:t>left</a:t>
            </a:r>
            <a:r>
              <a:rPr lang="es-MX" sz="1800" dirty="0" smtClean="0"/>
              <a:t>.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32632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7C06EE3F-3221-45BD-A512-4213234528E0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s-MX" sz="1000"/>
          </a:p>
        </p:txBody>
      </p:sp>
      <p:sp>
        <p:nvSpPr>
          <p:cNvPr id="1843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 smtClean="0"/>
              <a:t>Maze Traversal</a:t>
            </a:r>
          </a:p>
        </p:txBody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800600"/>
          </a:xfrm>
        </p:spPr>
        <p:txBody>
          <a:bodyPr/>
          <a:lstStyle/>
          <a:p>
            <a:pPr lvl="0" eaLnBrk="1" hangingPunct="1"/>
            <a:r>
              <a:rPr lang="en-US" altLang="es-MX" sz="2800" dirty="0" smtClean="0">
                <a:solidFill>
                  <a:srgbClr val="000000"/>
                </a:solidFill>
              </a:rPr>
              <a:t>Recursion </a:t>
            </a:r>
            <a:r>
              <a:rPr lang="en-US" altLang="es-MX" sz="2800" dirty="0">
                <a:solidFill>
                  <a:srgbClr val="000000"/>
                </a:solidFill>
              </a:rPr>
              <a:t>will be used to keep track of the </a:t>
            </a:r>
            <a:r>
              <a:rPr lang="en-US" altLang="es-MX" sz="2800" i="1" dirty="0">
                <a:solidFill>
                  <a:srgbClr val="0070C0"/>
                </a:solidFill>
              </a:rPr>
              <a:t>path</a:t>
            </a:r>
            <a:r>
              <a:rPr lang="en-US" altLang="es-MX" sz="2800" dirty="0" smtClean="0">
                <a:solidFill>
                  <a:srgbClr val="000000"/>
                </a:solidFill>
              </a:rPr>
              <a:t> </a:t>
            </a:r>
            <a:r>
              <a:rPr lang="en-US" altLang="es-MX" sz="2800" dirty="0">
                <a:solidFill>
                  <a:srgbClr val="000000"/>
                </a:solidFill>
              </a:rPr>
              <a:t>through the </a:t>
            </a:r>
            <a:r>
              <a:rPr lang="en-US" altLang="es-MX" sz="2800" i="1" dirty="0">
                <a:solidFill>
                  <a:srgbClr val="FF0000"/>
                </a:solidFill>
              </a:rPr>
              <a:t>maze</a:t>
            </a:r>
            <a:r>
              <a:rPr lang="en-US" altLang="es-MX" sz="2800" dirty="0" smtClean="0">
                <a:solidFill>
                  <a:srgbClr val="000000"/>
                </a:solidFill>
              </a:rPr>
              <a:t> </a:t>
            </a:r>
            <a:r>
              <a:rPr lang="en-US" altLang="es-MX" sz="2800" dirty="0">
                <a:solidFill>
                  <a:srgbClr val="000000"/>
                </a:solidFill>
              </a:rPr>
              <a:t>using the </a:t>
            </a:r>
            <a:r>
              <a:rPr lang="en-US" altLang="es-MX" sz="2800" i="1" dirty="0">
                <a:solidFill>
                  <a:srgbClr val="000000"/>
                </a:solidFill>
              </a:rPr>
              <a:t>run-time stack</a:t>
            </a:r>
          </a:p>
          <a:p>
            <a:pPr eaLnBrk="1" hangingPunct="1"/>
            <a:endParaRPr lang="en-US" altLang="es-MX" sz="2800" dirty="0" smtClean="0"/>
          </a:p>
          <a:p>
            <a:pPr eaLnBrk="1" hangingPunct="1"/>
            <a:r>
              <a:rPr lang="en-US" altLang="es-MX" sz="2800" dirty="0" smtClean="0"/>
              <a:t>We </a:t>
            </a:r>
            <a:r>
              <a:rPr lang="en-US" altLang="es-MX" sz="2800" dirty="0"/>
              <a:t>mark a location as "</a:t>
            </a:r>
            <a:r>
              <a:rPr lang="en-US" altLang="es-MX" sz="2800" dirty="0" smtClean="0"/>
              <a:t>visited“, with a </a:t>
            </a:r>
            <a:r>
              <a:rPr lang="en-US" altLang="es-MX" sz="2800" i="1" dirty="0" smtClean="0"/>
              <a:t>3</a:t>
            </a:r>
            <a:r>
              <a:rPr lang="en-US" altLang="es-MX" sz="2800" dirty="0" smtClean="0"/>
              <a:t> or </a:t>
            </a:r>
            <a:r>
              <a:rPr lang="en-US" altLang="es-MX" sz="2800" i="1" dirty="0" smtClean="0"/>
              <a:t>7</a:t>
            </a:r>
            <a:r>
              <a:rPr lang="en-US" altLang="es-MX" sz="2800" dirty="0" smtClean="0"/>
              <a:t>, </a:t>
            </a:r>
            <a:r>
              <a:rPr lang="en-US" altLang="es-MX" sz="2800" dirty="0"/>
              <a:t>and try to continue along the </a:t>
            </a:r>
            <a:r>
              <a:rPr lang="en-US" altLang="es-MX" sz="2800" i="1" dirty="0">
                <a:solidFill>
                  <a:srgbClr val="0070C0"/>
                </a:solidFill>
              </a:rPr>
              <a:t>path</a:t>
            </a:r>
            <a:r>
              <a:rPr lang="en-US" altLang="es-MX" sz="2800" dirty="0" smtClean="0"/>
              <a:t> </a:t>
            </a:r>
          </a:p>
          <a:p>
            <a:pPr eaLnBrk="1" hangingPunct="1"/>
            <a:endParaRPr lang="en-US" altLang="es-MX" sz="2800" dirty="0" smtClean="0"/>
          </a:p>
          <a:p>
            <a:pPr eaLnBrk="1" hangingPunct="1"/>
            <a:r>
              <a:rPr lang="en-US" altLang="es-MX" sz="2800" dirty="0"/>
              <a:t>The base cases are</a:t>
            </a:r>
          </a:p>
          <a:p>
            <a:pPr lvl="1" eaLnBrk="1" hangingPunct="1"/>
            <a:r>
              <a:rPr lang="en-US" altLang="es-MX" sz="2400" dirty="0"/>
              <a:t>a prohibited (blocked) move, or</a:t>
            </a:r>
          </a:p>
          <a:p>
            <a:pPr lvl="1" eaLnBrk="1" hangingPunct="1"/>
            <a:r>
              <a:rPr lang="en-US" altLang="es-MX" sz="2400" dirty="0"/>
              <a:t>arrival at the final destination</a:t>
            </a:r>
          </a:p>
          <a:p>
            <a:pPr eaLnBrk="1" hangingPunct="1"/>
            <a:endParaRPr lang="en-US" altLang="es-MX" sz="2800" dirty="0" smtClean="0"/>
          </a:p>
        </p:txBody>
      </p:sp>
    </p:spTree>
    <p:extLst>
      <p:ext uri="{BB962C8B-B14F-4D97-AF65-F5344CB8AC3E}">
        <p14:creationId xmlns:p14="http://schemas.microsoft.com/office/powerpoint/2010/main" val="348341941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Sample</a:t>
            </a:r>
            <a:r>
              <a:rPr lang="es-MX" dirty="0" smtClean="0"/>
              <a:t> 2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s-MX" smtClean="0"/>
              <a:t>1-</a:t>
            </a:r>
            <a:fld id="{D877FB53-6CE5-4741-8B5B-C48F424032DA}" type="slidenum">
              <a:rPr lang="en-US" altLang="es-MX" smtClean="0"/>
              <a:pPr/>
              <a:t>5</a:t>
            </a:fld>
            <a:endParaRPr lang="en-US" alt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498276"/>
              </p:ext>
            </p:extLst>
          </p:nvPr>
        </p:nvGraphicFramePr>
        <p:xfrm>
          <a:off x="762000" y="2057400"/>
          <a:ext cx="75438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16764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u="sng" dirty="0" err="1" smtClean="0">
                          <a:solidFill>
                            <a:schemeClr val="tx1"/>
                          </a:solidFill>
                        </a:rPr>
                        <a:t>Initial</a:t>
                      </a:r>
                      <a:r>
                        <a:rPr lang="es-MX" u="sn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u="sng" dirty="0" err="1" smtClean="0">
                          <a:solidFill>
                            <a:schemeClr val="tx1"/>
                          </a:solidFill>
                        </a:rPr>
                        <a:t>Maze</a:t>
                      </a:r>
                      <a:endParaRPr lang="es-MX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1 1 1 0 1 1 0 0 0 1 1 1 1</a:t>
                      </a:r>
                    </a:p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1 0 1 1 1 0 1 1 1 1 0 0 1</a:t>
                      </a:r>
                    </a:p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0 0 0 0 1 0 1 0 1 0 1 0 0</a:t>
                      </a:r>
                    </a:p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1 1 1 0 1 1 1 0 1 0 1 1 1</a:t>
                      </a:r>
                    </a:p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1 0 1 0 0 0 0 1 1 1 0 0 1</a:t>
                      </a:r>
                    </a:p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1 0 1 1 1 1 1 1 0 1 1 1 1</a:t>
                      </a:r>
                    </a:p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1 0 0 0 0 0 0 0 0 0 0 0 0</a:t>
                      </a:r>
                    </a:p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1 1 1 1 1 1 1 1 1 1 1 1 1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MX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MX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MX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r>
                        <a:rPr lang="es-MX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=&gt;&gt;&gt;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u="sng" dirty="0" err="1" smtClean="0">
                          <a:solidFill>
                            <a:schemeClr val="tx1"/>
                          </a:solidFill>
                        </a:rPr>
                        <a:t>Traversed</a:t>
                      </a:r>
                      <a:r>
                        <a:rPr lang="es-MX" u="sn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u="sng" dirty="0" err="1" smtClean="0">
                          <a:solidFill>
                            <a:schemeClr val="tx1"/>
                          </a:solidFill>
                        </a:rPr>
                        <a:t>Mazed</a:t>
                      </a:r>
                      <a:endParaRPr lang="es-MX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7 7 7</a:t>
                      </a:r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 0 1 1 0 0 0 1 1 1 1</a:t>
                      </a:r>
                    </a:p>
                    <a:p>
                      <a:pPr algn="ctr"/>
                      <a:r>
                        <a:rPr lang="es-MX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 0 </a:t>
                      </a:r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7 7 7</a:t>
                      </a:r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 0 </a:t>
                      </a:r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7 7 7</a:t>
                      </a:r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 1 0 0 1</a:t>
                      </a:r>
                    </a:p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0 0 0 0 </a:t>
                      </a:r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 0 </a:t>
                      </a:r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 0 </a:t>
                      </a:r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 0 </a:t>
                      </a:r>
                      <a:r>
                        <a:rPr lang="es-MX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 0 0</a:t>
                      </a:r>
                    </a:p>
                    <a:p>
                      <a:pPr algn="ctr"/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7 7 7</a:t>
                      </a:r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 0 </a:t>
                      </a:r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7 7 7</a:t>
                      </a:r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 0 </a:t>
                      </a:r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 0 </a:t>
                      </a:r>
                      <a:r>
                        <a:rPr lang="es-MX" dirty="0" smtClean="0">
                          <a:solidFill>
                            <a:srgbClr val="0070C0"/>
                          </a:solidFill>
                        </a:rPr>
                        <a:t>3 3 3</a:t>
                      </a:r>
                    </a:p>
                    <a:p>
                      <a:pPr algn="ctr"/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 0 </a:t>
                      </a:r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 0 0 0 0 </a:t>
                      </a:r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7 7</a:t>
                      </a:r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 0 0 </a:t>
                      </a:r>
                      <a:r>
                        <a:rPr lang="es-MX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 0 </a:t>
                      </a:r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7 7 7 7 7 7</a:t>
                      </a:r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 0 </a:t>
                      </a:r>
                      <a:r>
                        <a:rPr lang="es-MX" dirty="0" smtClean="0">
                          <a:solidFill>
                            <a:srgbClr val="0070C0"/>
                          </a:solidFill>
                        </a:rPr>
                        <a:t>3 3 3 3</a:t>
                      </a:r>
                    </a:p>
                    <a:p>
                      <a:pPr algn="ctr"/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 0 0 0 0 0 0 0 0 0 0 0 0</a:t>
                      </a:r>
                    </a:p>
                    <a:p>
                      <a:pPr algn="ctr"/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7 7 7 7 7 7 7 7 7 7 7 7 7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0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FB1F24CB-B0AA-4913-9DFF-4B445F8FDE9E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s-MX" sz="1000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 smtClean="0"/>
              <a:t>UML description of the Maze and MazeSearch classes</a:t>
            </a:r>
            <a:endParaRPr lang="en-US" altLang="es-MX" smtClean="0"/>
          </a:p>
        </p:txBody>
      </p:sp>
      <p:pic>
        <p:nvPicPr>
          <p:cNvPr id="2048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5638"/>
            <a:ext cx="83058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33C874EC-F069-4D64-9E6D-874C1488960B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s-MX" sz="100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 smtClean="0"/>
              <a:t>2)- The Towers of Hanoi (</a:t>
            </a:r>
            <a:r>
              <a:rPr lang="en-US" altLang="es-MX" dirty="0" err="1" smtClean="0"/>
              <a:t>TofH</a:t>
            </a:r>
            <a:r>
              <a:rPr lang="en-US" altLang="es-MX" dirty="0" smtClean="0"/>
              <a:t>)</a:t>
            </a: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82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The Towers of Hanoi is a puzzle made up of </a:t>
            </a:r>
            <a:r>
              <a:rPr lang="en-US" altLang="es-MX" sz="2800" i="1" dirty="0" smtClean="0"/>
              <a:t>three vertical pegs</a:t>
            </a:r>
            <a:r>
              <a:rPr lang="en-US" altLang="es-MX" sz="2800" dirty="0" smtClean="0"/>
              <a:t> and several disks that slide onto the </a:t>
            </a:r>
            <a:r>
              <a:rPr lang="en-US" altLang="es-MX" sz="2800" i="1" dirty="0" smtClean="0"/>
              <a:t>pegs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The disks are of varying size, initially placed on one peg with the largest disk on the bottom and increasingly smaller disks on top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The goal is to move all of the disks from </a:t>
            </a:r>
            <a:r>
              <a:rPr lang="en-US" altLang="es-MX" sz="2800" i="1" dirty="0" smtClean="0"/>
              <a:t>one peg</a:t>
            </a:r>
            <a:r>
              <a:rPr lang="en-US" altLang="es-MX" sz="2800" dirty="0" smtClean="0"/>
              <a:t> to another following these rules: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 smtClean="0"/>
              <a:t>Only one disk can be moved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 smtClean="0"/>
              <a:t>A disk cannot be placed on top of a smaller disk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 smtClean="0"/>
              <a:t>All disks must be on some peg (except for the one in transit)</a:t>
            </a:r>
          </a:p>
        </p:txBody>
      </p:sp>
    </p:spTree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2EEC06BF-573A-445D-858B-BB2BC377749A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s-MX" sz="1000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 dirty="0" smtClean="0"/>
              <a:t>The Towers of Hanoi puzzle, initial state</a:t>
            </a:r>
            <a:endParaRPr lang="en-US" altLang="es-MX" dirty="0" smtClean="0"/>
          </a:p>
        </p:txBody>
      </p:sp>
      <p:pic>
        <p:nvPicPr>
          <p:cNvPr id="5" name="Picture 6" descr="Fig17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90800"/>
            <a:ext cx="7248237" cy="18542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143000" y="4572000"/>
            <a:ext cx="7172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         T0                     T1                      T2</a:t>
            </a:r>
            <a:endParaRPr lang="es-MX" dirty="0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BD02A584-0BFF-43ED-BDD9-4B9E083E62F8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s-MX" sz="1000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 dirty="0" smtClean="0"/>
              <a:t>A solution to the three-disk </a:t>
            </a:r>
            <a:r>
              <a:rPr lang="en-US" altLang="es-MX" sz="3200" dirty="0" err="1" smtClean="0"/>
              <a:t>TofH</a:t>
            </a:r>
            <a:r>
              <a:rPr lang="en-US" altLang="es-MX" sz="3200" dirty="0" smtClean="0"/>
              <a:t> puzzle</a:t>
            </a:r>
            <a:endParaRPr lang="en-US" altLang="es-MX" dirty="0" smtClean="0"/>
          </a:p>
        </p:txBody>
      </p:sp>
      <p:pic>
        <p:nvPicPr>
          <p:cNvPr id="5" name="Picture 6" descr="Fig17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9199"/>
            <a:ext cx="5638800" cy="457148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1_Presentation4">
  <a:themeElements>
    <a:clrScheme name="1_Presentation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resentation4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lnDef>
  </a:objectDefaults>
  <a:extraClrSchemeLst>
    <a:extraClrScheme>
      <a:clrScheme name="1_Presentation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</TotalTime>
  <Words>726</Words>
  <Application>Microsoft Office PowerPoint</Application>
  <PresentationFormat>Presentación en pantalla (4:3)</PresentationFormat>
  <Paragraphs>96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Calibri</vt:lpstr>
      <vt:lpstr>Tahoma</vt:lpstr>
      <vt:lpstr>Times</vt:lpstr>
      <vt:lpstr>Times New Roman</vt:lpstr>
      <vt:lpstr>Wingdings</vt:lpstr>
      <vt:lpstr>ヒラギノ角ゴ Pro W3</vt:lpstr>
      <vt:lpstr>1_Presentation4</vt:lpstr>
      <vt:lpstr>RECURSION – Study Cases</vt:lpstr>
      <vt:lpstr>1)- Maze Traversal</vt:lpstr>
      <vt:lpstr>Sample 1</vt:lpstr>
      <vt:lpstr>Maze Traversal</vt:lpstr>
      <vt:lpstr>Sample 2</vt:lpstr>
      <vt:lpstr>UML description of the Maze and MazeSearch classes</vt:lpstr>
      <vt:lpstr>2)- The Towers of Hanoi (TofH)</vt:lpstr>
      <vt:lpstr>The Towers of Hanoi puzzle, initial state</vt:lpstr>
      <vt:lpstr>A solution to the three-disk TofH puzzle</vt:lpstr>
      <vt:lpstr>Towers of Hanoi</vt:lpstr>
      <vt:lpstr>UML description of the TorresDeHanoiMain and TorresDeHanoi classes</vt:lpstr>
      <vt:lpstr>Towers of Hanoi</vt:lpstr>
    </vt:vector>
  </TitlesOfParts>
  <Manager/>
  <Company>뿿쨰뿿줠ą辬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</dc:title>
  <dc:subject/>
  <dc:creator>mark temelko</dc:creator>
  <cp:keywords/>
  <dc:description/>
  <cp:lastModifiedBy>JOSE RAMON RIOS SANCHEZ</cp:lastModifiedBy>
  <cp:revision>235</cp:revision>
  <cp:lastPrinted>2019-04-01T20:21:10Z</cp:lastPrinted>
  <dcterms:created xsi:type="dcterms:W3CDTF">2009-03-12T14:27:39Z</dcterms:created>
  <dcterms:modified xsi:type="dcterms:W3CDTF">2019-04-01T20:21:13Z</dcterms:modified>
  <cp:category/>
</cp:coreProperties>
</file>