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382" r:id="rId2"/>
    <p:sldId id="362" r:id="rId3"/>
    <p:sldId id="363" r:id="rId4"/>
    <p:sldId id="322" r:id="rId5"/>
    <p:sldId id="364" r:id="rId6"/>
    <p:sldId id="365" r:id="rId7"/>
    <p:sldId id="323" r:id="rId8"/>
    <p:sldId id="324" r:id="rId9"/>
    <p:sldId id="394" r:id="rId10"/>
    <p:sldId id="378" r:id="rId11"/>
    <p:sldId id="337" r:id="rId12"/>
    <p:sldId id="338" r:id="rId13"/>
    <p:sldId id="339" r:id="rId14"/>
    <p:sldId id="379" r:id="rId15"/>
    <p:sldId id="400" r:id="rId16"/>
    <p:sldId id="401" r:id="rId17"/>
  </p:sldIdLst>
  <p:sldSz cx="9144000" cy="6858000" type="screen4x3"/>
  <p:notesSz cx="7302500" cy="95869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4" autoAdjust="0"/>
    <p:restoredTop sz="94660"/>
  </p:normalViewPr>
  <p:slideViewPr>
    <p:cSldViewPr snapToObjects="1">
      <p:cViewPr varScale="1">
        <p:scale>
          <a:sx n="102" d="100"/>
          <a:sy n="102" d="100"/>
        </p:scale>
        <p:origin x="11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7488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C972B64-43FC-46B7-AAF3-573B4F8D9F02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044400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7488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67146993-8AA2-4EB3-AF79-E84CAE1987BD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188286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</a:rPr>
              <a:t> © 2010 Pearson Addison-Wesley. All rights reserved.</a:t>
            </a:r>
            <a:r>
              <a:rPr lang="en-US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108" charset="0"/>
            </a:endParaRPr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4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F99ED78-6039-4FE3-A7F4-4CAAD2B34052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183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3602CFE5-A034-47C7-A14E-9F6AA406106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476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C8BFD064-4A01-4369-A364-F9E34E3A0F91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4427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5F94193B-D45E-4DD1-820F-8951DA6EAD8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61856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C71C61C-4275-490D-ACDC-0358C2EF1A1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11364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55E095B-40F2-48AA-B0EF-846F4E06814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81496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7D35491-5D10-4642-AFB4-746D6D3BC2A1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0347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F589BEC0-8D23-4E01-9D3B-0F6431A6215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4256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F62EBA6-3DFC-4EE0-9147-02A4625B4439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53729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C58D8D7A-BCEE-43FA-A7B5-DD2C383C0D3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0576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840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65056714-E81C-4342-BDE5-CB4577CCD219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84071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7C0AD2FC-FBE5-49C5-A882-C793DAC85182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4071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 smtClean="0"/>
              <a:t>CHAPTER 5:</a:t>
            </a:r>
            <a:br>
              <a:rPr lang="en-US" altLang="es-MX" sz="3200" smtClean="0"/>
            </a:br>
            <a:r>
              <a:rPr lang="en-US" altLang="es-MX" sz="3200" smtClean="0"/>
              <a:t> Queues</a:t>
            </a:r>
            <a:endParaRPr lang="en-US" altLang="es-MX" sz="3200" b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 smtClean="0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 smtClean="0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0E620041-F9ED-4B47-A3C7-C8C0C41624B5}" type="slidenum">
              <a:rPr lang="en-US" altLang="es-MX" sz="1000">
                <a:latin typeface="Arial" panose="020B0604020202020204" pitchFamily="34" charset="0"/>
              </a:rPr>
              <a:pPr/>
              <a:t>10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 smtClean="0"/>
              <a:t>The </a:t>
            </a:r>
            <a:r>
              <a:rPr lang="en-US" altLang="es-MX" sz="3200" dirty="0" err="1" smtClean="0">
                <a:latin typeface="Courier New" panose="02070309020205020404" pitchFamily="49" charset="0"/>
              </a:rPr>
              <a:t>CircularArrayQueue</a:t>
            </a:r>
            <a:r>
              <a:rPr lang="en-US" altLang="es-MX" sz="3200" dirty="0" smtClean="0"/>
              <a:t> Class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35963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 better approach is to use a conceptual </a:t>
            </a:r>
            <a:r>
              <a:rPr lang="en-US" altLang="es-MX" sz="2800" i="1" dirty="0">
                <a:solidFill>
                  <a:srgbClr val="FF0000"/>
                </a:solidFill>
              </a:rPr>
              <a:t>circular array</a:t>
            </a:r>
            <a:r>
              <a:rPr lang="en-US" altLang="es-MX" sz="2800" dirty="0"/>
              <a:t> and not fix either end of the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 </a:t>
            </a:r>
            <a:r>
              <a:rPr lang="en-US" altLang="es-MX" sz="2800" i="1" dirty="0" smtClean="0">
                <a:solidFill>
                  <a:srgbClr val="FF0000"/>
                </a:solidFill>
              </a:rPr>
              <a:t>circular array</a:t>
            </a:r>
            <a:r>
              <a:rPr lang="en-US" altLang="es-MX" sz="2800" dirty="0" smtClean="0"/>
              <a:t> is an implementation of a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using a regular </a:t>
            </a:r>
            <a:r>
              <a:rPr lang="en-US" altLang="es-MX" sz="2800" i="1" dirty="0" smtClean="0"/>
              <a:t>Array</a:t>
            </a:r>
            <a:r>
              <a:rPr lang="en-US" altLang="es-MX" sz="2800" dirty="0" smtClean="0"/>
              <a:t> that conceptually loops around on itself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s-MX" sz="2400" dirty="0" smtClean="0"/>
              <a:t>E.g., index </a:t>
            </a:r>
            <a:r>
              <a:rPr lang="pt-BR" altLang="es-MX" sz="2400" dirty="0" err="1" smtClean="0"/>
              <a:t>run</a:t>
            </a:r>
            <a:r>
              <a:rPr lang="pt-BR" altLang="es-MX" sz="2400" dirty="0" smtClean="0"/>
              <a:t>: </a:t>
            </a:r>
            <a:r>
              <a:rPr lang="pt-BR" altLang="es-MX" sz="2400" dirty="0"/>
              <a:t>0, 1, 2, … , n-2, n-1, 0, 1, 2, </a:t>
            </a:r>
            <a:r>
              <a:rPr lang="pt-BR" altLang="es-MX" sz="2400" dirty="0" smtClean="0"/>
              <a:t>…</a:t>
            </a:r>
            <a:endParaRPr lang="en-US" altLang="es-MX" sz="2400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It uses two </a:t>
            </a:r>
            <a:r>
              <a:rPr lang="en-US" altLang="es-MX" sz="2800" dirty="0"/>
              <a:t>integers </a:t>
            </a:r>
            <a:r>
              <a:rPr lang="en-US" altLang="es-MX" sz="2800" dirty="0" smtClean="0"/>
              <a:t>to </a:t>
            </a:r>
            <a:r>
              <a:rPr lang="en-US" altLang="es-MX" sz="2800" dirty="0"/>
              <a:t>keep track </a:t>
            </a:r>
            <a:r>
              <a:rPr lang="en-US" altLang="es-MX" sz="2800" dirty="0" smtClean="0"/>
              <a:t>where the </a:t>
            </a:r>
            <a:r>
              <a:rPr lang="en-US" altLang="es-MX" sz="2800" i="1" dirty="0" smtClean="0"/>
              <a:t>front</a:t>
            </a:r>
            <a:r>
              <a:rPr lang="en-US" altLang="es-MX" sz="2800" dirty="0" smtClean="0"/>
              <a:t> and </a:t>
            </a:r>
            <a:r>
              <a:rPr lang="en-US" altLang="es-MX" sz="2800" i="1" dirty="0" smtClean="0"/>
              <a:t>rear</a:t>
            </a:r>
            <a:r>
              <a:rPr lang="en-US" altLang="es-MX" sz="2800" dirty="0" smtClean="0"/>
              <a:t> of the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are at </a:t>
            </a:r>
            <a:r>
              <a:rPr lang="en-US" altLang="es-MX" sz="2800" i="1" dirty="0" smtClean="0"/>
              <a:t>any given time</a:t>
            </a:r>
          </a:p>
        </p:txBody>
      </p:sp>
    </p:spTree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881B2052-8738-4F70-B7B6-CCC144E57B1D}" type="slidenum">
              <a:rPr lang="en-US" altLang="es-MX" sz="1000">
                <a:latin typeface="Arial" panose="020B0604020202020204" pitchFamily="34" charset="0"/>
              </a:rPr>
              <a:pPr/>
              <a:t>11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 smtClean="0"/>
              <a:t>A Circular </a:t>
            </a:r>
            <a:r>
              <a:rPr lang="en-US" altLang="es-MX" sz="3200" dirty="0"/>
              <a:t>A</a:t>
            </a:r>
            <a:r>
              <a:rPr lang="en-US" altLang="es-MX" sz="3200" dirty="0" smtClean="0"/>
              <a:t>rray implementing a </a:t>
            </a:r>
            <a:r>
              <a:rPr lang="en-US" altLang="es-MX" sz="3200" i="1" dirty="0"/>
              <a:t>q</a:t>
            </a:r>
            <a:r>
              <a:rPr lang="en-US" altLang="es-MX" sz="3200" i="1" dirty="0" smtClean="0"/>
              <a:t>ueue</a:t>
            </a:r>
            <a:r>
              <a:rPr lang="en-US" altLang="es-MX" sz="3200" dirty="0" smtClean="0"/>
              <a:t> </a:t>
            </a:r>
            <a:endParaRPr lang="en-US" altLang="es-MX" dirty="0" smtClean="0"/>
          </a:p>
        </p:txBody>
      </p:sp>
      <p:pic>
        <p:nvPicPr>
          <p:cNvPr id="5" name="Picture 5" descr="Fig14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41119"/>
            <a:ext cx="5029200" cy="464305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0BE099C4-BAFD-4780-8705-F1714EBF236C}" type="slidenum">
              <a:rPr lang="en-US" altLang="es-MX" sz="1000">
                <a:latin typeface="Arial" panose="020B0604020202020204" pitchFamily="34" charset="0"/>
              </a:rPr>
              <a:pPr/>
              <a:t>12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A</a:t>
            </a:r>
            <a:r>
              <a:rPr lang="en-US" altLang="es-MX" sz="3200" dirty="0" smtClean="0"/>
              <a:t> </a:t>
            </a:r>
            <a:r>
              <a:rPr lang="en-US" altLang="es-MX" sz="3200" i="1" dirty="0" smtClean="0"/>
              <a:t>queue</a:t>
            </a:r>
            <a:r>
              <a:rPr lang="en-US" altLang="es-MX" sz="3200" dirty="0" smtClean="0"/>
              <a:t> done with a </a:t>
            </a:r>
            <a:r>
              <a:rPr lang="en-US" altLang="es-MX" sz="3200" i="1" dirty="0"/>
              <a:t>C</a:t>
            </a:r>
            <a:r>
              <a:rPr lang="en-US" altLang="es-MX" sz="3200" i="1" dirty="0" smtClean="0"/>
              <a:t>ircular </a:t>
            </a:r>
            <a:r>
              <a:rPr lang="en-US" altLang="es-MX" sz="3200" i="1" dirty="0"/>
              <a:t>A</a:t>
            </a:r>
            <a:r>
              <a:rPr lang="en-US" altLang="es-MX" sz="3200" i="1" dirty="0" smtClean="0"/>
              <a:t>rray</a:t>
            </a:r>
            <a:endParaRPr lang="en-US" altLang="es-MX" i="1" dirty="0" smtClean="0"/>
          </a:p>
        </p:txBody>
      </p:sp>
      <p:pic>
        <p:nvPicPr>
          <p:cNvPr id="5" name="Picture 5" descr="Fig14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13" y="1233055"/>
            <a:ext cx="4332259" cy="509113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4922" y="1253756"/>
            <a:ext cx="3542011" cy="51025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kern="0" dirty="0" smtClean="0"/>
              <a:t>At some point, the elements of the </a:t>
            </a:r>
            <a:r>
              <a:rPr lang="en-US" sz="2800" b="1" i="1" kern="0" dirty="0" smtClean="0"/>
              <a:t>queue</a:t>
            </a:r>
            <a:r>
              <a:rPr lang="en-US" sz="2800" kern="0" dirty="0" smtClean="0"/>
              <a:t> may straddle the end of the Array:</a:t>
            </a:r>
            <a:endParaRPr lang="en-US" sz="2800" kern="0" dirty="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42C03D56-476C-47FE-A86D-68AE1229D336}" type="slidenum">
              <a:rPr lang="en-US" altLang="es-MX" sz="1000">
                <a:latin typeface="Arial" panose="020B0604020202020204" pitchFamily="34" charset="0"/>
              </a:rPr>
              <a:pPr/>
              <a:t>13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 smtClean="0"/>
              <a:t>Changes in a </a:t>
            </a:r>
            <a:r>
              <a:rPr lang="en-US" altLang="es-MX" sz="3200" i="1" dirty="0"/>
              <a:t>C</a:t>
            </a:r>
            <a:r>
              <a:rPr lang="en-US" altLang="es-MX" sz="3200" i="1" dirty="0" smtClean="0"/>
              <a:t>ircular </a:t>
            </a:r>
            <a:r>
              <a:rPr lang="en-US" altLang="es-MX" sz="3200" i="1" dirty="0"/>
              <a:t>A</a:t>
            </a:r>
            <a:r>
              <a:rPr lang="en-US" altLang="es-MX" sz="3200" i="1" dirty="0" smtClean="0"/>
              <a:t>rray</a:t>
            </a:r>
            <a:r>
              <a:rPr lang="en-US" altLang="es-MX" sz="3200" dirty="0" smtClean="0"/>
              <a:t> of a </a:t>
            </a:r>
            <a:r>
              <a:rPr lang="en-US" altLang="es-MX" sz="3200" i="1" dirty="0" smtClean="0"/>
              <a:t>queue</a:t>
            </a:r>
            <a:r>
              <a:rPr lang="en-US" altLang="es-MX" sz="3200" dirty="0" smtClean="0"/>
              <a:t> </a:t>
            </a:r>
            <a:endParaRPr lang="en-US" altLang="es-MX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922" y="1219200"/>
            <a:ext cx="3551008" cy="5137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400"/>
              </a:spcAft>
            </a:pPr>
            <a:r>
              <a:rPr lang="en-US" sz="2800" kern="0" dirty="0" smtClean="0"/>
              <a:t>After A-H have been </a:t>
            </a:r>
            <a:r>
              <a:rPr lang="en-US" sz="2800" i="1" kern="0" dirty="0" err="1" smtClean="0"/>
              <a:t>enqueued</a:t>
            </a:r>
            <a:r>
              <a:rPr lang="en-US" sz="2800" kern="0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sz="2800" kern="0" dirty="0" smtClean="0"/>
              <a:t>After A-D have been </a:t>
            </a:r>
            <a:r>
              <a:rPr lang="en-US" sz="2800" i="1" kern="0" dirty="0" err="1" smtClean="0"/>
              <a:t>dequeueed</a:t>
            </a:r>
            <a:r>
              <a:rPr lang="en-US" sz="2800" kern="0" dirty="0" smtClean="0"/>
              <a:t>:</a:t>
            </a:r>
          </a:p>
          <a:p>
            <a:r>
              <a:rPr lang="en-US" sz="2800" kern="0" dirty="0" smtClean="0"/>
              <a:t>After I, J, K, and L have been </a:t>
            </a:r>
            <a:r>
              <a:rPr lang="en-US" sz="2800" i="1" kern="0" dirty="0" err="1" smtClean="0"/>
              <a:t>enqueued</a:t>
            </a:r>
            <a:r>
              <a:rPr lang="en-US" sz="2800" kern="0" dirty="0" smtClean="0"/>
              <a:t>:</a:t>
            </a:r>
          </a:p>
        </p:txBody>
      </p:sp>
      <p:pic>
        <p:nvPicPr>
          <p:cNvPr id="6" name="Picture 5" descr="Fig14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072092"/>
            <a:ext cx="4959552" cy="532553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1A6FCA5B-8845-471C-8496-E27F9F28A792}" type="slidenum">
              <a:rPr lang="en-US" altLang="es-MX" sz="1000">
                <a:latin typeface="Arial" panose="020B0604020202020204" pitchFamily="34" charset="0"/>
              </a:rPr>
              <a:pPr/>
              <a:t>14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Circular Queues - </a:t>
            </a:r>
            <a:r>
              <a:rPr lang="en-US" altLang="es-MX" dirty="0" err="1" smtClean="0"/>
              <a:t>enqueue</a:t>
            </a:r>
            <a:endParaRPr lang="en-US" altLang="es-MX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eaLnBrk="1" hangingPunct="1"/>
            <a:r>
              <a:rPr lang="en-US" altLang="es-MX" sz="2800" dirty="0" smtClean="0"/>
              <a:t>When an element is </a:t>
            </a:r>
            <a:r>
              <a:rPr lang="en-US" altLang="es-MX" sz="2800" i="1" dirty="0" err="1" smtClean="0"/>
              <a:t>enqueued</a:t>
            </a:r>
            <a:r>
              <a:rPr lang="en-US" altLang="es-MX" sz="2800" dirty="0" smtClean="0"/>
              <a:t>, the value of </a:t>
            </a:r>
            <a:r>
              <a:rPr lang="en-US" altLang="es-MX" sz="2800" i="1" dirty="0" smtClean="0"/>
              <a:t>rear</a:t>
            </a:r>
            <a:r>
              <a:rPr lang="en-US" altLang="es-MX" sz="2800" dirty="0" smtClean="0"/>
              <a:t> is incremented</a:t>
            </a:r>
          </a:p>
          <a:p>
            <a:pPr eaLnBrk="1" hangingPunct="1"/>
            <a:r>
              <a:rPr lang="en-US" altLang="es-MX" sz="2800" dirty="0" smtClean="0"/>
              <a:t>But it must take into account the need to wrap back to 0:</a:t>
            </a:r>
          </a:p>
          <a:p>
            <a:pPr eaLnBrk="1" hangingPunct="1">
              <a:spcBef>
                <a:spcPct val="70000"/>
              </a:spcBef>
              <a:spcAft>
                <a:spcPct val="70000"/>
              </a:spcAft>
              <a:buFont typeface="Times" panose="02020603050405020304" pitchFamily="18" charset="0"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        queue[rear] = element;</a:t>
            </a:r>
          </a:p>
          <a:p>
            <a:pPr eaLnBrk="1" hangingPunct="1">
              <a:spcBef>
                <a:spcPct val="70000"/>
              </a:spcBef>
              <a:spcAft>
                <a:spcPct val="70000"/>
              </a:spcAft>
              <a:buFont typeface="Times" panose="02020603050405020304" pitchFamily="18" charset="0"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        rear = (rear+1) %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queue.length</a:t>
            </a:r>
            <a:r>
              <a:rPr lang="en-US" altLang="es-MX" sz="20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s-MX" sz="2800" dirty="0" smtClean="0"/>
              <a:t>Note that this array implementation can also </a:t>
            </a:r>
            <a:r>
              <a:rPr lang="en-US" altLang="es-MX" sz="2800" i="1" dirty="0" smtClean="0"/>
              <a:t>reach capacity</a:t>
            </a:r>
            <a:r>
              <a:rPr lang="en-US" altLang="es-MX" sz="2800" dirty="0" smtClean="0"/>
              <a:t> and may need </a:t>
            </a:r>
            <a:r>
              <a:rPr lang="en-US" altLang="es-MX" sz="2800" i="1" dirty="0" smtClean="0"/>
              <a:t>enlarging</a:t>
            </a:r>
          </a:p>
        </p:txBody>
      </p:sp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1A6FCA5B-8845-471C-8496-E27F9F28A792}" type="slidenum">
              <a:rPr lang="en-US" altLang="es-MX" sz="1000">
                <a:latin typeface="Arial" panose="020B0604020202020204" pitchFamily="34" charset="0"/>
              </a:rPr>
              <a:pPr/>
              <a:t>15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Circular Queues - </a:t>
            </a:r>
            <a:r>
              <a:rPr lang="en-US" altLang="es-MX" dirty="0" err="1" smtClean="0"/>
              <a:t>dequeue</a:t>
            </a:r>
            <a:endParaRPr lang="en-US" altLang="es-MX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eaLnBrk="1" hangingPunct="1"/>
            <a:r>
              <a:rPr lang="en-US" altLang="es-MX" sz="2800" dirty="0" smtClean="0"/>
              <a:t>When an element is </a:t>
            </a:r>
            <a:r>
              <a:rPr lang="en-US" altLang="es-MX" sz="2800" dirty="0" err="1" smtClean="0"/>
              <a:t>d</a:t>
            </a:r>
            <a:r>
              <a:rPr lang="en-US" altLang="es-MX" sz="2800" i="1" dirty="0" err="1" smtClean="0"/>
              <a:t>equeueed</a:t>
            </a:r>
            <a:r>
              <a:rPr lang="en-US" altLang="es-MX" sz="2800" dirty="0" smtClean="0"/>
              <a:t>, the value of </a:t>
            </a:r>
            <a:r>
              <a:rPr lang="en-US" altLang="es-MX" sz="2800" i="1" dirty="0" smtClean="0"/>
              <a:t>front</a:t>
            </a:r>
            <a:r>
              <a:rPr lang="en-US" altLang="es-MX" sz="2800" dirty="0" smtClean="0"/>
              <a:t> is incremented</a:t>
            </a:r>
          </a:p>
          <a:p>
            <a:pPr eaLnBrk="1" hangingPunct="1"/>
            <a:r>
              <a:rPr lang="en-US" altLang="es-MX" sz="2800" dirty="0" smtClean="0"/>
              <a:t>Also must take into account the need to wrap back to 0:</a:t>
            </a:r>
          </a:p>
          <a:p>
            <a:pPr eaLnBrk="1" hangingPunct="1">
              <a:spcBef>
                <a:spcPct val="70000"/>
              </a:spcBef>
              <a:spcAft>
                <a:spcPct val="70000"/>
              </a:spcAft>
              <a:buFont typeface="Times" panose="02020603050405020304" pitchFamily="18" charset="0"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        result = queue[front];</a:t>
            </a:r>
          </a:p>
          <a:p>
            <a:pPr eaLnBrk="1" hangingPunct="1">
              <a:spcBef>
                <a:spcPct val="70000"/>
              </a:spcBef>
              <a:spcAft>
                <a:spcPct val="70000"/>
              </a:spcAft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      queue[front] = null;</a:t>
            </a:r>
          </a:p>
          <a:p>
            <a:pPr eaLnBrk="1" hangingPunct="1">
              <a:spcBef>
                <a:spcPct val="70000"/>
              </a:spcBef>
              <a:spcAft>
                <a:spcPct val="70000"/>
              </a:spcAft>
              <a:buFont typeface="Times" panose="02020603050405020304" pitchFamily="18" charset="0"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        front = (front+1) %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queue.length</a:t>
            </a:r>
            <a:r>
              <a:rPr lang="en-US" altLang="es-MX" sz="2000" dirty="0" smtClean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4050327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UML of </a:t>
            </a:r>
            <a:r>
              <a:rPr lang="en-US" altLang="es-MX" dirty="0" err="1" smtClean="0">
                <a:latin typeface="Courier New" panose="02070309020205020404" pitchFamily="49" charset="0"/>
              </a:rPr>
              <a:t>CircularArrayQueue</a:t>
            </a:r>
            <a:r>
              <a:rPr lang="en-US" altLang="es-MX" dirty="0" smtClean="0"/>
              <a:t> </a:t>
            </a:r>
            <a:r>
              <a:rPr lang="en-US" altLang="es-MX" dirty="0"/>
              <a:t>Class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C8BFD064-4A01-4369-A364-F9E34E3A0F91}" type="slidenum">
              <a:rPr lang="en-US" altLang="es-MX" smtClean="0"/>
              <a:pPr/>
              <a:t>16</a:t>
            </a:fld>
            <a:endParaRPr lang="en-US" altLang="es-MX"/>
          </a:p>
        </p:txBody>
      </p:sp>
      <p:grpSp>
        <p:nvGrpSpPr>
          <p:cNvPr id="15" name="Grupo 14"/>
          <p:cNvGrpSpPr/>
          <p:nvPr/>
        </p:nvGrpSpPr>
        <p:grpSpPr>
          <a:xfrm>
            <a:off x="609599" y="1600200"/>
            <a:ext cx="7874458" cy="3846922"/>
            <a:chOff x="609599" y="1334678"/>
            <a:chExt cx="7874458" cy="384692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6847" y="2381839"/>
              <a:ext cx="2717210" cy="17526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" y="1334678"/>
              <a:ext cx="3593279" cy="38469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sp>
          <p:nvSpPr>
            <p:cNvPr id="12" name="Pentágono 11"/>
            <p:cNvSpPr/>
            <p:nvPr/>
          </p:nvSpPr>
          <p:spPr bwMode="auto">
            <a:xfrm>
              <a:off x="5087128" y="3105739"/>
              <a:ext cx="164581" cy="304800"/>
            </a:xfrm>
            <a:prstGeom prst="homePlat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MX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8" charset="0"/>
              </a:endParaRPr>
            </a:p>
          </p:txBody>
        </p:sp>
        <p:cxnSp>
          <p:nvCxnSpPr>
            <p:cNvPr id="14" name="Conector recto 13"/>
            <p:cNvCxnSpPr>
              <a:stCxn id="6" idx="3"/>
              <a:endCxn id="5" idx="1"/>
            </p:cNvCxnSpPr>
            <p:nvPr/>
          </p:nvCxnSpPr>
          <p:spPr bwMode="auto">
            <a:xfrm>
              <a:off x="4202878" y="3258139"/>
              <a:ext cx="1563969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257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B737B582-307D-4493-9350-D89888662475}" type="slidenum">
              <a:rPr lang="en-US" altLang="es-MX" sz="1000">
                <a:latin typeface="Arial" panose="020B0604020202020204" pitchFamily="34" charset="0"/>
              </a:rPr>
              <a:pPr/>
              <a:t>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Chapter Objectives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Examine queue processing</a:t>
            </a:r>
          </a:p>
          <a:p>
            <a:pPr eaLnBrk="1" hangingPunct="1"/>
            <a:r>
              <a:rPr lang="en-US" altLang="es-MX" smtClean="0"/>
              <a:t>Define a queue abstract data type</a:t>
            </a:r>
          </a:p>
          <a:p>
            <a:pPr eaLnBrk="1" hangingPunct="1"/>
            <a:r>
              <a:rPr lang="en-US" altLang="es-MX" smtClean="0"/>
              <a:t>Demonstrate how a queue can be used to solve problems</a:t>
            </a:r>
          </a:p>
          <a:p>
            <a:pPr eaLnBrk="1" hangingPunct="1"/>
            <a:r>
              <a:rPr lang="en-US" altLang="es-MX" smtClean="0"/>
              <a:t>Examine various queue implementations</a:t>
            </a:r>
          </a:p>
          <a:p>
            <a:pPr eaLnBrk="1" hangingPunct="1"/>
            <a:r>
              <a:rPr lang="en-US" altLang="es-MX" smtClean="0"/>
              <a:t>Compare queue implementations</a:t>
            </a:r>
          </a:p>
        </p:txBody>
      </p:sp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841618C4-C166-42A1-B742-E30395215193}" type="slidenum">
              <a:rPr lang="en-US" altLang="es-MX" sz="1000">
                <a:latin typeface="Arial" panose="020B0604020202020204" pitchFamily="34" charset="0"/>
              </a:rPr>
              <a:pPr/>
              <a:t>3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Queues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18475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is a collection whose elements are </a:t>
            </a:r>
            <a:r>
              <a:rPr lang="en-US" altLang="es-MX" sz="2800" i="1" dirty="0" smtClean="0"/>
              <a:t>added</a:t>
            </a:r>
            <a:r>
              <a:rPr lang="en-US" altLang="es-MX" sz="2800" dirty="0" smtClean="0"/>
              <a:t> on one end, and </a:t>
            </a:r>
            <a:r>
              <a:rPr lang="en-US" altLang="es-MX" sz="2800" i="1" dirty="0" smtClean="0"/>
              <a:t>removed</a:t>
            </a:r>
            <a:r>
              <a:rPr lang="en-US" altLang="es-MX" sz="2800" dirty="0" smtClean="0"/>
              <a:t> from the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Therefore a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is processed in a FIFO fashion: </a:t>
            </a:r>
            <a:r>
              <a:rPr lang="en-US" altLang="es-MX" sz="2800" i="1" dirty="0" smtClean="0"/>
              <a:t>First </a:t>
            </a:r>
            <a:r>
              <a:rPr lang="en-US" altLang="es-MX" sz="2800" i="1" dirty="0"/>
              <a:t>I</a:t>
            </a:r>
            <a:r>
              <a:rPr lang="en-US" altLang="es-MX" sz="2800" i="1" dirty="0" smtClean="0"/>
              <a:t>n, First Out</a:t>
            </a:r>
            <a:r>
              <a:rPr lang="en-US" altLang="es-MX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Elements are removed from </a:t>
            </a:r>
            <a:r>
              <a:rPr lang="en-US" altLang="es-MX" sz="2800" dirty="0"/>
              <a:t>a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, in the same order they arrived (</a:t>
            </a:r>
            <a:r>
              <a:rPr lang="en-US" altLang="es-MX" sz="2000" dirty="0" smtClean="0"/>
              <a:t>or were placed</a:t>
            </a:r>
            <a:r>
              <a:rPr lang="en-US" altLang="es-MX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Any </a:t>
            </a:r>
            <a:r>
              <a:rPr lang="en-US" altLang="es-MX" sz="2800" i="1" dirty="0" smtClean="0"/>
              <a:t>waiting line</a:t>
            </a:r>
            <a:r>
              <a:rPr lang="en-US" altLang="es-MX" sz="2800" dirty="0" smtClean="0"/>
              <a:t> is a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the check out line at a grocery 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the cars at a stop light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</a:t>
            </a:r>
            <a:r>
              <a:rPr lang="en-US" altLang="es-MX" sz="2400" dirty="0" smtClean="0"/>
              <a:t> customers’ waiting line at a bank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an assembly line</a:t>
            </a:r>
          </a:p>
        </p:txBody>
      </p:sp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E4167B10-6281-49CB-BB7C-E9E92ED6A7FB}" type="slidenum">
              <a:rPr lang="en-US" altLang="es-MX" sz="1000">
                <a:latin typeface="Arial" panose="020B0604020202020204" pitchFamily="34" charset="0"/>
              </a:rPr>
              <a:pPr/>
              <a:t>4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 smtClean="0"/>
              <a:t>A conceptual view of a </a:t>
            </a:r>
            <a:r>
              <a:rPr lang="en-US" altLang="es-MX" sz="3200" i="1" dirty="0" smtClean="0"/>
              <a:t>queue</a:t>
            </a:r>
            <a:endParaRPr lang="en-US" altLang="es-MX" i="1" dirty="0" smtClean="0"/>
          </a:p>
        </p:txBody>
      </p:sp>
      <p:pic>
        <p:nvPicPr>
          <p:cNvPr id="5" name="Picture 8" descr="Fig14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5999"/>
            <a:ext cx="8001000" cy="252412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CF357E2F-2B9F-4E92-9BEC-C9FF4D00D3BD}" type="slidenum">
              <a:rPr lang="en-US" altLang="es-MX" sz="1000">
                <a:latin typeface="Arial" panose="020B0604020202020204" pitchFamily="34" charset="0"/>
              </a:rPr>
              <a:pPr/>
              <a:t>5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Queues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es-MX" sz="2800" dirty="0" smtClean="0"/>
              <a:t>A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is usually depicted horizontally</a:t>
            </a:r>
          </a:p>
          <a:p>
            <a:pPr eaLnBrk="1" hangingPunct="1"/>
            <a:r>
              <a:rPr lang="en-US" altLang="es-MX" sz="2800" dirty="0" smtClean="0"/>
              <a:t>One end of the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is the </a:t>
            </a:r>
            <a:r>
              <a:rPr lang="en-US" altLang="es-MX" sz="2800" i="1" dirty="0" smtClean="0"/>
              <a:t>rear</a:t>
            </a:r>
            <a:r>
              <a:rPr lang="en-US" altLang="es-MX" sz="2800" dirty="0" smtClean="0"/>
              <a:t> (or </a:t>
            </a:r>
            <a:r>
              <a:rPr lang="en-US" altLang="es-MX" sz="2800" i="1" dirty="0" smtClean="0"/>
              <a:t>tail</a:t>
            </a:r>
            <a:r>
              <a:rPr lang="en-US" altLang="es-MX" sz="2800" dirty="0" smtClean="0"/>
              <a:t>), where elements are added</a:t>
            </a:r>
          </a:p>
          <a:p>
            <a:pPr eaLnBrk="1" hangingPunct="1"/>
            <a:r>
              <a:rPr lang="en-US" altLang="es-MX" sz="2800" dirty="0" smtClean="0"/>
              <a:t>The other end is the </a:t>
            </a:r>
            <a:r>
              <a:rPr lang="en-US" altLang="es-MX" sz="2800" i="1" dirty="0" smtClean="0"/>
              <a:t>front</a:t>
            </a:r>
            <a:r>
              <a:rPr lang="en-US" altLang="es-MX" sz="2800" dirty="0" smtClean="0"/>
              <a:t> (or </a:t>
            </a:r>
            <a:r>
              <a:rPr lang="en-US" altLang="es-MX" sz="2800" i="1" dirty="0" smtClean="0"/>
              <a:t>head</a:t>
            </a:r>
            <a:r>
              <a:rPr lang="en-US" altLang="es-MX" sz="2800" dirty="0" smtClean="0"/>
              <a:t>), from which elements are removed</a:t>
            </a:r>
          </a:p>
          <a:p>
            <a:pPr eaLnBrk="1" hangingPunct="1"/>
            <a:r>
              <a:rPr lang="en-US" altLang="es-MX" sz="2800" dirty="0" smtClean="0"/>
              <a:t>A </a:t>
            </a:r>
            <a:r>
              <a:rPr lang="en-US" altLang="es-MX" sz="2800" b="1" i="1" dirty="0"/>
              <a:t>queue</a:t>
            </a:r>
            <a:r>
              <a:rPr lang="en-US" altLang="es-MX" sz="2800" dirty="0"/>
              <a:t> operates on both </a:t>
            </a:r>
            <a:r>
              <a:rPr lang="en-US" altLang="es-MX" sz="2800" dirty="0" smtClean="0"/>
              <a:t>ends</a:t>
            </a:r>
          </a:p>
          <a:p>
            <a:pPr eaLnBrk="1" hangingPunct="1"/>
            <a:r>
              <a:rPr lang="en-US" altLang="es-MX" sz="2800" dirty="0"/>
              <a:t>Unlike a </a:t>
            </a:r>
            <a:r>
              <a:rPr lang="en-US" altLang="es-MX" sz="2800" b="1" i="1" dirty="0" smtClean="0"/>
              <a:t>stack</a:t>
            </a:r>
            <a:r>
              <a:rPr lang="en-US" altLang="es-MX" sz="2800" dirty="0" smtClean="0"/>
              <a:t>:</a:t>
            </a:r>
          </a:p>
          <a:p>
            <a:pPr lvl="1" eaLnBrk="1" hangingPunct="1"/>
            <a:r>
              <a:rPr lang="en-US" altLang="es-MX" sz="2400" dirty="0" smtClean="0"/>
              <a:t>which </a:t>
            </a:r>
            <a:r>
              <a:rPr lang="en-US" altLang="es-MX" sz="2400" dirty="0"/>
              <a:t>operates on one end of the </a:t>
            </a:r>
            <a:r>
              <a:rPr lang="en-US" altLang="es-MX" sz="2400" dirty="0" smtClean="0"/>
              <a:t>collection (the </a:t>
            </a:r>
            <a:r>
              <a:rPr lang="en-US" altLang="es-MX" sz="2400" i="1" dirty="0" smtClean="0"/>
              <a:t>top</a:t>
            </a:r>
            <a:r>
              <a:rPr lang="en-US" altLang="es-MX" sz="2400" dirty="0" smtClean="0"/>
              <a:t>)</a:t>
            </a:r>
          </a:p>
          <a:p>
            <a:pPr lvl="1" eaLnBrk="1" hangingPunct="1"/>
            <a:r>
              <a:rPr lang="en-US" altLang="es-MX" sz="2400" dirty="0" smtClean="0"/>
              <a:t>Operates in a LIFO manner</a:t>
            </a:r>
            <a:r>
              <a:rPr lang="en-US" altLang="es-MX" sz="2400" dirty="0"/>
              <a:t>:</a:t>
            </a:r>
            <a:r>
              <a:rPr lang="en-US" altLang="es-MX" sz="2400" dirty="0" smtClean="0"/>
              <a:t> </a:t>
            </a:r>
            <a:r>
              <a:rPr lang="en-US" altLang="es-MX" sz="2400" i="1" dirty="0" smtClean="0"/>
              <a:t>Last In, First Out</a:t>
            </a:r>
            <a:r>
              <a:rPr lang="en-US" altLang="es-MX" sz="2400" dirty="0" smtClean="0"/>
              <a:t> </a:t>
            </a:r>
            <a:endParaRPr lang="en-US" altLang="es-MX" sz="2400" dirty="0"/>
          </a:p>
          <a:p>
            <a:pPr eaLnBrk="1" hangingPunct="1"/>
            <a:endParaRPr lang="en-US" altLang="es-MX" sz="2800" dirty="0"/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64E6419B-CDD4-4254-814A-4B78A3B37A14}" type="slidenum">
              <a:rPr lang="en-US" altLang="es-MX" sz="1000">
                <a:latin typeface="Arial" panose="020B0604020202020204" pitchFamily="34" charset="0"/>
              </a:rPr>
              <a:pPr/>
              <a:t>6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Queue Operations</a:t>
            </a:r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305800" cy="5178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 term </a:t>
            </a:r>
            <a:r>
              <a:rPr lang="en-US" altLang="es-MX" sz="2800" b="1" i="1" dirty="0" err="1" smtClean="0"/>
              <a:t>enqueue</a:t>
            </a:r>
            <a:r>
              <a:rPr lang="en-US" altLang="es-MX" sz="2800" dirty="0" smtClean="0"/>
              <a:t> is used to refer to the process of </a:t>
            </a:r>
            <a:r>
              <a:rPr lang="en-US" altLang="es-MX" sz="2800" i="1" dirty="0" smtClean="0"/>
              <a:t>adding</a:t>
            </a:r>
            <a:r>
              <a:rPr lang="en-US" altLang="es-MX" sz="2800" dirty="0" smtClean="0"/>
              <a:t> an element to a queue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Likewise, </a:t>
            </a:r>
            <a:r>
              <a:rPr lang="en-US" altLang="es-MX" sz="2800" b="1" i="1" dirty="0" err="1" smtClean="0"/>
              <a:t>dequeue</a:t>
            </a:r>
            <a:r>
              <a:rPr lang="en-US" altLang="es-MX" sz="2800" dirty="0" smtClean="0"/>
              <a:t> is the process of </a:t>
            </a:r>
            <a:r>
              <a:rPr lang="en-US" altLang="es-MX" sz="2800" i="1" dirty="0" smtClean="0"/>
              <a:t>removing</a:t>
            </a:r>
            <a:r>
              <a:rPr lang="en-US" altLang="es-MX" sz="2800" dirty="0" smtClean="0"/>
              <a:t> an element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Like a </a:t>
            </a:r>
            <a:r>
              <a:rPr lang="en-US" altLang="es-MX" sz="2800" b="1" i="1" dirty="0" smtClean="0"/>
              <a:t>stack</a:t>
            </a:r>
            <a:r>
              <a:rPr lang="en-US" altLang="es-MX" sz="2800" dirty="0" smtClean="0"/>
              <a:t>, a pure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does not allow the user to access the elements in the middle of the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(collection)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b="1" i="1" dirty="0" err="1"/>
              <a:t>e</a:t>
            </a:r>
            <a:r>
              <a:rPr lang="en-US" altLang="es-MX" sz="2800" b="1" i="1" dirty="0" err="1" smtClean="0"/>
              <a:t>nqueue</a:t>
            </a:r>
            <a:r>
              <a:rPr lang="en-US" altLang="es-MX" sz="2800" dirty="0" smtClean="0"/>
              <a:t>, </a:t>
            </a:r>
            <a:r>
              <a:rPr lang="en-US" altLang="es-MX" sz="2800" b="1" i="1" dirty="0" err="1" smtClean="0"/>
              <a:t>dequeue</a:t>
            </a:r>
            <a:r>
              <a:rPr lang="en-US" altLang="es-MX" sz="2800" dirty="0" smtClean="0"/>
              <a:t> and </a:t>
            </a:r>
            <a:r>
              <a:rPr lang="en-US" altLang="es-MX" sz="2800" b="1" i="1" dirty="0" smtClean="0"/>
              <a:t>first</a:t>
            </a:r>
            <a:r>
              <a:rPr lang="en-US" altLang="es-MX" sz="2800" dirty="0" smtClean="0"/>
              <a:t> correspond to the stack operations </a:t>
            </a:r>
            <a:r>
              <a:rPr lang="en-US" altLang="es-MX" sz="2800" b="1" i="1" dirty="0" smtClean="0"/>
              <a:t>push</a:t>
            </a:r>
            <a:r>
              <a:rPr lang="en-US" altLang="es-MX" sz="2800" dirty="0" smtClean="0"/>
              <a:t>, </a:t>
            </a:r>
            <a:r>
              <a:rPr lang="en-US" altLang="es-MX" sz="2800" b="1" i="1" dirty="0" smtClean="0"/>
              <a:t>pop</a:t>
            </a:r>
            <a:r>
              <a:rPr lang="en-US" altLang="es-MX" sz="2800" dirty="0" smtClean="0"/>
              <a:t> and </a:t>
            </a:r>
            <a:r>
              <a:rPr lang="en-US" altLang="es-MX" sz="2800" b="1" i="1" dirty="0" smtClean="0"/>
              <a:t>peek</a:t>
            </a: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We include a </a:t>
            </a:r>
            <a:r>
              <a:rPr lang="en-US" altLang="es-MX" sz="2800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s-MX" sz="2800" dirty="0" smtClean="0">
                <a:latin typeface="Courier New" panose="02070309020205020404" pitchFamily="49" charset="0"/>
              </a:rPr>
              <a:t>()</a:t>
            </a:r>
            <a:r>
              <a:rPr lang="en-US" altLang="es-MX" sz="2800" dirty="0" smtClean="0"/>
              <a:t> method for convenience, is not a classic operation on a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 neither on a </a:t>
            </a:r>
            <a:r>
              <a:rPr lang="en-US" altLang="es-MX" sz="2800" b="1" i="1" dirty="0" smtClean="0"/>
              <a:t>stack</a:t>
            </a:r>
          </a:p>
        </p:txBody>
      </p:sp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61E088BB-0148-46BB-8EC5-031736AAD301}" type="slidenum">
              <a:rPr lang="en-US" altLang="es-MX" sz="1000">
                <a:latin typeface="Arial" panose="020B0604020202020204" pitchFamily="34" charset="0"/>
              </a:rPr>
              <a:pPr/>
              <a:t>7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Standard </a:t>
            </a:r>
            <a:r>
              <a:rPr lang="en-US" altLang="es-MX" sz="3200" i="1" dirty="0"/>
              <a:t>queue</a:t>
            </a:r>
            <a:r>
              <a:rPr lang="en-US" altLang="es-MX" sz="3200" dirty="0"/>
              <a:t> operations</a:t>
            </a:r>
            <a:endParaRPr lang="en-US" altLang="es-MX" dirty="0" smtClean="0"/>
          </a:p>
        </p:txBody>
      </p:sp>
      <p:pic>
        <p:nvPicPr>
          <p:cNvPr id="5" name="Picture 5" descr="Fig14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8" y="2057400"/>
            <a:ext cx="7757022" cy="268978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8E172130-13E4-4841-9697-FC92EA973E91}" type="slidenum">
              <a:rPr lang="en-US" altLang="es-MX" sz="1000">
                <a:latin typeface="Arial" panose="020B0604020202020204" pitchFamily="34" charset="0"/>
              </a:rPr>
              <a:pPr/>
              <a:t>8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 smtClean="0"/>
              <a:t>The </a:t>
            </a:r>
            <a:r>
              <a:rPr lang="en-US" altLang="es-MX" sz="3200" i="1" dirty="0" err="1" smtClean="0"/>
              <a:t>QueueADT</a:t>
            </a:r>
            <a:r>
              <a:rPr lang="en-US" altLang="es-MX" sz="3200" i="1" dirty="0" smtClean="0"/>
              <a:t>&lt;T&gt;</a:t>
            </a:r>
            <a:r>
              <a:rPr lang="en-US" altLang="es-MX" sz="3200" dirty="0" smtClean="0"/>
              <a:t> interface in UML</a:t>
            </a:r>
            <a:endParaRPr lang="en-US" altLang="es-MX" dirty="0" smtClean="0"/>
          </a:p>
        </p:txBody>
      </p:sp>
      <p:pic>
        <p:nvPicPr>
          <p:cNvPr id="5" name="Picture 5" descr="Fig14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4038600" cy="465135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8A4D63C9-56B5-4CCC-96A0-7F955941296F}" type="slidenum">
              <a:rPr lang="en-US" altLang="es-MX" sz="1000">
                <a:latin typeface="Arial" panose="020B0604020202020204" pitchFamily="34" charset="0"/>
              </a:rPr>
              <a:pPr/>
              <a:t>9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Implementing a Queue with an Array</a:t>
            </a: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If we implement a </a:t>
            </a:r>
            <a:r>
              <a:rPr lang="en-US" altLang="es-MX" sz="2800" b="1" i="1" dirty="0"/>
              <a:t>queue</a:t>
            </a:r>
            <a:r>
              <a:rPr lang="en-US" altLang="es-MX" sz="2800" dirty="0"/>
              <a:t> as we did </a:t>
            </a:r>
            <a:r>
              <a:rPr lang="en-US" altLang="es-MX" sz="2800" dirty="0" smtClean="0"/>
              <a:t>the </a:t>
            </a:r>
            <a:r>
              <a:rPr lang="en-US" altLang="es-MX" sz="2800" i="1" dirty="0" smtClean="0"/>
              <a:t>stack</a:t>
            </a:r>
            <a:r>
              <a:rPr lang="en-US" altLang="es-MX" sz="2800" dirty="0" smtClean="0"/>
              <a:t>  (</a:t>
            </a:r>
            <a:r>
              <a:rPr lang="en-US" altLang="es-MX" sz="2000" dirty="0" err="1" smtClean="0"/>
              <a:t>ArrayStack</a:t>
            </a:r>
            <a:r>
              <a:rPr lang="en-US" altLang="es-MX" sz="2800" dirty="0" smtClean="0"/>
              <a:t>) </a:t>
            </a:r>
            <a:r>
              <a:rPr lang="en-US" altLang="es-MX" sz="2800" dirty="0"/>
              <a:t>one end would be fixed at index 0</a:t>
            </a:r>
            <a:endParaRPr lang="en-US" altLang="es-MX" sz="2800" i="1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But, a </a:t>
            </a:r>
            <a:r>
              <a:rPr lang="en-US" altLang="es-MX" sz="2800" b="1" i="1" dirty="0" smtClean="0"/>
              <a:t>queue</a:t>
            </a:r>
            <a:r>
              <a:rPr lang="en-US" altLang="es-MX" sz="2800" dirty="0" smtClean="0"/>
              <a:t>, operates on both ends, forcing the shifting of elements, when </a:t>
            </a:r>
            <a:r>
              <a:rPr lang="en-US" altLang="es-MX" sz="2800" i="1" dirty="0" err="1" smtClean="0"/>
              <a:t>enqueue</a:t>
            </a:r>
            <a:r>
              <a:rPr lang="en-US" altLang="es-MX" sz="2800" dirty="0" smtClean="0"/>
              <a:t> or </a:t>
            </a:r>
            <a:r>
              <a:rPr lang="en-US" altLang="es-MX" sz="2800" i="1" dirty="0" err="1" smtClean="0"/>
              <a:t>dequeue</a:t>
            </a:r>
            <a:endParaRPr lang="en-US" altLang="es-MX" sz="2800" i="1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To </a:t>
            </a:r>
            <a:r>
              <a:rPr lang="en-US" altLang="es-MX" sz="2800" dirty="0"/>
              <a:t>be efficient, we must avoid shifting elements</a:t>
            </a:r>
            <a:endParaRPr lang="en-US" altLang="es-MX" sz="2800" dirty="0" smtClean="0"/>
          </a:p>
        </p:txBody>
      </p:sp>
      <p:pic>
        <p:nvPicPr>
          <p:cNvPr id="5" name="Picture 5" descr="Fig14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0" y="2133600"/>
            <a:ext cx="6082242" cy="1992666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636</Words>
  <Application>Microsoft Office PowerPoint</Application>
  <PresentationFormat>Presentación en pantalla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Courier New</vt:lpstr>
      <vt:lpstr>Tahoma</vt:lpstr>
      <vt:lpstr>Times</vt:lpstr>
      <vt:lpstr>Times New Roman</vt:lpstr>
      <vt:lpstr>ヒラギノ角ゴ Pro W3</vt:lpstr>
      <vt:lpstr>1_Presentation4</vt:lpstr>
      <vt:lpstr>CHAPTER 5:  Queues</vt:lpstr>
      <vt:lpstr>Chapter Objectives</vt:lpstr>
      <vt:lpstr>Queues</vt:lpstr>
      <vt:lpstr>A conceptual view of a queue</vt:lpstr>
      <vt:lpstr>Queues</vt:lpstr>
      <vt:lpstr>Queue Operations</vt:lpstr>
      <vt:lpstr>Standard queue operations</vt:lpstr>
      <vt:lpstr>The QueueADT&lt;T&gt; interface in UML</vt:lpstr>
      <vt:lpstr>Implementing a Queue with an Array</vt:lpstr>
      <vt:lpstr>The CircularArrayQueue Class</vt:lpstr>
      <vt:lpstr>A Circular Array implementing a queue </vt:lpstr>
      <vt:lpstr>A queue done with a Circular Array</vt:lpstr>
      <vt:lpstr>Changes in a Circular Array of a queue </vt:lpstr>
      <vt:lpstr>Circular Queues - enqueue</vt:lpstr>
      <vt:lpstr>Circular Queues - dequeue</vt:lpstr>
      <vt:lpstr>UML of CircularArrayQueue Class 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168</cp:revision>
  <cp:lastPrinted>2001-07-20T01:09:35Z</cp:lastPrinted>
  <dcterms:created xsi:type="dcterms:W3CDTF">2009-03-17T19:45:29Z</dcterms:created>
  <dcterms:modified xsi:type="dcterms:W3CDTF">2019-04-03T02:25:48Z</dcterms:modified>
  <cp:category/>
</cp:coreProperties>
</file>