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363" r:id="rId2"/>
    <p:sldId id="345" r:id="rId3"/>
    <p:sldId id="346" r:id="rId4"/>
    <p:sldId id="394" r:id="rId5"/>
    <p:sldId id="347" r:id="rId6"/>
    <p:sldId id="396" r:id="rId7"/>
    <p:sldId id="410" r:id="rId8"/>
    <p:sldId id="409" r:id="rId9"/>
    <p:sldId id="408" r:id="rId10"/>
    <p:sldId id="412" r:id="rId11"/>
    <p:sldId id="411" r:id="rId12"/>
    <p:sldId id="413" r:id="rId13"/>
    <p:sldId id="416" r:id="rId14"/>
    <p:sldId id="414" r:id="rId15"/>
    <p:sldId id="350" r:id="rId16"/>
    <p:sldId id="415" r:id="rId17"/>
    <p:sldId id="326" r:id="rId18"/>
    <p:sldId id="327" r:id="rId19"/>
    <p:sldId id="328" r:id="rId20"/>
    <p:sldId id="397" r:id="rId21"/>
    <p:sldId id="401" r:id="rId22"/>
    <p:sldId id="405" r:id="rId23"/>
    <p:sldId id="406" r:id="rId24"/>
    <p:sldId id="407" r:id="rId25"/>
    <p:sldId id="399" r:id="rId26"/>
    <p:sldId id="400" r:id="rId27"/>
  </p:sldIdLst>
  <p:sldSz cx="9144000" cy="6858000" type="screen4x3"/>
  <p:notesSz cx="6858000" cy="92964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ヒラギノ角ゴ Pro W3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CEDF"/>
    <a:srgbClr val="F8BE1A"/>
    <a:srgbClr val="A800A8"/>
    <a:srgbClr val="D4C00F"/>
    <a:srgbClr val="990099"/>
    <a:srgbClr val="800080"/>
    <a:srgbClr val="7B5678"/>
    <a:srgbClr val="007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Objects="1">
      <p:cViewPr varScale="1">
        <p:scale>
          <a:sx n="92" d="100"/>
          <a:sy n="92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9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7530" y="1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algn="r"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085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7530" y="8832085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 smtClean="0"/>
            </a:lvl1pPr>
          </a:lstStyle>
          <a:p>
            <a:pPr>
              <a:defRPr/>
            </a:pPr>
            <a:fld id="{F46BD392-F95F-420A-B450-585316EA2E24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420149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530" y="1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>
            <a:lvl1pPr algn="r"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991" y="4416763"/>
            <a:ext cx="5030018" cy="418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085"/>
            <a:ext cx="2970471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defTabSz="900687" eaLnBrk="1" hangingPunct="1">
              <a:defRPr sz="1200">
                <a:latin typeface="Tahoma" pitchFamily="-108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530" y="8832085"/>
            <a:ext cx="2970470" cy="46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56" tIns="45027" rIns="90056" bIns="45027" numCol="1" anchor="b" anchorCtr="0" compatLnSpc="1">
            <a:prstTxWarp prst="textNoShape">
              <a:avLst/>
            </a:prstTxWarp>
          </a:bodyPr>
          <a:lstStyle>
            <a:lvl1pPr algn="r" defTabSz="899470" eaLnBrk="1" hangingPunct="1">
              <a:defRPr sz="1200" smtClean="0"/>
            </a:lvl1pPr>
          </a:lstStyle>
          <a:p>
            <a:pPr>
              <a:defRPr/>
            </a:pPr>
            <a:fld id="{4342E901-B4C3-4309-BB75-D081F3666CAE}" type="slidenum">
              <a:rPr lang="en-CA" altLang="es-MX"/>
              <a:pPr>
                <a:defRPr/>
              </a:pPr>
              <a:t>‹Nº›</a:t>
            </a:fld>
            <a:endParaRPr lang="en-CA" altLang="es-MX"/>
          </a:p>
        </p:txBody>
      </p:sp>
    </p:spTree>
    <p:extLst>
      <p:ext uri="{BB962C8B-B14F-4D97-AF65-F5344CB8AC3E}">
        <p14:creationId xmlns:p14="http://schemas.microsoft.com/office/powerpoint/2010/main" val="3949414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16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002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 © 2010 Pearson Addison-Wesley. All rights reserved.</a:t>
            </a:r>
            <a:r>
              <a:rPr lang="en-US" altLang="es-MX" sz="1200">
                <a:solidFill>
                  <a:srgbClr val="D9EAFF"/>
                </a:solidFill>
                <a:latin typeface="Arial" charset="0"/>
              </a:rPr>
              <a:t> </a:t>
            </a:r>
          </a:p>
        </p:txBody>
      </p:sp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203200" y="5715000"/>
            <a:ext cx="1371600" cy="914400"/>
            <a:chOff x="128" y="3600"/>
            <a:chExt cx="864" cy="576"/>
          </a:xfrm>
        </p:grpSpPr>
        <p:pic>
          <p:nvPicPr>
            <p:cNvPr id="4" name="Picture 4" descr="Pearson_CMYK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888"/>
              <a:ext cx="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28" y="3600"/>
              <a:ext cx="86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-108" charset="0"/>
                  <a:ea typeface="ヒラギノ角ゴ Pro W3" pitchFamily="-108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latin typeface="Arial" charset="0"/>
                </a:rPr>
                <a:t>Addison Wesley </a:t>
              </a:r>
              <a:r>
                <a:rPr lang="en-US" sz="1100">
                  <a:latin typeface="Arial" charset="0"/>
                </a:rPr>
                <a:t>is an imprint of</a:t>
              </a:r>
              <a:endParaRPr lang="en-US" sz="1100" b="1">
                <a:latin typeface="Arial" charset="0"/>
              </a:endParaRPr>
            </a:p>
          </p:txBody>
        </p:sp>
      </p:grpSp>
      <p:sp>
        <p:nvSpPr>
          <p:cNvPr id="6" name="AutoShape 2"/>
          <p:cNvSpPr>
            <a:spLocks noChangeArrowheads="1"/>
          </p:cNvSpPr>
          <p:nvPr userDrawn="1"/>
        </p:nvSpPr>
        <p:spPr bwMode="auto">
          <a:xfrm flipH="1">
            <a:off x="0" y="-12700"/>
            <a:ext cx="9150350" cy="16129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5992C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1600200"/>
            <a:ext cx="9144000" cy="152400"/>
          </a:xfrm>
          <a:prstGeom prst="rect">
            <a:avLst/>
          </a:prstGeom>
          <a:solidFill>
            <a:srgbClr val="EDD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/>
          </a:p>
        </p:txBody>
      </p:sp>
      <p:pic>
        <p:nvPicPr>
          <p:cNvPr id="8" name="Picture 8" descr="Lewi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00400"/>
            <a:ext cx="14478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77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E81F002F-D3A1-434C-B1EF-81B04CE6025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3412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247CD0F8-7D98-40A3-BFE5-0BF710BDE19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319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4CA24ABB-CBCD-452E-A712-80F47EB743F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85053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61B7B9F9-9DE5-4D80-A15A-663DD86A6BA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7195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228D63B0-9F6C-4440-9B65-CFEE74322C8E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974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AFA348DA-8657-42FB-822D-FE76C2BCAE6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5476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F5001DC7-74EC-48F2-8766-0C16DC5553C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63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15510968-5B2C-43E2-B8D2-6ECF7D8DA683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3158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7C23D580-5B7D-4710-A293-7F55583EEEF8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0111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s-MX"/>
              <a:t>1-</a:t>
            </a:r>
            <a:fld id="{B0F5FAAC-0279-44C7-9D4C-5C216AB32915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10561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-12700"/>
            <a:ext cx="9150350" cy="52705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1163A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 eaLnBrk="1" hangingPunct="1">
              <a:defRPr/>
            </a:pPr>
            <a:endParaRPr lang="en-US" altLang="es-MX" baseline="-25000">
              <a:latin typeface="Times New Roman" pitchFamily="-10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insert text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s-MX"/>
              <a:t>1-</a:t>
            </a:r>
            <a:fld id="{5C9BA1E0-4D69-4129-B60D-CA84E100DEF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pPr algn="r">
              <a:defRPr/>
            </a:pPr>
            <a:r>
              <a:rPr lang="en-US" altLang="es-MX" sz="1200">
                <a:solidFill>
                  <a:schemeClr val="bg1"/>
                </a:solidFill>
                <a:latin typeface="Arial" panose="020B0604020202020204" pitchFamily="34" charset="0"/>
              </a:rPr>
              <a:t>1-</a:t>
            </a:r>
            <a:fld id="{0CFF5F95-500D-4031-8436-F5732FA70684}" type="slidenum">
              <a:rPr lang="en-US" altLang="es-MX" sz="1200" smtClean="0">
                <a:solidFill>
                  <a:schemeClr val="bg1"/>
                </a:solidFill>
                <a:latin typeface="Arial" panose="020B0604020202020204" pitchFamily="34" charset="0"/>
              </a:rPr>
              <a:pPr algn="r">
                <a:defRPr/>
              </a:pPr>
              <a:t>‹Nº›</a:t>
            </a:fld>
            <a:endParaRPr lang="en-US" altLang="es-MX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-108" charset="0"/>
                <a:ea typeface="ヒラギノ角ゴ Pro W3" pitchFamily="-10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s-MX" sz="1200">
                <a:latin typeface="Arial" charset="0"/>
              </a:rPr>
              <a:t>© 2010 Pearson Addison-Wesley.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-108" charset="0"/>
          <a:ea typeface="ヒラギノ角ゴ Pro W3" pitchFamily="-108" charset="-128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962B3"/>
        </a:buClr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304800"/>
            <a:ext cx="7772400" cy="1165225"/>
          </a:xfrm>
          <a:noFill/>
        </p:spPr>
        <p:txBody>
          <a:bodyPr/>
          <a:lstStyle/>
          <a:p>
            <a:pPr algn="ctr" eaLnBrk="1" hangingPunct="1"/>
            <a:r>
              <a:rPr lang="en-US" altLang="es-MX" sz="3200"/>
              <a:t>CHAPTER 4:</a:t>
            </a:r>
            <a:br>
              <a:rPr lang="en-US" altLang="es-MX" sz="3200"/>
            </a:br>
            <a:r>
              <a:rPr lang="en-US" altLang="es-MX" sz="3200"/>
              <a:t> Linked Structures</a:t>
            </a:r>
            <a:endParaRPr lang="en-US" altLang="es-MX" sz="3200" b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" y="1981200"/>
            <a:ext cx="8763000" cy="4419600"/>
          </a:xfrm>
          <a:noFill/>
        </p:spPr>
        <p:txBody>
          <a:bodyPr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Java Software Structures: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i="1">
                <a:solidFill>
                  <a:schemeClr val="bg1"/>
                </a:solidFill>
              </a:rPr>
              <a:t>Designing and Using Data Structures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800" i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endParaRPr lang="en-US" altLang="es-MX" sz="2400" b="1">
              <a:solidFill>
                <a:schemeClr val="bg1"/>
              </a:solidFill>
            </a:endParaRP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400" b="1">
                <a:solidFill>
                  <a:schemeClr val="bg1"/>
                </a:solidFill>
              </a:rPr>
              <a:t>Third Edition</a:t>
            </a:r>
          </a:p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s-MX" sz="2800" b="1">
                <a:solidFill>
                  <a:schemeClr val="bg1"/>
                </a:solidFill>
              </a:rPr>
              <a:t>John Lewis &amp; Joseph Chase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Linked </a:t>
            </a:r>
            <a:r>
              <a:rPr lang="en-US" altLang="es-MX" dirty="0" smtClean="0"/>
              <a:t>Structures with Nodes</a:t>
            </a:r>
            <a:endParaRPr lang="en-US" altLang="es-MX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199"/>
            <a:ext cx="8305800" cy="3183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Each object in a </a:t>
            </a:r>
            <a:r>
              <a:rPr lang="en-US" altLang="es-MX" sz="2800" i="1" dirty="0"/>
              <a:t>linked </a:t>
            </a:r>
            <a:r>
              <a:rPr lang="en-US" altLang="es-MX" sz="2800" i="1" dirty="0" smtClean="0"/>
              <a:t>structure with Nodes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is often generically called a </a:t>
            </a:r>
            <a:r>
              <a:rPr lang="en-US" altLang="es-MX" sz="2800" i="1" dirty="0" smtClean="0"/>
              <a:t>node,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in which one </a:t>
            </a:r>
            <a:r>
              <a:rPr lang="en-US" altLang="es-MX" sz="2800" i="1" dirty="0" smtClean="0"/>
              <a:t>node</a:t>
            </a:r>
            <a:r>
              <a:rPr lang="en-US" altLang="es-MX" sz="2800" dirty="0" smtClean="0"/>
              <a:t> object </a:t>
            </a:r>
            <a:r>
              <a:rPr lang="en-US" altLang="es-MX" sz="2800" dirty="0"/>
              <a:t>refers to the </a:t>
            </a:r>
            <a:r>
              <a:rPr lang="en-US" altLang="es-MX" sz="2800" dirty="0" smtClean="0"/>
              <a:t>next </a:t>
            </a:r>
            <a:r>
              <a:rPr lang="en-US" altLang="es-MX" sz="2800" i="1" dirty="0" smtClean="0"/>
              <a:t>node</a:t>
            </a:r>
            <a:r>
              <a:rPr lang="en-US" altLang="es-MX" sz="2800" dirty="0" smtClean="0"/>
              <a:t>, </a:t>
            </a:r>
            <a:r>
              <a:rPr lang="en-US" altLang="es-MX" sz="2800" dirty="0"/>
              <a:t>which refers to the next, etc</a:t>
            </a:r>
            <a:r>
              <a:rPr lang="en-US" altLang="es-MX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This </a:t>
            </a:r>
            <a:r>
              <a:rPr lang="en-US" altLang="es-MX" sz="2800" i="1" dirty="0"/>
              <a:t>linked </a:t>
            </a:r>
            <a:r>
              <a:rPr lang="en-US" altLang="es-MX" sz="2800" i="1" dirty="0" smtClean="0"/>
              <a:t>structure </a:t>
            </a:r>
            <a:r>
              <a:rPr lang="en-US" altLang="es-MX" sz="2800" i="1" dirty="0" err="1" smtClean="0"/>
              <a:t>wN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is </a:t>
            </a:r>
            <a:r>
              <a:rPr lang="en-US" altLang="es-MX" sz="2800" dirty="0" smtClean="0"/>
              <a:t>implemented as a </a:t>
            </a:r>
            <a:r>
              <a:rPr lang="en-US" altLang="es-MX" sz="2800" i="1" dirty="0"/>
              <a:t>Linked Structure</a:t>
            </a:r>
            <a:r>
              <a:rPr lang="en-US" altLang="es-MX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Then, there are two classes: </a:t>
            </a:r>
            <a:r>
              <a:rPr lang="en-US" sz="2800" dirty="0">
                <a:latin typeface="Courier New"/>
                <a:cs typeface="Courier New"/>
              </a:rPr>
              <a:t>Node</a:t>
            </a:r>
            <a:r>
              <a:rPr lang="en-US" altLang="es-MX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Data</a:t>
            </a:r>
            <a:r>
              <a:rPr lang="en-US" altLang="es-MX" sz="2800" dirty="0" smtClean="0"/>
              <a:t>.</a:t>
            </a:r>
            <a:endParaRPr lang="en-US" altLang="es-MX" sz="2800" dirty="0"/>
          </a:p>
        </p:txBody>
      </p:sp>
      <p:grpSp>
        <p:nvGrpSpPr>
          <p:cNvPr id="3" name="Grupo 2"/>
          <p:cNvGrpSpPr/>
          <p:nvPr/>
        </p:nvGrpSpPr>
        <p:grpSpPr>
          <a:xfrm>
            <a:off x="1371600" y="4641181"/>
            <a:ext cx="5983179" cy="1527175"/>
            <a:chOff x="1371600" y="4114800"/>
            <a:chExt cx="5983179" cy="1527175"/>
          </a:xfrm>
        </p:grpSpPr>
        <p:pic>
          <p:nvPicPr>
            <p:cNvPr id="5" name="Picture 5" descr="Fig13.6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4114800"/>
              <a:ext cx="5983179" cy="1527175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3675382" y="4620399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err="1" smtClean="0"/>
                <a:t>Node</a:t>
              </a:r>
              <a:endParaRPr lang="es-MX" sz="12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675382" y="5257800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Data</a:t>
              </a:r>
              <a:endParaRPr lang="es-MX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7024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dirty="0" err="1" smtClean="0"/>
              <a:t>Structure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Nodes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273" y="3200400"/>
            <a:ext cx="8305800" cy="2971800"/>
          </a:xfrm>
        </p:spPr>
        <p:txBody>
          <a:bodyPr/>
          <a:lstStyle/>
          <a:p>
            <a:r>
              <a:rPr lang="en-US" sz="2800" dirty="0" smtClean="0"/>
              <a:t>Then the </a:t>
            </a:r>
            <a:r>
              <a:rPr lang="en-US" sz="2800" i="1" dirty="0" smtClean="0"/>
              <a:t>linked structure</a:t>
            </a:r>
            <a:r>
              <a:rPr lang="en-US" sz="2800" dirty="0" smtClean="0"/>
              <a:t> </a:t>
            </a:r>
            <a:r>
              <a:rPr lang="en-US" sz="2800" i="1" dirty="0" err="1" smtClean="0"/>
              <a:t>wN</a:t>
            </a:r>
            <a:r>
              <a:rPr lang="en-US" sz="2800" dirty="0" smtClean="0"/>
              <a:t> contains </a:t>
            </a:r>
            <a:r>
              <a:rPr lang="en-US" sz="2800" i="1" dirty="0"/>
              <a:t>nodes</a:t>
            </a:r>
            <a:r>
              <a:rPr lang="en-US" sz="2800" dirty="0"/>
              <a:t> that are </a:t>
            </a:r>
            <a:r>
              <a:rPr lang="en-US" sz="2800" i="1" dirty="0"/>
              <a:t>self-referential </a:t>
            </a:r>
            <a:r>
              <a:rPr lang="en-US" sz="2800" dirty="0" smtClean="0"/>
              <a:t>(</a:t>
            </a:r>
            <a:r>
              <a:rPr lang="en-US" sz="2800" dirty="0" smtClean="0">
                <a:latin typeface="Courier New"/>
                <a:cs typeface="Courier New"/>
              </a:rPr>
              <a:t>Node</a:t>
            </a:r>
            <a:r>
              <a:rPr lang="en-US" sz="2800" dirty="0" smtClean="0">
                <a:cs typeface="Courier New"/>
              </a:rPr>
              <a:t> </a:t>
            </a:r>
            <a:r>
              <a:rPr lang="en-US" sz="2800" dirty="0"/>
              <a:t>points to a </a:t>
            </a:r>
            <a:r>
              <a:rPr lang="en-US" sz="2800" dirty="0" smtClean="0">
                <a:latin typeface="Courier New"/>
                <a:cs typeface="Courier New"/>
              </a:rPr>
              <a:t>Node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But the </a:t>
            </a:r>
            <a:r>
              <a:rPr lang="en-US" sz="2800" dirty="0" smtClean="0">
                <a:latin typeface="Courier New"/>
                <a:cs typeface="Courier New"/>
              </a:rPr>
              <a:t>Data</a:t>
            </a:r>
            <a:r>
              <a:rPr lang="en-US" sz="2800" dirty="0" smtClean="0"/>
              <a:t> objects are not </a:t>
            </a:r>
            <a:r>
              <a:rPr lang="en-US" sz="2800" i="1" dirty="0"/>
              <a:t>self-referential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i="1" dirty="0"/>
              <a:t>linked </a:t>
            </a:r>
            <a:r>
              <a:rPr lang="en-US" sz="2800" i="1" dirty="0" smtClean="0"/>
              <a:t>structure </a:t>
            </a:r>
            <a:r>
              <a:rPr lang="en-US" sz="2800" i="1" dirty="0" err="1" smtClean="0"/>
              <a:t>wN</a:t>
            </a:r>
            <a:r>
              <a:rPr lang="en-US" sz="2800" dirty="0" smtClean="0"/>
              <a:t> </a:t>
            </a:r>
            <a:r>
              <a:rPr lang="en-US" sz="2800" dirty="0"/>
              <a:t>is a dynamic data structure in that its size </a:t>
            </a:r>
            <a:r>
              <a:rPr lang="en-US" sz="2800" i="1" dirty="0"/>
              <a:t>grows</a:t>
            </a:r>
            <a:r>
              <a:rPr lang="en-US" sz="2800" dirty="0"/>
              <a:t> and </a:t>
            </a:r>
            <a:r>
              <a:rPr lang="en-US" sz="2800" i="1" dirty="0"/>
              <a:t>shrinks</a:t>
            </a:r>
            <a:r>
              <a:rPr lang="en-US" sz="2800" dirty="0"/>
              <a:t> as needed, unlike an </a:t>
            </a:r>
            <a:r>
              <a:rPr lang="en-US" sz="2800" i="1" dirty="0" smtClean="0"/>
              <a:t>array</a:t>
            </a:r>
            <a:r>
              <a:rPr lang="en-US" sz="2800" dirty="0" smtClean="0"/>
              <a:t> whose size is </a:t>
            </a:r>
            <a:r>
              <a:rPr lang="en-US" sz="2800" i="1" dirty="0" smtClean="0"/>
              <a:t>static</a:t>
            </a:r>
            <a:r>
              <a:rPr lang="en-US" sz="2800" dirty="0" smtClean="0"/>
              <a:t>.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1-</a:t>
            </a:r>
            <a:fld id="{4CA24ABB-CBCD-452E-A712-80F47EB743F7}" type="slidenum">
              <a:rPr lang="en-US" altLang="es-MX" smtClean="0"/>
              <a:pPr>
                <a:defRPr/>
              </a:pPr>
              <a:t>11</a:t>
            </a:fld>
            <a:endParaRPr lang="en-US" altLang="es-MX"/>
          </a:p>
        </p:txBody>
      </p:sp>
      <p:grpSp>
        <p:nvGrpSpPr>
          <p:cNvPr id="6" name="Grupo 5"/>
          <p:cNvGrpSpPr/>
          <p:nvPr/>
        </p:nvGrpSpPr>
        <p:grpSpPr>
          <a:xfrm>
            <a:off x="1375064" y="1250373"/>
            <a:ext cx="5983179" cy="1527175"/>
            <a:chOff x="1371600" y="4114800"/>
            <a:chExt cx="5983179" cy="1527175"/>
          </a:xfrm>
        </p:grpSpPr>
        <p:pic>
          <p:nvPicPr>
            <p:cNvPr id="7" name="Picture 5" descr="Fig13.6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4114800"/>
              <a:ext cx="5983179" cy="1527175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3675382" y="4620399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err="1" smtClean="0"/>
                <a:t>Node</a:t>
              </a:r>
              <a:endParaRPr lang="es-MX" sz="1200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675382" y="5257800"/>
              <a:ext cx="5004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Data</a:t>
              </a:r>
              <a:endParaRPr lang="es-MX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7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537F5B3-076A-4365-8D1A-432FC2E89A1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s-MX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mtClean="0"/>
              <a:t>Heap</a:t>
            </a:r>
            <a:endParaRPr lang="en-US" altLang="es-MX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137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Java objects are created </a:t>
            </a:r>
            <a:r>
              <a:rPr lang="en-US" altLang="es-MX" sz="2800" i="1" dirty="0"/>
              <a:t>dynamically</a:t>
            </a:r>
            <a:r>
              <a:rPr lang="en-US" altLang="es-MX" sz="2800" dirty="0"/>
              <a:t> when they are instantiated, inside a part of memory called </a:t>
            </a:r>
            <a:r>
              <a:rPr lang="en-US" altLang="es-MX" sz="2800" i="1" dirty="0"/>
              <a:t>system heap</a:t>
            </a:r>
            <a:r>
              <a:rPr lang="en-US" altLang="es-MX" sz="2800" dirty="0"/>
              <a:t> 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77605"/>
              </p:ext>
            </p:extLst>
          </p:nvPr>
        </p:nvGraphicFramePr>
        <p:xfrm>
          <a:off x="2514600" y="3505200"/>
          <a:ext cx="32435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58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DATA (</a:t>
                      </a:r>
                      <a:r>
                        <a:rPr lang="es-MX" b="0" dirty="0" err="1" smtClean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 variables)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CODE (</a:t>
                      </a:r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methods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HEAP (</a:t>
                      </a:r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objects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STACK (</a:t>
                      </a:r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parameters</a:t>
                      </a:r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instance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 variables, </a:t>
                      </a:r>
                      <a:r>
                        <a:rPr lang="es-MX" baseline="0" dirty="0" err="1" smtClean="0">
                          <a:solidFill>
                            <a:schemeClr val="tx1"/>
                          </a:solidFill>
                        </a:rPr>
                        <a:t>returns</a:t>
                      </a:r>
                      <a:r>
                        <a:rPr lang="es-MX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016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4546E13-CB59-4CE2-8068-355E5A10A4F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s-MX" sz="100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Linear Node</a:t>
            </a:r>
            <a:endParaRPr lang="en-US" altLang="es-MX" dirty="0"/>
          </a:p>
        </p:txBody>
      </p:sp>
      <p:sp>
        <p:nvSpPr>
          <p:cNvPr id="503812" name="Rectangle 1028"/>
          <p:cNvSpPr>
            <a:spLocks noChangeArrowheads="1"/>
          </p:cNvSpPr>
          <p:nvPr/>
        </p:nvSpPr>
        <p:spPr bwMode="auto">
          <a:xfrm>
            <a:off x="457200" y="1295400"/>
            <a:ext cx="8229600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es-MX" sz="1800" b="1" i="1" dirty="0">
                <a:latin typeface="Courier New" panose="02070309020205020404" pitchFamily="49" charset="0"/>
              </a:rPr>
              <a:t>public class </a:t>
            </a:r>
            <a:r>
              <a:rPr lang="en-US" altLang="es-MX" sz="1800" b="1" i="1" dirty="0" err="1">
                <a:latin typeface="Courier New" panose="02070309020205020404" pitchFamily="49" charset="0"/>
              </a:rPr>
              <a:t>LinearNode</a:t>
            </a:r>
            <a:r>
              <a:rPr lang="en-US" altLang="es-MX" sz="1800" b="1" i="1" dirty="0">
                <a:latin typeface="Courier New" panose="02070309020205020404" pitchFamily="49" charset="0"/>
              </a:rPr>
              <a:t>&lt;T&gt; </a:t>
            </a:r>
            <a:r>
              <a:rPr lang="en-US" altLang="es-MX" sz="1800" b="1" i="1" dirty="0" smtClean="0">
                <a:latin typeface="Courier New" panose="02070309020205020404" pitchFamily="49" charset="0"/>
              </a:rPr>
              <a:t>{</a:t>
            </a:r>
            <a:endParaRPr lang="en-US" altLang="es-MX" sz="1800" b="1" i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  private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LinearNode</a:t>
            </a:r>
            <a:r>
              <a:rPr lang="en-US" altLang="es-MX" sz="1600" b="1" dirty="0">
                <a:latin typeface="Courier New" panose="02070309020205020404" pitchFamily="49" charset="0"/>
              </a:rPr>
              <a:t>&lt;T&gt; next;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 private </a:t>
            </a:r>
            <a:r>
              <a:rPr lang="en-US" altLang="es-MX" sz="1600" b="1" dirty="0">
                <a:latin typeface="Courier New" panose="02070309020205020404" pitchFamily="49" charset="0"/>
              </a:rPr>
              <a:t>T element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 smtClean="0">
                <a:latin typeface="Courier New" panose="02070309020205020404" pitchFamily="49" charset="0"/>
              </a:rPr>
              <a:t>                         </a:t>
            </a:r>
            <a:endParaRPr lang="en-US" altLang="es-MX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public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LinearNode</a:t>
            </a:r>
            <a:r>
              <a:rPr lang="en-US" altLang="es-MX" sz="1600" b="1" dirty="0">
                <a:latin typeface="Courier New" panose="02070309020205020404" pitchFamily="49" charset="0"/>
              </a:rPr>
              <a:t>(T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elem</a:t>
            </a:r>
            <a:r>
              <a:rPr lang="en-US" altLang="es-MX" sz="16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 smtClean="0">
                <a:latin typeface="Courier New" panose="02070309020205020404" pitchFamily="49" charset="0"/>
              </a:rPr>
              <a:t>      next </a:t>
            </a:r>
            <a:r>
              <a:rPr lang="en-US" altLang="es-MX" sz="1600" b="1" dirty="0">
                <a:latin typeface="Courier New" panose="02070309020205020404" pitchFamily="49" charset="0"/>
              </a:rPr>
              <a:t>=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null;    element </a:t>
            </a:r>
            <a:r>
              <a:rPr lang="en-US" altLang="es-MX" sz="1600" b="1" dirty="0">
                <a:latin typeface="Courier New" panose="02070309020205020404" pitchFamily="49" charset="0"/>
              </a:rPr>
              <a:t>=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elem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 smtClean="0">
                <a:latin typeface="Courier New" panose="02070309020205020404" pitchFamily="49" charset="0"/>
              </a:rPr>
              <a:t>   </a:t>
            </a:r>
            <a:r>
              <a:rPr lang="en-US" altLang="es-MX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LinearNode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getNext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next;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 public 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setNext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s-MX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LinearNode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&lt;T&gt; node)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next </a:t>
            </a: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= node;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s-MX" sz="16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s-MX" sz="1600" b="1" dirty="0">
                <a:latin typeface="Courier New" panose="02070309020205020404" pitchFamily="49" charset="0"/>
              </a:rPr>
              <a:t>T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getElement</a:t>
            </a:r>
            <a:r>
              <a:rPr lang="en-US" altLang="es-MX" sz="1600" b="1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return </a:t>
            </a:r>
            <a:r>
              <a:rPr lang="en-US" altLang="es-MX" sz="1600" b="1" dirty="0">
                <a:latin typeface="Courier New" panose="02070309020205020404" pitchFamily="49" charset="0"/>
              </a:rPr>
              <a:t>element;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  public </a:t>
            </a:r>
            <a:r>
              <a:rPr lang="en-US" altLang="es-MX" sz="1600" b="1" dirty="0">
                <a:latin typeface="Courier New" panose="02070309020205020404" pitchFamily="49" charset="0"/>
              </a:rPr>
              <a:t>void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setElement</a:t>
            </a:r>
            <a:r>
              <a:rPr lang="en-US" altLang="es-MX" sz="1600" b="1" dirty="0">
                <a:latin typeface="Courier New" panose="02070309020205020404" pitchFamily="49" charset="0"/>
              </a:rPr>
              <a:t>(T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elem</a:t>
            </a:r>
            <a:r>
              <a:rPr lang="en-US" altLang="es-MX" sz="16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element </a:t>
            </a:r>
            <a:r>
              <a:rPr lang="en-US" altLang="es-MX" sz="1600" b="1" dirty="0">
                <a:latin typeface="Courier New" panose="02070309020205020404" pitchFamily="49" charset="0"/>
              </a:rPr>
              <a:t>=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elem</a:t>
            </a:r>
            <a:r>
              <a:rPr lang="en-US" altLang="es-MX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}</a:t>
            </a:r>
            <a:endParaRPr lang="en-US" altLang="es-MX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800" b="1" i="1" dirty="0" smtClean="0">
                <a:latin typeface="Courier New" panose="02070309020205020404" pitchFamily="49" charset="0"/>
              </a:rPr>
              <a:t>}</a:t>
            </a:r>
            <a:endParaRPr lang="en-US" altLang="es-MX" sz="1800" b="1" i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446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dirty="0" err="1" smtClean="0"/>
              <a:t>Structures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Nodes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876800"/>
          </a:xfrm>
        </p:spPr>
        <p:txBody>
          <a:bodyPr/>
          <a:lstStyle/>
          <a:p>
            <a:pPr lvl="0" defTabSz="457200" eaLnBrk="1" fontAlgn="auto" hangingPunct="1">
              <a:spcAft>
                <a:spcPts val="0"/>
              </a:spcAft>
              <a:buClrTx/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There are no index values built into </a:t>
            </a:r>
            <a:r>
              <a:rPr lang="en-US" i="1" kern="1200" dirty="0">
                <a:solidFill>
                  <a:prstClr val="black"/>
                </a:solidFill>
                <a:latin typeface="Calibri"/>
              </a:rPr>
              <a:t>linked </a:t>
            </a:r>
            <a:r>
              <a:rPr lang="en-US" i="1" kern="1200" dirty="0" smtClean="0">
                <a:solidFill>
                  <a:prstClr val="black"/>
                </a:solidFill>
                <a:latin typeface="Calibri"/>
              </a:rPr>
              <a:t>structures </a:t>
            </a:r>
            <a:r>
              <a:rPr lang="en-US" i="1" kern="1200" dirty="0" err="1" smtClean="0">
                <a:solidFill>
                  <a:prstClr val="black"/>
                </a:solidFill>
                <a:latin typeface="Calibri"/>
              </a:rPr>
              <a:t>wN</a:t>
            </a:r>
            <a:endParaRPr lang="en-US" i="1" kern="1200" dirty="0">
              <a:solidFill>
                <a:prstClr val="black"/>
              </a:solidFill>
              <a:latin typeface="Calibri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Font typeface="Arial"/>
              <a:buChar char="•"/>
            </a:pPr>
            <a:r>
              <a:rPr lang="en-US" kern="1200" dirty="0">
                <a:solidFill>
                  <a:prstClr val="black"/>
                </a:solidFill>
                <a:latin typeface="Calibri"/>
              </a:rPr>
              <a:t>To access each </a:t>
            </a:r>
            <a:r>
              <a:rPr lang="en-US" i="1" kern="1200" dirty="0">
                <a:solidFill>
                  <a:prstClr val="black"/>
                </a:solidFill>
                <a:latin typeface="Calibri"/>
              </a:rPr>
              <a:t>node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in the </a:t>
            </a:r>
            <a:r>
              <a:rPr lang="en-US" i="1" kern="1200" dirty="0" smtClean="0">
                <a:solidFill>
                  <a:prstClr val="black"/>
                </a:solidFill>
                <a:latin typeface="Calibri"/>
              </a:rPr>
              <a:t>linked structure </a:t>
            </a:r>
            <a:r>
              <a:rPr lang="en-US" i="1" kern="1200" dirty="0" err="1" smtClean="0">
                <a:solidFill>
                  <a:prstClr val="black"/>
                </a:solidFill>
                <a:latin typeface="Calibri"/>
              </a:rPr>
              <a:t>wN</a:t>
            </a:r>
            <a:r>
              <a:rPr lang="en-US" kern="12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you must follow the references from one </a:t>
            </a:r>
            <a:r>
              <a:rPr lang="en-US" i="1" kern="1200" dirty="0">
                <a:solidFill>
                  <a:prstClr val="black"/>
                </a:solidFill>
                <a:latin typeface="Calibri"/>
              </a:rPr>
              <a:t>node</a:t>
            </a:r>
            <a:r>
              <a:rPr lang="en-US" kern="1200" dirty="0">
                <a:solidFill>
                  <a:prstClr val="black"/>
                </a:solidFill>
                <a:latin typeface="Calibri"/>
              </a:rPr>
              <a:t> to the </a:t>
            </a:r>
            <a:r>
              <a:rPr lang="en-US" i="1" kern="1200" dirty="0" smtClean="0">
                <a:solidFill>
                  <a:prstClr val="black"/>
                </a:solidFill>
                <a:latin typeface="Calibri"/>
              </a:rPr>
              <a:t>next</a:t>
            </a:r>
            <a:r>
              <a:rPr lang="en-US" kern="1200" dirty="0" smtClean="0">
                <a:solidFill>
                  <a:prstClr val="black"/>
                </a:solidFill>
                <a:latin typeface="Calibri"/>
              </a:rPr>
              <a:t>, traversing the </a:t>
            </a:r>
            <a:r>
              <a:rPr lang="en-US" i="1" kern="1200" dirty="0" smtClean="0">
                <a:solidFill>
                  <a:prstClr val="black"/>
                </a:solidFill>
                <a:latin typeface="Calibri"/>
              </a:rPr>
              <a:t>nodes</a:t>
            </a:r>
            <a:endParaRPr lang="en-US" kern="1200" dirty="0">
              <a:solidFill>
                <a:prstClr val="black"/>
              </a:solidFill>
              <a:latin typeface="Calibri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 Person aux;</a:t>
            </a:r>
            <a:endParaRPr lang="en-US" sz="1800" kern="1200" dirty="0" smtClean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LinearNode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&lt;Person&gt; </a:t>
            </a: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current = 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front;</a:t>
            </a:r>
            <a:endParaRPr lang="en-US" sz="18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	while (current != null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) {</a:t>
            </a:r>
            <a:endParaRPr lang="en-US" sz="18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	</a:t>
            </a: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   aux = </a:t>
            </a:r>
            <a:r>
              <a:rPr lang="en-US" sz="1800" kern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current.getElement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  <a:endParaRPr lang="en-US" sz="18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	    </a:t>
            </a:r>
            <a:r>
              <a:rPr lang="en-US" sz="1800" kern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System.out.println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1800" kern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aux.toString</a:t>
            </a:r>
            <a:r>
              <a:rPr lang="en-US" sz="1800" kern="1200" dirty="0" smtClean="0">
                <a:solidFill>
                  <a:prstClr val="black"/>
                </a:solidFill>
                <a:latin typeface="Courier New"/>
                <a:cs typeface="Courier New"/>
              </a:rPr>
              <a:t>());</a:t>
            </a:r>
            <a:endParaRPr lang="en-US" sz="1800" kern="12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	    current = </a:t>
            </a:r>
            <a:r>
              <a:rPr lang="en-US" sz="1800" kern="1200" dirty="0" err="1" smtClean="0">
                <a:solidFill>
                  <a:prstClr val="black"/>
                </a:solidFill>
                <a:latin typeface="Courier New"/>
                <a:cs typeface="Courier New"/>
              </a:rPr>
              <a:t>current.getNext</a:t>
            </a: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();</a:t>
            </a:r>
          </a:p>
          <a:p>
            <a:pPr lvl="0" defTabSz="457200" eaLnBrk="1" fontAlgn="auto" hangingPunct="1">
              <a:spcAft>
                <a:spcPts val="0"/>
              </a:spcAft>
              <a:buClrTx/>
              <a:buNone/>
            </a:pPr>
            <a:r>
              <a:rPr lang="en-US" sz="1800" kern="1200" dirty="0">
                <a:solidFill>
                  <a:prstClr val="black"/>
                </a:solidFill>
                <a:latin typeface="Courier New"/>
                <a:cs typeface="Courier New"/>
              </a:rPr>
              <a:t>	}</a:t>
            </a:r>
          </a:p>
          <a:p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1-</a:t>
            </a:r>
            <a:fld id="{4CA24ABB-CBCD-452E-A712-80F47EB743F7}" type="slidenum">
              <a:rPr lang="en-US" altLang="es-MX" smtClean="0"/>
              <a:pPr>
                <a:defRPr/>
              </a:pPr>
              <a:t>14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41505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537F5B3-076A-4365-8D1A-432FC2E89A1C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s-MX" sz="10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Managing Linked </a:t>
            </a:r>
            <a:r>
              <a:rPr lang="en-US" altLang="es-MX" dirty="0" smtClean="0"/>
              <a:t>Structures </a:t>
            </a:r>
            <a:r>
              <a:rPr lang="en-US" altLang="es-MX" dirty="0" err="1" smtClean="0"/>
              <a:t>wN</a:t>
            </a:r>
            <a:endParaRPr lang="en-US" altLang="es-MX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Consider </a:t>
            </a:r>
            <a:r>
              <a:rPr lang="en-US" altLang="es-MX" sz="2800" i="1" dirty="0"/>
              <a:t>inserting</a:t>
            </a:r>
            <a:r>
              <a:rPr lang="en-US" altLang="es-MX" sz="2800" dirty="0"/>
              <a:t> and </a:t>
            </a:r>
            <a:r>
              <a:rPr lang="en-US" altLang="es-MX" sz="2800" i="1" dirty="0"/>
              <a:t>deleting</a:t>
            </a:r>
            <a:r>
              <a:rPr lang="en-US" altLang="es-MX" sz="2800" dirty="0"/>
              <a:t> </a:t>
            </a:r>
            <a:r>
              <a:rPr lang="en-US" altLang="es-MX" sz="2800" i="1" dirty="0"/>
              <a:t>nodes</a:t>
            </a:r>
            <a:r>
              <a:rPr lang="en-US" altLang="es-MX" sz="2800" dirty="0"/>
              <a:t> in various positions within the </a:t>
            </a:r>
            <a:r>
              <a:rPr lang="en-US" altLang="es-MX" sz="2800" i="1" dirty="0" smtClean="0"/>
              <a:t>linked structures </a:t>
            </a:r>
            <a:r>
              <a:rPr lang="en-US" altLang="es-MX" sz="2800" i="1" dirty="0" err="1" smtClean="0"/>
              <a:t>wN</a:t>
            </a:r>
            <a:r>
              <a:rPr lang="en-US" altLang="es-MX" sz="2800" dirty="0" smtClean="0"/>
              <a:t> (or </a:t>
            </a:r>
            <a:r>
              <a:rPr lang="en-US" altLang="es-MX" sz="2800" i="1" dirty="0" smtClean="0"/>
              <a:t>linked lists</a:t>
            </a:r>
            <a:r>
              <a:rPr lang="en-US" altLang="es-MX" sz="2800" dirty="0" smtClean="0"/>
              <a:t>)</a:t>
            </a:r>
            <a:endParaRPr lang="en-US" altLang="es-MX" sz="28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6AFFE10F-8B5F-4A95-A3E5-A712CA769C52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s-MX" sz="100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Inserting a node at the front of a linked </a:t>
            </a:r>
            <a:r>
              <a:rPr lang="en-US" altLang="es-MX" sz="3200" dirty="0" smtClean="0"/>
              <a:t>structure </a:t>
            </a:r>
            <a:r>
              <a:rPr lang="en-US" altLang="es-MX" sz="3200" dirty="0" err="1" smtClean="0"/>
              <a:t>wN</a:t>
            </a:r>
            <a:endParaRPr lang="en-U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629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2273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0CBB6332-3757-451E-AE42-642237AF9777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s-MX" sz="1000"/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Inserting a node in the middle of a linked </a:t>
            </a:r>
            <a:r>
              <a:rPr lang="en-US" altLang="es-MX" sz="3200" dirty="0" smtClean="0"/>
              <a:t>structure </a:t>
            </a:r>
            <a:r>
              <a:rPr lang="en-US" altLang="es-MX" sz="3200" dirty="0" err="1" smtClean="0"/>
              <a:t>wN</a:t>
            </a:r>
            <a:endParaRPr lang="en-U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057400"/>
            <a:ext cx="7629525" cy="274320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AF13A31-0178-4996-9A40-2112AB76825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s-MX" sz="100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Deleting the first node in a linked </a:t>
            </a:r>
            <a:r>
              <a:rPr lang="en-US" altLang="es-MX" sz="3200" dirty="0" smtClean="0"/>
              <a:t>structure </a:t>
            </a:r>
            <a:r>
              <a:rPr lang="en-US" altLang="es-MX" sz="3200" dirty="0" err="1" smtClean="0"/>
              <a:t>wN</a:t>
            </a:r>
            <a:endParaRPr lang="en-U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733675"/>
            <a:ext cx="7648575" cy="13906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1180BD6F-DA00-44E3-AE9F-B0A32716CFF3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s-MX" sz="10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sz="3200" dirty="0"/>
              <a:t>Deleting an interior node from a linked </a:t>
            </a:r>
            <a:r>
              <a:rPr lang="en-US" altLang="es-MX" sz="3200" dirty="0" smtClean="0"/>
              <a:t>structure </a:t>
            </a:r>
            <a:r>
              <a:rPr lang="en-US" altLang="es-MX" sz="3200" dirty="0" err="1" smtClean="0"/>
              <a:t>wN</a:t>
            </a:r>
            <a:endParaRPr lang="en-US" alt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62225"/>
            <a:ext cx="7620000" cy="17335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44590683-3F43-434B-8A94-BDD32A902B4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s-MX" sz="100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Linked Structures</a:t>
            </a:r>
            <a:endParaRPr lang="en-US" altLang="es-MX" dirty="0"/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A </a:t>
            </a:r>
            <a:r>
              <a:rPr lang="en-US" altLang="es-MX" sz="2800" i="1" dirty="0" smtClean="0"/>
              <a:t>linked structure</a:t>
            </a:r>
            <a:r>
              <a:rPr lang="en-US" altLang="es-MX" sz="2800" dirty="0" smtClean="0"/>
              <a:t> consists of a collection of objects </a:t>
            </a:r>
            <a:r>
              <a:rPr lang="en-US" altLang="es-MX" sz="2800" i="1" dirty="0" smtClean="0"/>
              <a:t>linked</a:t>
            </a:r>
            <a:r>
              <a:rPr lang="en-US" altLang="es-MX" sz="2800" dirty="0" smtClean="0"/>
              <a:t> together and organized according to the data structure that supports.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F159194-7A06-4005-B846-3BF1F0E09E6D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s-MX" sz="10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err="1"/>
              <a:t>Accesing</a:t>
            </a:r>
            <a:r>
              <a:rPr lang="en-US" altLang="es-MX" dirty="0"/>
              <a:t> node elements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First example, traversing  the </a:t>
            </a:r>
            <a:r>
              <a:rPr lang="en-US" altLang="es-MX" sz="2800" i="1" dirty="0"/>
              <a:t>nodes</a:t>
            </a:r>
            <a:r>
              <a:rPr lang="en-US" altLang="es-MX" sz="2800" dirty="0"/>
              <a:t>: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</a:t>
            </a:r>
            <a:r>
              <a:rPr lang="en-US" altLang="es-MX" sz="2000" dirty="0" err="1" smtClean="0"/>
              <a:t>LinearNode</a:t>
            </a:r>
            <a:r>
              <a:rPr lang="en-US" altLang="es-MX" sz="2000" dirty="0" smtClean="0"/>
              <a:t>&lt;Person&gt; </a:t>
            </a:r>
            <a:r>
              <a:rPr lang="en-US" altLang="es-MX" sz="2000" dirty="0"/>
              <a:t>current = front;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for (</a:t>
            </a:r>
            <a:r>
              <a:rPr lang="en-US" altLang="es-MX" sz="2000" dirty="0" err="1"/>
              <a:t>int</a:t>
            </a:r>
            <a:r>
              <a:rPr lang="en-US" altLang="es-MX" sz="2000" dirty="0"/>
              <a:t> </a:t>
            </a:r>
            <a:r>
              <a:rPr lang="en-US" altLang="es-MX" sz="2000" dirty="0" err="1"/>
              <a:t>i</a:t>
            </a:r>
            <a:r>
              <a:rPr lang="en-US" altLang="es-MX" sz="2000" dirty="0"/>
              <a:t> = 0; </a:t>
            </a:r>
            <a:r>
              <a:rPr lang="en-US" altLang="es-MX" sz="2000" dirty="0" err="1"/>
              <a:t>i</a:t>
            </a:r>
            <a:r>
              <a:rPr lang="en-US" altLang="es-MX" sz="2000" dirty="0"/>
              <a:t> &lt; 3; </a:t>
            </a:r>
            <a:r>
              <a:rPr lang="en-US" altLang="es-MX" sz="2000" dirty="0" err="1"/>
              <a:t>i</a:t>
            </a:r>
            <a:r>
              <a:rPr lang="en-US" altLang="es-MX" sz="2000" dirty="0"/>
              <a:t>++)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	current = </a:t>
            </a:r>
            <a:r>
              <a:rPr lang="en-US" altLang="es-MX" sz="2000" dirty="0" err="1"/>
              <a:t>current.getNext</a:t>
            </a:r>
            <a:r>
              <a:rPr lang="en-US" altLang="es-MX" sz="2000" dirty="0"/>
              <a:t>();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s-MX" sz="2400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Second example, looking for a </a:t>
            </a:r>
            <a:r>
              <a:rPr lang="en-US" altLang="es-MX" sz="2400" i="1" dirty="0"/>
              <a:t>node</a:t>
            </a:r>
            <a:r>
              <a:rPr lang="en-US" altLang="es-MX" sz="2400" dirty="0"/>
              <a:t>: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String cad = “Maria”;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</a:t>
            </a:r>
            <a:r>
              <a:rPr lang="en-US" altLang="es-MX" sz="2000" dirty="0" err="1" smtClean="0"/>
              <a:t>LinearNode</a:t>
            </a:r>
            <a:r>
              <a:rPr lang="en-US" altLang="es-MX" sz="2000" dirty="0" smtClean="0"/>
              <a:t>&lt;Person&gt; </a:t>
            </a:r>
            <a:r>
              <a:rPr lang="en-US" altLang="es-MX" sz="2000" dirty="0"/>
              <a:t>current = front;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while (  !(</a:t>
            </a:r>
            <a:r>
              <a:rPr lang="en-US" altLang="es-MX" sz="2000" dirty="0" err="1" smtClean="0"/>
              <a:t>current.getElement</a:t>
            </a:r>
            <a:r>
              <a:rPr lang="en-US" altLang="es-MX" sz="2000" dirty="0" smtClean="0"/>
              <a:t>().equals(cad</a:t>
            </a:r>
            <a:r>
              <a:rPr lang="en-US" altLang="es-MX" sz="2000" dirty="0"/>
              <a:t>)) </a:t>
            </a:r>
            <a:r>
              <a:rPr lang="en-US" altLang="es-MX" sz="2000" dirty="0" smtClean="0"/>
              <a:t>&amp;&amp;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 </a:t>
            </a:r>
            <a:r>
              <a:rPr lang="en-US" altLang="es-MX" sz="2000" dirty="0" smtClean="0"/>
              <a:t>                                                   </a:t>
            </a:r>
            <a:r>
              <a:rPr lang="en-US" altLang="es-MX" sz="2000" dirty="0" smtClean="0"/>
              <a:t>(</a:t>
            </a:r>
            <a:r>
              <a:rPr lang="en-US" altLang="es-MX" sz="2000" dirty="0" err="1"/>
              <a:t>current.getNext</a:t>
            </a:r>
            <a:r>
              <a:rPr lang="en-US" altLang="es-MX" sz="2000" dirty="0"/>
              <a:t>() != null)  )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s-MX" sz="2000" dirty="0"/>
              <a:t>		current = </a:t>
            </a:r>
            <a:r>
              <a:rPr lang="en-US" altLang="es-MX" sz="2000" dirty="0" err="1"/>
              <a:t>current.getNext</a:t>
            </a:r>
            <a:r>
              <a:rPr lang="en-US" altLang="es-MX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3799"/>
      </p:ext>
    </p:extLst>
  </p:cSld>
  <p:clrMapOvr>
    <a:masterClrMapping/>
  </p:clrMapOvr>
  <p:transition spd="med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ヒラギノ角ゴ Pro W3" pitchFamily="-108" charset="-128"/>
              </a:defRPr>
            </a:lvl9pPr>
          </a:lstStyle>
          <a:p>
            <a:r>
              <a:rPr lang="en-US" altLang="es-MX" sz="1000">
                <a:latin typeface="Arial" panose="020B0604020202020204" pitchFamily="34" charset="0"/>
              </a:rPr>
              <a:t>1-</a:t>
            </a:r>
            <a:fld id="{249E6D8A-5CCF-417D-B188-75D7C754795D}" type="slidenum">
              <a:rPr lang="en-US" altLang="es-MX" sz="1000">
                <a:latin typeface="Arial" panose="020B0604020202020204" pitchFamily="34" charset="0"/>
              </a:rPr>
              <a:pPr/>
              <a:t>21</a:t>
            </a:fld>
            <a:endParaRPr lang="en-US" altLang="es-MX" sz="10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Implementing </a:t>
            </a:r>
            <a:r>
              <a:rPr lang="en-US" altLang="es-MX" dirty="0" smtClean="0"/>
              <a:t>NODEs </a:t>
            </a:r>
            <a:r>
              <a:rPr lang="en-US" altLang="es-MX" dirty="0"/>
              <a:t>with </a:t>
            </a:r>
            <a:r>
              <a:rPr lang="en-US" altLang="es-MX" dirty="0" smtClean="0"/>
              <a:t>LINKs</a:t>
            </a:r>
            <a:endParaRPr lang="en-US" altLang="es-MX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First, however, we will need to create a </a:t>
            </a:r>
            <a:r>
              <a:rPr lang="en-US" altLang="es-MX" i="1" dirty="0" err="1"/>
              <a:t>LinearNode</a:t>
            </a:r>
            <a:r>
              <a:rPr lang="en-US" altLang="es-MX" i="1" dirty="0"/>
              <a:t> class</a:t>
            </a:r>
            <a:r>
              <a:rPr lang="en-US" altLang="es-MX" dirty="0"/>
              <a:t> to represent a </a:t>
            </a:r>
            <a:r>
              <a:rPr lang="en-US" altLang="es-MX" i="1" dirty="0"/>
              <a:t>node</a:t>
            </a:r>
            <a:r>
              <a:rPr lang="en-US" altLang="es-MX" dirty="0"/>
              <a:t> in the </a:t>
            </a:r>
            <a:r>
              <a:rPr lang="en-US" altLang="es-MX" i="1" dirty="0" smtClean="0"/>
              <a:t>linked structure </a:t>
            </a:r>
            <a:r>
              <a:rPr lang="en-US" altLang="es-MX" i="1" dirty="0" err="1" smtClean="0"/>
              <a:t>wN</a:t>
            </a:r>
            <a:r>
              <a:rPr lang="en-US" altLang="es-MX" dirty="0" smtClean="0"/>
              <a:t> (or </a:t>
            </a:r>
            <a:r>
              <a:rPr lang="en-US" altLang="es-MX" i="1" dirty="0" smtClean="0"/>
              <a:t>linked list</a:t>
            </a:r>
            <a:r>
              <a:rPr lang="en-US" altLang="es-MX" dirty="0" smtClean="0"/>
              <a:t>)</a:t>
            </a:r>
            <a:endParaRPr lang="en-US" altLang="es-MX" dirty="0"/>
          </a:p>
          <a:p>
            <a:pPr eaLnBrk="1" hangingPunct="1"/>
            <a:endParaRPr lang="en-US" altLang="es-MX" dirty="0"/>
          </a:p>
        </p:txBody>
      </p:sp>
    </p:spTree>
    <p:extLst>
      <p:ext uri="{BB962C8B-B14F-4D97-AF65-F5344CB8AC3E}">
        <p14:creationId xmlns:p14="http://schemas.microsoft.com/office/powerpoint/2010/main" val="2433989253"/>
      </p:ext>
    </p:extLst>
  </p:cSld>
  <p:clrMapOvr>
    <a:masterClrMapping/>
  </p:clrMapOvr>
  <p:transition spd="med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Linked Node operations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518287-6E50-43BE-8CCD-BA8609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09100"/>
            <a:ext cx="5720451" cy="44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1461"/>
      </p:ext>
    </p:extLst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Linked </a:t>
            </a:r>
            <a:r>
              <a:rPr lang="en-US" altLang="es-MX" dirty="0" smtClean="0"/>
              <a:t>Structure </a:t>
            </a:r>
            <a:r>
              <a:rPr lang="en-US" altLang="es-MX" dirty="0" err="1" smtClean="0"/>
              <a:t>wN</a:t>
            </a:r>
            <a:r>
              <a:rPr lang="en-US" altLang="es-MX" dirty="0" smtClean="0"/>
              <a:t> </a:t>
            </a:r>
            <a:r>
              <a:rPr lang="en-US" altLang="es-MX" dirty="0"/>
              <a:t>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7174DB7-7F75-43A5-885E-FDAA9BB1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4495800" cy="48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55077"/>
      </p:ext>
    </p:extLst>
  </p:cSld>
  <p:clrMapOvr>
    <a:masterClrMapping/>
  </p:clrMapOvr>
  <p:transition spd="med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35579336-0E18-43D2-823B-F26BEDC3BC6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s-MX" sz="10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Linked </a:t>
            </a:r>
            <a:r>
              <a:rPr lang="en-US" altLang="es-MX" dirty="0" smtClean="0"/>
              <a:t>Structure </a:t>
            </a:r>
            <a:r>
              <a:rPr lang="en-US" altLang="es-MX" dirty="0" err="1" smtClean="0"/>
              <a:t>wN</a:t>
            </a:r>
            <a:r>
              <a:rPr lang="en-US" altLang="es-MX" dirty="0" smtClean="0"/>
              <a:t> </a:t>
            </a:r>
            <a:r>
              <a:rPr lang="en-US" altLang="es-MX" dirty="0"/>
              <a:t>Iterator operations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9C460F5-9E3F-4653-B8F7-CA35E3DB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54" y="2322512"/>
            <a:ext cx="612449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2185"/>
      </p:ext>
    </p:extLst>
  </p:cSld>
  <p:clrMapOvr>
    <a:masterClrMapping/>
  </p:clrMapOvr>
  <p:transition spd="med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521BE88-9FF6-4394-9936-F1EFFF4D4286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s-MX" sz="10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Doubly Linked </a:t>
            </a:r>
            <a:r>
              <a:rPr lang="en-US" altLang="es-MX" dirty="0" smtClean="0"/>
              <a:t>Structures </a:t>
            </a:r>
            <a:r>
              <a:rPr lang="en-US" altLang="es-MX" dirty="0" err="1" smtClean="0"/>
              <a:t>wN</a:t>
            </a:r>
            <a:endParaRPr lang="en-US" altLang="es-MX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MX" sz="2800" dirty="0"/>
              <a:t>Another useful variation is </a:t>
            </a:r>
            <a:r>
              <a:rPr lang="en-US" altLang="es-MX" sz="2800" dirty="0" smtClean="0"/>
              <a:t>a </a:t>
            </a:r>
            <a:r>
              <a:rPr lang="en-US" altLang="es-MX" sz="2800" i="1" dirty="0" smtClean="0"/>
              <a:t>doubly linked structure </a:t>
            </a:r>
            <a:r>
              <a:rPr lang="en-US" altLang="es-MX" sz="2800" i="1" dirty="0" err="1" smtClean="0"/>
              <a:t>wN</a:t>
            </a:r>
            <a:r>
              <a:rPr lang="en-US" altLang="es-MX" sz="2800" dirty="0" smtClean="0"/>
              <a:t> or </a:t>
            </a:r>
            <a:r>
              <a:rPr lang="en-US" altLang="es-MX" sz="2800" i="1" dirty="0"/>
              <a:t>doubly linked list</a:t>
            </a:r>
            <a:r>
              <a:rPr lang="en-US" altLang="es-MX" sz="2800" dirty="0"/>
              <a:t> </a:t>
            </a:r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 smtClean="0"/>
              <a:t>In </a:t>
            </a:r>
            <a:r>
              <a:rPr lang="en-US" altLang="es-MX" sz="2800" dirty="0"/>
              <a:t>a doubly </a:t>
            </a:r>
            <a:r>
              <a:rPr lang="en-US" altLang="es-MX" sz="2800" i="1" dirty="0" err="1"/>
              <a:t>doubly</a:t>
            </a:r>
            <a:r>
              <a:rPr lang="en-US" altLang="es-MX" sz="2800" i="1" dirty="0"/>
              <a:t> linked structure </a:t>
            </a:r>
            <a:r>
              <a:rPr lang="en-US" altLang="es-MX" sz="2800" i="1" dirty="0" err="1"/>
              <a:t>wN</a:t>
            </a:r>
            <a:r>
              <a:rPr lang="en-US" altLang="es-MX" sz="2800" dirty="0" smtClean="0"/>
              <a:t> each </a:t>
            </a:r>
            <a:r>
              <a:rPr lang="en-US" altLang="es-MX" sz="2800" i="1" dirty="0"/>
              <a:t>node</a:t>
            </a:r>
            <a:r>
              <a:rPr lang="en-US" altLang="es-MX" sz="2800" dirty="0"/>
              <a:t> has a reference to both the </a:t>
            </a:r>
            <a:r>
              <a:rPr lang="en-US" altLang="es-MX" sz="2800" i="1" dirty="0"/>
              <a:t>next</a:t>
            </a:r>
            <a:r>
              <a:rPr lang="en-US" altLang="es-MX" sz="2800" dirty="0"/>
              <a:t> and </a:t>
            </a:r>
            <a:r>
              <a:rPr lang="en-US" altLang="es-MX" sz="2800" i="1" dirty="0"/>
              <a:t>previous</a:t>
            </a:r>
            <a:r>
              <a:rPr lang="en-US" altLang="es-MX" sz="2800" dirty="0"/>
              <a:t> </a:t>
            </a:r>
            <a:r>
              <a:rPr lang="en-US" altLang="es-MX" sz="2800" i="1" dirty="0"/>
              <a:t>nodes</a:t>
            </a:r>
            <a:r>
              <a:rPr lang="en-US" altLang="es-MX" sz="2800" dirty="0"/>
              <a:t> in the </a:t>
            </a:r>
            <a:r>
              <a:rPr lang="en-US" altLang="es-MX" sz="2800" i="1" dirty="0" smtClean="0"/>
              <a:t>linked structure</a:t>
            </a:r>
            <a:r>
              <a:rPr lang="en-US" altLang="es-MX" sz="2800" dirty="0" smtClean="0"/>
              <a:t> </a:t>
            </a:r>
            <a:endParaRPr lang="en-US" altLang="es-MX" sz="2800" dirty="0"/>
          </a:p>
          <a:p>
            <a:pPr eaLnBrk="1" hangingPunct="1"/>
            <a:endParaRPr lang="en-US" altLang="es-MX" sz="2800" dirty="0" smtClean="0"/>
          </a:p>
          <a:p>
            <a:pPr eaLnBrk="1" hangingPunct="1"/>
            <a:r>
              <a:rPr lang="en-US" altLang="es-MX" sz="2800" dirty="0" smtClean="0"/>
              <a:t>This </a:t>
            </a:r>
            <a:r>
              <a:rPr lang="en-US" altLang="es-MX" sz="2800" dirty="0"/>
              <a:t>makes traversing the </a:t>
            </a:r>
            <a:r>
              <a:rPr lang="en-US" altLang="es-MX" sz="2800" i="1" dirty="0"/>
              <a:t>linked structure</a:t>
            </a:r>
            <a:r>
              <a:rPr lang="en-US" altLang="es-MX" sz="2800" dirty="0" smtClean="0"/>
              <a:t> </a:t>
            </a:r>
            <a:r>
              <a:rPr lang="en-US" altLang="es-MX" sz="2800" dirty="0"/>
              <a:t>easier</a:t>
            </a:r>
          </a:p>
        </p:txBody>
      </p:sp>
    </p:spTree>
    <p:extLst>
      <p:ext uri="{BB962C8B-B14F-4D97-AF65-F5344CB8AC3E}">
        <p14:creationId xmlns:p14="http://schemas.microsoft.com/office/powerpoint/2010/main" val="4001512465"/>
      </p:ext>
    </p:extLst>
  </p:cSld>
  <p:clrMapOvr>
    <a:masterClrMapping/>
  </p:clrMapOvr>
  <p:transition spd="med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EF387CD2-7597-4B96-9428-AE08B05D541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s-MX" sz="1000"/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A </a:t>
            </a:r>
            <a:r>
              <a:rPr lang="en-US" altLang="es-MX" i="1" dirty="0"/>
              <a:t>doubly linked </a:t>
            </a:r>
            <a:r>
              <a:rPr lang="en-US" altLang="es-MX" i="1" dirty="0" smtClean="0"/>
              <a:t>structure </a:t>
            </a:r>
            <a:r>
              <a:rPr lang="en-US" altLang="es-MX" i="1" dirty="0" err="1" smtClean="0"/>
              <a:t>wN</a:t>
            </a:r>
            <a:endParaRPr lang="en-US" altLang="es-MX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28812"/>
            <a:ext cx="7696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5616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A2BEAA7-2CFC-4F73-A8B5-B59CC212636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s-MX" sz="10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References as Links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227512"/>
          </a:xfrm>
        </p:spPr>
        <p:txBody>
          <a:bodyPr/>
          <a:lstStyle/>
          <a:p>
            <a:r>
              <a:rPr lang="en-US" sz="2800" dirty="0"/>
              <a:t>An alternative to </a:t>
            </a:r>
            <a:r>
              <a:rPr lang="en-US" sz="2800" i="1" dirty="0"/>
              <a:t>array-based</a:t>
            </a:r>
            <a:r>
              <a:rPr lang="en-US" sz="2800" dirty="0"/>
              <a:t> implementations are </a:t>
            </a:r>
            <a:r>
              <a:rPr lang="en-US" sz="2800" i="1" dirty="0"/>
              <a:t>linked structures</a:t>
            </a:r>
          </a:p>
          <a:p>
            <a:r>
              <a:rPr lang="en-US" sz="2800" dirty="0" smtClean="0"/>
              <a:t>The </a:t>
            </a:r>
            <a:r>
              <a:rPr lang="en-US" sz="2800" i="1" dirty="0"/>
              <a:t>linked </a:t>
            </a:r>
            <a:r>
              <a:rPr lang="en-US" sz="2800" i="1" dirty="0" smtClean="0"/>
              <a:t>structures</a:t>
            </a:r>
            <a:r>
              <a:rPr lang="en-US" sz="2800" dirty="0" smtClean="0"/>
              <a:t> use </a:t>
            </a:r>
            <a:r>
              <a:rPr lang="en-US" sz="2800" i="1" dirty="0"/>
              <a:t>object references</a:t>
            </a:r>
            <a:r>
              <a:rPr lang="en-US" sz="2800" dirty="0"/>
              <a:t> to create </a:t>
            </a:r>
            <a:r>
              <a:rPr lang="en-US" sz="2800" i="1" dirty="0"/>
              <a:t>links</a:t>
            </a:r>
            <a:r>
              <a:rPr lang="en-US" sz="2800" dirty="0"/>
              <a:t> between </a:t>
            </a:r>
            <a:r>
              <a:rPr lang="en-US" sz="2800" i="1" dirty="0"/>
              <a:t>objects</a:t>
            </a:r>
          </a:p>
          <a:p>
            <a:r>
              <a:rPr lang="en-US" sz="2800" dirty="0"/>
              <a:t>Recall that an </a:t>
            </a:r>
            <a:r>
              <a:rPr lang="en-US" sz="2800" i="1" dirty="0"/>
              <a:t>object reference variable</a:t>
            </a:r>
            <a:r>
              <a:rPr lang="en-US" sz="2800" dirty="0"/>
              <a:t> holds the address of an </a:t>
            </a:r>
            <a:r>
              <a:rPr lang="en-US" sz="2800" dirty="0" smtClean="0"/>
              <a:t>object</a:t>
            </a:r>
            <a:r>
              <a:rPr lang="en-US" altLang="es-MX" sz="2800" dirty="0"/>
              <a:t> , or the </a:t>
            </a:r>
            <a:r>
              <a:rPr lang="en-US" altLang="es-MX" sz="2800" i="1" dirty="0"/>
              <a:t>place</a:t>
            </a:r>
            <a:r>
              <a:rPr lang="en-US" altLang="es-MX" sz="2800" dirty="0"/>
              <a:t> </a:t>
            </a:r>
            <a:r>
              <a:rPr lang="en-US" altLang="es-MX" sz="3600" dirty="0"/>
              <a:t>(</a:t>
            </a:r>
            <a:r>
              <a:rPr lang="en-US" altLang="es-MX" sz="2000" i="1" dirty="0"/>
              <a:t>@</a:t>
            </a:r>
            <a:r>
              <a:rPr lang="en-US" altLang="es-MX" sz="2000" i="1" dirty="0" err="1" smtClean="0"/>
              <a:t>numericAddress</a:t>
            </a:r>
            <a:r>
              <a:rPr lang="en-US" altLang="es-MX" sz="3600" dirty="0"/>
              <a:t>) </a:t>
            </a:r>
            <a:r>
              <a:rPr lang="en-US" altLang="es-MX" sz="2800" dirty="0"/>
              <a:t>where the </a:t>
            </a:r>
            <a:r>
              <a:rPr lang="en-US" altLang="es-MX" sz="2800" i="1" dirty="0"/>
              <a:t>object</a:t>
            </a:r>
            <a:r>
              <a:rPr lang="en-US" altLang="es-MX" sz="2800" dirty="0"/>
              <a:t> is stored in </a:t>
            </a:r>
            <a:r>
              <a:rPr lang="en-US" altLang="es-MX" sz="2800" dirty="0" smtClean="0"/>
              <a:t>memory</a:t>
            </a:r>
          </a:p>
          <a:p>
            <a:r>
              <a:rPr lang="en-US" altLang="es-MX" sz="2800" i="1" dirty="0" smtClean="0"/>
              <a:t>Object </a:t>
            </a:r>
            <a:r>
              <a:rPr lang="en-US" altLang="es-MX" sz="2800" i="1" dirty="0" err="1" smtClean="0"/>
              <a:t>obj</a:t>
            </a:r>
            <a:r>
              <a:rPr lang="en-US" altLang="es-MX" sz="2800" i="1" dirty="0" smtClean="0"/>
              <a:t> </a:t>
            </a:r>
            <a:r>
              <a:rPr lang="en-US" altLang="es-MX" sz="2800" i="1" dirty="0"/>
              <a:t>= new Object();</a:t>
            </a:r>
            <a:endParaRPr lang="en-US" sz="2800" i="1" dirty="0"/>
          </a:p>
        </p:txBody>
      </p:sp>
      <p:pic>
        <p:nvPicPr>
          <p:cNvPr id="5" name="Picture 5" descr="Fig13.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43" y="5575478"/>
            <a:ext cx="2551113" cy="693380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8A2BEAA7-2CFC-4F73-A8B5-B59CC2126368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s-MX" sz="1000"/>
          </a:p>
        </p:txBody>
      </p:sp>
      <p:sp>
        <p:nvSpPr>
          <p:cNvPr id="71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Linked Structures</a:t>
            </a:r>
            <a:endParaRPr lang="en-US" altLang="es-MX" dirty="0"/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latin typeface="Courier New"/>
                <a:cs typeface="Courier New"/>
              </a:rPr>
              <a:t>Person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object is the </a:t>
            </a:r>
            <a:r>
              <a:rPr lang="en-US" sz="2800" dirty="0">
                <a:latin typeface="Courier New"/>
                <a:cs typeface="Courier New"/>
              </a:rPr>
              <a:t>data</a:t>
            </a:r>
            <a:r>
              <a:rPr lang="en-US" sz="2800" dirty="0"/>
              <a:t> object</a:t>
            </a:r>
            <a:endParaRPr lang="en-US" sz="2800" dirty="0">
              <a:cs typeface="Courier New"/>
            </a:endParaRPr>
          </a:p>
          <a:p>
            <a:r>
              <a:rPr lang="en-US" sz="2800" dirty="0" smtClean="0"/>
              <a:t>A </a:t>
            </a:r>
            <a:r>
              <a:rPr lang="en-US" sz="2800" dirty="0">
                <a:latin typeface="Courier New"/>
                <a:cs typeface="Courier New"/>
              </a:rPr>
              <a:t>Person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object, for instance, could contain a reference to another </a:t>
            </a:r>
            <a:r>
              <a:rPr lang="en-US" sz="2800" dirty="0">
                <a:latin typeface="Courier New"/>
                <a:cs typeface="Courier New"/>
              </a:rPr>
              <a:t>Person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object</a:t>
            </a:r>
          </a:p>
          <a:p>
            <a:r>
              <a:rPr lang="en-US" sz="2800" dirty="0" smtClean="0"/>
              <a:t>A list </a:t>
            </a:r>
            <a:r>
              <a:rPr lang="en-US" sz="2800" dirty="0"/>
              <a:t>of </a:t>
            </a:r>
            <a:r>
              <a:rPr lang="en-US" sz="2800" dirty="0">
                <a:latin typeface="Courier New"/>
                <a:cs typeface="Courier New"/>
              </a:rPr>
              <a:t>Person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objects </a:t>
            </a:r>
            <a:r>
              <a:rPr lang="en-US" sz="2800" dirty="0" smtClean="0"/>
              <a:t>could be implemented with a </a:t>
            </a:r>
            <a:r>
              <a:rPr lang="en-US" sz="2800" i="1" dirty="0" smtClean="0"/>
              <a:t>linked structure of Persons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5" name="Picture 7" descr="Fig13.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09" y="4476485"/>
            <a:ext cx="6716276" cy="11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332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4546E13-CB59-4CE2-8068-355E5A10A4F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s-MX" sz="100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Preparing a </a:t>
            </a:r>
            <a:r>
              <a:rPr lang="en-US" altLang="es-MX" dirty="0"/>
              <a:t>Linked </a:t>
            </a:r>
            <a:r>
              <a:rPr lang="en-US" altLang="es-MX" dirty="0" smtClean="0"/>
              <a:t>Structure</a:t>
            </a:r>
            <a:endParaRPr lang="en-US" altLang="es-MX" dirty="0"/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19100" y="1406879"/>
            <a:ext cx="8305800" cy="8029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dirty="0"/>
              <a:t>A </a:t>
            </a:r>
            <a:r>
              <a:rPr lang="en-US" altLang="es-MX" sz="2400" dirty="0">
                <a:latin typeface="Courier New" panose="02070309020205020404" pitchFamily="49" charset="0"/>
              </a:rPr>
              <a:t>Person</a:t>
            </a:r>
            <a:r>
              <a:rPr lang="en-US" altLang="es-MX" sz="2400" dirty="0"/>
              <a:t> object, for instance, could contain a </a:t>
            </a:r>
            <a:r>
              <a:rPr lang="en-US" altLang="es-MX" sz="2400" i="1" dirty="0"/>
              <a:t>reference variable</a:t>
            </a:r>
            <a:r>
              <a:rPr lang="en-US" altLang="es-MX" sz="2400" dirty="0"/>
              <a:t> (</a:t>
            </a:r>
            <a:r>
              <a:rPr lang="en-US" altLang="es-MX" sz="2400" i="1" dirty="0"/>
              <a:t>link</a:t>
            </a:r>
            <a:r>
              <a:rPr lang="en-US" altLang="es-MX" sz="2400" dirty="0"/>
              <a:t>) to another </a:t>
            </a:r>
            <a:r>
              <a:rPr lang="en-US" altLang="es-MX" sz="2400" dirty="0">
                <a:latin typeface="Courier New" panose="02070309020205020404" pitchFamily="49" charset="0"/>
              </a:rPr>
              <a:t>Person</a:t>
            </a:r>
            <a:r>
              <a:rPr lang="en-US" altLang="es-MX" sz="2400" dirty="0"/>
              <a:t> object:</a:t>
            </a:r>
          </a:p>
        </p:txBody>
      </p:sp>
      <p:sp>
        <p:nvSpPr>
          <p:cNvPr id="503812" name="Rectangle 1028"/>
          <p:cNvSpPr>
            <a:spLocks noChangeArrowheads="1"/>
          </p:cNvSpPr>
          <p:nvPr/>
        </p:nvSpPr>
        <p:spPr bwMode="auto">
          <a:xfrm>
            <a:off x="457200" y="2209801"/>
            <a:ext cx="8229600" cy="418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public class Person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private String name;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private String address;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private Person next;  // A link to another Person object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                   // whatever else it </a:t>
            </a:r>
            <a:r>
              <a:rPr lang="en-US" altLang="es-MX" sz="1600" b="1" dirty="0" smtClean="0">
                <a:latin typeface="Courier New" panose="02070309020205020404" pitchFamily="49" charset="0"/>
              </a:rPr>
              <a:t>is</a:t>
            </a:r>
            <a:endParaRPr lang="en-US" altLang="es-MX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public Person(String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na</a:t>
            </a:r>
            <a:r>
              <a:rPr lang="en-US" altLang="es-MX" sz="1600" b="1" dirty="0">
                <a:latin typeface="Courier New" panose="02070309020205020404" pitchFamily="49" charset="0"/>
              </a:rPr>
              <a:t>, String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addr</a:t>
            </a:r>
            <a:r>
              <a:rPr lang="en-US" altLang="es-MX" sz="1600" b="1" dirty="0"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 name =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na</a:t>
            </a:r>
            <a:r>
              <a:rPr lang="en-US" altLang="es-MX" sz="1600" b="1" dirty="0">
                <a:latin typeface="Courier New" panose="02070309020205020404" pitchFamily="49" charset="0"/>
              </a:rPr>
              <a:t>;    address =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addr</a:t>
            </a:r>
            <a:r>
              <a:rPr lang="en-US" altLang="es-MX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public void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setNext</a:t>
            </a:r>
            <a:r>
              <a:rPr lang="en-US" altLang="es-MX" sz="1600" b="1" dirty="0">
                <a:latin typeface="Courier New" panose="02070309020205020404" pitchFamily="49" charset="0"/>
              </a:rPr>
              <a:t>(Person link) {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 next = link;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public Person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getNext</a:t>
            </a:r>
            <a:r>
              <a:rPr lang="en-US" altLang="es-MX" sz="1600" b="1" dirty="0"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    return next;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4546E13-CB59-4CE2-8068-355E5A10A4F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s-MX" sz="100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/>
              <a:t>Starting a</a:t>
            </a:r>
            <a:r>
              <a:rPr lang="en-US" altLang="es-MX" dirty="0" smtClean="0"/>
              <a:t> </a:t>
            </a:r>
            <a:r>
              <a:rPr lang="en-US" altLang="es-MX" dirty="0"/>
              <a:t>Linked </a:t>
            </a:r>
            <a:r>
              <a:rPr lang="en-US" altLang="es-MX" dirty="0" smtClean="0"/>
              <a:t>Structure</a:t>
            </a:r>
            <a:endParaRPr lang="en-US" altLang="es-MX" dirty="0"/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9289" y="4350546"/>
            <a:ext cx="8305800" cy="18216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400" i="1" dirty="0"/>
              <a:t>f</a:t>
            </a:r>
            <a:r>
              <a:rPr lang="en-US" altLang="es-MX" sz="2400" i="1" dirty="0" smtClean="0"/>
              <a:t>ront</a:t>
            </a:r>
            <a:r>
              <a:rPr lang="en-US" altLang="es-MX" sz="2400" dirty="0" smtClean="0"/>
              <a:t> always points out to? _____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Where to, in this example, must </a:t>
            </a:r>
            <a:r>
              <a:rPr lang="en-US" altLang="es-MX" sz="2400" i="1" dirty="0" err="1" smtClean="0"/>
              <a:t>tres</a:t>
            </a:r>
            <a:r>
              <a:rPr lang="en-US" altLang="es-MX" sz="2400" dirty="0" smtClean="0"/>
              <a:t> point out? _____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The </a:t>
            </a:r>
            <a:r>
              <a:rPr lang="en-US" altLang="es-MX" sz="2400" dirty="0">
                <a:latin typeface="Courier New" panose="02070309020205020404" pitchFamily="49" charset="0"/>
              </a:rPr>
              <a:t>Person</a:t>
            </a:r>
            <a:r>
              <a:rPr lang="en-US" altLang="es-MX" sz="2400" dirty="0" smtClean="0"/>
              <a:t> objects are no stored contiguously.</a:t>
            </a:r>
            <a:endParaRPr lang="en-US" altLang="es-MX" sz="2400" dirty="0"/>
          </a:p>
        </p:txBody>
      </p:sp>
      <p:sp>
        <p:nvSpPr>
          <p:cNvPr id="503812" name="Rectangle 1028"/>
          <p:cNvSpPr>
            <a:spLocks noChangeArrowheads="1"/>
          </p:cNvSpPr>
          <p:nvPr/>
        </p:nvSpPr>
        <p:spPr bwMode="auto">
          <a:xfrm>
            <a:off x="519289" y="1378746"/>
            <a:ext cx="8229600" cy="281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public static void main (String []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args</a:t>
            </a:r>
            <a:r>
              <a:rPr lang="en-US" altLang="es-MX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Person front,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</a:t>
            </a:r>
            <a:r>
              <a:rPr lang="en-US" altLang="es-MX" sz="1600" b="1" dirty="0">
                <a:latin typeface="Courier New" panose="02070309020205020404" pitchFamily="49" charset="0"/>
              </a:rPr>
              <a:t>, dos,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tres</a:t>
            </a:r>
            <a:r>
              <a:rPr lang="en-US" altLang="es-MX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</a:t>
            </a:r>
            <a:r>
              <a:rPr lang="en-US" altLang="es-MX" sz="1600" b="1" dirty="0">
                <a:latin typeface="Courier New" panose="02070309020205020404" pitchFamily="49" charset="0"/>
              </a:rPr>
              <a:t> = new Person(“Juan”, “Rio Hondo”);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dos = new Person(“Maria”, “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Avenida</a:t>
            </a:r>
            <a:r>
              <a:rPr lang="en-US" altLang="es-MX" sz="1600" b="1" dirty="0">
                <a:latin typeface="Courier New" panose="02070309020205020404" pitchFamily="49" charset="0"/>
              </a:rPr>
              <a:t> Obregon”);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tres</a:t>
            </a:r>
            <a:r>
              <a:rPr lang="en-US" altLang="es-MX" sz="1600" b="1" dirty="0">
                <a:latin typeface="Courier New" panose="02070309020205020404" pitchFamily="49" charset="0"/>
              </a:rPr>
              <a:t> =  new Person(“Alberto”, “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Reforma</a:t>
            </a:r>
            <a:r>
              <a:rPr lang="en-US" altLang="es-MX" sz="1600" b="1" dirty="0">
                <a:latin typeface="Courier New" panose="02070309020205020404" pitchFamily="49" charset="0"/>
              </a:rPr>
              <a:t>”);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endParaRPr lang="en-US" altLang="es-MX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uno.setNext</a:t>
            </a:r>
            <a:r>
              <a:rPr lang="en-US" altLang="es-MX" sz="1600" b="1" dirty="0">
                <a:latin typeface="Courier New" panose="02070309020205020404" pitchFamily="49" charset="0"/>
              </a:rPr>
              <a:t>(dos);    //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</a:t>
            </a:r>
            <a:r>
              <a:rPr lang="en-US" altLang="es-MX" sz="1600" b="1" dirty="0">
                <a:latin typeface="Courier New" panose="02070309020205020404" pitchFamily="49" charset="0"/>
              </a:rPr>
              <a:t> &gt;&gt;&gt; dos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dos.setNext</a:t>
            </a:r>
            <a:r>
              <a:rPr lang="en-US" altLang="es-MX" sz="1600" b="1" dirty="0">
                <a:latin typeface="Courier New" panose="02070309020205020404" pitchFamily="49" charset="0"/>
              </a:rPr>
              <a:t>(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tres</a:t>
            </a:r>
            <a:r>
              <a:rPr lang="en-US" altLang="es-MX" sz="1600" b="1" dirty="0">
                <a:latin typeface="Courier New" panose="02070309020205020404" pitchFamily="49" charset="0"/>
              </a:rPr>
              <a:t>);   //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</a:t>
            </a:r>
            <a:r>
              <a:rPr lang="en-US" altLang="es-MX" sz="1600" b="1" dirty="0">
                <a:latin typeface="Courier New" panose="02070309020205020404" pitchFamily="49" charset="0"/>
              </a:rPr>
              <a:t> &gt;&gt;&gt; dos &gt;&gt;&gt;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tres</a:t>
            </a:r>
            <a:endParaRPr lang="en-US" altLang="es-MX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   front = </a:t>
            </a:r>
            <a:r>
              <a:rPr lang="en-US" altLang="es-MX" sz="1600" b="1" dirty="0" err="1">
                <a:latin typeface="Courier New" panose="02070309020205020404" pitchFamily="49" charset="0"/>
              </a:rPr>
              <a:t>uno</a:t>
            </a:r>
            <a:r>
              <a:rPr lang="en-US" altLang="es-MX" sz="1600" b="1" dirty="0">
                <a:latin typeface="Courier New" panose="02070309020205020404" pitchFamily="49" charset="0"/>
              </a:rPr>
              <a:t>;                        </a:t>
            </a:r>
          </a:p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s-MX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88334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Linked</a:t>
            </a:r>
            <a:r>
              <a:rPr lang="es-MX" dirty="0" smtClean="0"/>
              <a:t> </a:t>
            </a:r>
            <a:r>
              <a:rPr lang="es-MX" smtClean="0"/>
              <a:t>Structures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s-MX" smtClean="0"/>
              <a:t>1-</a:t>
            </a:r>
            <a:fld id="{4CA24ABB-CBCD-452E-A712-80F47EB743F7}" type="slidenum">
              <a:rPr lang="en-US" altLang="es-MX" smtClean="0"/>
              <a:pPr>
                <a:defRPr/>
              </a:pPr>
              <a:t>7</a:t>
            </a:fld>
            <a:endParaRPr lang="en-US" altLang="es-MX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457200" y="2133600"/>
            <a:ext cx="83058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s-MX" sz="2400" b="1" kern="0" dirty="0" smtClean="0"/>
              <a:t>Self-Referential Objects:</a:t>
            </a:r>
            <a:r>
              <a:rPr lang="en-US" altLang="es-MX" sz="2400" kern="0" dirty="0" smtClean="0"/>
              <a:t>   are data objects that contains a referential variable, that allows a first data object to link with a second data object, the second to link with a third one, and so on.</a:t>
            </a:r>
            <a:endParaRPr lang="en-US" altLang="es-MX" sz="2400" kern="0" dirty="0"/>
          </a:p>
        </p:txBody>
      </p:sp>
    </p:spTree>
    <p:extLst>
      <p:ext uri="{BB962C8B-B14F-4D97-AF65-F5344CB8AC3E}">
        <p14:creationId xmlns:p14="http://schemas.microsoft.com/office/powerpoint/2010/main" val="377331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D4546E13-CB59-4CE2-8068-355E5A10A4F9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s-MX" sz="1000"/>
          </a:p>
        </p:txBody>
      </p:sp>
      <p:sp>
        <p:nvSpPr>
          <p:cNvPr id="92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Complex Linked Structures</a:t>
            </a:r>
            <a:endParaRPr lang="en-US" altLang="es-MX" dirty="0"/>
          </a:p>
        </p:txBody>
      </p:sp>
      <p:sp>
        <p:nvSpPr>
          <p:cNvPr id="922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39882" y="14478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Links could also be used to form more </a:t>
            </a:r>
            <a:r>
              <a:rPr lang="en-US" sz="2400" i="1" dirty="0"/>
              <a:t>complicated</a:t>
            </a:r>
            <a:r>
              <a:rPr lang="en-US" sz="2400" dirty="0"/>
              <a:t>, </a:t>
            </a:r>
            <a:r>
              <a:rPr lang="en-US" sz="2400" i="1" dirty="0"/>
              <a:t>non-linear </a:t>
            </a:r>
            <a:r>
              <a:rPr lang="en-US" sz="2400" i="1" dirty="0" smtClean="0"/>
              <a:t>linked structures</a:t>
            </a:r>
          </a:p>
          <a:p>
            <a:pPr eaLnBrk="1" hangingPunct="1">
              <a:lnSpc>
                <a:spcPct val="90000"/>
              </a:lnSpc>
            </a:pP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endParaRPr lang="en-US" altLang="es-MX" sz="2400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endParaRPr lang="en-US" altLang="es-MX" sz="2400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endParaRPr lang="en-US" altLang="es-MX" sz="2400" i="1" dirty="0" smtClean="0"/>
          </a:p>
          <a:p>
            <a:pPr eaLnBrk="1" hangingPunct="1">
              <a:lnSpc>
                <a:spcPct val="90000"/>
              </a:lnSpc>
            </a:pPr>
            <a:endParaRPr lang="en-US" altLang="es-MX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es-MX" sz="2400" dirty="0" smtClean="0"/>
              <a:t>By this time, will use </a:t>
            </a:r>
            <a:r>
              <a:rPr lang="en-US" altLang="es-MX" sz="2400" i="1" dirty="0" smtClean="0"/>
              <a:t>linear linked structures</a:t>
            </a:r>
            <a:r>
              <a:rPr lang="en-US" altLang="es-MX" sz="2400" dirty="0" smtClean="0"/>
              <a:t> </a:t>
            </a:r>
            <a:endParaRPr lang="en-US" altLang="es-MX" sz="2400" dirty="0"/>
          </a:p>
        </p:txBody>
      </p:sp>
      <p:pic>
        <p:nvPicPr>
          <p:cNvPr id="6" name="Picture 7" descr="Fig13.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56" y="2286000"/>
            <a:ext cx="5087079" cy="25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882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962B3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962B3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962B3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962B3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62B3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08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s-MX" sz="1000"/>
              <a:t>1-</a:t>
            </a:r>
            <a:fld id="{44590683-3F43-434B-8A94-BDD32A902B41}" type="slidenum">
              <a:rPr lang="en-US" altLang="es-MX" sz="10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s-MX" sz="1000"/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MX" dirty="0" smtClean="0"/>
              <a:t>Linked Structure with Nodes</a:t>
            </a:r>
            <a:endParaRPr lang="en-US" altLang="es-MX" dirty="0"/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66799"/>
            <a:ext cx="8305800" cy="5330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s-MX" sz="2800" dirty="0"/>
              <a:t>A</a:t>
            </a:r>
            <a:r>
              <a:rPr lang="en-US" altLang="es-MX" sz="2800" dirty="0" smtClean="0"/>
              <a:t> </a:t>
            </a:r>
            <a:r>
              <a:rPr lang="en-US" altLang="es-MX" sz="2800" i="1" dirty="0"/>
              <a:t>L</a:t>
            </a:r>
            <a:r>
              <a:rPr lang="en-US" altLang="es-MX" sz="2800" i="1" dirty="0" smtClean="0"/>
              <a:t>inked Structure with Nodes</a:t>
            </a:r>
            <a:r>
              <a:rPr lang="en-US" altLang="es-MX" sz="2800" dirty="0" smtClean="0"/>
              <a:t> is a </a:t>
            </a:r>
            <a:r>
              <a:rPr lang="en-US" altLang="es-MX" sz="2800" i="1" dirty="0" smtClean="0"/>
              <a:t>linear data structure</a:t>
            </a:r>
            <a:r>
              <a:rPr lang="en-US" altLang="es-MX" sz="2800" dirty="0" smtClean="0"/>
              <a:t> where each </a:t>
            </a:r>
            <a:r>
              <a:rPr lang="en-US" altLang="es-MX" sz="2800" i="1" dirty="0" smtClean="0"/>
              <a:t>element</a:t>
            </a:r>
            <a:r>
              <a:rPr lang="en-US" altLang="es-MX" sz="2800" dirty="0" smtClean="0"/>
              <a:t> is </a:t>
            </a:r>
            <a:r>
              <a:rPr lang="en-US" altLang="es-MX" sz="2800" i="1" dirty="0" smtClean="0"/>
              <a:t>node</a:t>
            </a:r>
            <a:r>
              <a:rPr lang="en-US" altLang="es-MX" sz="2800" dirty="0" smtClean="0"/>
              <a:t> and is a separate object. ALSO known are </a:t>
            </a:r>
            <a:r>
              <a:rPr lang="en-US" altLang="es-MX" sz="2800" i="1" dirty="0" smtClean="0"/>
              <a:t>linked lists</a:t>
            </a:r>
            <a:r>
              <a:rPr lang="en-US" altLang="es-MX" sz="2800" dirty="0" smtClean="0"/>
              <a:t>.</a:t>
            </a:r>
            <a:endParaRPr lang="en-US" altLang="es-MX" sz="2800" i="1" dirty="0"/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i="1" dirty="0" smtClean="0"/>
              <a:t>Linked Structure with Node elements</a:t>
            </a:r>
            <a:r>
              <a:rPr lang="en-US" altLang="es-MX" sz="2800" dirty="0" smtClean="0"/>
              <a:t> are not stored at contiguous location, the </a:t>
            </a:r>
            <a:r>
              <a:rPr lang="en-US" altLang="es-MX" sz="2800" i="1" dirty="0" smtClean="0"/>
              <a:t>elements</a:t>
            </a:r>
            <a:r>
              <a:rPr lang="en-US" altLang="es-MX" sz="2800" dirty="0" smtClean="0"/>
              <a:t> are </a:t>
            </a:r>
            <a:r>
              <a:rPr lang="en-US" altLang="es-MX" sz="2800" i="1" dirty="0" smtClean="0"/>
              <a:t>linked</a:t>
            </a:r>
            <a:r>
              <a:rPr lang="en-US" altLang="es-MX" sz="2800" dirty="0" smtClean="0"/>
              <a:t> using </a:t>
            </a:r>
            <a:r>
              <a:rPr lang="en-US" altLang="es-MX" sz="2800" i="1" dirty="0" smtClean="0"/>
              <a:t>references</a:t>
            </a:r>
            <a:r>
              <a:rPr lang="en-US" altLang="es-MX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s-MX" sz="2800" dirty="0" smtClean="0"/>
              <a:t>Each </a:t>
            </a:r>
            <a:r>
              <a:rPr lang="en-US" altLang="es-MX" sz="2800" i="1" dirty="0" smtClean="0"/>
              <a:t>element</a:t>
            </a:r>
            <a:r>
              <a:rPr lang="en-US" altLang="es-MX" sz="2800" dirty="0" smtClean="0"/>
              <a:t> (or </a:t>
            </a:r>
            <a:r>
              <a:rPr lang="en-US" altLang="es-MX" sz="2800" i="1" dirty="0" smtClean="0"/>
              <a:t>node</a:t>
            </a:r>
            <a:r>
              <a:rPr lang="en-US" altLang="es-MX" sz="2800" dirty="0" smtClean="0"/>
              <a:t>) of a </a:t>
            </a:r>
            <a:r>
              <a:rPr lang="en-US" altLang="es-MX" sz="2800" i="1" dirty="0" smtClean="0"/>
              <a:t>list</a:t>
            </a:r>
            <a:r>
              <a:rPr lang="en-US" altLang="es-MX" sz="2800" dirty="0" smtClean="0"/>
              <a:t> is made up of two items: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s-MX" sz="2000" dirty="0"/>
              <a:t>t</a:t>
            </a:r>
            <a:r>
              <a:rPr lang="en-US" altLang="es-MX" sz="2000" dirty="0" smtClean="0"/>
              <a:t>he </a:t>
            </a:r>
            <a:r>
              <a:rPr lang="en-US" altLang="es-MX" sz="2000" i="1" dirty="0" smtClean="0"/>
              <a:t>data object</a:t>
            </a:r>
            <a:r>
              <a:rPr lang="en-US" altLang="es-MX" sz="2000" dirty="0" smtClean="0"/>
              <a:t>,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s-MX" sz="2000" dirty="0"/>
              <a:t>a</a:t>
            </a:r>
            <a:r>
              <a:rPr lang="en-US" altLang="es-MX" sz="2000" dirty="0" smtClean="0"/>
              <a:t> reference to the </a:t>
            </a:r>
            <a:r>
              <a:rPr lang="en-US" altLang="es-MX" sz="2000" i="1" dirty="0" smtClean="0"/>
              <a:t>next node</a:t>
            </a:r>
            <a:r>
              <a:rPr lang="en-US" altLang="es-MX" sz="2000" dirty="0" smtClean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s-MX" sz="2000" dirty="0" smtClean="0"/>
              <a:t>The last </a:t>
            </a:r>
            <a:r>
              <a:rPr lang="en-US" altLang="es-MX" sz="2000" i="1" dirty="0" smtClean="0"/>
              <a:t>node</a:t>
            </a:r>
            <a:r>
              <a:rPr lang="en-US" altLang="es-MX" sz="2000" dirty="0" smtClean="0"/>
              <a:t> has a </a:t>
            </a:r>
            <a:r>
              <a:rPr lang="en-US" altLang="es-MX" sz="2000" i="1" dirty="0" smtClean="0"/>
              <a:t>reference</a:t>
            </a:r>
            <a:r>
              <a:rPr lang="en-US" altLang="es-MX" sz="2000" dirty="0" smtClean="0"/>
              <a:t> to </a:t>
            </a:r>
            <a:r>
              <a:rPr lang="en-US" altLang="es-MX" sz="2000" i="1" dirty="0" smtClean="0"/>
              <a:t>null</a:t>
            </a:r>
            <a:r>
              <a:rPr lang="en-US" altLang="es-MX" sz="20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17466876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theme/theme1.xml><?xml version="1.0" encoding="utf-8"?>
<a:theme xmlns:a="http://schemas.openxmlformats.org/drawingml/2006/main" name="1_Presentation4">
  <a:themeElements>
    <a:clrScheme name="1_Presentation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resentation4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8" charset="0"/>
          </a:defRPr>
        </a:defPPr>
      </a:lstStyle>
    </a:lnDef>
  </a:objectDefaults>
  <a:extraClrSchemeLst>
    <a:extraClrScheme>
      <a:clrScheme name="1_Presentation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992</Words>
  <Application>Microsoft Office PowerPoint</Application>
  <PresentationFormat>Presentación en pantalla (4:3)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Tahoma</vt:lpstr>
      <vt:lpstr>Times</vt:lpstr>
      <vt:lpstr>Times New Roman</vt:lpstr>
      <vt:lpstr>ヒラギノ角ゴ Pro W3</vt:lpstr>
      <vt:lpstr>1_Presentation4</vt:lpstr>
      <vt:lpstr>CHAPTER 4:  Linked Structures</vt:lpstr>
      <vt:lpstr>Linked Structures</vt:lpstr>
      <vt:lpstr>References as Links</vt:lpstr>
      <vt:lpstr>Linked Structures</vt:lpstr>
      <vt:lpstr>Preparing a Linked Structure</vt:lpstr>
      <vt:lpstr>Starting a Linked Structure</vt:lpstr>
      <vt:lpstr>Linked Structures</vt:lpstr>
      <vt:lpstr>Complex Linked Structures</vt:lpstr>
      <vt:lpstr>Linked Structure with Nodes</vt:lpstr>
      <vt:lpstr>Linked Structures with Nodes</vt:lpstr>
      <vt:lpstr>Linked Structure with Nodes</vt:lpstr>
      <vt:lpstr>Heap</vt:lpstr>
      <vt:lpstr>Linear Node</vt:lpstr>
      <vt:lpstr>Linked Structures with Nodes</vt:lpstr>
      <vt:lpstr>Managing Linked Structures wN</vt:lpstr>
      <vt:lpstr>Inserting a node at the front of a linked structure wN</vt:lpstr>
      <vt:lpstr>Inserting a node in the middle of a linked structure wN</vt:lpstr>
      <vt:lpstr>Deleting the first node in a linked structure wN</vt:lpstr>
      <vt:lpstr>Deleting an interior node from a linked structure wN</vt:lpstr>
      <vt:lpstr>Accesing node elements</vt:lpstr>
      <vt:lpstr>Implementing NODEs with LINKs</vt:lpstr>
      <vt:lpstr>Linked Node operations</vt:lpstr>
      <vt:lpstr>Linked Structure wN operations</vt:lpstr>
      <vt:lpstr>Linked Structure wN Iterator operations</vt:lpstr>
      <vt:lpstr>Doubly Linked Structures wN</vt:lpstr>
      <vt:lpstr>A doubly linked structure wN</vt:lpstr>
    </vt:vector>
  </TitlesOfParts>
  <Manager/>
  <Company>뿿쨰뿿줠ą辬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</dc:title>
  <dc:subject/>
  <dc:creator>mark temelko</dc:creator>
  <cp:keywords/>
  <dc:description/>
  <cp:lastModifiedBy>JOSE RAMON RIOS SANCHEZ</cp:lastModifiedBy>
  <cp:revision>222</cp:revision>
  <cp:lastPrinted>2018-05-08T23:26:34Z</cp:lastPrinted>
  <dcterms:created xsi:type="dcterms:W3CDTF">2009-03-17T19:25:30Z</dcterms:created>
  <dcterms:modified xsi:type="dcterms:W3CDTF">2019-04-23T11:47:15Z</dcterms:modified>
  <cp:category/>
</cp:coreProperties>
</file>