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5" r:id="rId1"/>
  </p:sldMasterIdLst>
  <p:notesMasterIdLst>
    <p:notesMasterId r:id="rId8"/>
  </p:notesMasterIdLst>
  <p:handoutMasterIdLst>
    <p:handoutMasterId r:id="rId9"/>
  </p:handoutMasterIdLst>
  <p:sldIdLst>
    <p:sldId id="351" r:id="rId2"/>
    <p:sldId id="329" r:id="rId3"/>
    <p:sldId id="405" r:id="rId4"/>
    <p:sldId id="406" r:id="rId5"/>
    <p:sldId id="407" r:id="rId6"/>
    <p:sldId id="408" r:id="rId7"/>
  </p:sldIdLst>
  <p:sldSz cx="9144000" cy="6858000" type="screen4x3"/>
  <p:notesSz cx="6858000" cy="92964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CEDF"/>
    <a:srgbClr val="F8BE1A"/>
    <a:srgbClr val="A800A8"/>
    <a:srgbClr val="D4C00F"/>
    <a:srgbClr val="990099"/>
    <a:srgbClr val="800080"/>
    <a:srgbClr val="7B5678"/>
    <a:srgbClr val="007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Objects="1">
      <p:cViewPr varScale="1">
        <p:scale>
          <a:sx n="92" d="100"/>
          <a:sy n="92" d="100"/>
        </p:scale>
        <p:origin x="108" y="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984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0471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56" tIns="45027" rIns="90056" bIns="45027" numCol="1" anchor="t" anchorCtr="0" compatLnSpc="1">
            <a:prstTxWarp prst="textNoShape">
              <a:avLst/>
            </a:prstTxWarp>
          </a:bodyPr>
          <a:lstStyle>
            <a:lvl1pPr defTabSz="900687" eaLnBrk="1" hangingPunct="1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7530" y="1"/>
            <a:ext cx="2970470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56" tIns="45027" rIns="90056" bIns="45027" numCol="1" anchor="t" anchorCtr="0" compatLnSpc="1">
            <a:prstTxWarp prst="textNoShape">
              <a:avLst/>
            </a:prstTxWarp>
          </a:bodyPr>
          <a:lstStyle>
            <a:lvl1pPr algn="r" defTabSz="900687" eaLnBrk="1" hangingPunct="1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085"/>
            <a:ext cx="2970471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56" tIns="45027" rIns="90056" bIns="45027" numCol="1" anchor="b" anchorCtr="0" compatLnSpc="1">
            <a:prstTxWarp prst="textNoShape">
              <a:avLst/>
            </a:prstTxWarp>
          </a:bodyPr>
          <a:lstStyle>
            <a:lvl1pPr defTabSz="900687" eaLnBrk="1" hangingPunct="1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7530" y="8832085"/>
            <a:ext cx="2970470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56" tIns="45027" rIns="90056" bIns="45027" numCol="1" anchor="b" anchorCtr="0" compatLnSpc="1">
            <a:prstTxWarp prst="textNoShape">
              <a:avLst/>
            </a:prstTxWarp>
          </a:bodyPr>
          <a:lstStyle>
            <a:lvl1pPr algn="r" defTabSz="899470" eaLnBrk="1" hangingPunct="1">
              <a:defRPr sz="1200" smtClean="0"/>
            </a:lvl1pPr>
          </a:lstStyle>
          <a:p>
            <a:pPr>
              <a:defRPr/>
            </a:pPr>
            <a:fld id="{F46BD392-F95F-420A-B450-585316EA2E24}" type="slidenum">
              <a:rPr lang="en-CA" altLang="es-MX"/>
              <a:pPr>
                <a:defRPr/>
              </a:pPr>
              <a:t>‹Nº›</a:t>
            </a:fld>
            <a:endParaRPr lang="en-CA" altLang="es-MX"/>
          </a:p>
        </p:txBody>
      </p:sp>
    </p:spTree>
    <p:extLst>
      <p:ext uri="{BB962C8B-B14F-4D97-AF65-F5344CB8AC3E}">
        <p14:creationId xmlns:p14="http://schemas.microsoft.com/office/powerpoint/2010/main" val="420149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0471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56" tIns="45027" rIns="90056" bIns="45027" numCol="1" anchor="t" anchorCtr="0" compatLnSpc="1">
            <a:prstTxWarp prst="textNoShape">
              <a:avLst/>
            </a:prstTxWarp>
          </a:bodyPr>
          <a:lstStyle>
            <a:lvl1pPr defTabSz="900687" eaLnBrk="1" hangingPunct="1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7530" y="1"/>
            <a:ext cx="2970470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56" tIns="45027" rIns="90056" bIns="45027" numCol="1" anchor="t" anchorCtr="0" compatLnSpc="1">
            <a:prstTxWarp prst="textNoShape">
              <a:avLst/>
            </a:prstTxWarp>
          </a:bodyPr>
          <a:lstStyle>
            <a:lvl1pPr algn="r" defTabSz="900687" eaLnBrk="1" hangingPunct="1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991" y="4416763"/>
            <a:ext cx="5030018" cy="418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56" tIns="45027" rIns="90056" bIns="450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085"/>
            <a:ext cx="2970471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56" tIns="45027" rIns="90056" bIns="45027" numCol="1" anchor="b" anchorCtr="0" compatLnSpc="1">
            <a:prstTxWarp prst="textNoShape">
              <a:avLst/>
            </a:prstTxWarp>
          </a:bodyPr>
          <a:lstStyle>
            <a:lvl1pPr defTabSz="900687" eaLnBrk="1" hangingPunct="1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7530" y="8832085"/>
            <a:ext cx="2970470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56" tIns="45027" rIns="90056" bIns="45027" numCol="1" anchor="b" anchorCtr="0" compatLnSpc="1">
            <a:prstTxWarp prst="textNoShape">
              <a:avLst/>
            </a:prstTxWarp>
          </a:bodyPr>
          <a:lstStyle>
            <a:lvl1pPr algn="r" defTabSz="899470" eaLnBrk="1" hangingPunct="1">
              <a:defRPr sz="1200" smtClean="0"/>
            </a:lvl1pPr>
          </a:lstStyle>
          <a:p>
            <a:pPr>
              <a:defRPr/>
            </a:pPr>
            <a:fld id="{4342E901-B4C3-4309-BB75-D081F3666CAE}" type="slidenum">
              <a:rPr lang="en-CA" altLang="es-MX"/>
              <a:pPr>
                <a:defRPr/>
              </a:pPr>
              <a:t>‹Nº›</a:t>
            </a:fld>
            <a:endParaRPr lang="en-CA" altLang="es-MX"/>
          </a:p>
        </p:txBody>
      </p:sp>
    </p:spTree>
    <p:extLst>
      <p:ext uri="{BB962C8B-B14F-4D97-AF65-F5344CB8AC3E}">
        <p14:creationId xmlns:p14="http://schemas.microsoft.com/office/powerpoint/2010/main" val="3949414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16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6002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s-MX" sz="1200">
                <a:latin typeface="Arial" charset="0"/>
              </a:rPr>
              <a:t> © 2010 Pearson Addison-Wesley. All rights reserved.</a:t>
            </a:r>
            <a:r>
              <a:rPr lang="en-US" altLang="es-MX" sz="1200">
                <a:solidFill>
                  <a:srgbClr val="D9EAFF"/>
                </a:solidFill>
                <a:latin typeface="Arial" charset="0"/>
              </a:rPr>
              <a:t> </a:t>
            </a:r>
          </a:p>
        </p:txBody>
      </p:sp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203200" y="5715000"/>
            <a:ext cx="1371600" cy="914400"/>
            <a:chOff x="128" y="3600"/>
            <a:chExt cx="864" cy="576"/>
          </a:xfrm>
        </p:grpSpPr>
        <p:pic>
          <p:nvPicPr>
            <p:cNvPr id="4" name="Picture 4" descr="Pearson_CMY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100" b="1">
                  <a:latin typeface="Arial" charset="0"/>
                </a:rPr>
                <a:t>Addison Wesley </a:t>
              </a:r>
              <a:r>
                <a:rPr lang="en-US" sz="1100">
                  <a:latin typeface="Arial" charset="0"/>
                </a:rPr>
                <a:t>is an imprint of</a:t>
              </a:r>
              <a:endParaRPr lang="en-US" sz="1100" b="1">
                <a:latin typeface="Arial" charset="0"/>
              </a:endParaRPr>
            </a:p>
          </p:txBody>
        </p:sp>
      </p:grpSp>
      <p:sp>
        <p:nvSpPr>
          <p:cNvPr id="6" name="AutoShape 2"/>
          <p:cNvSpPr>
            <a:spLocks noChangeArrowheads="1"/>
          </p:cNvSpPr>
          <p:nvPr userDrawn="1"/>
        </p:nvSpPr>
        <p:spPr bwMode="auto">
          <a:xfrm flipH="1">
            <a:off x="0" y="-12700"/>
            <a:ext cx="9150350" cy="16129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163A7"/>
              </a:gs>
              <a:gs pos="100000">
                <a:srgbClr val="5992C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 eaLnBrk="1" hangingPunct="1">
              <a:defRPr/>
            </a:pPr>
            <a:endParaRPr lang="en-US" altLang="es-MX" baseline="-25000">
              <a:latin typeface="Times New Roman" pitchFamily="-10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1600200"/>
            <a:ext cx="9144000" cy="152400"/>
          </a:xfrm>
          <a:prstGeom prst="rect">
            <a:avLst/>
          </a:prstGeom>
          <a:solidFill>
            <a:srgbClr val="EDD3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 eaLnBrk="1" hangingPunct="1">
              <a:defRPr/>
            </a:pPr>
            <a:endParaRPr lang="en-US" altLang="es-MX"/>
          </a:p>
        </p:txBody>
      </p:sp>
      <p:pic>
        <p:nvPicPr>
          <p:cNvPr id="8" name="Picture 8" descr="Lewi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00400"/>
            <a:ext cx="1447800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77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E81F002F-D3A1-434C-B1EF-81B04CE6025B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413412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247CD0F8-7D98-40A3-BFE5-0BF710BDE19A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83199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4CA24ABB-CBCD-452E-A712-80F47EB743F7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85053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61B7B9F9-9DE5-4D80-A15A-663DD86A6BA1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97195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228D63B0-9F6C-4440-9B65-CFEE74322C8E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69743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AFA348DA-8657-42FB-822D-FE76C2BCAE6F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85476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F5001DC7-74EC-48F2-8766-0C16DC5553CB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62636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15510968-5B2C-43E2-B8D2-6ECF7D8DA683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23158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7C23D580-5B7D-4710-A293-7F55583EEEF8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0111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B0F5FAAC-0279-44C7-9D4C-5C216AB32915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410561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-12700"/>
            <a:ext cx="9150350" cy="52705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163A7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 eaLnBrk="1" hangingPunct="1">
              <a:defRPr/>
            </a:pPr>
            <a:endParaRPr lang="en-US" altLang="es-MX" baseline="-25000">
              <a:latin typeface="Times New Roman" pitchFamily="-10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insert text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edit Master text styles</a:t>
            </a:r>
          </a:p>
          <a:p>
            <a:pPr lvl="1"/>
            <a:r>
              <a:rPr lang="en-US" altLang="es-MX"/>
              <a:t>Second level</a:t>
            </a:r>
          </a:p>
          <a:p>
            <a:pPr lvl="2"/>
            <a:r>
              <a:rPr lang="en-US" altLang="es-MX"/>
              <a:t>Third level</a:t>
            </a:r>
          </a:p>
          <a:p>
            <a:pPr lvl="3"/>
            <a:r>
              <a:rPr lang="en-US" altLang="es-MX"/>
              <a:t>Fourth level</a:t>
            </a:r>
          </a:p>
          <a:p>
            <a:pPr lvl="4"/>
            <a:r>
              <a:rPr lang="en-US" altLang="es-MX"/>
              <a:t>Fifth level</a:t>
            </a:r>
          </a:p>
        </p:txBody>
      </p:sp>
      <p:sp>
        <p:nvSpPr>
          <p:cNvPr id="5222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s-MX"/>
              <a:t>1-</a:t>
            </a:r>
            <a:fld id="{5C9BA1E0-4D69-4129-B60D-CA84E100DEF9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pPr algn="r">
              <a:defRPr/>
            </a:pPr>
            <a:r>
              <a:rPr lang="en-US" altLang="es-MX" sz="1200">
                <a:solidFill>
                  <a:schemeClr val="bg1"/>
                </a:solidFill>
                <a:latin typeface="Arial" panose="020B0604020202020204" pitchFamily="34" charset="0"/>
              </a:rPr>
              <a:t>1-</a:t>
            </a:r>
            <a:fld id="{0CFF5F95-500D-4031-8436-F5732FA70684}" type="slidenum">
              <a:rPr lang="en-US" altLang="es-MX" sz="1200" smtClean="0">
                <a:solidFill>
                  <a:schemeClr val="bg1"/>
                </a:solidFill>
                <a:latin typeface="Arial" panose="020B0604020202020204" pitchFamily="34" charset="0"/>
              </a:rPr>
              <a:pPr algn="r">
                <a:defRPr/>
              </a:pPr>
              <a:t>‹Nº›</a:t>
            </a:fld>
            <a:endParaRPr lang="en-US" altLang="es-MX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s-MX" sz="1200">
                <a:latin typeface="Arial" charset="0"/>
              </a:rPr>
              <a:t>© 2010 Pearson Addison-Wesley.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AC69FB17-8A42-45EE-BC0B-E7EB01838666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s-MX" sz="10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i="1" dirty="0"/>
              <a:t>Data Elements</a:t>
            </a:r>
            <a:r>
              <a:rPr lang="en-US" altLang="es-MX" dirty="0"/>
              <a:t> without </a:t>
            </a:r>
            <a:r>
              <a:rPr lang="en-US" altLang="es-MX" i="1" dirty="0"/>
              <a:t>Links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1"/>
            <a:ext cx="8347075" cy="517842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400" dirty="0"/>
              <a:t>The problem with </a:t>
            </a:r>
            <a:r>
              <a:rPr lang="en-US" altLang="es-MX" sz="2400" i="1" dirty="0"/>
              <a:t>self-referential objects</a:t>
            </a:r>
            <a:r>
              <a:rPr lang="en-US" altLang="es-MX" sz="2400" dirty="0"/>
              <a:t> is that they must "know" they are part of a </a:t>
            </a:r>
            <a:r>
              <a:rPr lang="en-US" altLang="es-MX" sz="2400" dirty="0" smtClean="0"/>
              <a:t>linked structure</a:t>
            </a:r>
            <a:endParaRPr lang="en-US" altLang="es-MX" sz="2400" dirty="0"/>
          </a:p>
          <a:p>
            <a:pPr eaLnBrk="1" hangingPunct="1">
              <a:lnSpc>
                <a:spcPct val="90000"/>
              </a:lnSpc>
            </a:pPr>
            <a:r>
              <a:rPr lang="en-US" altLang="es-MX" sz="2400" dirty="0"/>
              <a:t>A better approach is to manage a </a:t>
            </a:r>
            <a:r>
              <a:rPr lang="en-US" altLang="es-MX" sz="2400" i="1" dirty="0"/>
              <a:t>separate node class</a:t>
            </a:r>
            <a:r>
              <a:rPr lang="en-US" altLang="es-MX" sz="2400" dirty="0"/>
              <a:t> that serves to </a:t>
            </a:r>
            <a:r>
              <a:rPr lang="en-US" altLang="es-MX" sz="2400" i="1" dirty="0"/>
              <a:t>link</a:t>
            </a:r>
            <a:r>
              <a:rPr lang="en-US" altLang="es-MX" sz="2400" dirty="0"/>
              <a:t> the elements together, and that also reference the objects stored in the </a:t>
            </a:r>
            <a:r>
              <a:rPr lang="en-US" altLang="es-MX" sz="2400" i="1" dirty="0"/>
              <a:t>linked </a:t>
            </a:r>
            <a:r>
              <a:rPr lang="en-US" altLang="es-MX" sz="2400" i="1" dirty="0" smtClean="0"/>
              <a:t>structure </a:t>
            </a:r>
            <a:r>
              <a:rPr lang="en-US" altLang="es-MX" sz="2400" i="1" dirty="0" err="1" smtClean="0"/>
              <a:t>wN</a:t>
            </a:r>
            <a:r>
              <a:rPr lang="en-US" altLang="es-MX" sz="2400" dirty="0" smtClean="0"/>
              <a:t> </a:t>
            </a:r>
            <a:r>
              <a:rPr lang="en-US" altLang="es-MX" sz="2400" dirty="0"/>
              <a:t>(see Figure </a:t>
            </a:r>
            <a:r>
              <a:rPr lang="en-US" altLang="es-MX" sz="2400" dirty="0" smtClean="0"/>
              <a:t>next slide</a:t>
            </a:r>
            <a:r>
              <a:rPr lang="en-US" altLang="es-MX" sz="2400" dirty="0" smtClean="0"/>
              <a:t>)</a:t>
            </a:r>
            <a:endParaRPr lang="en-US" altLang="es-MX" sz="2400" dirty="0"/>
          </a:p>
          <a:p>
            <a:pPr eaLnBrk="1" hangingPunct="1">
              <a:lnSpc>
                <a:spcPct val="90000"/>
              </a:lnSpc>
            </a:pPr>
            <a:r>
              <a:rPr lang="en-US" altLang="es-MX" sz="2400" dirty="0"/>
              <a:t>The </a:t>
            </a:r>
            <a:r>
              <a:rPr lang="en-US" altLang="es-MX" sz="2400" i="1" dirty="0"/>
              <a:t>linked </a:t>
            </a:r>
            <a:r>
              <a:rPr lang="en-US" altLang="es-MX" sz="2400" i="1" dirty="0" smtClean="0"/>
              <a:t>structures </a:t>
            </a:r>
            <a:r>
              <a:rPr lang="en-US" altLang="es-MX" sz="2400" i="1" dirty="0" err="1" smtClean="0"/>
              <a:t>wN</a:t>
            </a:r>
            <a:r>
              <a:rPr lang="en-US" altLang="es-MX" sz="2400" dirty="0" smtClean="0"/>
              <a:t> </a:t>
            </a:r>
            <a:r>
              <a:rPr lang="en-US" altLang="es-MX" sz="2400" dirty="0"/>
              <a:t>is still managed using the same techniques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400" dirty="0"/>
              <a:t>The objects stored in the </a:t>
            </a:r>
            <a:r>
              <a:rPr lang="en-US" altLang="es-MX" sz="2400" i="1" dirty="0"/>
              <a:t>linked </a:t>
            </a:r>
            <a:r>
              <a:rPr lang="en-US" altLang="es-MX" sz="2400" i="1" dirty="0"/>
              <a:t>structures </a:t>
            </a:r>
            <a:r>
              <a:rPr lang="en-US" altLang="es-MX" sz="2400" i="1" dirty="0" err="1"/>
              <a:t>wN</a:t>
            </a:r>
            <a:r>
              <a:rPr lang="en-US" altLang="es-MX" sz="2400" dirty="0" smtClean="0"/>
              <a:t> </a:t>
            </a:r>
            <a:r>
              <a:rPr lang="en-US" altLang="es-MX" sz="2400" dirty="0"/>
              <a:t>need no special implementation to be part of the </a:t>
            </a:r>
            <a:r>
              <a:rPr lang="en-US" altLang="es-MX" sz="2400" i="1" dirty="0"/>
              <a:t>linked </a:t>
            </a:r>
            <a:r>
              <a:rPr lang="en-US" altLang="es-MX" sz="2400" i="1" dirty="0" smtClean="0"/>
              <a:t>structure</a:t>
            </a:r>
            <a:endParaRPr lang="en-US" altLang="es-MX" sz="2400" i="1" dirty="0"/>
          </a:p>
          <a:p>
            <a:pPr eaLnBrk="1" hangingPunct="1">
              <a:lnSpc>
                <a:spcPct val="90000"/>
              </a:lnSpc>
            </a:pPr>
            <a:endParaRPr lang="en-US" altLang="es-MX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s-MX" sz="2400" smtClean="0"/>
              <a:t>A </a:t>
            </a:r>
            <a:r>
              <a:rPr lang="en-US" altLang="es-MX" sz="2400" dirty="0"/>
              <a:t>generic </a:t>
            </a:r>
            <a:r>
              <a:rPr lang="en-US" altLang="es-MX" sz="2400" i="1" dirty="0" smtClean="0"/>
              <a:t>linked structure </a:t>
            </a:r>
            <a:r>
              <a:rPr lang="en-US" altLang="es-MX" sz="2400" i="1" dirty="0" err="1" smtClean="0"/>
              <a:t>wN</a:t>
            </a:r>
            <a:r>
              <a:rPr lang="en-US" altLang="es-MX" sz="2400" dirty="0" smtClean="0"/>
              <a:t> </a:t>
            </a:r>
            <a:r>
              <a:rPr lang="en-US" altLang="es-MX" sz="2400" dirty="0"/>
              <a:t>can be used to store any kind of object </a:t>
            </a:r>
          </a:p>
          <a:p>
            <a:pPr eaLnBrk="1" hangingPunct="1">
              <a:lnSpc>
                <a:spcPct val="90000"/>
              </a:lnSpc>
            </a:pPr>
            <a:endParaRPr lang="en-US" altLang="es-MX" sz="2400" dirty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2796503"/>
            <a:ext cx="7591425" cy="2028825"/>
          </a:xfrm>
          <a:prstGeom prst="rect">
            <a:avLst/>
          </a:prstGeom>
        </p:spPr>
      </p:pic>
      <p:sp>
        <p:nvSpPr>
          <p:cNvPr id="2150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8C651F2A-99DA-4C20-A20B-1925150DBE07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s-MX" sz="1000"/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s-MX" sz="3200" dirty="0"/>
              <a:t>Using separate </a:t>
            </a:r>
            <a:r>
              <a:rPr lang="en-US" altLang="es-MX" sz="3200" dirty="0" smtClean="0"/>
              <a:t>Linear-Node </a:t>
            </a:r>
            <a:r>
              <a:rPr lang="en-US" altLang="es-MX" sz="3200" dirty="0"/>
              <a:t>objects </a:t>
            </a:r>
            <a:r>
              <a:rPr lang="en-US" altLang="es-MX" sz="3200" dirty="0" smtClean="0"/>
              <a:t>to </a:t>
            </a:r>
            <a:r>
              <a:rPr lang="en-US" altLang="es-MX" sz="3200" i="1" dirty="0" smtClean="0"/>
              <a:t>link</a:t>
            </a:r>
            <a:r>
              <a:rPr lang="en-US" altLang="es-MX" sz="3200" dirty="0" smtClean="0"/>
              <a:t> Data Elements, &amp; other Linear-Node</a:t>
            </a:r>
            <a:endParaRPr lang="en-US" altLang="es-MX" dirty="0"/>
          </a:p>
        </p:txBody>
      </p:sp>
      <p:grpSp>
        <p:nvGrpSpPr>
          <p:cNvPr id="3" name="Grupo 2"/>
          <p:cNvGrpSpPr/>
          <p:nvPr/>
        </p:nvGrpSpPr>
        <p:grpSpPr>
          <a:xfrm>
            <a:off x="1219200" y="2075602"/>
            <a:ext cx="5943600" cy="3091290"/>
            <a:chOff x="1219200" y="2075602"/>
            <a:chExt cx="5943600" cy="3091290"/>
          </a:xfrm>
        </p:grpSpPr>
        <p:sp>
          <p:nvSpPr>
            <p:cNvPr id="2" name="CuadroTexto 1"/>
            <p:cNvSpPr txBox="1"/>
            <p:nvPr/>
          </p:nvSpPr>
          <p:spPr>
            <a:xfrm>
              <a:off x="1427018" y="337815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err="1" smtClean="0"/>
                <a:t>LinearNode</a:t>
              </a:r>
              <a:endParaRPr lang="es-MX" sz="1200" dirty="0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3581400" y="2815584"/>
              <a:ext cx="17308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err="1" smtClean="0"/>
                <a:t>Linked</a:t>
              </a:r>
              <a:r>
                <a:rPr lang="es-MX" sz="1200" dirty="0" smtClean="0"/>
                <a:t> Linear-</a:t>
              </a:r>
              <a:r>
                <a:rPr lang="es-MX" sz="1200" dirty="0" err="1" smtClean="0"/>
                <a:t>Nodes</a:t>
              </a:r>
              <a:endParaRPr lang="es-MX" sz="1200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6096000" y="3358485"/>
              <a:ext cx="681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err="1" smtClean="0"/>
                <a:t>LinearNode</a:t>
              </a:r>
              <a:endParaRPr lang="es-MX" sz="1200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2590800" y="4191000"/>
              <a:ext cx="756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/>
                <a:t>Data </a:t>
              </a:r>
              <a:r>
                <a:rPr lang="es-MX" sz="1200" dirty="0" err="1" smtClean="0"/>
                <a:t>Element</a:t>
              </a:r>
              <a:endParaRPr lang="es-MX" sz="1200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4933951" y="4191000"/>
              <a:ext cx="756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smtClean="0"/>
                <a:t>Data </a:t>
              </a:r>
              <a:r>
                <a:rPr lang="es-MX" sz="1200" dirty="0" err="1" smtClean="0"/>
                <a:t>Element</a:t>
              </a:r>
              <a:endParaRPr lang="es-MX" sz="1200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2209799" y="4889893"/>
              <a:ext cx="480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err="1" smtClean="0"/>
                <a:t>Using</a:t>
              </a:r>
              <a:r>
                <a:rPr lang="es-MX" sz="1200" dirty="0" smtClean="0"/>
                <a:t> </a:t>
              </a:r>
              <a:r>
                <a:rPr lang="es-MX" sz="1200" dirty="0" err="1" smtClean="0"/>
                <a:t>separate</a:t>
              </a:r>
              <a:r>
                <a:rPr lang="es-MX" sz="1200" dirty="0" smtClean="0"/>
                <a:t> Linear-</a:t>
              </a:r>
              <a:r>
                <a:rPr lang="es-MX" sz="1200" dirty="0" err="1"/>
                <a:t>N</a:t>
              </a:r>
              <a:r>
                <a:rPr lang="es-MX" sz="1200" dirty="0" err="1" smtClean="0"/>
                <a:t>ode</a:t>
              </a:r>
              <a:r>
                <a:rPr lang="es-MX" sz="1200" dirty="0" smtClean="0"/>
                <a:t> </a:t>
              </a:r>
              <a:r>
                <a:rPr lang="es-MX" sz="1200" dirty="0" err="1" smtClean="0"/>
                <a:t>objects</a:t>
              </a:r>
              <a:r>
                <a:rPr lang="es-MX" sz="1200" dirty="0" smtClean="0"/>
                <a:t> to store and link Data </a:t>
              </a:r>
              <a:r>
                <a:rPr lang="es-MX" sz="1200" dirty="0" err="1"/>
                <a:t>E</a:t>
              </a:r>
              <a:r>
                <a:rPr lang="es-MX" sz="1200" dirty="0" err="1" smtClean="0"/>
                <a:t>lements</a:t>
              </a:r>
              <a:endParaRPr lang="es-MX" sz="1200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219200" y="2075602"/>
              <a:ext cx="59436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MX" sz="1800" dirty="0" smtClean="0"/>
                <a:t>A </a:t>
              </a:r>
              <a:r>
                <a:rPr lang="es-MX" sz="1800" dirty="0" err="1" smtClean="0"/>
                <a:t>Linked-Structure</a:t>
              </a:r>
              <a:r>
                <a:rPr lang="es-MX" sz="1800" dirty="0" smtClean="0"/>
                <a:t> </a:t>
              </a:r>
              <a:r>
                <a:rPr lang="es-MX" sz="1800" dirty="0" err="1" smtClean="0"/>
                <a:t>wN</a:t>
              </a:r>
              <a:r>
                <a:rPr lang="es-MX" sz="1800" dirty="0" smtClean="0"/>
                <a:t> </a:t>
              </a:r>
              <a:r>
                <a:rPr lang="es-MX" sz="1800" dirty="0" err="1" smtClean="0"/>
                <a:t>object</a:t>
              </a:r>
              <a:r>
                <a:rPr lang="es-MX" sz="1800" dirty="0" smtClean="0"/>
                <a:t> (</a:t>
              </a:r>
              <a:r>
                <a:rPr lang="es-MX" sz="1200" dirty="0" err="1" smtClean="0"/>
                <a:t>implemented</a:t>
              </a:r>
              <a:r>
                <a:rPr lang="es-MX" sz="1200" dirty="0" smtClean="0"/>
                <a:t> </a:t>
              </a:r>
              <a:r>
                <a:rPr lang="es-MX" sz="1200" dirty="0" err="1" smtClean="0"/>
                <a:t>with</a:t>
              </a:r>
              <a:r>
                <a:rPr lang="es-MX" sz="1200" dirty="0" smtClean="0"/>
                <a:t> a </a:t>
              </a:r>
              <a:r>
                <a:rPr lang="es-MX" sz="1200" dirty="0" err="1" smtClean="0"/>
                <a:t>Linked-Structure</a:t>
              </a:r>
              <a:r>
                <a:rPr lang="es-MX" sz="1800" dirty="0" smtClean="0"/>
                <a:t>)</a:t>
              </a:r>
              <a:endParaRPr lang="es-MX" sz="1800" dirty="0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35579336-0E18-43D2-823B-F26BEDC3BC66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s-MX" sz="10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 smtClean="0"/>
              <a:t>Linear-Node </a:t>
            </a:r>
            <a:r>
              <a:rPr lang="en-US" altLang="es-MX" dirty="0"/>
              <a:t>operations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C518287-6E50-43BE-8CCD-BA8609983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09100"/>
            <a:ext cx="5720451" cy="448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11461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35579336-0E18-43D2-823B-F26BEDC3BC66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s-MX" sz="10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 smtClean="0"/>
              <a:t>Linked-Structure </a:t>
            </a:r>
            <a:r>
              <a:rPr lang="en-US" altLang="es-MX" dirty="0"/>
              <a:t>operations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7174DB7-7F75-43A5-885E-FDAA9BB18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19200"/>
            <a:ext cx="4495800" cy="482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55077"/>
      </p:ext>
    </p:extLst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35579336-0E18-43D2-823B-F26BEDC3BC66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s-MX" sz="10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 smtClean="0"/>
              <a:t>Linked-Structure-Iterator </a:t>
            </a:r>
            <a:r>
              <a:rPr lang="en-US" altLang="es-MX" dirty="0"/>
              <a:t>operations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9C460F5-9E3F-4653-B8F7-CA35E3DB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65385"/>
            <a:ext cx="612449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42185"/>
      </p:ext>
    </p:extLst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AC69FB17-8A42-45EE-BC0B-E7EB01838666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s-MX" sz="10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i="1" dirty="0" smtClean="0"/>
              <a:t>References</a:t>
            </a:r>
            <a:endParaRPr lang="en-US" altLang="es-MX" i="1" dirty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1"/>
            <a:ext cx="8347075" cy="517842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Some original slides were modified and new ones were added up, to the material of the book and authors Lewis and Chase</a:t>
            </a:r>
            <a:endParaRPr lang="en-US" altLang="es-MX" sz="2800" dirty="0"/>
          </a:p>
          <a:p>
            <a:pPr eaLnBrk="1" hangingPunct="1">
              <a:lnSpc>
                <a:spcPct val="90000"/>
              </a:lnSpc>
            </a:pPr>
            <a:endParaRPr lang="en-US" altLang="es-MX" sz="2800" dirty="0"/>
          </a:p>
        </p:txBody>
      </p:sp>
    </p:spTree>
    <p:extLst>
      <p:ext uri="{BB962C8B-B14F-4D97-AF65-F5344CB8AC3E}">
        <p14:creationId xmlns:p14="http://schemas.microsoft.com/office/powerpoint/2010/main" val="115967188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theme/theme1.xml><?xml version="1.0" encoding="utf-8"?>
<a:theme xmlns:a="http://schemas.openxmlformats.org/drawingml/2006/main" name="1_Presentation4">
  <a:themeElements>
    <a:clrScheme name="1_Presentation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resentation4">
      <a:majorFont>
        <a:latin typeface="Arial"/>
        <a:ea typeface="ヒラギノ角ゴ Pro W3"/>
        <a:cs typeface="Arial"/>
      </a:majorFont>
      <a:minorFont>
        <a:latin typeface="Arial"/>
        <a:ea typeface="ヒラギノ角ゴ Pro W3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8" charset="0"/>
          </a:defRPr>
        </a:defPPr>
      </a:lstStyle>
    </a:lnDef>
  </a:objectDefaults>
  <a:extraClrSchemeLst>
    <a:extraClrScheme>
      <a:clrScheme name="1_Presentation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1661</TotalTime>
  <Words>179</Words>
  <Application>Microsoft Office PowerPoint</Application>
  <PresentationFormat>Presentación en pantalla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Tahoma</vt:lpstr>
      <vt:lpstr>Times</vt:lpstr>
      <vt:lpstr>Times New Roman</vt:lpstr>
      <vt:lpstr>ヒラギノ角ゴ Pro W3</vt:lpstr>
      <vt:lpstr>1_Presentation4</vt:lpstr>
      <vt:lpstr>Data Elements without Links</vt:lpstr>
      <vt:lpstr>Using separate Linear-Node objects to link Data Elements, &amp; other Linear-Node</vt:lpstr>
      <vt:lpstr>Linear-Node operations</vt:lpstr>
      <vt:lpstr>Linked-Structure operations</vt:lpstr>
      <vt:lpstr>Linked-Structure-Iterator operations</vt:lpstr>
      <vt:lpstr>References</vt:lpstr>
    </vt:vector>
  </TitlesOfParts>
  <Manager/>
  <Company>뿿쨰뿿줠ą辬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</dc:title>
  <dc:subject/>
  <dc:creator>mark temelko</dc:creator>
  <cp:keywords/>
  <dc:description/>
  <cp:lastModifiedBy>JOSE RAMON RIOS SANCHEZ</cp:lastModifiedBy>
  <cp:revision>196</cp:revision>
  <cp:lastPrinted>2018-05-08T23:26:34Z</cp:lastPrinted>
  <dcterms:created xsi:type="dcterms:W3CDTF">2009-03-17T19:25:30Z</dcterms:created>
  <dcterms:modified xsi:type="dcterms:W3CDTF">2019-04-24T21:59:04Z</dcterms:modified>
  <cp:category/>
</cp:coreProperties>
</file>