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3" roundtripDataSignature="AMtx7mhyZ+D9Ccy4GH81ZilkO8HmW1BU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4BD8B4-75DE-43DA-B4C7-24F7AB2341BD}">
  <a:tblStyle styleId="{F94BD8B4-75DE-43DA-B4C7-24F7AB2341B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3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3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3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ML and Shapley-Based prediction of resistance mechanisms in pathogenic bacteria</a:t>
            </a:r>
            <a:endParaRPr sz="348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7950" y="4066500"/>
            <a:ext cx="76881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Group-15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Ram Sundaram (20BT10026), Vishal Ravipati (20CS10076), Giri Nikhil Rajendra (20BT10036)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729452" y="3332425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CBP (CS61060) Project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825" y="1533825"/>
            <a:ext cx="569595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154" name="Google Shape;154;p11"/>
          <p:cNvSpPr txBox="1"/>
          <p:nvPr/>
        </p:nvSpPr>
        <p:spPr>
          <a:xfrm>
            <a:off x="788375" y="1464425"/>
            <a:ext cx="79623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0" i="0" lang="en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Genomic data has millions of features/mutations and ~1,000 samples</a:t>
            </a:r>
            <a:endParaRPr b="0" i="0" sz="2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0" i="0" lang="en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Causes computational inefficiency and model inaccuracy</a:t>
            </a:r>
            <a:endParaRPr b="0" i="0" sz="2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0" i="0" lang="en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must reduce feature space to select only mutations relevant to resistance</a:t>
            </a:r>
            <a:endParaRPr b="0" i="0" sz="2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0" i="0" lang="en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Reduced ~800,000 features to roughly 2,000</a:t>
            </a:r>
            <a:endParaRPr b="0" i="0" sz="2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 Fitting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729450" y="3870975"/>
            <a:ext cx="768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Models selected on basis of simplicity, accuracy and compatibility with TreeShap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XGBoost and Random Forest selected for results and efficiency, Decision Trees selected to balance out complex models with simplicity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725" y="1904450"/>
            <a:ext cx="66865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75" y="1295975"/>
            <a:ext cx="8886251" cy="18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Shapley Values</a:t>
            </a:r>
            <a:endParaRPr/>
          </a:p>
        </p:txBody>
      </p:sp>
      <p:sp>
        <p:nvSpPr>
          <p:cNvPr id="168" name="Google Shape;168;p13"/>
          <p:cNvSpPr txBox="1"/>
          <p:nvPr/>
        </p:nvSpPr>
        <p:spPr>
          <a:xfrm>
            <a:off x="729450" y="1372175"/>
            <a:ext cx="768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 of explaining the contribution to every feature to the final prediction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619925" y="3238825"/>
            <a:ext cx="81195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 = Mutation i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Φi = Shap value of mutation i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 = Set of all features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 = A specific subset of mutation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v(S) = Prediction error of model on subset 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Shapley Values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729450" y="1372175"/>
            <a:ext cx="768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 of explaining the contribution to every feature to the final prediction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6" name="Google Shape;176;p14"/>
          <p:cNvGraphicFramePr/>
          <p:nvPr/>
        </p:nvGraphicFramePr>
        <p:xfrm>
          <a:off x="954300" y="265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{F94BD8B4-75DE-43DA-B4C7-24F7AB2341BD}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Isolate No.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Shapley Values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729450" y="1655350"/>
            <a:ext cx="768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 of explaining the contribution to every feature to the final prediction</a:t>
            </a:r>
            <a:endParaRPr b="0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Works by iteratively retraining the model on every subset of mutations</a:t>
            </a:r>
            <a:endParaRPr b="0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Calculates the marginal contribution of each mutation to the prediction</a:t>
            </a:r>
            <a:endParaRPr b="0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0" i="0" lang="en" sz="1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Marginal contribution of mutation = Prediction Error of subset with mutation - Prediction Error of subset without mutation</a:t>
            </a:r>
            <a:endParaRPr b="0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Shapley Values</a:t>
            </a:r>
            <a:endParaRPr/>
          </a:p>
        </p:txBody>
      </p:sp>
      <p:sp>
        <p:nvSpPr>
          <p:cNvPr id="188" name="Google Shape;188;p16"/>
          <p:cNvSpPr txBox="1"/>
          <p:nvPr/>
        </p:nvSpPr>
        <p:spPr>
          <a:xfrm>
            <a:off x="729450" y="1372175"/>
            <a:ext cx="768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 of explaining the contribution to every feature to the final prediction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9" name="Google Shape;189;p16"/>
          <p:cNvGraphicFramePr/>
          <p:nvPr/>
        </p:nvGraphicFramePr>
        <p:xfrm>
          <a:off x="954300" y="265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{F94BD8B4-75DE-43DA-B4C7-24F7AB2341BD}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Isolate No.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Shapley Values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729450" y="1372175"/>
            <a:ext cx="768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 of explaining the contribution to every feature to the final prediction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6" name="Google Shape;196;p17"/>
          <p:cNvGraphicFramePr/>
          <p:nvPr/>
        </p:nvGraphicFramePr>
        <p:xfrm>
          <a:off x="954300" y="265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{F94BD8B4-75DE-43DA-B4C7-24F7AB2341BD}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Isolate No.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Shapley Values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729450" y="1372175"/>
            <a:ext cx="768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 of explaining the contribution to every feature to the final prediction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3" name="Google Shape;203;p18"/>
          <p:cNvGraphicFramePr/>
          <p:nvPr/>
        </p:nvGraphicFramePr>
        <p:xfrm>
          <a:off x="954300" y="265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{F94BD8B4-75DE-43DA-B4C7-24F7AB2341BD}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Isolate No.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75" y="1295975"/>
            <a:ext cx="8886251" cy="18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Shapley Values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729450" y="1372175"/>
            <a:ext cx="768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 of explaining the contribution to every feature to the final prediction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619925" y="3238825"/>
            <a:ext cx="81195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 = Mutation i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Φi = Shap value of mutation i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 = Set of all features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 = A specific subset of mutation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v(S) = Prediction error of model on subset 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29450" y="13930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Drug resistance is a critical issue where infectious organisms, or pathogens, develop resistance to commonly used drugs in treatment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625" y="2033138"/>
            <a:ext cx="761047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192675" y="4507850"/>
            <a:ext cx="7052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i="0" lang="en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Accuracy vs interpretability tradeoff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863" y="1297575"/>
            <a:ext cx="81438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Shapley Values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729450" y="1295975"/>
            <a:ext cx="76887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 of explaining the contribution to every feature to the final prediction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619925" y="3238825"/>
            <a:ext cx="81195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 = Mutation i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Φi = Shap value of mutation i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 = Set of all features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 = A specific subset of mutation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v(S) = Prediction error of model on subset 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-44925" y="-161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Final model pipeline</a:t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550" y="519100"/>
            <a:ext cx="8172912" cy="46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Sample Results (</a:t>
            </a:r>
            <a:r>
              <a:rPr i="1" lang="en"/>
              <a:t>M. tuberculosis, </a:t>
            </a:r>
            <a:r>
              <a:rPr lang="en"/>
              <a:t>MXF)</a:t>
            </a: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88" y="1825800"/>
            <a:ext cx="8988026" cy="24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8824" t="9526"/>
          <a:stretch/>
        </p:blipFill>
        <p:spPr>
          <a:xfrm>
            <a:off x="2060875" y="709050"/>
            <a:ext cx="5712774" cy="42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 (</a:t>
            </a:r>
            <a:r>
              <a:rPr i="1" lang="en"/>
              <a:t>S. Pneumoniae</a:t>
            </a:r>
            <a:r>
              <a:rPr lang="en"/>
              <a:t>, penicillin)</a:t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3">
            <a:alphaModFix/>
          </a:blip>
          <a:srcRect b="0" l="0" r="19244" t="0"/>
          <a:stretch/>
        </p:blipFill>
        <p:spPr>
          <a:xfrm>
            <a:off x="0" y="1556275"/>
            <a:ext cx="9000325" cy="2829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 (</a:t>
            </a:r>
            <a:r>
              <a:rPr i="1" lang="en"/>
              <a:t>S. Pneumoniae</a:t>
            </a:r>
            <a:r>
              <a:rPr lang="en"/>
              <a:t>, penicillin)</a:t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3500" y="1651250"/>
            <a:ext cx="9294600" cy="30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 (</a:t>
            </a:r>
            <a:r>
              <a:rPr i="1" lang="en"/>
              <a:t>M. tuberculosis</a:t>
            </a:r>
            <a:r>
              <a:rPr lang="en"/>
              <a:t>, isoniazid)</a:t>
            </a:r>
            <a:endParaRPr/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4800" y="1533825"/>
            <a:ext cx="9326400" cy="31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Discussion/Conclusion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350375" y="1644125"/>
            <a:ext cx="8411700" cy="3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Could serve as a guide for future wet lab endeavours into resistance to rarely-used antibiotics or resistance mechanisms across pathogens that are not well-researched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pipeline is theoretically applicable to any combination of a genotypic feature set and a phenotypic label across all species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Future considerations include analysis of pairwise resistance, multi-drug resistance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>
            <a:off x="382772" y="921488"/>
            <a:ext cx="8555665" cy="37072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8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96375" y="1790100"/>
            <a:ext cx="3705900" cy="305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Development of a novel pipeline for prediction and identification of resistance mechanisms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163375" y="1756400"/>
            <a:ext cx="3705900" cy="305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Enhancing clinical utility of designed pipeline through enhanced interpretability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 we achieve interpretability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844525" y="1292000"/>
            <a:ext cx="75735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Machine learning models are able to “learn” which mutations cause resistance just by looking at the data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ML Models lack interpretability making it difficult to “extract” that “learned information”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Particularly, for mutations and phenotypes, which have non-linear relationships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Shapley values enable us to extract information from the trained ML model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Assign every mutation a quantitative score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925" y="632850"/>
            <a:ext cx="6580625" cy="44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Pipeline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Used</a:t>
            </a:r>
            <a:endParaRPr/>
          </a:p>
        </p:txBody>
      </p:sp>
      <p:cxnSp>
        <p:nvCxnSpPr>
          <p:cNvPr id="121" name="Google Shape;121;p6"/>
          <p:cNvCxnSpPr/>
          <p:nvPr/>
        </p:nvCxnSpPr>
        <p:spPr>
          <a:xfrm>
            <a:off x="4651600" y="1632900"/>
            <a:ext cx="22500" cy="303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6"/>
          <p:cNvSpPr txBox="1"/>
          <p:nvPr/>
        </p:nvSpPr>
        <p:spPr>
          <a:xfrm>
            <a:off x="406550" y="1733975"/>
            <a:ext cx="36612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Maela Dataset</a:t>
            </a:r>
            <a:endParaRPr b="1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3,085 </a:t>
            </a:r>
            <a:r>
              <a:rPr b="0" i="1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Streptococcus pneumoniae </a:t>
            </a: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isolates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Mutations represented by SNPs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Antibiotic resistance available for penicillin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5174625" y="1733975"/>
            <a:ext cx="36612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Cryptic Dataset</a:t>
            </a:r>
            <a:endParaRPr b="1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12,289 </a:t>
            </a:r>
            <a:r>
              <a:rPr b="0" i="1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Mycobacterium tuberculosis </a:t>
            </a: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isolates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Mutations represented by SNPs and indels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Antibiotic resistance available for 13 antibiotics including MXF, INH, AMI, LEV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Sample Data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425" y="1331700"/>
            <a:ext cx="7147150" cy="36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Sample Labels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20450"/>
            <a:ext cx="8839198" cy="3575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Required Data Format</a:t>
            </a:r>
            <a:endParaRPr/>
          </a:p>
        </p:txBody>
      </p:sp>
      <p:graphicFrame>
        <p:nvGraphicFramePr>
          <p:cNvPr id="141" name="Google Shape;141;p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{F94BD8B4-75DE-43DA-B4C7-24F7AB2341BD}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Isolate No.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Mutation 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Sample 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9"/>
          <p:cNvSpPr txBox="1"/>
          <p:nvPr/>
        </p:nvSpPr>
        <p:spPr>
          <a:xfrm>
            <a:off x="956825" y="4071450"/>
            <a:ext cx="7239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b="0" i="0" lang="en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Binary variable to indicate presence or absence of a mutation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