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531F-C7F9-4E06-8EC0-A0D2CCF2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C5C0D-A8C2-4932-874D-90C4F5283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088D-668D-43EB-B6A3-BE34941D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5DC6-5C3B-447A-BBEF-629A03C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BA2E-D841-46FA-9A41-B689CA1B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840D-0EA2-4731-90FC-D19CB15C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EE8F3-1CB3-426C-9D46-8CC809BE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C87E-DC07-422F-B286-2E2F302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C3E6-76C3-44A3-BE83-AC5C7057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39010-19BE-4664-B0F3-85336BD9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1024D-F744-4C95-A762-AA838B381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1CECF-612E-4C4A-9CF8-10EB11C52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A3E9-B2BA-41C4-980C-6BD26D6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8A4F-0624-4207-839C-868778C2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8B7D-AC92-478D-8C8F-78B429D9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C132-EE49-4B08-9650-37EC56A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16A0-74F5-4D73-BB26-E80E978B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4003-5D1C-45B5-A3F0-FB39B08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44F0-36CE-4037-8126-51422EFF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BD74-BFF4-4DBA-A461-A69B09B0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BBA5-BA35-4BC9-A9AC-70371794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065C-674A-48BA-B937-A16C2A34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C242-696E-47C1-BC3D-80D28F36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898F-FEB8-4F6C-A6A0-0A0AEE35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7D84-E22C-4EED-AB52-3BFAF70D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16AA-DCA4-4EF1-B026-7F6422EE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2257-CF10-4502-B7D8-78C4FC414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08AC-688B-40F1-AE97-DA1240B56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82F0A-86E0-4DA2-8A85-3E0F158A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34876-E6AE-407E-89F5-A64BC24E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D314-41EC-47B3-8B4C-148A818B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1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DCD2-023C-43F0-B83E-97F64CBA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D8F5A-AFDF-4D92-91A5-4675B918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DD919-E493-4227-B849-8B48D813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FBC97-511B-4527-AC94-286D29E10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E27FD-E4DC-45B7-8030-A3F7E2E33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29FBC-AA99-4775-89E9-6B822E13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56289-5B36-4E5F-B1CB-A81A1BEE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F768A-A613-413B-8DBF-B37F08A6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E57D-044C-4D0E-A82C-402F9F9F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F0CD6-128F-4E24-8B16-61A0DCF8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E6DA8-5728-4EAA-8647-A62E208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8EAEE-FD1D-403E-9122-E07E7595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272C3-4A10-46BA-AE0E-99E9F4DE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2DE25-7DDF-4D6C-B285-DC7D5790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427A7-22D9-4C2F-AC31-4BD5923F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E94C-04EC-4464-B388-175C6BBF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EFA2-E57D-484C-9EE8-72800E05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A29B-404F-4D61-BD67-D7DD0D2B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4ADEC-95AE-413C-BFAF-6021F711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6F9C3-8461-4EE8-9658-E46E1BE3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E1F2-E27C-4517-970E-85BCBD05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EA2-8033-46C3-9A8A-8D2B3786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71B86-8177-4BC8-8D8D-E6E153C80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8D80-067B-463D-9E7A-EE9C4ED6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DC2C-65A7-463B-8E19-A46A51CE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2C76-CDB8-4BA6-B501-AD1327D5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D6E5C-2541-4CB5-8359-6C162C1A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2BF08-0A89-465D-BF3D-C1CB90FE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845C7-1D56-422A-B7BA-4AE993B1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1BCE-889B-4DE9-B5C7-065E43CC5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A50B-294B-48BA-BE1C-4D0410B72C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41E2-D45C-4D5B-8DAE-C692F4377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FA40-836E-4A36-ABB6-7A4DFC347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247E-694D-4B6E-916D-FB86A94A1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7938-8FA8-4B97-953F-B09BC4EB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601"/>
            <a:ext cx="9144000" cy="1816780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Inter-Symbol interference due to multi-path channel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C9AF1-54F7-42AD-9D5C-07E97F1B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34640"/>
            <a:ext cx="9144000" cy="37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6474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6E9CEC-1ACB-4183-9ABB-7EC8DD20A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/>
              <a:t>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5-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𝑦[𝐿</a:t>
            </a:r>
            <a:r>
              <a:rPr lang="en-US" sz="1400" b="1" spc="3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4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1]</a:t>
            </a:r>
            <a:r>
              <a:rPr lang="en-US" sz="1400" b="1" spc="8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400" b="1" spc="7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ℎ0𝑥[𝐿</a:t>
            </a:r>
            <a:r>
              <a:rPr lang="en-US" sz="1400" b="1" spc="3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400" b="1" spc="2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1]</a:t>
            </a:r>
            <a:r>
              <a:rPr lang="en-US" sz="1400" b="1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400" b="1" spc="1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ℎ1𝑥[𝐿</a:t>
            </a:r>
            <a:r>
              <a:rPr lang="en-US" sz="1400" b="1" spc="4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400" b="1" spc="1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2]</a:t>
            </a:r>
            <a:r>
              <a:rPr lang="en-US" sz="14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400" b="1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ℎ2𝑥[𝐿</a:t>
            </a:r>
            <a:r>
              <a:rPr lang="en-US" sz="1400" b="1" spc="3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4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3]</a:t>
            </a:r>
            <a:r>
              <a:rPr lang="en-US" sz="14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4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r>
              <a:rPr lang="en-US" sz="1400" b="1" spc="-5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4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ℎ𝐿−2𝑥[1]</a:t>
            </a:r>
            <a:r>
              <a:rPr lang="en-US" sz="1400" b="1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4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ℎ𝐿−1𝑥[0]</a:t>
            </a:r>
            <a:r>
              <a:rPr lang="en-US" sz="1400" b="1" spc="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4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𝑛[𝐿</a:t>
            </a:r>
            <a:r>
              <a:rPr lang="en-US" sz="1400" b="1" spc="5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400" b="1" spc="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1]</a:t>
            </a:r>
          </a:p>
          <a:p>
            <a:pPr algn="l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In the previous equation  the term sum represents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                                                                 attenuation due to channel coefficients which increases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                                                                 with time . Here we get a solution for the previous 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                                                                 equation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</a:rPr>
              <a:t>                                                                 then compare X’ with zero if less than 0 then equal -1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                                                                 else equal 1                                                    </a:t>
            </a:r>
            <a:r>
              <a:rPr lang="en-US" b="1" dirty="0">
                <a:solidFill>
                  <a:srgbClr val="0070C0"/>
                </a:solidFill>
                <a:ea typeface="Cambria Math" panose="02040503050406030204" pitchFamily="18" charset="0"/>
              </a:rPr>
              <a:t>Lines[38 : 51]</a:t>
            </a:r>
          </a:p>
          <a:p>
            <a:pPr algn="l"/>
            <a:r>
              <a:rPr lang="en-US" b="1" dirty="0">
                <a:solidFill>
                  <a:srgbClr val="002060"/>
                </a:solidFill>
                <a:effectLst/>
                <a:ea typeface="Cambria Math" panose="02040503050406030204" pitchFamily="18" charset="0"/>
              </a:rPr>
              <a:t>                                                                 </a:t>
            </a:r>
            <a:r>
              <a:rPr lang="en-US" b="1" dirty="0">
                <a:solidFill>
                  <a:srgbClr val="0070C0"/>
                </a:solidFill>
                <a:effectLst/>
                <a:ea typeface="Cambria Math" panose="02040503050406030204" pitchFamily="18" charset="0"/>
              </a:rPr>
              <a:t>6-</a:t>
            </a:r>
            <a:r>
              <a:rPr lang="en-US" b="1" dirty="0">
                <a:solidFill>
                  <a:srgbClr val="002060"/>
                </a:solidFill>
                <a:effectLst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Here we compare the received signal Y with zero to be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</a:rPr>
              <a:t>                                                                 able to compute BER by comparing Y(received) with X’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                                                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</a:rPr>
              <a:t> (detected).                                                     </a:t>
            </a:r>
            <a:r>
              <a:rPr lang="en-US" b="1" dirty="0">
                <a:solidFill>
                  <a:srgbClr val="0070C0"/>
                </a:solidFill>
                <a:effectLst/>
                <a:ea typeface="Cambria Math" panose="02040503050406030204" pitchFamily="18" charset="0"/>
              </a:rPr>
              <a:t>Lines[54 : 66]</a:t>
            </a:r>
          </a:p>
          <a:p>
            <a:pPr algn="l"/>
            <a:r>
              <a:rPr lang="en-US" dirty="0"/>
              <a:t>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7-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</a:rPr>
              <a:t>At the end we plot the BER vs Eb/N0    </a:t>
            </a:r>
            <a:r>
              <a:rPr lang="en-US" b="1" dirty="0">
                <a:solidFill>
                  <a:srgbClr val="0070C0"/>
                </a:solidFill>
              </a:rPr>
              <a:t>Lines[68 : 73]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DA88A-A427-4C56-A81D-D6EF4CB2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5224" cy="2552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F3DE1-A37E-4F1F-A495-FBE29225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2921"/>
            <a:ext cx="4435224" cy="23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9F680-13D8-41CC-854D-ECBC2474C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38188"/>
            <a:ext cx="4435224" cy="13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6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3078BE-C540-4CBA-9E1D-BCE83A0FA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sz="2800" dirty="0"/>
              <a:t>The relation bn BER and Eb/No is an inverse relation as the noise decreases the BER decreases.</a:t>
            </a:r>
          </a:p>
          <a:p>
            <a:pPr algn="l"/>
            <a:endParaRPr lang="en-US" sz="2800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BE171-28D5-447D-830B-FFD06597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6" y="1428576"/>
            <a:ext cx="5235394" cy="4000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5B4AB8-B972-4991-B08F-83A64AF0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83" y="1428576"/>
            <a:ext cx="5235392" cy="40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A919C2-93EB-4E5F-BD44-C41E317FF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sz="4400" b="1" u="sng" dirty="0">
                <a:solidFill>
                  <a:srgbClr val="C00000"/>
                </a:solidFill>
              </a:rPr>
              <a:t>In </a:t>
            </a:r>
            <a:r>
              <a:rPr lang="en-US" sz="4400" b="1" i="0" u="sng" dirty="0">
                <a:solidFill>
                  <a:srgbClr val="C00000"/>
                </a:solidFill>
                <a:effectLst/>
              </a:rPr>
              <a:t>conclusion :</a:t>
            </a:r>
          </a:p>
          <a:p>
            <a:pPr algn="l"/>
            <a:endParaRPr lang="en-US" sz="4400" b="1" i="0" u="sng" dirty="0">
              <a:solidFill>
                <a:srgbClr val="C00000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Whitney"/>
              </a:rPr>
              <a:t>The first method is better than the second one by observing bit error rate 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Whitney"/>
              </a:rPr>
              <a:t>Due to the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herit"/>
              </a:rPr>
              <a:t>accommodation of the error that is caused by the channel </a:t>
            </a:r>
            <a:r>
              <a:rPr lang="en-US" sz="3200" b="0" i="0" dirty="0">
                <a:effectLst/>
                <a:latin typeface="Whitney"/>
              </a:rPr>
              <a:t>Coefficients which is not handled perfectly in the second method.</a:t>
            </a:r>
          </a:p>
          <a:p>
            <a:pPr algn="l"/>
            <a:endParaRPr lang="en-US" b="0" i="0" dirty="0">
              <a:effectLst/>
              <a:latin typeface="inherit"/>
            </a:endParaRPr>
          </a:p>
          <a:p>
            <a:pPr algn="l"/>
            <a:endParaRPr lang="en-US" b="0" i="0" dirty="0">
              <a:effectLst/>
              <a:latin typeface="Whitne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1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D1BA43-A6F0-4E38-9037-69FE3B1A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wireless channels, signals are transmitted via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electromagnetic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waves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which propagate through the air until</a:t>
            </a:r>
            <a:r>
              <a:rPr lang="en-US" sz="2800" spc="-2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reaches the receiver. </a:t>
            </a:r>
          </a:p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However, the nature of electromagnetic waves allow that multiple copies of the signal</a:t>
            </a:r>
            <a:r>
              <a:rPr lang="en-US" sz="2800" spc="-2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would travel around and reach the receiver at different times, such as is shown in above</a:t>
            </a:r>
            <a:r>
              <a:rPr lang="en-US" sz="2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effect is what</a:t>
            </a:r>
            <a:r>
              <a:rPr lang="en-US" sz="2800" spc="-2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known as the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multipath effect.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As is shown in the figure.</a:t>
            </a:r>
          </a:p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symbol transmitted by the transmitter would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traverse multiple paths until it reaches the receiver. </a:t>
            </a:r>
          </a:p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Therefore, the receiver is expected to receiver multiple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copies of the same transmitted signal. </a:t>
            </a:r>
          </a:p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 of these copies would arrive at a different time (based on how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long the path that the signal travelled through is) and with a different magnitude (based on how much</a:t>
            </a:r>
            <a:r>
              <a:rPr lang="en-US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attenuation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signal suffered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during</a:t>
            </a:r>
            <a:r>
              <a:rPr lang="en-US" sz="2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transmission across</a:t>
            </a:r>
            <a:r>
              <a:rPr lang="en-US" sz="2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path).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42ABC7-9B12-4034-8767-142FEA76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/>
              <a:t>The figure below is the relation bn input seq x and the received y with signal noise N and channel effect (attenuation) H.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Fig 2                                                                                                             </a:t>
            </a:r>
          </a:p>
          <a:p>
            <a:pPr algn="l"/>
            <a:r>
              <a:rPr lang="en-US" dirty="0"/>
              <a:t>                                                                                                               For simplicity we will write this </a:t>
            </a:r>
          </a:p>
          <a:p>
            <a:pPr algn="l"/>
            <a:r>
              <a:rPr lang="en-US" dirty="0"/>
              <a:t>                                                                                                               equation as </a:t>
            </a:r>
            <a:r>
              <a:rPr lang="en-US" b="1" u="sng" dirty="0">
                <a:solidFill>
                  <a:srgbClr val="7030A0"/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𝑌</a:t>
            </a:r>
            <a:r>
              <a:rPr lang="en-US" b="1" u="sng" spc="80" dirty="0">
                <a:solidFill>
                  <a:srgbClr val="7030A0"/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r>
              <a:rPr lang="en-US" b="1" u="sng" spc="45" dirty="0">
                <a:solidFill>
                  <a:srgbClr val="7030A0"/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𝐻𝑋</a:t>
            </a:r>
            <a:r>
              <a:rPr lang="en-US" b="1" u="sng" spc="15" dirty="0">
                <a:solidFill>
                  <a:srgbClr val="7030A0"/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+</a:t>
            </a:r>
            <a:r>
              <a:rPr lang="en-US" b="1" u="sng" spc="-5" dirty="0">
                <a:solidFill>
                  <a:srgbClr val="7030A0"/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𝑁.</a:t>
            </a:r>
          </a:p>
          <a:p>
            <a:pPr algn="l"/>
            <a:r>
              <a:rPr lang="en-US" sz="3200" b="1" dirty="0">
                <a:solidFill>
                  <a:srgbClr val="7030A0"/>
                </a:solidFill>
              </a:rPr>
              <a:t>                        </a:t>
            </a:r>
          </a:p>
          <a:p>
            <a:pPr marL="342900" marR="0" lvl="0" indent="-342900" algn="l" rtl="0">
              <a:spcBef>
                <a:spcPts val="795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>
                <a:tab pos="546735" algn="l"/>
              </a:tabLst>
            </a:pPr>
            <a:r>
              <a:rPr lang="en-US" dirty="0">
                <a:effectLst/>
                <a:ea typeface="Calibri" panose="020F0502020204030204" pitchFamily="34" charset="0"/>
              </a:rPr>
              <a:t>The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transmitted signal</a:t>
            </a:r>
            <a:r>
              <a:rPr lang="en-US" spc="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is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mbria Math" panose="02040503050406030204" pitchFamily="18" charset="0"/>
              </a:rPr>
              <a:t>𝑋</a:t>
            </a:r>
            <a:r>
              <a:rPr lang="en-US" dirty="0">
                <a:effectLst/>
                <a:ea typeface="Calibri" panose="020F0502020204030204" pitchFamily="34" charset="0"/>
              </a:rPr>
              <a:t>.</a:t>
            </a:r>
            <a:r>
              <a:rPr lang="en-US" spc="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This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is what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the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receiver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wants</a:t>
            </a:r>
            <a:r>
              <a:rPr lang="en-US" spc="-1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to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know</a:t>
            </a:r>
            <a:r>
              <a:rPr lang="en-US" spc="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or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estimate.</a:t>
            </a:r>
          </a:p>
          <a:p>
            <a:pPr marL="342900" marR="521970" lvl="0" indent="-342900" algn="l">
              <a:lnSpc>
                <a:spcPct val="125000"/>
              </a:lnSpc>
              <a:spcBef>
                <a:spcPts val="325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>
                <a:tab pos="546735" algn="l"/>
              </a:tabLst>
            </a:pPr>
            <a:r>
              <a:rPr lang="en-US" dirty="0">
                <a:effectLst/>
                <a:ea typeface="Calibri" panose="020F0502020204030204" pitchFamily="34" charset="0"/>
              </a:rPr>
              <a:t>The received signal is </a:t>
            </a:r>
            <a:r>
              <a:rPr lang="en-US" dirty="0">
                <a:effectLst/>
                <a:ea typeface="Cambria Math" panose="02040503050406030204" pitchFamily="18" charset="0"/>
              </a:rPr>
              <a:t>𝑌</a:t>
            </a:r>
            <a:r>
              <a:rPr lang="en-US" dirty="0">
                <a:effectLst/>
                <a:ea typeface="Calibri" panose="020F0502020204030204" pitchFamily="34" charset="0"/>
              </a:rPr>
              <a:t>. This is what the receiver measures from the channel, and is the main</a:t>
            </a:r>
            <a:r>
              <a:rPr lang="en-US" spc="-22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observation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from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which</a:t>
            </a:r>
            <a:r>
              <a:rPr lang="en-US" spc="-1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the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receiver can</a:t>
            </a:r>
            <a:r>
              <a:rPr lang="en-US" spc="-1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figure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out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what</a:t>
            </a:r>
            <a:r>
              <a:rPr lang="en-US" spc="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mbria Math" panose="02040503050406030204" pitchFamily="18" charset="0"/>
              </a:rPr>
              <a:t>𝑋</a:t>
            </a:r>
            <a:r>
              <a:rPr lang="en-US" spc="35" dirty="0">
                <a:effectLst/>
                <a:ea typeface="Cambria Math" panose="020405030504060302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is.</a:t>
            </a:r>
          </a:p>
          <a:p>
            <a:pPr marL="342900" marR="521970" lvl="0" indent="-342900" algn="l">
              <a:lnSpc>
                <a:spcPct val="125000"/>
              </a:lnSpc>
              <a:spcBef>
                <a:spcPts val="325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>
                <a:tab pos="546735" algn="l"/>
              </a:tabLst>
            </a:pPr>
            <a:r>
              <a:rPr lang="en-US" dirty="0">
                <a:effectLst/>
                <a:ea typeface="Calibri" panose="020F0502020204030204" pitchFamily="34" charset="0"/>
              </a:rPr>
              <a:t>The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noise component</a:t>
            </a:r>
            <a:r>
              <a:rPr lang="en-US" spc="-1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mbria Math" panose="02040503050406030204" pitchFamily="18" charset="0"/>
              </a:rPr>
              <a:t>𝑁</a:t>
            </a:r>
            <a:r>
              <a:rPr lang="en-US" dirty="0">
                <a:effectLst/>
                <a:ea typeface="Calibri" panose="020F0502020204030204" pitchFamily="34" charset="0"/>
              </a:rPr>
              <a:t>. This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corresponds</a:t>
            </a:r>
            <a:r>
              <a:rPr lang="en-US" spc="-1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to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the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AWGN noise</a:t>
            </a:r>
            <a:r>
              <a:rPr lang="en-US" spc="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which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corrupts</a:t>
            </a:r>
            <a:r>
              <a:rPr lang="en-US" spc="-1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mbria Math" panose="02040503050406030204" pitchFamily="18" charset="0"/>
              </a:rPr>
              <a:t>𝑌</a:t>
            </a:r>
            <a:r>
              <a:rPr lang="en-US" dirty="0">
                <a:effectLst/>
                <a:ea typeface="Calibri" panose="020F0502020204030204" pitchFamily="34" charset="0"/>
              </a:rPr>
              <a:t>. 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The channel coefficients </a:t>
            </a:r>
            <a:r>
              <a:rPr lang="en-US" dirty="0"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𝐻</a:t>
            </a:r>
            <a:r>
              <a:rPr lang="en-US" dirty="0">
                <a:effectLst/>
                <a:ea typeface="Calibri" panose="020F0502020204030204" pitchFamily="34" charset="0"/>
              </a:rPr>
              <a:t>. This term captures the effect of the channel on the transmitted symbols</a:t>
            </a:r>
            <a:r>
              <a:rPr lang="en-US" spc="-22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passing through different paths. There are mechanisms which allow the receiver to estimate the</a:t>
            </a:r>
            <a:r>
              <a:rPr lang="en-US" spc="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value of</a:t>
            </a:r>
            <a:r>
              <a:rPr lang="en-US" spc="-3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𝐻</a:t>
            </a:r>
            <a:r>
              <a:rPr lang="en-US" dirty="0">
                <a:effectLst/>
                <a:ea typeface="Calibri" panose="020F0502020204030204" pitchFamily="34" charset="0"/>
              </a:rPr>
              <a:t>. So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we can safely assume that </a:t>
            </a:r>
            <a:r>
              <a:rPr lang="en-US" dirty="0"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𝐻</a:t>
            </a:r>
            <a:r>
              <a:rPr lang="en-US" spc="30" dirty="0"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is</a:t>
            </a:r>
            <a:r>
              <a:rPr lang="en-US" spc="-10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known at</a:t>
            </a:r>
            <a:r>
              <a:rPr lang="en-US" spc="-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the</a:t>
            </a:r>
            <a:r>
              <a:rPr lang="en-US" spc="-15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receiver.</a:t>
            </a:r>
          </a:p>
          <a:p>
            <a:pPr algn="l"/>
            <a:r>
              <a:rPr lang="en-US" dirty="0"/>
              <a:t>Our goal here is to find out and plot the relation bn BER and Eb/No 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9A67D-C468-4465-9797-9EBDB35C3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" y="765588"/>
            <a:ext cx="6721674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1642A1-EE64-48C7-86A1-28E23B4A9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So how to get this relation ??</a:t>
            </a:r>
          </a:p>
          <a:p>
            <a:pPr algn="l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way</a:t>
            </a:r>
            <a:endParaRPr lang="en-US" b="1" u="sng" dirty="0">
              <a:solidFill>
                <a:schemeClr val="accent6">
                  <a:lumMod val="50000"/>
                </a:schemeClr>
              </a:solidFill>
              <a:effectLst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get a solution for this equation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𝑌</a:t>
            </a:r>
            <a:r>
              <a:rPr lang="en-US" b="1" spc="80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r>
              <a:rPr lang="en-US" b="1" spc="45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𝐻𝑋</a:t>
            </a:r>
            <a:r>
              <a:rPr lang="en-US" b="1" spc="15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+</a:t>
            </a:r>
            <a:r>
              <a:rPr lang="en-US" b="1" spc="-5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𝑁.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So we want to find out X , H and N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1-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we assume L = 1000 where L is the number of paths and also      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number of bits. We want to create H as it’s complex gaussian with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zero mean and unit variance which is normal dis .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First we get h then get the power of the normal dis then multiply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mag(h)*power.                                 </a:t>
            </a:r>
            <a:r>
              <a:rPr lang="en-US" b="1" dirty="0">
                <a:solidFill>
                  <a:srgbClr val="0070C0"/>
                </a:solidFill>
              </a:rPr>
              <a:t>Lines[1 : 5]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2-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Then we will create H zero matrix then fill it to make it lower tri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matrix as fig 2.                                  </a:t>
            </a:r>
            <a:r>
              <a:rPr lang="en-US" b="1" dirty="0">
                <a:solidFill>
                  <a:srgbClr val="0070C0"/>
                </a:solidFill>
              </a:rPr>
              <a:t>Lines[10 : 17]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3-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Then we will get inversed H to received bits out of Y , create 2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empty matrices BER and BER_Temp , identify Eb = 1 and assume the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of No.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Lines[19 : 23]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2EFA7-CEB8-440B-8CAB-E60DEC79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488"/>
            <a:ext cx="3444538" cy="2342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AF475-6358-473C-9C86-D0535AF1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074"/>
            <a:ext cx="3444538" cy="1957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E28ED-2481-43E7-A7D9-250A109A9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600"/>
            <a:ext cx="3444538" cy="701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F7FDD-0956-42B2-960E-1996FD1A3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75316"/>
            <a:ext cx="4572000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1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3CBE09-7AF0-4A5B-BB13-5B139A85C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/>
              <a:t>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4-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get N noise same as H by multiply power by mag.      </a:t>
            </a:r>
            <a:r>
              <a:rPr lang="en-US" b="1" dirty="0">
                <a:solidFill>
                  <a:srgbClr val="0070C0"/>
                </a:solidFill>
              </a:rPr>
              <a:t>Lines[24 : 25]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5-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each value of No we will loop 10 times to get 10 values of BER 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and get the value of x by get a random seq of 0’s and 1’s then use the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in line 28 to get x as BPSK. Then calculate the eqn to get Y and    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multiply inv of H we got before by Y to get the received bits then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create zero matrix of the same size of received x and then fill it by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comparing if the received bit &lt;= 0 then D(k) = -1 else it will equal 1.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compare D(k) by x(k) to figure out if there is error or not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if error then n = n +1 else n won’t change.                      </a:t>
            </a:r>
            <a:r>
              <a:rPr lang="en-US" b="1" dirty="0">
                <a:solidFill>
                  <a:srgbClr val="0070C0"/>
                </a:solidFill>
              </a:rPr>
              <a:t>Lines[26 : 45]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6-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then fill BER_temp in each loop then use these 10 values to get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the BER by getting their average in each outer loop.     </a:t>
            </a:r>
            <a:r>
              <a:rPr lang="en-US" b="1" dirty="0">
                <a:solidFill>
                  <a:srgbClr val="0070C0"/>
                </a:solidFill>
              </a:rPr>
              <a:t>Lines[46 : 50]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7-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now after getting BER and No then we will plot the relation bn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BER and Eb/No.      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Lines[52 : 54]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BF265-449B-4323-817E-ECB66D07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551227" cy="420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622911-B2FF-4467-AE6A-2DE5E47D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20624"/>
            <a:ext cx="3551226" cy="1082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ED3CF7-B227-4441-B866-E8FE9AEE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2758"/>
            <a:ext cx="3551228" cy="3276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50CEE9-FAD6-4122-A9DF-A63DE1DC9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" y="4744968"/>
            <a:ext cx="3551228" cy="7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D68DDC-3C26-4C4C-9DE9-516F16F8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sz="2800" dirty="0"/>
              <a:t>The relation bn BER and Eb/No is an inverse relation as the noise decreases the BER decreases.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D1A13-ED51-47DD-887D-8DADA3219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7" y="1371618"/>
            <a:ext cx="5227775" cy="435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CFAF7F-A3F0-425F-9231-D59DB872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79" y="1371618"/>
            <a:ext cx="5227773" cy="43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DFE4EA-C5CB-414C-BA97-A09EE7840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Relation bn transmitted bits and received bits as obvious the received bits are a little bit different from the transmitted due to presence of noise in the channel.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51DC5-B9B1-4045-A11D-927B1B72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1" y="1440008"/>
            <a:ext cx="7516368" cy="42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0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3FFF1C-6F58-497A-B283-78E011C1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way</a:t>
            </a:r>
          </a:p>
          <a:p>
            <a:pPr marL="55245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𝑦[0]</a:t>
            </a:r>
            <a:r>
              <a:rPr lang="en-US" sz="1800" b="1" spc="7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800" b="1" spc="9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ℎ0𝑥[0]</a:t>
            </a:r>
            <a:r>
              <a:rPr lang="en-US" sz="1800" b="1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𝑛[0]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2450" marR="0" algn="l">
              <a:spcBef>
                <a:spcPts val="13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𝑦[1]</a:t>
            </a:r>
            <a:r>
              <a:rPr lang="en-US" sz="1800" b="1" spc="8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800" b="1" spc="9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ℎ0𝑥[1]</a:t>
            </a:r>
            <a:r>
              <a:rPr lang="en-US" sz="1800" b="1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2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ℎ1𝑥[0]</a:t>
            </a:r>
            <a:r>
              <a:rPr lang="en-US" sz="1800" b="1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2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𝑛[1]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2450" marR="0" algn="l">
              <a:spcBef>
                <a:spcPts val="12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𝑦[2]</a:t>
            </a:r>
            <a:r>
              <a:rPr lang="en-US" sz="1800" b="1" spc="8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800" b="1" spc="9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ℎ0𝑥[2]</a:t>
            </a:r>
            <a:r>
              <a:rPr lang="en-US" sz="1800" b="1" spc="1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3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ℎ1𝑥[1]</a:t>
            </a:r>
            <a:r>
              <a:rPr lang="en-US" sz="1800" b="1" spc="1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3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ℎ2𝑥[0]</a:t>
            </a:r>
            <a:r>
              <a:rPr lang="en-US" sz="1800" b="1" spc="1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3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𝑛[2]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2450" marR="0" algn="l">
              <a:spcBef>
                <a:spcPts val="17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</a:rPr>
              <a:t>⋮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2450" marR="0" algn="l">
              <a:spcBef>
                <a:spcPts val="2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𝑦[𝐿</a:t>
            </a:r>
            <a:r>
              <a:rPr lang="en-US" sz="1800" b="1" spc="3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8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1]</a:t>
            </a:r>
            <a:r>
              <a:rPr lang="en-US" sz="1800" b="1" spc="8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800" b="1" spc="7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ℎ0𝑥[𝐿</a:t>
            </a:r>
            <a:r>
              <a:rPr lang="en-US" sz="1800" b="1" spc="3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800" b="1" spc="2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1]</a:t>
            </a:r>
            <a:r>
              <a:rPr lang="en-US" sz="1800" b="1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1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ℎ1𝑥[𝐿</a:t>
            </a:r>
            <a:r>
              <a:rPr lang="en-US" sz="1800" b="1" spc="4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800" b="1" spc="1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2]</a:t>
            </a:r>
            <a:r>
              <a:rPr lang="en-US" sz="18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ℎ2𝑥[𝐿</a:t>
            </a:r>
            <a:r>
              <a:rPr lang="en-US" sz="1800" b="1" spc="3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8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3]</a:t>
            </a:r>
            <a:r>
              <a:rPr lang="en-US" sz="18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r>
              <a:rPr lang="en-US" sz="1800" b="1" spc="-5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ℎ𝐿−2𝑥[1]</a:t>
            </a:r>
            <a:r>
              <a:rPr lang="en-US" sz="1800" b="1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ℎ𝐿−1𝑥[0]</a:t>
            </a:r>
            <a:r>
              <a:rPr lang="en-US" sz="1800" b="1" spc="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1800" b="1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𝑛[𝐿</a:t>
            </a:r>
            <a:r>
              <a:rPr lang="en-US" sz="1800" b="1" spc="5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sz="1800" b="1" spc="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1]</a:t>
            </a:r>
          </a:p>
          <a:p>
            <a:pPr marL="552450" marR="0" algn="l">
              <a:spcBef>
                <a:spcPts val="255"/>
              </a:spcBef>
              <a:spcAft>
                <a:spcPts val="0"/>
              </a:spcAft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By using this set of equations we can estimate mathematically the value of X’ as X’ is the detected value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This receiver based on that we will detect the first sample from the first received  as :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y(0)=h(0,0)*x(0)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So we can say that : x'(0)=y(0)/h(0’0)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Then we will decide the value of it as :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If x'(0)&lt;0  --&gt; detected=-1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If x'(0)&gt;0  --&gt;detected=1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Then to detect the second sample we will use the received sample and also the detected value of the previous sample as: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y(1)=h(1,0)x(0) + h(1,1)*x(1)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Then we can say that: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x'(1)= ( y(1)-h(1,0)*x(0) ) / h(1,1)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And the third sample will be detected from the third sample of the output and the previous two detected samples and so on...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9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CF1EF4-5F10-4DBD-A2E2-97BDF264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/>
              <a:t>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1-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n is the number of samples , step and limit are used to the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values of No and X is the transmitted seq of samples as BPSK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Lines[1 : 4]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2-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create H then fill as a lower tri matrix as fig 2.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Lines [5 : 14]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3-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create No and set initial value to zero , step=0.2 &amp; end = 50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Lines[16 : 23]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4-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create BER as zero matrix get the value of noise as previous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solve eqn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𝑌</a:t>
            </a:r>
            <a:r>
              <a:rPr lang="en-US" b="1" spc="80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r>
              <a:rPr lang="en-US" b="1" spc="45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𝐻𝑋</a:t>
            </a:r>
            <a:r>
              <a:rPr lang="en-US" b="1" spc="15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+</a:t>
            </a:r>
            <a:r>
              <a:rPr lang="en-US" b="1" spc="-5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𝑁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ea typeface="Cambria Math" panose="02040503050406030204" pitchFamily="18" charset="0"/>
                <a:cs typeface="Calibri" panose="020F0502020204030204" pitchFamily="34" charset="0"/>
              </a:rPr>
              <a:t>and get Y then get X’ which is the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                                                               detected signal then compare X’ with zero if less than zero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                                                               then = -1 else 1.                                                          </a:t>
            </a:r>
            <a:r>
              <a:rPr lang="en-US" b="1" dirty="0">
                <a:solidFill>
                  <a:srgbClr val="0070C0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Lines[25 : 36]</a:t>
            </a: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49A7D-B52E-4C86-9B2D-2D6FA66F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4474346" cy="3266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F6602-D613-4CBC-9E59-BB0F839B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266982"/>
            <a:ext cx="4474346" cy="1463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82ED06-E0F8-4D18-BA4F-8EE1DD726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04320"/>
            <a:ext cx="4474345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9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1486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inherit</vt:lpstr>
      <vt:lpstr>Whitney</vt:lpstr>
      <vt:lpstr>Wingdings</vt:lpstr>
      <vt:lpstr>Office Theme</vt:lpstr>
      <vt:lpstr>Inter-Symbol interference due to multi-path 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Inter-Sympol interference due to multipath channel</dc:title>
  <dc:creator>Ahmed Eldokmak</dc:creator>
  <cp:lastModifiedBy>Ahmed Eldokmak</cp:lastModifiedBy>
  <cp:revision>86</cp:revision>
  <dcterms:created xsi:type="dcterms:W3CDTF">2022-05-16T21:59:48Z</dcterms:created>
  <dcterms:modified xsi:type="dcterms:W3CDTF">2022-05-17T04:11:09Z</dcterms:modified>
</cp:coreProperties>
</file>