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3" r:id="rId1"/>
  </p:sldMasterIdLst>
  <p:notesMasterIdLst>
    <p:notesMasterId r:id="rId22"/>
  </p:notesMasterIdLst>
  <p:handoutMasterIdLst>
    <p:handoutMasterId r:id="rId23"/>
  </p:handoutMasterIdLst>
  <p:sldIdLst>
    <p:sldId id="257" r:id="rId2"/>
    <p:sldId id="266" r:id="rId3"/>
    <p:sldId id="272" r:id="rId4"/>
    <p:sldId id="273" r:id="rId5"/>
    <p:sldId id="286" r:id="rId6"/>
    <p:sldId id="301" r:id="rId7"/>
    <p:sldId id="302" r:id="rId8"/>
    <p:sldId id="303" r:id="rId9"/>
    <p:sldId id="304" r:id="rId10"/>
    <p:sldId id="305" r:id="rId11"/>
    <p:sldId id="306" r:id="rId12"/>
    <p:sldId id="307" r:id="rId13"/>
    <p:sldId id="311" r:id="rId14"/>
    <p:sldId id="310" r:id="rId15"/>
    <p:sldId id="308" r:id="rId16"/>
    <p:sldId id="309" r:id="rId17"/>
    <p:sldId id="312" r:id="rId18"/>
    <p:sldId id="313" r:id="rId19"/>
    <p:sldId id="314" r:id="rId20"/>
    <p:sldId id="31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3810" autoAdjust="0"/>
  </p:normalViewPr>
  <p:slideViewPr>
    <p:cSldViewPr snapToGrid="0" showGuides="1">
      <p:cViewPr varScale="1">
        <p:scale>
          <a:sx n="121" d="100"/>
          <a:sy n="121" d="100"/>
        </p:scale>
        <p:origin x="184" y="23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F892C-51C0-4964-B4DD-2663546F846C}"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571D70FE-4259-4B36-B5BA-521E0C707B11}">
      <dgm:prSet/>
      <dgm:spPr/>
      <dgm:t>
        <a:bodyPr/>
        <a:lstStyle/>
        <a:p>
          <a:r>
            <a:rPr lang="en-US" dirty="0"/>
            <a:t>We utilized K-means clustering and Agglomerative clustering algorithms to group the data based on the columns '</a:t>
          </a:r>
          <a:r>
            <a:rPr lang="en-US" dirty="0" err="1"/>
            <a:t>negativereason_confidence</a:t>
          </a:r>
          <a:r>
            <a:rPr lang="en-US" dirty="0"/>
            <a:t>' and '</a:t>
          </a:r>
          <a:r>
            <a:rPr lang="en-US" dirty="0" err="1"/>
            <a:t>airline_sentiment_confidence</a:t>
          </a:r>
          <a:r>
            <a:rPr lang="en-US" dirty="0"/>
            <a:t>’. </a:t>
          </a:r>
        </a:p>
      </dgm:t>
    </dgm:pt>
    <dgm:pt modelId="{CFDBCFA5-387D-4A9A-B692-104FC26DAC2D}" type="parTrans" cxnId="{2B98C479-D1E0-4808-8F45-F3E5C63E9FB4}">
      <dgm:prSet/>
      <dgm:spPr/>
      <dgm:t>
        <a:bodyPr/>
        <a:lstStyle/>
        <a:p>
          <a:endParaRPr lang="en-US"/>
        </a:p>
      </dgm:t>
    </dgm:pt>
    <dgm:pt modelId="{81A4A1C1-ECA3-4DB9-8E55-DFF471DD915F}" type="sibTrans" cxnId="{2B98C479-D1E0-4808-8F45-F3E5C63E9FB4}">
      <dgm:prSet/>
      <dgm:spPr/>
      <dgm:t>
        <a:bodyPr/>
        <a:lstStyle/>
        <a:p>
          <a:endParaRPr lang="en-US"/>
        </a:p>
      </dgm:t>
    </dgm:pt>
    <dgm:pt modelId="{D272E57F-2348-46C9-8347-62A5EB37E896}">
      <dgm:prSet/>
      <dgm:spPr/>
      <dgm:t>
        <a:bodyPr/>
        <a:lstStyle/>
        <a:p>
          <a:r>
            <a:rPr lang="en-US"/>
            <a:t>Silhouette score:  0.38037570402412285</a:t>
          </a:r>
        </a:p>
      </dgm:t>
    </dgm:pt>
    <dgm:pt modelId="{617B3241-CD31-41AF-BC6D-AE2D90F9B183}" type="parTrans" cxnId="{8CBA1C9C-66B8-4EC6-9FCC-6D1E3A2C2EC0}">
      <dgm:prSet/>
      <dgm:spPr/>
      <dgm:t>
        <a:bodyPr/>
        <a:lstStyle/>
        <a:p>
          <a:endParaRPr lang="en-US"/>
        </a:p>
      </dgm:t>
    </dgm:pt>
    <dgm:pt modelId="{D13D5153-4435-4AD8-A8DE-5EF2DCD5D903}" type="sibTrans" cxnId="{8CBA1C9C-66B8-4EC6-9FCC-6D1E3A2C2EC0}">
      <dgm:prSet/>
      <dgm:spPr/>
      <dgm:t>
        <a:bodyPr/>
        <a:lstStyle/>
        <a:p>
          <a:endParaRPr lang="en-US"/>
        </a:p>
      </dgm:t>
    </dgm:pt>
    <dgm:pt modelId="{DA7296DF-3E39-403A-85C3-87DFFF553FC1}">
      <dgm:prSet/>
      <dgm:spPr/>
      <dgm:t>
        <a:bodyPr/>
        <a:lstStyle/>
        <a:p>
          <a:r>
            <a:rPr lang="en-US"/>
            <a:t>Calinski-Harabasz index:  8.959027968644058</a:t>
          </a:r>
        </a:p>
      </dgm:t>
    </dgm:pt>
    <dgm:pt modelId="{712EAE05-8723-4222-8081-57185C8B208A}" type="parTrans" cxnId="{6FEE5CFA-AC04-4F53-B1BB-5FDAE865D5E6}">
      <dgm:prSet/>
      <dgm:spPr/>
      <dgm:t>
        <a:bodyPr/>
        <a:lstStyle/>
        <a:p>
          <a:endParaRPr lang="en-US"/>
        </a:p>
      </dgm:t>
    </dgm:pt>
    <dgm:pt modelId="{676F3BF1-BBAE-4649-A2AE-CCA46CC4C761}" type="sibTrans" cxnId="{6FEE5CFA-AC04-4F53-B1BB-5FDAE865D5E6}">
      <dgm:prSet/>
      <dgm:spPr/>
      <dgm:t>
        <a:bodyPr/>
        <a:lstStyle/>
        <a:p>
          <a:endParaRPr lang="en-US"/>
        </a:p>
      </dgm:t>
    </dgm:pt>
    <dgm:pt modelId="{89996A16-82D4-4D43-BDBC-BC5F22F21551}">
      <dgm:prSet/>
      <dgm:spPr/>
      <dgm:t>
        <a:bodyPr/>
        <a:lstStyle/>
        <a:p>
          <a:r>
            <a:rPr lang="en-US"/>
            <a:t>Davies-Bouldin index:  0.37708544494911567</a:t>
          </a:r>
        </a:p>
      </dgm:t>
    </dgm:pt>
    <dgm:pt modelId="{675BD565-09B1-4F1C-BE08-0A1CDDDC542D}" type="parTrans" cxnId="{E26B03F0-05BD-49CA-A24C-BED5B9656A51}">
      <dgm:prSet/>
      <dgm:spPr/>
      <dgm:t>
        <a:bodyPr/>
        <a:lstStyle/>
        <a:p>
          <a:endParaRPr lang="en-US"/>
        </a:p>
      </dgm:t>
    </dgm:pt>
    <dgm:pt modelId="{B98D7FD9-C9EB-48A5-ABB3-4A40931BA558}" type="sibTrans" cxnId="{E26B03F0-05BD-49CA-A24C-BED5B9656A51}">
      <dgm:prSet/>
      <dgm:spPr/>
      <dgm:t>
        <a:bodyPr/>
        <a:lstStyle/>
        <a:p>
          <a:endParaRPr lang="en-US"/>
        </a:p>
      </dgm:t>
    </dgm:pt>
    <dgm:pt modelId="{BE0373DC-50FF-4BF2-834C-9C8AD676C98D}" type="pres">
      <dgm:prSet presAssocID="{855F892C-51C0-4964-B4DD-2663546F846C}" presName="outerComposite" presStyleCnt="0">
        <dgm:presLayoutVars>
          <dgm:chMax val="5"/>
          <dgm:dir/>
          <dgm:resizeHandles val="exact"/>
        </dgm:presLayoutVars>
      </dgm:prSet>
      <dgm:spPr/>
    </dgm:pt>
    <dgm:pt modelId="{8ABA9A4F-1795-4CD2-9768-D829D63E6E98}" type="pres">
      <dgm:prSet presAssocID="{855F892C-51C0-4964-B4DD-2663546F846C}" presName="dummyMaxCanvas" presStyleCnt="0">
        <dgm:presLayoutVars/>
      </dgm:prSet>
      <dgm:spPr/>
    </dgm:pt>
    <dgm:pt modelId="{DE7F0315-F05C-4162-A604-2E650966558C}" type="pres">
      <dgm:prSet presAssocID="{855F892C-51C0-4964-B4DD-2663546F846C}" presName="FourNodes_1" presStyleLbl="node1" presStyleIdx="0" presStyleCnt="4">
        <dgm:presLayoutVars>
          <dgm:bulletEnabled val="1"/>
        </dgm:presLayoutVars>
      </dgm:prSet>
      <dgm:spPr/>
    </dgm:pt>
    <dgm:pt modelId="{312D0987-8DE0-4EBE-8E9F-3F85E1DC6709}" type="pres">
      <dgm:prSet presAssocID="{855F892C-51C0-4964-B4DD-2663546F846C}" presName="FourNodes_2" presStyleLbl="node1" presStyleIdx="1" presStyleCnt="4">
        <dgm:presLayoutVars>
          <dgm:bulletEnabled val="1"/>
        </dgm:presLayoutVars>
      </dgm:prSet>
      <dgm:spPr/>
    </dgm:pt>
    <dgm:pt modelId="{90F879ED-4414-4957-85E8-6B2F05FE0D44}" type="pres">
      <dgm:prSet presAssocID="{855F892C-51C0-4964-B4DD-2663546F846C}" presName="FourNodes_3" presStyleLbl="node1" presStyleIdx="2" presStyleCnt="4">
        <dgm:presLayoutVars>
          <dgm:bulletEnabled val="1"/>
        </dgm:presLayoutVars>
      </dgm:prSet>
      <dgm:spPr/>
    </dgm:pt>
    <dgm:pt modelId="{4FF8D62E-6079-4ADD-BC94-28CBC04A179A}" type="pres">
      <dgm:prSet presAssocID="{855F892C-51C0-4964-B4DD-2663546F846C}" presName="FourNodes_4" presStyleLbl="node1" presStyleIdx="3" presStyleCnt="4">
        <dgm:presLayoutVars>
          <dgm:bulletEnabled val="1"/>
        </dgm:presLayoutVars>
      </dgm:prSet>
      <dgm:spPr/>
    </dgm:pt>
    <dgm:pt modelId="{0C29F6E4-5F02-4AA2-84E7-7A76903212BF}" type="pres">
      <dgm:prSet presAssocID="{855F892C-51C0-4964-B4DD-2663546F846C}" presName="FourConn_1-2" presStyleLbl="fgAccFollowNode1" presStyleIdx="0" presStyleCnt="3">
        <dgm:presLayoutVars>
          <dgm:bulletEnabled val="1"/>
        </dgm:presLayoutVars>
      </dgm:prSet>
      <dgm:spPr/>
    </dgm:pt>
    <dgm:pt modelId="{8F537663-AC7E-4C30-A530-56E9B6FFC52F}" type="pres">
      <dgm:prSet presAssocID="{855F892C-51C0-4964-B4DD-2663546F846C}" presName="FourConn_2-3" presStyleLbl="fgAccFollowNode1" presStyleIdx="1" presStyleCnt="3">
        <dgm:presLayoutVars>
          <dgm:bulletEnabled val="1"/>
        </dgm:presLayoutVars>
      </dgm:prSet>
      <dgm:spPr/>
    </dgm:pt>
    <dgm:pt modelId="{1CCA1E47-B2DF-4376-A0F6-FE01C2390E7A}" type="pres">
      <dgm:prSet presAssocID="{855F892C-51C0-4964-B4DD-2663546F846C}" presName="FourConn_3-4" presStyleLbl="fgAccFollowNode1" presStyleIdx="2" presStyleCnt="3">
        <dgm:presLayoutVars>
          <dgm:bulletEnabled val="1"/>
        </dgm:presLayoutVars>
      </dgm:prSet>
      <dgm:spPr/>
    </dgm:pt>
    <dgm:pt modelId="{D678C747-C4C1-43B5-A02A-510468C5F66C}" type="pres">
      <dgm:prSet presAssocID="{855F892C-51C0-4964-B4DD-2663546F846C}" presName="FourNodes_1_text" presStyleLbl="node1" presStyleIdx="3" presStyleCnt="4">
        <dgm:presLayoutVars>
          <dgm:bulletEnabled val="1"/>
        </dgm:presLayoutVars>
      </dgm:prSet>
      <dgm:spPr/>
    </dgm:pt>
    <dgm:pt modelId="{1287B318-CDE8-47A6-9890-B9373DB086A1}" type="pres">
      <dgm:prSet presAssocID="{855F892C-51C0-4964-B4DD-2663546F846C}" presName="FourNodes_2_text" presStyleLbl="node1" presStyleIdx="3" presStyleCnt="4">
        <dgm:presLayoutVars>
          <dgm:bulletEnabled val="1"/>
        </dgm:presLayoutVars>
      </dgm:prSet>
      <dgm:spPr/>
    </dgm:pt>
    <dgm:pt modelId="{110816F8-8F98-46DD-B998-79E803B9EB0B}" type="pres">
      <dgm:prSet presAssocID="{855F892C-51C0-4964-B4DD-2663546F846C}" presName="FourNodes_3_text" presStyleLbl="node1" presStyleIdx="3" presStyleCnt="4">
        <dgm:presLayoutVars>
          <dgm:bulletEnabled val="1"/>
        </dgm:presLayoutVars>
      </dgm:prSet>
      <dgm:spPr/>
    </dgm:pt>
    <dgm:pt modelId="{26F9BF23-F70B-402C-B0CF-326202B4B10C}" type="pres">
      <dgm:prSet presAssocID="{855F892C-51C0-4964-B4DD-2663546F846C}" presName="FourNodes_4_text" presStyleLbl="node1" presStyleIdx="3" presStyleCnt="4">
        <dgm:presLayoutVars>
          <dgm:bulletEnabled val="1"/>
        </dgm:presLayoutVars>
      </dgm:prSet>
      <dgm:spPr/>
    </dgm:pt>
  </dgm:ptLst>
  <dgm:cxnLst>
    <dgm:cxn modelId="{93558425-4959-4B33-9732-857CFA7F7192}" type="presOf" srcId="{D272E57F-2348-46C9-8347-62A5EB37E896}" destId="{1287B318-CDE8-47A6-9890-B9373DB086A1}" srcOrd="1" destOrd="0" presId="urn:microsoft.com/office/officeart/2005/8/layout/vProcess5"/>
    <dgm:cxn modelId="{87BD8B35-7709-499D-8A70-7482D8F857E2}" type="presOf" srcId="{DA7296DF-3E39-403A-85C3-87DFFF553FC1}" destId="{90F879ED-4414-4957-85E8-6B2F05FE0D44}" srcOrd="0" destOrd="0" presId="urn:microsoft.com/office/officeart/2005/8/layout/vProcess5"/>
    <dgm:cxn modelId="{FF111838-2486-4FC4-B09C-BDF5C3AF667D}" type="presOf" srcId="{571D70FE-4259-4B36-B5BA-521E0C707B11}" destId="{D678C747-C4C1-43B5-A02A-510468C5F66C}" srcOrd="1" destOrd="0" presId="urn:microsoft.com/office/officeart/2005/8/layout/vProcess5"/>
    <dgm:cxn modelId="{B4241556-1B57-4712-A2C3-15F973175325}" type="presOf" srcId="{855F892C-51C0-4964-B4DD-2663546F846C}" destId="{BE0373DC-50FF-4BF2-834C-9C8AD676C98D}" srcOrd="0" destOrd="0" presId="urn:microsoft.com/office/officeart/2005/8/layout/vProcess5"/>
    <dgm:cxn modelId="{D0966A62-C3EA-42F5-B1EA-5D10BF1A6F5C}" type="presOf" srcId="{571D70FE-4259-4B36-B5BA-521E0C707B11}" destId="{DE7F0315-F05C-4162-A604-2E650966558C}" srcOrd="0" destOrd="0" presId="urn:microsoft.com/office/officeart/2005/8/layout/vProcess5"/>
    <dgm:cxn modelId="{9573DA70-7AB5-4700-9DD4-9F6536EAB83B}" type="presOf" srcId="{89996A16-82D4-4D43-BDBC-BC5F22F21551}" destId="{4FF8D62E-6079-4ADD-BC94-28CBC04A179A}" srcOrd="0" destOrd="0" presId="urn:microsoft.com/office/officeart/2005/8/layout/vProcess5"/>
    <dgm:cxn modelId="{53DDDF78-83B2-4A89-B550-0FF7A9CD94DE}" type="presOf" srcId="{81A4A1C1-ECA3-4DB9-8E55-DFF471DD915F}" destId="{0C29F6E4-5F02-4AA2-84E7-7A76903212BF}" srcOrd="0" destOrd="0" presId="urn:microsoft.com/office/officeart/2005/8/layout/vProcess5"/>
    <dgm:cxn modelId="{2B98C479-D1E0-4808-8F45-F3E5C63E9FB4}" srcId="{855F892C-51C0-4964-B4DD-2663546F846C}" destId="{571D70FE-4259-4B36-B5BA-521E0C707B11}" srcOrd="0" destOrd="0" parTransId="{CFDBCFA5-387D-4A9A-B692-104FC26DAC2D}" sibTransId="{81A4A1C1-ECA3-4DB9-8E55-DFF471DD915F}"/>
    <dgm:cxn modelId="{8CBA1C9C-66B8-4EC6-9FCC-6D1E3A2C2EC0}" srcId="{855F892C-51C0-4964-B4DD-2663546F846C}" destId="{D272E57F-2348-46C9-8347-62A5EB37E896}" srcOrd="1" destOrd="0" parTransId="{617B3241-CD31-41AF-BC6D-AE2D90F9B183}" sibTransId="{D13D5153-4435-4AD8-A8DE-5EF2DCD5D903}"/>
    <dgm:cxn modelId="{28203DA9-3626-4342-AFF7-9F171339B77D}" type="presOf" srcId="{D272E57F-2348-46C9-8347-62A5EB37E896}" destId="{312D0987-8DE0-4EBE-8E9F-3F85E1DC6709}" srcOrd="0" destOrd="0" presId="urn:microsoft.com/office/officeart/2005/8/layout/vProcess5"/>
    <dgm:cxn modelId="{00C214B9-A35F-4054-A3F9-79CE60947035}" type="presOf" srcId="{89996A16-82D4-4D43-BDBC-BC5F22F21551}" destId="{26F9BF23-F70B-402C-B0CF-326202B4B10C}" srcOrd="1" destOrd="0" presId="urn:microsoft.com/office/officeart/2005/8/layout/vProcess5"/>
    <dgm:cxn modelId="{3774B2D0-A982-4B8F-9512-2A8BEECF290A}" type="presOf" srcId="{DA7296DF-3E39-403A-85C3-87DFFF553FC1}" destId="{110816F8-8F98-46DD-B998-79E803B9EB0B}" srcOrd="1" destOrd="0" presId="urn:microsoft.com/office/officeart/2005/8/layout/vProcess5"/>
    <dgm:cxn modelId="{983B12D7-CB89-4A99-AFE5-028FFE940013}" type="presOf" srcId="{D13D5153-4435-4AD8-A8DE-5EF2DCD5D903}" destId="{8F537663-AC7E-4C30-A530-56E9B6FFC52F}" srcOrd="0" destOrd="0" presId="urn:microsoft.com/office/officeart/2005/8/layout/vProcess5"/>
    <dgm:cxn modelId="{EBFFA6E7-26FE-463A-AD43-28EB747831D8}" type="presOf" srcId="{676F3BF1-BBAE-4649-A2AE-CCA46CC4C761}" destId="{1CCA1E47-B2DF-4376-A0F6-FE01C2390E7A}" srcOrd="0" destOrd="0" presId="urn:microsoft.com/office/officeart/2005/8/layout/vProcess5"/>
    <dgm:cxn modelId="{E26B03F0-05BD-49CA-A24C-BED5B9656A51}" srcId="{855F892C-51C0-4964-B4DD-2663546F846C}" destId="{89996A16-82D4-4D43-BDBC-BC5F22F21551}" srcOrd="3" destOrd="0" parTransId="{675BD565-09B1-4F1C-BE08-0A1CDDDC542D}" sibTransId="{B98D7FD9-C9EB-48A5-ABB3-4A40931BA558}"/>
    <dgm:cxn modelId="{6FEE5CFA-AC04-4F53-B1BB-5FDAE865D5E6}" srcId="{855F892C-51C0-4964-B4DD-2663546F846C}" destId="{DA7296DF-3E39-403A-85C3-87DFFF553FC1}" srcOrd="2" destOrd="0" parTransId="{712EAE05-8723-4222-8081-57185C8B208A}" sibTransId="{676F3BF1-BBAE-4649-A2AE-CCA46CC4C761}"/>
    <dgm:cxn modelId="{7C3979B4-F333-43B7-BD23-23CDEAFD9263}" type="presParOf" srcId="{BE0373DC-50FF-4BF2-834C-9C8AD676C98D}" destId="{8ABA9A4F-1795-4CD2-9768-D829D63E6E98}" srcOrd="0" destOrd="0" presId="urn:microsoft.com/office/officeart/2005/8/layout/vProcess5"/>
    <dgm:cxn modelId="{6C25B691-463A-4EB3-8A8B-C07CDDD8CED8}" type="presParOf" srcId="{BE0373DC-50FF-4BF2-834C-9C8AD676C98D}" destId="{DE7F0315-F05C-4162-A604-2E650966558C}" srcOrd="1" destOrd="0" presId="urn:microsoft.com/office/officeart/2005/8/layout/vProcess5"/>
    <dgm:cxn modelId="{360E9A9B-C7E8-4D33-BDF6-62BCCFFEE690}" type="presParOf" srcId="{BE0373DC-50FF-4BF2-834C-9C8AD676C98D}" destId="{312D0987-8DE0-4EBE-8E9F-3F85E1DC6709}" srcOrd="2" destOrd="0" presId="urn:microsoft.com/office/officeart/2005/8/layout/vProcess5"/>
    <dgm:cxn modelId="{846DB991-BEB8-45D1-B2C7-45FF771AFE21}" type="presParOf" srcId="{BE0373DC-50FF-4BF2-834C-9C8AD676C98D}" destId="{90F879ED-4414-4957-85E8-6B2F05FE0D44}" srcOrd="3" destOrd="0" presId="urn:microsoft.com/office/officeart/2005/8/layout/vProcess5"/>
    <dgm:cxn modelId="{9C50D2D8-67E9-44CD-8B56-076AB5E55755}" type="presParOf" srcId="{BE0373DC-50FF-4BF2-834C-9C8AD676C98D}" destId="{4FF8D62E-6079-4ADD-BC94-28CBC04A179A}" srcOrd="4" destOrd="0" presId="urn:microsoft.com/office/officeart/2005/8/layout/vProcess5"/>
    <dgm:cxn modelId="{8EAE4CD8-F72F-4671-9B19-C236F9C87740}" type="presParOf" srcId="{BE0373DC-50FF-4BF2-834C-9C8AD676C98D}" destId="{0C29F6E4-5F02-4AA2-84E7-7A76903212BF}" srcOrd="5" destOrd="0" presId="urn:microsoft.com/office/officeart/2005/8/layout/vProcess5"/>
    <dgm:cxn modelId="{A9043592-7C90-4C0A-96B9-429474E9D079}" type="presParOf" srcId="{BE0373DC-50FF-4BF2-834C-9C8AD676C98D}" destId="{8F537663-AC7E-4C30-A530-56E9B6FFC52F}" srcOrd="6" destOrd="0" presId="urn:microsoft.com/office/officeart/2005/8/layout/vProcess5"/>
    <dgm:cxn modelId="{24D19DA9-5F7D-4577-BD4B-6E013D684196}" type="presParOf" srcId="{BE0373DC-50FF-4BF2-834C-9C8AD676C98D}" destId="{1CCA1E47-B2DF-4376-A0F6-FE01C2390E7A}" srcOrd="7" destOrd="0" presId="urn:microsoft.com/office/officeart/2005/8/layout/vProcess5"/>
    <dgm:cxn modelId="{53A6EA1B-7AE3-466D-A187-6C363BE694D6}" type="presParOf" srcId="{BE0373DC-50FF-4BF2-834C-9C8AD676C98D}" destId="{D678C747-C4C1-43B5-A02A-510468C5F66C}" srcOrd="8" destOrd="0" presId="urn:microsoft.com/office/officeart/2005/8/layout/vProcess5"/>
    <dgm:cxn modelId="{E910E4C4-CDB1-4FB5-9085-A3BE96792642}" type="presParOf" srcId="{BE0373DC-50FF-4BF2-834C-9C8AD676C98D}" destId="{1287B318-CDE8-47A6-9890-B9373DB086A1}" srcOrd="9" destOrd="0" presId="urn:microsoft.com/office/officeart/2005/8/layout/vProcess5"/>
    <dgm:cxn modelId="{3AFFCC79-B211-4C7C-B36E-6485F5FE0B0C}" type="presParOf" srcId="{BE0373DC-50FF-4BF2-834C-9C8AD676C98D}" destId="{110816F8-8F98-46DD-B998-79E803B9EB0B}" srcOrd="10" destOrd="0" presId="urn:microsoft.com/office/officeart/2005/8/layout/vProcess5"/>
    <dgm:cxn modelId="{A5BB7678-90B1-48C8-B45B-959F50B8FB0C}" type="presParOf" srcId="{BE0373DC-50FF-4BF2-834C-9C8AD676C98D}" destId="{26F9BF23-F70B-402C-B0CF-326202B4B10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B942B0-6F8B-4373-8C47-5BA16BD5D491}"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331EC93-BBA8-42FD-9BE2-0B80B3450209}">
      <dgm:prSet/>
      <dgm:spPr/>
      <dgm:t>
        <a:bodyPr/>
        <a:lstStyle/>
        <a:p>
          <a:r>
            <a:rPr lang="en-US" b="0" i="0"/>
            <a:t>We utilized DBSCAN clustering algorithms to group the data based on the columns 'negativereason_confidence' and 'airline_sentiment_confidence’. </a:t>
          </a:r>
          <a:endParaRPr lang="en-US"/>
        </a:p>
      </dgm:t>
    </dgm:pt>
    <dgm:pt modelId="{C035037E-92CE-40CA-A121-EBA15DA980ED}" type="parTrans" cxnId="{2D0D17C2-AEA6-443D-B5F1-11A97DD0D9D7}">
      <dgm:prSet/>
      <dgm:spPr/>
      <dgm:t>
        <a:bodyPr/>
        <a:lstStyle/>
        <a:p>
          <a:endParaRPr lang="en-US"/>
        </a:p>
      </dgm:t>
    </dgm:pt>
    <dgm:pt modelId="{C2237544-4F4E-4AB4-941C-8221E30C600A}" type="sibTrans" cxnId="{2D0D17C2-AEA6-443D-B5F1-11A97DD0D9D7}">
      <dgm:prSet/>
      <dgm:spPr/>
      <dgm:t>
        <a:bodyPr/>
        <a:lstStyle/>
        <a:p>
          <a:endParaRPr lang="en-US"/>
        </a:p>
      </dgm:t>
    </dgm:pt>
    <dgm:pt modelId="{E501B3F5-7762-4B6D-AA0D-1A9FC553BCE5}">
      <dgm:prSet/>
      <dgm:spPr/>
      <dgm:t>
        <a:bodyPr/>
        <a:lstStyle/>
        <a:p>
          <a:r>
            <a:rPr lang="en-US" b="0" i="0"/>
            <a:t>Silhouette score:  0.5342796567233222</a:t>
          </a:r>
          <a:endParaRPr lang="en-US"/>
        </a:p>
      </dgm:t>
    </dgm:pt>
    <dgm:pt modelId="{C75602E2-17BC-48EB-BEAA-66D746FBFD24}" type="parTrans" cxnId="{81EF2593-0353-4240-86DA-6F01943EAD76}">
      <dgm:prSet/>
      <dgm:spPr/>
      <dgm:t>
        <a:bodyPr/>
        <a:lstStyle/>
        <a:p>
          <a:endParaRPr lang="en-US"/>
        </a:p>
      </dgm:t>
    </dgm:pt>
    <dgm:pt modelId="{9529F51D-9A30-47E1-8894-04DEA2434675}" type="sibTrans" cxnId="{81EF2593-0353-4240-86DA-6F01943EAD76}">
      <dgm:prSet/>
      <dgm:spPr/>
      <dgm:t>
        <a:bodyPr/>
        <a:lstStyle/>
        <a:p>
          <a:endParaRPr lang="en-US"/>
        </a:p>
      </dgm:t>
    </dgm:pt>
    <dgm:pt modelId="{7A1A781E-9017-426C-99F0-3239B828A8C8}">
      <dgm:prSet/>
      <dgm:spPr/>
      <dgm:t>
        <a:bodyPr/>
        <a:lstStyle/>
        <a:p>
          <a:r>
            <a:rPr lang="en-US" b="0" i="0"/>
            <a:t>Calinski-Harabasz index:  10.706572091829083</a:t>
          </a:r>
          <a:endParaRPr lang="en-US"/>
        </a:p>
      </dgm:t>
    </dgm:pt>
    <dgm:pt modelId="{38271773-CE58-4877-A024-9F516AE255F8}" type="parTrans" cxnId="{138A2518-89BB-4218-80E9-94B05B3F62D5}">
      <dgm:prSet/>
      <dgm:spPr/>
      <dgm:t>
        <a:bodyPr/>
        <a:lstStyle/>
        <a:p>
          <a:endParaRPr lang="en-US"/>
        </a:p>
      </dgm:t>
    </dgm:pt>
    <dgm:pt modelId="{C907DF08-9580-48D3-8A97-F2DE80C5C08F}" type="sibTrans" cxnId="{138A2518-89BB-4218-80E9-94B05B3F62D5}">
      <dgm:prSet/>
      <dgm:spPr/>
      <dgm:t>
        <a:bodyPr/>
        <a:lstStyle/>
        <a:p>
          <a:endParaRPr lang="en-US"/>
        </a:p>
      </dgm:t>
    </dgm:pt>
    <dgm:pt modelId="{FFCB5FC8-ADE7-4B59-996B-4BAE6DE91BC0}">
      <dgm:prSet/>
      <dgm:spPr/>
      <dgm:t>
        <a:bodyPr/>
        <a:lstStyle/>
        <a:p>
          <a:r>
            <a:rPr lang="en-US" b="0" i="0"/>
            <a:t>Davies-Bouldin index:  11.834786944071963</a:t>
          </a:r>
          <a:endParaRPr lang="en-US"/>
        </a:p>
      </dgm:t>
    </dgm:pt>
    <dgm:pt modelId="{7953A398-A821-44FC-8CCD-0FF76B87BACA}" type="parTrans" cxnId="{73EF5371-147D-4CE0-B4AE-A20A481B86FD}">
      <dgm:prSet/>
      <dgm:spPr/>
      <dgm:t>
        <a:bodyPr/>
        <a:lstStyle/>
        <a:p>
          <a:endParaRPr lang="en-US"/>
        </a:p>
      </dgm:t>
    </dgm:pt>
    <dgm:pt modelId="{0D6B1DB4-89B5-411C-BAF8-9E8DBA76CD45}" type="sibTrans" cxnId="{73EF5371-147D-4CE0-B4AE-A20A481B86FD}">
      <dgm:prSet/>
      <dgm:spPr/>
      <dgm:t>
        <a:bodyPr/>
        <a:lstStyle/>
        <a:p>
          <a:endParaRPr lang="en-US"/>
        </a:p>
      </dgm:t>
    </dgm:pt>
    <dgm:pt modelId="{D3573D58-355B-44C7-B27D-01C8806DF73F}" type="pres">
      <dgm:prSet presAssocID="{59B942B0-6F8B-4373-8C47-5BA16BD5D491}" presName="outerComposite" presStyleCnt="0">
        <dgm:presLayoutVars>
          <dgm:chMax val="5"/>
          <dgm:dir/>
          <dgm:resizeHandles val="exact"/>
        </dgm:presLayoutVars>
      </dgm:prSet>
      <dgm:spPr/>
    </dgm:pt>
    <dgm:pt modelId="{01BC44EF-7F12-4DAB-9A75-B4822AD01042}" type="pres">
      <dgm:prSet presAssocID="{59B942B0-6F8B-4373-8C47-5BA16BD5D491}" presName="dummyMaxCanvas" presStyleCnt="0">
        <dgm:presLayoutVars/>
      </dgm:prSet>
      <dgm:spPr/>
    </dgm:pt>
    <dgm:pt modelId="{BA5BDF1B-11FF-4448-A9D2-8B14B19D9275}" type="pres">
      <dgm:prSet presAssocID="{59B942B0-6F8B-4373-8C47-5BA16BD5D491}" presName="FourNodes_1" presStyleLbl="node1" presStyleIdx="0" presStyleCnt="4">
        <dgm:presLayoutVars>
          <dgm:bulletEnabled val="1"/>
        </dgm:presLayoutVars>
      </dgm:prSet>
      <dgm:spPr/>
    </dgm:pt>
    <dgm:pt modelId="{A5C0B5F1-F7A2-4042-BB8A-F8F3714CB8E5}" type="pres">
      <dgm:prSet presAssocID="{59B942B0-6F8B-4373-8C47-5BA16BD5D491}" presName="FourNodes_2" presStyleLbl="node1" presStyleIdx="1" presStyleCnt="4">
        <dgm:presLayoutVars>
          <dgm:bulletEnabled val="1"/>
        </dgm:presLayoutVars>
      </dgm:prSet>
      <dgm:spPr/>
    </dgm:pt>
    <dgm:pt modelId="{B5B3E290-53D6-4BC7-AA50-4AEF4B8EBFA0}" type="pres">
      <dgm:prSet presAssocID="{59B942B0-6F8B-4373-8C47-5BA16BD5D491}" presName="FourNodes_3" presStyleLbl="node1" presStyleIdx="2" presStyleCnt="4">
        <dgm:presLayoutVars>
          <dgm:bulletEnabled val="1"/>
        </dgm:presLayoutVars>
      </dgm:prSet>
      <dgm:spPr/>
    </dgm:pt>
    <dgm:pt modelId="{0348D272-D6EB-4D04-B5BB-925E13D67149}" type="pres">
      <dgm:prSet presAssocID="{59B942B0-6F8B-4373-8C47-5BA16BD5D491}" presName="FourNodes_4" presStyleLbl="node1" presStyleIdx="3" presStyleCnt="4">
        <dgm:presLayoutVars>
          <dgm:bulletEnabled val="1"/>
        </dgm:presLayoutVars>
      </dgm:prSet>
      <dgm:spPr/>
    </dgm:pt>
    <dgm:pt modelId="{43ADF4BB-893C-415E-A54F-25863F49EAA5}" type="pres">
      <dgm:prSet presAssocID="{59B942B0-6F8B-4373-8C47-5BA16BD5D491}" presName="FourConn_1-2" presStyleLbl="fgAccFollowNode1" presStyleIdx="0" presStyleCnt="3">
        <dgm:presLayoutVars>
          <dgm:bulletEnabled val="1"/>
        </dgm:presLayoutVars>
      </dgm:prSet>
      <dgm:spPr/>
    </dgm:pt>
    <dgm:pt modelId="{9B1E07AB-2C74-4A34-A1CC-97839E9DB3F3}" type="pres">
      <dgm:prSet presAssocID="{59B942B0-6F8B-4373-8C47-5BA16BD5D491}" presName="FourConn_2-3" presStyleLbl="fgAccFollowNode1" presStyleIdx="1" presStyleCnt="3">
        <dgm:presLayoutVars>
          <dgm:bulletEnabled val="1"/>
        </dgm:presLayoutVars>
      </dgm:prSet>
      <dgm:spPr/>
    </dgm:pt>
    <dgm:pt modelId="{F014485D-C13F-4F75-865C-8B49CA576C28}" type="pres">
      <dgm:prSet presAssocID="{59B942B0-6F8B-4373-8C47-5BA16BD5D491}" presName="FourConn_3-4" presStyleLbl="fgAccFollowNode1" presStyleIdx="2" presStyleCnt="3">
        <dgm:presLayoutVars>
          <dgm:bulletEnabled val="1"/>
        </dgm:presLayoutVars>
      </dgm:prSet>
      <dgm:spPr/>
    </dgm:pt>
    <dgm:pt modelId="{1A2921E8-06D6-4772-926C-155E5651185B}" type="pres">
      <dgm:prSet presAssocID="{59B942B0-6F8B-4373-8C47-5BA16BD5D491}" presName="FourNodes_1_text" presStyleLbl="node1" presStyleIdx="3" presStyleCnt="4">
        <dgm:presLayoutVars>
          <dgm:bulletEnabled val="1"/>
        </dgm:presLayoutVars>
      </dgm:prSet>
      <dgm:spPr/>
    </dgm:pt>
    <dgm:pt modelId="{6425717D-D351-4C41-9340-645B9713EC87}" type="pres">
      <dgm:prSet presAssocID="{59B942B0-6F8B-4373-8C47-5BA16BD5D491}" presName="FourNodes_2_text" presStyleLbl="node1" presStyleIdx="3" presStyleCnt="4">
        <dgm:presLayoutVars>
          <dgm:bulletEnabled val="1"/>
        </dgm:presLayoutVars>
      </dgm:prSet>
      <dgm:spPr/>
    </dgm:pt>
    <dgm:pt modelId="{B9D1DEF9-D240-4E1F-BDC3-4A3867C4431A}" type="pres">
      <dgm:prSet presAssocID="{59B942B0-6F8B-4373-8C47-5BA16BD5D491}" presName="FourNodes_3_text" presStyleLbl="node1" presStyleIdx="3" presStyleCnt="4">
        <dgm:presLayoutVars>
          <dgm:bulletEnabled val="1"/>
        </dgm:presLayoutVars>
      </dgm:prSet>
      <dgm:spPr/>
    </dgm:pt>
    <dgm:pt modelId="{0CA7AAE9-F5C5-432D-B47D-B4A6C797889E}" type="pres">
      <dgm:prSet presAssocID="{59B942B0-6F8B-4373-8C47-5BA16BD5D491}" presName="FourNodes_4_text" presStyleLbl="node1" presStyleIdx="3" presStyleCnt="4">
        <dgm:presLayoutVars>
          <dgm:bulletEnabled val="1"/>
        </dgm:presLayoutVars>
      </dgm:prSet>
      <dgm:spPr/>
    </dgm:pt>
  </dgm:ptLst>
  <dgm:cxnLst>
    <dgm:cxn modelId="{255FF309-9935-4B9E-8E91-5AC023CAF452}" type="presOf" srcId="{E331EC93-BBA8-42FD-9BE2-0B80B3450209}" destId="{BA5BDF1B-11FF-4448-A9D2-8B14B19D9275}" srcOrd="0" destOrd="0" presId="urn:microsoft.com/office/officeart/2005/8/layout/vProcess5"/>
    <dgm:cxn modelId="{138A2518-89BB-4218-80E9-94B05B3F62D5}" srcId="{59B942B0-6F8B-4373-8C47-5BA16BD5D491}" destId="{7A1A781E-9017-426C-99F0-3239B828A8C8}" srcOrd="2" destOrd="0" parTransId="{38271773-CE58-4877-A024-9F516AE255F8}" sibTransId="{C907DF08-9580-48D3-8A97-F2DE80C5C08F}"/>
    <dgm:cxn modelId="{C420E318-E98F-4142-9D0F-1E03F397736C}" type="presOf" srcId="{FFCB5FC8-ADE7-4B59-996B-4BAE6DE91BC0}" destId="{0348D272-D6EB-4D04-B5BB-925E13D67149}" srcOrd="0" destOrd="0" presId="urn:microsoft.com/office/officeart/2005/8/layout/vProcess5"/>
    <dgm:cxn modelId="{F5831F31-6DDA-48D6-ABF6-FC2339B82BC0}" type="presOf" srcId="{C907DF08-9580-48D3-8A97-F2DE80C5C08F}" destId="{F014485D-C13F-4F75-865C-8B49CA576C28}" srcOrd="0" destOrd="0" presId="urn:microsoft.com/office/officeart/2005/8/layout/vProcess5"/>
    <dgm:cxn modelId="{DBDFCF32-DF7F-4605-97EA-6B98FE7863B1}" type="presOf" srcId="{9529F51D-9A30-47E1-8894-04DEA2434675}" destId="{9B1E07AB-2C74-4A34-A1CC-97839E9DB3F3}" srcOrd="0" destOrd="0" presId="urn:microsoft.com/office/officeart/2005/8/layout/vProcess5"/>
    <dgm:cxn modelId="{25357A34-7E12-47A7-ACE2-8C5C89A3ED0B}" type="presOf" srcId="{E331EC93-BBA8-42FD-9BE2-0B80B3450209}" destId="{1A2921E8-06D6-4772-926C-155E5651185B}" srcOrd="1" destOrd="0" presId="urn:microsoft.com/office/officeart/2005/8/layout/vProcess5"/>
    <dgm:cxn modelId="{286B223A-0B2C-479D-9170-8E9F2BC8568B}" type="presOf" srcId="{FFCB5FC8-ADE7-4B59-996B-4BAE6DE91BC0}" destId="{0CA7AAE9-F5C5-432D-B47D-B4A6C797889E}" srcOrd="1" destOrd="0" presId="urn:microsoft.com/office/officeart/2005/8/layout/vProcess5"/>
    <dgm:cxn modelId="{581B9C3E-D4BF-4A50-AC85-F9D7C920A2EE}" type="presOf" srcId="{C2237544-4F4E-4AB4-941C-8221E30C600A}" destId="{43ADF4BB-893C-415E-A54F-25863F49EAA5}" srcOrd="0" destOrd="0" presId="urn:microsoft.com/office/officeart/2005/8/layout/vProcess5"/>
    <dgm:cxn modelId="{CF0D4E49-AEFF-4773-99B6-8D342E36BD02}" type="presOf" srcId="{7A1A781E-9017-426C-99F0-3239B828A8C8}" destId="{B5B3E290-53D6-4BC7-AA50-4AEF4B8EBFA0}" srcOrd="0" destOrd="0" presId="urn:microsoft.com/office/officeart/2005/8/layout/vProcess5"/>
    <dgm:cxn modelId="{BFCBA76B-A0EA-4FDB-BBEF-46D6BA82EB2D}" type="presOf" srcId="{7A1A781E-9017-426C-99F0-3239B828A8C8}" destId="{B9D1DEF9-D240-4E1F-BDC3-4A3867C4431A}" srcOrd="1" destOrd="0" presId="urn:microsoft.com/office/officeart/2005/8/layout/vProcess5"/>
    <dgm:cxn modelId="{73EF5371-147D-4CE0-B4AE-A20A481B86FD}" srcId="{59B942B0-6F8B-4373-8C47-5BA16BD5D491}" destId="{FFCB5FC8-ADE7-4B59-996B-4BAE6DE91BC0}" srcOrd="3" destOrd="0" parTransId="{7953A398-A821-44FC-8CCD-0FF76B87BACA}" sibTransId="{0D6B1DB4-89B5-411C-BAF8-9E8DBA76CD45}"/>
    <dgm:cxn modelId="{ED75A684-21CA-4E14-90EF-F1BC0DF094BF}" type="presOf" srcId="{E501B3F5-7762-4B6D-AA0D-1A9FC553BCE5}" destId="{6425717D-D351-4C41-9340-645B9713EC87}" srcOrd="1" destOrd="0" presId="urn:microsoft.com/office/officeart/2005/8/layout/vProcess5"/>
    <dgm:cxn modelId="{81EF2593-0353-4240-86DA-6F01943EAD76}" srcId="{59B942B0-6F8B-4373-8C47-5BA16BD5D491}" destId="{E501B3F5-7762-4B6D-AA0D-1A9FC553BCE5}" srcOrd="1" destOrd="0" parTransId="{C75602E2-17BC-48EB-BEAA-66D746FBFD24}" sibTransId="{9529F51D-9A30-47E1-8894-04DEA2434675}"/>
    <dgm:cxn modelId="{2D0D17C2-AEA6-443D-B5F1-11A97DD0D9D7}" srcId="{59B942B0-6F8B-4373-8C47-5BA16BD5D491}" destId="{E331EC93-BBA8-42FD-9BE2-0B80B3450209}" srcOrd="0" destOrd="0" parTransId="{C035037E-92CE-40CA-A121-EBA15DA980ED}" sibTransId="{C2237544-4F4E-4AB4-941C-8221E30C600A}"/>
    <dgm:cxn modelId="{FD0DD2C7-4D4C-4A9B-978D-0F3049C8C521}" type="presOf" srcId="{E501B3F5-7762-4B6D-AA0D-1A9FC553BCE5}" destId="{A5C0B5F1-F7A2-4042-BB8A-F8F3714CB8E5}" srcOrd="0" destOrd="0" presId="urn:microsoft.com/office/officeart/2005/8/layout/vProcess5"/>
    <dgm:cxn modelId="{D51233F3-85EE-41BF-BB8B-3906CD20EDE7}" type="presOf" srcId="{59B942B0-6F8B-4373-8C47-5BA16BD5D491}" destId="{D3573D58-355B-44C7-B27D-01C8806DF73F}" srcOrd="0" destOrd="0" presId="urn:microsoft.com/office/officeart/2005/8/layout/vProcess5"/>
    <dgm:cxn modelId="{37F1FA1D-F621-4E30-9A18-FEFA4856094F}" type="presParOf" srcId="{D3573D58-355B-44C7-B27D-01C8806DF73F}" destId="{01BC44EF-7F12-4DAB-9A75-B4822AD01042}" srcOrd="0" destOrd="0" presId="urn:microsoft.com/office/officeart/2005/8/layout/vProcess5"/>
    <dgm:cxn modelId="{84D54E34-BCF3-48F6-87D6-155E100ED0D3}" type="presParOf" srcId="{D3573D58-355B-44C7-B27D-01C8806DF73F}" destId="{BA5BDF1B-11FF-4448-A9D2-8B14B19D9275}" srcOrd="1" destOrd="0" presId="urn:microsoft.com/office/officeart/2005/8/layout/vProcess5"/>
    <dgm:cxn modelId="{018A8BC9-2673-4BE5-B525-1DDE2BBF67DE}" type="presParOf" srcId="{D3573D58-355B-44C7-B27D-01C8806DF73F}" destId="{A5C0B5F1-F7A2-4042-BB8A-F8F3714CB8E5}" srcOrd="2" destOrd="0" presId="urn:microsoft.com/office/officeart/2005/8/layout/vProcess5"/>
    <dgm:cxn modelId="{6D72FC83-FCA6-493A-976B-7C8251554202}" type="presParOf" srcId="{D3573D58-355B-44C7-B27D-01C8806DF73F}" destId="{B5B3E290-53D6-4BC7-AA50-4AEF4B8EBFA0}" srcOrd="3" destOrd="0" presId="urn:microsoft.com/office/officeart/2005/8/layout/vProcess5"/>
    <dgm:cxn modelId="{7C138EF8-4699-4B3F-931E-2F2F0FB1AB9A}" type="presParOf" srcId="{D3573D58-355B-44C7-B27D-01C8806DF73F}" destId="{0348D272-D6EB-4D04-B5BB-925E13D67149}" srcOrd="4" destOrd="0" presId="urn:microsoft.com/office/officeart/2005/8/layout/vProcess5"/>
    <dgm:cxn modelId="{0C013596-394E-4334-9BA7-2B94B6D34FD4}" type="presParOf" srcId="{D3573D58-355B-44C7-B27D-01C8806DF73F}" destId="{43ADF4BB-893C-415E-A54F-25863F49EAA5}" srcOrd="5" destOrd="0" presId="urn:microsoft.com/office/officeart/2005/8/layout/vProcess5"/>
    <dgm:cxn modelId="{30E287D3-9AF0-46B2-B8F3-6817D8E11D7D}" type="presParOf" srcId="{D3573D58-355B-44C7-B27D-01C8806DF73F}" destId="{9B1E07AB-2C74-4A34-A1CC-97839E9DB3F3}" srcOrd="6" destOrd="0" presId="urn:microsoft.com/office/officeart/2005/8/layout/vProcess5"/>
    <dgm:cxn modelId="{C820BA85-503A-474F-9CEE-38470C908D7E}" type="presParOf" srcId="{D3573D58-355B-44C7-B27D-01C8806DF73F}" destId="{F014485D-C13F-4F75-865C-8B49CA576C28}" srcOrd="7" destOrd="0" presId="urn:microsoft.com/office/officeart/2005/8/layout/vProcess5"/>
    <dgm:cxn modelId="{33E0D678-7615-437B-BD2B-FBD8B443E8D8}" type="presParOf" srcId="{D3573D58-355B-44C7-B27D-01C8806DF73F}" destId="{1A2921E8-06D6-4772-926C-155E5651185B}" srcOrd="8" destOrd="0" presId="urn:microsoft.com/office/officeart/2005/8/layout/vProcess5"/>
    <dgm:cxn modelId="{7E8D4414-D3B2-48D1-AA1E-62FA86E058C7}" type="presParOf" srcId="{D3573D58-355B-44C7-B27D-01C8806DF73F}" destId="{6425717D-D351-4C41-9340-645B9713EC87}" srcOrd="9" destOrd="0" presId="urn:microsoft.com/office/officeart/2005/8/layout/vProcess5"/>
    <dgm:cxn modelId="{DF9E5DB9-AF34-4717-9FC9-CB2B50BD200E}" type="presParOf" srcId="{D3573D58-355B-44C7-B27D-01C8806DF73F}" destId="{B9D1DEF9-D240-4E1F-BDC3-4A3867C4431A}" srcOrd="10" destOrd="0" presId="urn:microsoft.com/office/officeart/2005/8/layout/vProcess5"/>
    <dgm:cxn modelId="{93480EA4-DA6A-452C-9FD2-0122072CC225}" type="presParOf" srcId="{D3573D58-355B-44C7-B27D-01C8806DF73F}" destId="{0CA7AAE9-F5C5-432D-B47D-B4A6C797889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F0315-F05C-4162-A604-2E650966558C}">
      <dsp:nvSpPr>
        <dsp:cNvPr id="0" name=""/>
        <dsp:cNvSpPr/>
      </dsp:nvSpPr>
      <dsp:spPr>
        <a:xfrm>
          <a:off x="0" y="0"/>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We utilized K-means clustering and Agglomerative clustering algorithms to group the data based on the columns '</a:t>
          </a:r>
          <a:r>
            <a:rPr lang="en-US" sz="1000" kern="1200" dirty="0" err="1"/>
            <a:t>negativereason_confidence</a:t>
          </a:r>
          <a:r>
            <a:rPr lang="en-US" sz="1000" kern="1200" dirty="0"/>
            <a:t>' and '</a:t>
          </a:r>
          <a:r>
            <a:rPr lang="en-US" sz="1000" kern="1200" dirty="0" err="1"/>
            <a:t>airline_sentiment_confidence</a:t>
          </a:r>
          <a:r>
            <a:rPr lang="en-US" sz="1000" kern="1200" dirty="0"/>
            <a:t>’. </a:t>
          </a:r>
        </a:p>
      </dsp:txBody>
      <dsp:txXfrm>
        <a:off x="24109" y="24109"/>
        <a:ext cx="3336287" cy="774909"/>
      </dsp:txXfrm>
    </dsp:sp>
    <dsp:sp modelId="{312D0987-8DE0-4EBE-8E9F-3F85E1DC6709}">
      <dsp:nvSpPr>
        <dsp:cNvPr id="0" name=""/>
        <dsp:cNvSpPr/>
      </dsp:nvSpPr>
      <dsp:spPr>
        <a:xfrm>
          <a:off x="359627" y="972787"/>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Silhouette score:  0.38037570402412285</a:t>
          </a:r>
        </a:p>
      </dsp:txBody>
      <dsp:txXfrm>
        <a:off x="383736" y="996896"/>
        <a:ext cx="3351182" cy="774909"/>
      </dsp:txXfrm>
    </dsp:sp>
    <dsp:sp modelId="{90F879ED-4414-4957-85E8-6B2F05FE0D44}">
      <dsp:nvSpPr>
        <dsp:cNvPr id="0" name=""/>
        <dsp:cNvSpPr/>
      </dsp:nvSpPr>
      <dsp:spPr>
        <a:xfrm>
          <a:off x="713887" y="1945574"/>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Calinski-Harabasz index:  8.959027968644058</a:t>
          </a:r>
        </a:p>
      </dsp:txBody>
      <dsp:txXfrm>
        <a:off x="737996" y="1969683"/>
        <a:ext cx="3356550" cy="774909"/>
      </dsp:txXfrm>
    </dsp:sp>
    <dsp:sp modelId="{4FF8D62E-6079-4ADD-BC94-28CBC04A179A}">
      <dsp:nvSpPr>
        <dsp:cNvPr id="0" name=""/>
        <dsp:cNvSpPr/>
      </dsp:nvSpPr>
      <dsp:spPr>
        <a:xfrm>
          <a:off x="1073515" y="2918362"/>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Davies-Bouldin index:  0.37708544494911567</a:t>
          </a:r>
        </a:p>
      </dsp:txBody>
      <dsp:txXfrm>
        <a:off x="1097624" y="2942471"/>
        <a:ext cx="3351182" cy="774909"/>
      </dsp:txXfrm>
    </dsp:sp>
    <dsp:sp modelId="{0C29F6E4-5F02-4AA2-84E7-7A76903212BF}">
      <dsp:nvSpPr>
        <dsp:cNvPr id="0" name=""/>
        <dsp:cNvSpPr/>
      </dsp:nvSpPr>
      <dsp:spPr>
        <a:xfrm>
          <a:off x="3759028" y="630441"/>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879410" y="630441"/>
        <a:ext cx="294269" cy="402612"/>
      </dsp:txXfrm>
    </dsp:sp>
    <dsp:sp modelId="{8F537663-AC7E-4C30-A530-56E9B6FFC52F}">
      <dsp:nvSpPr>
        <dsp:cNvPr id="0" name=""/>
        <dsp:cNvSpPr/>
      </dsp:nvSpPr>
      <dsp:spPr>
        <a:xfrm>
          <a:off x="4118656" y="1603228"/>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239038" y="1603228"/>
        <a:ext cx="294269" cy="402612"/>
      </dsp:txXfrm>
    </dsp:sp>
    <dsp:sp modelId="{1CCA1E47-B2DF-4376-A0F6-FE01C2390E7A}">
      <dsp:nvSpPr>
        <dsp:cNvPr id="0" name=""/>
        <dsp:cNvSpPr/>
      </dsp:nvSpPr>
      <dsp:spPr>
        <a:xfrm>
          <a:off x="4472916" y="2576015"/>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593298" y="2576015"/>
        <a:ext cx="294269" cy="402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BDF1B-11FF-4448-A9D2-8B14B19D9275}">
      <dsp:nvSpPr>
        <dsp:cNvPr id="0" name=""/>
        <dsp:cNvSpPr/>
      </dsp:nvSpPr>
      <dsp:spPr>
        <a:xfrm>
          <a:off x="0" y="0"/>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We utilized DBSCAN clustering algorithms to group the data based on the columns 'negativereason_confidence' and 'airline_sentiment_confidence’. </a:t>
          </a:r>
          <a:endParaRPr lang="en-US" sz="1200" kern="1200"/>
        </a:p>
      </dsp:txBody>
      <dsp:txXfrm>
        <a:off x="24109" y="24109"/>
        <a:ext cx="3336287" cy="774909"/>
      </dsp:txXfrm>
    </dsp:sp>
    <dsp:sp modelId="{A5C0B5F1-F7A2-4042-BB8A-F8F3714CB8E5}">
      <dsp:nvSpPr>
        <dsp:cNvPr id="0" name=""/>
        <dsp:cNvSpPr/>
      </dsp:nvSpPr>
      <dsp:spPr>
        <a:xfrm>
          <a:off x="359627" y="972787"/>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Silhouette score:  0.5342796567233222</a:t>
          </a:r>
          <a:endParaRPr lang="en-US" sz="1200" kern="1200"/>
        </a:p>
      </dsp:txBody>
      <dsp:txXfrm>
        <a:off x="383736" y="996896"/>
        <a:ext cx="3351182" cy="774909"/>
      </dsp:txXfrm>
    </dsp:sp>
    <dsp:sp modelId="{B5B3E290-53D6-4BC7-AA50-4AEF4B8EBFA0}">
      <dsp:nvSpPr>
        <dsp:cNvPr id="0" name=""/>
        <dsp:cNvSpPr/>
      </dsp:nvSpPr>
      <dsp:spPr>
        <a:xfrm>
          <a:off x="713887" y="1945574"/>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Calinski-Harabasz index:  10.706572091829083</a:t>
          </a:r>
          <a:endParaRPr lang="en-US" sz="1200" kern="1200"/>
        </a:p>
      </dsp:txBody>
      <dsp:txXfrm>
        <a:off x="737996" y="1969683"/>
        <a:ext cx="3356550" cy="774909"/>
      </dsp:txXfrm>
    </dsp:sp>
    <dsp:sp modelId="{0348D272-D6EB-4D04-B5BB-925E13D67149}">
      <dsp:nvSpPr>
        <dsp:cNvPr id="0" name=""/>
        <dsp:cNvSpPr/>
      </dsp:nvSpPr>
      <dsp:spPr>
        <a:xfrm>
          <a:off x="1073515" y="2918362"/>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Davies-Bouldin index:  11.834786944071963</a:t>
          </a:r>
          <a:endParaRPr lang="en-US" sz="1200" kern="1200"/>
        </a:p>
      </dsp:txBody>
      <dsp:txXfrm>
        <a:off x="1097624" y="2942471"/>
        <a:ext cx="3351182" cy="774909"/>
      </dsp:txXfrm>
    </dsp:sp>
    <dsp:sp modelId="{43ADF4BB-893C-415E-A54F-25863F49EAA5}">
      <dsp:nvSpPr>
        <dsp:cNvPr id="0" name=""/>
        <dsp:cNvSpPr/>
      </dsp:nvSpPr>
      <dsp:spPr>
        <a:xfrm>
          <a:off x="3759028" y="630441"/>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879410" y="630441"/>
        <a:ext cx="294269" cy="402612"/>
      </dsp:txXfrm>
    </dsp:sp>
    <dsp:sp modelId="{9B1E07AB-2C74-4A34-A1CC-97839E9DB3F3}">
      <dsp:nvSpPr>
        <dsp:cNvPr id="0" name=""/>
        <dsp:cNvSpPr/>
      </dsp:nvSpPr>
      <dsp:spPr>
        <a:xfrm>
          <a:off x="4118656" y="1603228"/>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239038" y="1603228"/>
        <a:ext cx="294269" cy="402612"/>
      </dsp:txXfrm>
    </dsp:sp>
    <dsp:sp modelId="{F014485D-C13F-4F75-865C-8B49CA576C28}">
      <dsp:nvSpPr>
        <dsp:cNvPr id="0" name=""/>
        <dsp:cNvSpPr/>
      </dsp:nvSpPr>
      <dsp:spPr>
        <a:xfrm>
          <a:off x="4472916" y="2576015"/>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593298" y="2576015"/>
        <a:ext cx="294269" cy="40261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5/18/23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5/18/23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9531445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59876367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1155233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42870896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7817724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0816092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418896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62196640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46190345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780217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5223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2310401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6305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86305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834481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t>‹#›</a:t>
            </a:fld>
            <a:endParaRPr lang="en-US" dirty="0"/>
          </a:p>
        </p:txBody>
      </p:sp>
      <p:sp>
        <p:nvSpPr>
          <p:cNvPr id="7" name="Rectangle 6">
            <a:extLst>
              <a:ext uri="{FF2B5EF4-FFF2-40B4-BE49-F238E27FC236}">
                <a16:creationId xmlns:a16="http://schemas.microsoft.com/office/drawing/2014/main" id="{B95FA716-EBD0-DDCB-E218-612D1645B1E9}"/>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E13EBC1-2341-3BA0-A191-A1A92A36A0C5}"/>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500E8A5-918C-FC16-F9B5-83FBA3F3B790}"/>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0C7DBD1-0881-4D5B-BD40-CE3001874A52}"/>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46231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31252162"/>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689794786"/>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00445137"/>
      </p:ext>
    </p:extLst>
  </p:cSld>
  <p:clrMapOvr>
    <a:overrideClrMapping bg1="dk1" tx1="lt1" bg2="dk2" tx2="lt2" accent1="accent1" accent2="accent2" accent3="accent3" accent4="accent4" accent5="accent5" accent6="accent6" hlink="hlink" folHlink="folHlink"/>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6990991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27834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5/18/23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349706175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5/18/23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9426E02E-928A-1A20-AB83-AD83738B31B5}"/>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B916952-C93B-ADDD-5A08-A1631C661FB4}"/>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4703995"/>
      </p:ext>
    </p:extLst>
  </p:cSld>
  <p:clrMap bg1="dk1" tx1="lt1" bg2="dk2" tx2="lt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3649" r:id="rId23"/>
    <p:sldLayoutId id="2147483661" r:id="rId24"/>
    <p:sldLayoutId id="2147483662" r:id="rId25"/>
    <p:sldLayoutId id="2147483663" r:id="rId26"/>
    <p:sldLayoutId id="2147483664" r:id="rId27"/>
    <p:sldLayoutId id="2147483665" r:id="rId28"/>
    <p:sldLayoutId id="2147483666" r:id="rId29"/>
    <p:sldLayoutId id="2147483667" r:id="rId30"/>
    <p:sldLayoutId id="2147483669" r:id="rId31"/>
    <p:sldLayoutId id="2147483670" r:id="rId32"/>
    <p:sldLayoutId id="2147483671" r:id="rId33"/>
    <p:sldLayoutId id="2147483672" r:id="rId34"/>
    <p:sldLayoutId id="2147483674" r:id="rId35"/>
    <p:sldLayoutId id="2147483675" r:id="rId36"/>
    <p:sldLayoutId id="2147483676" r:id="rId37"/>
    <p:sldLayoutId id="2147483677" r:id="rId38"/>
    <p:sldLayoutId id="2147483655" r:id="rId39"/>
    <p:sldLayoutId id="2147483678" r:id="rId40"/>
    <p:sldLayoutId id="2147483679" r:id="rId41"/>
    <p:sldLayoutId id="2147483680" r:id="rId42"/>
    <p:sldLayoutId id="2147483653" r:id="rId43"/>
    <p:sldLayoutId id="2147483682" r:id="rId44"/>
    <p:sldLayoutId id="2147483683" r:id="rId45"/>
    <p:sldLayoutId id="2147483685" r:id="rId46"/>
    <p:sldLayoutId id="2147483654" r:id="rId47"/>
    <p:sldLayoutId id="2147483687" r:id="rId48"/>
    <p:sldLayoutId id="2147483689" r:id="rId49"/>
    <p:sldLayoutId id="2147483688" r:id="rId50"/>
    <p:sldLayoutId id="2147483691" r:id="rId51"/>
    <p:sldLayoutId id="2147483692" r:id="rId52"/>
    <p:sldLayoutId id="2147483693" r:id="rId53"/>
    <p:sldLayoutId id="2147483694" r:id="rId54"/>
    <p:sldLayoutId id="2147483696" r:id="rId55"/>
    <p:sldLayoutId id="2147483698" r:id="rId56"/>
    <p:sldLayoutId id="2147483699" r:id="rId57"/>
    <p:sldLayoutId id="2147483700" r:id="rId58"/>
    <p:sldLayoutId id="2147483701" r:id="rId59"/>
    <p:sldLayoutId id="2147483702" r:id="rId60"/>
  </p:sldLayoutIdLst>
  <p:hf hdr="0" ftr="0" dt="0"/>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emirates-airbus-a380-aircraft-plane-867762/" TargetMode="External"/><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owl.excelsior.edu/writing-process/prewriting-strategies/prewriting-strategies-asking-defining-questions/" TargetMode="External"/><Relationship Id="rId2" Type="http://schemas.openxmlformats.org/officeDocument/2006/relationships/image" Target="../media/image3.jp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codnewsroom/25163031631" TargetMode="External"/><Relationship Id="rId2" Type="http://schemas.openxmlformats.org/officeDocument/2006/relationships/image" Target="../media/image4.jpg"/><Relationship Id="rId1" Type="http://schemas.openxmlformats.org/officeDocument/2006/relationships/slideLayout" Target="../slideLayouts/slideLayout21.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7323589" y="1359017"/>
            <a:ext cx="4400594" cy="2568895"/>
          </a:xfrm>
        </p:spPr>
        <p:txBody>
          <a:bodyPr>
            <a:normAutofit fontScale="90000"/>
          </a:bodyPr>
          <a:lstStyle/>
          <a:p>
            <a:r>
              <a:rPr lang="en-US" dirty="0"/>
              <a:t>Airline Sentiment Analysis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474589" y="4169328"/>
            <a:ext cx="4400595" cy="920850"/>
          </a:xfrm>
        </p:spPr>
        <p:txBody>
          <a:bodyPr>
            <a:normAutofit/>
          </a:bodyPr>
          <a:lstStyle/>
          <a:p>
            <a:r>
              <a:rPr lang="en-US" dirty="0"/>
              <a:t>By Patrick Miller &amp; Ganesh Ramcharan</a:t>
            </a:r>
          </a:p>
        </p:txBody>
      </p:sp>
      <p:pic>
        <p:nvPicPr>
          <p:cNvPr id="5" name="Picture 4" descr="A large white airplane on a runway with Eighth Air Force Museum in the background&#10;&#10;Description automatically generated with low confidence">
            <a:extLst>
              <a:ext uri="{FF2B5EF4-FFF2-40B4-BE49-F238E27FC236}">
                <a16:creationId xmlns:a16="http://schemas.microsoft.com/office/drawing/2014/main" id="{14CE3C6A-4934-057A-CE88-01B6C0630CC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 y="0"/>
            <a:ext cx="7323588" cy="6857999"/>
          </a:xfrm>
          <a:prstGeom prst="rect">
            <a:avLst/>
          </a:prstGeo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763062" y="2155971"/>
            <a:ext cx="5367577" cy="3741490"/>
          </a:xfrm>
        </p:spPr>
        <p:txBody>
          <a:bodyPr>
            <a:normAutofit fontScale="925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Next, we bucketized the cleaned data and displayed scatter plots and histograms to visualize the distributions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airline_sentiment_confidence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These visualizations provided insights into the confidence levels associated with different negative reasons and sentiment labels.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screenshot of a computer program&#10;&#10;Description automatically generated with medium confidence">
            <a:extLst>
              <a:ext uri="{FF2B5EF4-FFF2-40B4-BE49-F238E27FC236}">
                <a16:creationId xmlns:a16="http://schemas.microsoft.com/office/drawing/2014/main" id="{75695C52-C1B9-5D46-697C-CDAFF99BBBA4}"/>
              </a:ext>
            </a:extLst>
          </p:cNvPr>
          <p:cNvPicPr>
            <a:picLocks noChangeAspect="1"/>
          </p:cNvPicPr>
          <p:nvPr/>
        </p:nvPicPr>
        <p:blipFill>
          <a:blip r:embed="rId2"/>
          <a:stretch>
            <a:fillRect/>
          </a:stretch>
        </p:blipFill>
        <p:spPr>
          <a:xfrm>
            <a:off x="1" y="427840"/>
            <a:ext cx="6678864" cy="5662568"/>
          </a:xfrm>
          <a:prstGeom prst="rect">
            <a:avLst/>
          </a:prstGeom>
        </p:spPr>
      </p:pic>
    </p:spTree>
    <p:extLst>
      <p:ext uri="{BB962C8B-B14F-4D97-AF65-F5344CB8AC3E}">
        <p14:creationId xmlns:p14="http://schemas.microsoft.com/office/powerpoint/2010/main" val="340401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11</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2501317" y="5192701"/>
            <a:ext cx="7189366" cy="1195050"/>
          </a:xfrm>
        </p:spPr>
        <p:txBody>
          <a:bodyPr>
            <a:normAutofit fontScale="70000" lnSpcReduction="200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provide a comprehensive view of the negative sentiments by airlines, we created six pie charts to display the distribution of negative reasons for each airline. This allowed for a visual comparison of the prevalent issues faced by different airlines.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A picture containing diagram, screenshot, colorfulness&#10;&#10;Description automatically generated">
            <a:extLst>
              <a:ext uri="{FF2B5EF4-FFF2-40B4-BE49-F238E27FC236}">
                <a16:creationId xmlns:a16="http://schemas.microsoft.com/office/drawing/2014/main" id="{19F6AE1A-A47A-6B18-1872-B08FBAA087A7}"/>
              </a:ext>
            </a:extLst>
          </p:cNvPr>
          <p:cNvPicPr>
            <a:picLocks noChangeAspect="1"/>
          </p:cNvPicPr>
          <p:nvPr/>
        </p:nvPicPr>
        <p:blipFill>
          <a:blip r:embed="rId2"/>
          <a:stretch>
            <a:fillRect/>
          </a:stretch>
        </p:blipFill>
        <p:spPr>
          <a:xfrm>
            <a:off x="0" y="0"/>
            <a:ext cx="12344400" cy="2798487"/>
          </a:xfrm>
          <a:prstGeom prst="rect">
            <a:avLst/>
          </a:prstGeom>
        </p:spPr>
      </p:pic>
      <p:pic>
        <p:nvPicPr>
          <p:cNvPr id="14" name="Picture 13" descr="A picture containing diagram, screenshot, colorfulness, text&#10;&#10;Description automatically generated">
            <a:extLst>
              <a:ext uri="{FF2B5EF4-FFF2-40B4-BE49-F238E27FC236}">
                <a16:creationId xmlns:a16="http://schemas.microsoft.com/office/drawing/2014/main" id="{BE1A922F-B64C-AAAB-B8DC-0DEE74736A68}"/>
              </a:ext>
            </a:extLst>
          </p:cNvPr>
          <p:cNvPicPr>
            <a:picLocks noChangeAspect="1"/>
          </p:cNvPicPr>
          <p:nvPr/>
        </p:nvPicPr>
        <p:blipFill>
          <a:blip r:embed="rId3"/>
          <a:stretch>
            <a:fillRect/>
          </a:stretch>
        </p:blipFill>
        <p:spPr>
          <a:xfrm>
            <a:off x="892649" y="2962658"/>
            <a:ext cx="9690683" cy="2274056"/>
          </a:xfrm>
          <a:prstGeom prst="rect">
            <a:avLst/>
          </a:prstGeom>
        </p:spPr>
      </p:pic>
    </p:spTree>
    <p:extLst>
      <p:ext uri="{BB962C8B-B14F-4D97-AF65-F5344CB8AC3E}">
        <p14:creationId xmlns:p14="http://schemas.microsoft.com/office/powerpoint/2010/main" val="1641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12</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763062" y="2155971"/>
            <a:ext cx="5367577" cy="3741490"/>
          </a:xfrm>
        </p:spPr>
        <p:txBody>
          <a:bodyPr>
            <a:normAutofit/>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Additionally, we displayed a histogram of all the tweets to identify the most frequent negative reasons based 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helped us understand which issues were more commonly mentioned in the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A picture containing text, screenshot, plot, diagram&#10;&#10;Description automatically generated">
            <a:extLst>
              <a:ext uri="{FF2B5EF4-FFF2-40B4-BE49-F238E27FC236}">
                <a16:creationId xmlns:a16="http://schemas.microsoft.com/office/drawing/2014/main" id="{34B958FE-32AE-C679-C96C-CA3D2981BD7A}"/>
              </a:ext>
            </a:extLst>
          </p:cNvPr>
          <p:cNvPicPr>
            <a:picLocks noChangeAspect="1"/>
          </p:cNvPicPr>
          <p:nvPr/>
        </p:nvPicPr>
        <p:blipFill>
          <a:blip r:embed="rId2"/>
          <a:stretch>
            <a:fillRect/>
          </a:stretch>
        </p:blipFill>
        <p:spPr>
          <a:xfrm>
            <a:off x="0" y="696286"/>
            <a:ext cx="6447070" cy="5050451"/>
          </a:xfrm>
          <a:prstGeom prst="rect">
            <a:avLst/>
          </a:prstGeom>
        </p:spPr>
      </p:pic>
    </p:spTree>
    <p:extLst>
      <p:ext uri="{BB962C8B-B14F-4D97-AF65-F5344CB8AC3E}">
        <p14:creationId xmlns:p14="http://schemas.microsoft.com/office/powerpoint/2010/main" val="272088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DE3297-C75D-5E29-9B31-ACF43FE60072}"/>
              </a:ext>
            </a:extLst>
          </p:cNvPr>
          <p:cNvSpPr>
            <a:spLocks noGrp="1"/>
          </p:cNvSpPr>
          <p:nvPr>
            <p:ph type="title"/>
          </p:nvPr>
        </p:nvSpPr>
        <p:spPr>
          <a:xfrm>
            <a:off x="1701801" y="99611"/>
            <a:ext cx="8610600" cy="1293028"/>
          </a:xfrm>
        </p:spPr>
        <p:txBody>
          <a:bodyPr/>
          <a:lstStyle/>
          <a:p>
            <a:pPr algn="ctr"/>
            <a:r>
              <a:rPr lang="en-US" dirty="0">
                <a:solidFill>
                  <a:schemeClr val="tx1"/>
                </a:solidFill>
              </a:rPr>
              <a:t>What algorithms did we use?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13</a:t>
            </a:fld>
            <a:endParaRPr lang="en-US" dirty="0"/>
          </a:p>
        </p:txBody>
      </p:sp>
      <p:sp>
        <p:nvSpPr>
          <p:cNvPr id="6" name="TextBox 5">
            <a:extLst>
              <a:ext uri="{FF2B5EF4-FFF2-40B4-BE49-F238E27FC236}">
                <a16:creationId xmlns:a16="http://schemas.microsoft.com/office/drawing/2014/main" id="{23FAC117-76DD-816C-1AE3-125392320BC2}"/>
              </a:ext>
            </a:extLst>
          </p:cNvPr>
          <p:cNvSpPr txBox="1"/>
          <p:nvPr/>
        </p:nvSpPr>
        <p:spPr>
          <a:xfrm>
            <a:off x="1041400" y="1864938"/>
            <a:ext cx="10109200" cy="2783262"/>
          </a:xfrm>
          <a:prstGeom prst="rect">
            <a:avLst/>
          </a:prstGeom>
          <a:noFill/>
        </p:spPr>
        <p:txBody>
          <a:bodyPr wrap="square" rtlCol="0">
            <a:spAutoFit/>
          </a:bodyPr>
          <a:lstStyle/>
          <a:p>
            <a:pPr marL="0" marR="0" indent="457200" algn="ctr">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data modeling phase, we employed various clustering and classification algorithms to analyze the sentiment data. For clustering, we utilized K-means, Agglomerative Clustering, and DBSCAN algorithms, focusing on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airline_sentiment_confidence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columns. The evaluation of these clustering algorithms was based on metrics such as the Silhouette Score,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Calinski-Harabasz</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Score, and Davies-Bouldin Index.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361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14</a:t>
            </a:fld>
            <a:endParaRPr lang="en-US" dirty="0"/>
          </a:p>
        </p:txBody>
      </p:sp>
      <p:sp>
        <p:nvSpPr>
          <p:cNvPr id="5" name="TextBox 4">
            <a:extLst>
              <a:ext uri="{FF2B5EF4-FFF2-40B4-BE49-F238E27FC236}">
                <a16:creationId xmlns:a16="http://schemas.microsoft.com/office/drawing/2014/main" id="{A68E6DC7-C0A5-85F5-7D85-539F98FDC4B1}"/>
              </a:ext>
            </a:extLst>
          </p:cNvPr>
          <p:cNvSpPr txBox="1"/>
          <p:nvPr/>
        </p:nvSpPr>
        <p:spPr>
          <a:xfrm>
            <a:off x="792227" y="2234602"/>
            <a:ext cx="11062447" cy="3754874"/>
          </a:xfrm>
          <a:prstGeom prst="rect">
            <a:avLst/>
          </a:prstGeom>
          <a:noFill/>
        </p:spPr>
        <p:txBody>
          <a:bodyPr wrap="square" rtlCol="0">
            <a:spAutoFit/>
          </a:bodyPr>
          <a:lstStyle/>
          <a:p>
            <a:pPr marL="285750" indent="-285750">
              <a:buFont typeface="Arial" panose="020B0604020202020204" pitchFamily="34" charset="0"/>
              <a:buChar char="•"/>
            </a:pPr>
            <a:r>
              <a:rPr lang="en-US" sz="1700" b="0" dirty="0">
                <a:solidFill>
                  <a:srgbClr val="E6EDF3"/>
                </a:solidFill>
                <a:effectLst/>
                <a:latin typeface="Times New Roman" panose="02020603050405020304" pitchFamily="18" charset="0"/>
                <a:cs typeface="Times New Roman" panose="02020603050405020304" pitchFamily="18" charset="0"/>
              </a:rPr>
              <a:t>The Silhouette Score measures how well each data point fits its assigned cluster and ranges from -1 to 1, where a higher score indicates better clustering. </a:t>
            </a:r>
          </a:p>
          <a:p>
            <a:pPr marL="285750" indent="-285750">
              <a:buFont typeface="Arial" panose="020B0604020202020204" pitchFamily="34" charset="0"/>
              <a:buChar char="•"/>
            </a:pPr>
            <a:br>
              <a:rPr lang="en-US" sz="1700" b="0" dirty="0">
                <a:solidFill>
                  <a:srgbClr val="E6EDF3"/>
                </a:solidFill>
                <a:effectLst/>
                <a:latin typeface="Times New Roman" panose="02020603050405020304" pitchFamily="18" charset="0"/>
                <a:cs typeface="Times New Roman" panose="02020603050405020304" pitchFamily="18" charset="0"/>
              </a:rPr>
            </a:br>
            <a:r>
              <a:rPr lang="en-US" sz="1700" b="0" dirty="0" err="1">
                <a:solidFill>
                  <a:srgbClr val="E6EDF3"/>
                </a:solidFill>
                <a:effectLst/>
                <a:latin typeface="Times New Roman" panose="02020603050405020304" pitchFamily="18" charset="0"/>
                <a:cs typeface="Times New Roman" panose="02020603050405020304" pitchFamily="18" charset="0"/>
              </a:rPr>
              <a:t>Calinski-Harabasz</a:t>
            </a:r>
            <a:r>
              <a:rPr lang="en-US" sz="1700" b="0" dirty="0">
                <a:solidFill>
                  <a:srgbClr val="E6EDF3"/>
                </a:solidFill>
                <a:effectLst/>
                <a:latin typeface="Times New Roman" panose="02020603050405020304" pitchFamily="18" charset="0"/>
                <a:cs typeface="Times New Roman" panose="02020603050405020304" pitchFamily="18" charset="0"/>
              </a:rPr>
              <a:t> is a clustering evaluation metric that measures the ratio between the within-cluster dispersion and the between-cluster dispersion. The metric compares the variance between the clusters to the variance within the clusters and seeks to maximize the former while minimizing the latter. A higher </a:t>
            </a:r>
            <a:r>
              <a:rPr lang="en-US" sz="1700" b="0" dirty="0" err="1">
                <a:solidFill>
                  <a:srgbClr val="E6EDF3"/>
                </a:solidFill>
                <a:effectLst/>
                <a:latin typeface="Times New Roman" panose="02020603050405020304" pitchFamily="18" charset="0"/>
                <a:cs typeface="Times New Roman" panose="02020603050405020304" pitchFamily="18" charset="0"/>
              </a:rPr>
              <a:t>Calinski-Harabasz</a:t>
            </a:r>
            <a:r>
              <a:rPr lang="en-US" sz="1700" b="0" dirty="0">
                <a:solidFill>
                  <a:srgbClr val="E6EDF3"/>
                </a:solidFill>
                <a:effectLst/>
                <a:latin typeface="Times New Roman" panose="02020603050405020304" pitchFamily="18" charset="0"/>
                <a:cs typeface="Times New Roman" panose="02020603050405020304" pitchFamily="18" charset="0"/>
              </a:rPr>
              <a:t> score indicates a better clustering performance, meaning that the clusters are well-separated and compact.</a:t>
            </a:r>
          </a:p>
          <a:p>
            <a:pPr marL="285750" indent="-285750">
              <a:buFont typeface="Arial" panose="020B0604020202020204" pitchFamily="34" charset="0"/>
              <a:buChar char="•"/>
            </a:pPr>
            <a:br>
              <a:rPr lang="en-US" sz="1700" b="0" dirty="0">
                <a:solidFill>
                  <a:srgbClr val="E6EDF3"/>
                </a:solidFill>
                <a:effectLst/>
                <a:latin typeface="Times New Roman" panose="02020603050405020304" pitchFamily="18" charset="0"/>
                <a:cs typeface="Times New Roman" panose="02020603050405020304" pitchFamily="18" charset="0"/>
              </a:rPr>
            </a:br>
            <a:r>
              <a:rPr lang="en-US" sz="1700" b="0" dirty="0">
                <a:solidFill>
                  <a:srgbClr val="E6EDF3"/>
                </a:solidFill>
                <a:effectLst/>
                <a:latin typeface="Times New Roman" panose="02020603050405020304" pitchFamily="18" charset="0"/>
                <a:cs typeface="Times New Roman" panose="02020603050405020304" pitchFamily="18" charset="0"/>
              </a:rPr>
              <a:t>The Davies-Bouldin index is a clustering validation metric that measures the average similarity between each cluster and its most similar cluster, compared to the distance between the clusters. It is defined as the ratio of the sum of the within-cluster distances to the between-cluster distances. A lower Davies-Bouldin index indicates better clustering, with a value of 0 indicating perfectly separated clusters. It is similar to the </a:t>
            </a:r>
            <a:r>
              <a:rPr lang="en-US" sz="1700" b="0" dirty="0" err="1">
                <a:solidFill>
                  <a:srgbClr val="E6EDF3"/>
                </a:solidFill>
                <a:effectLst/>
                <a:latin typeface="Times New Roman" panose="02020603050405020304" pitchFamily="18" charset="0"/>
                <a:cs typeface="Times New Roman" panose="02020603050405020304" pitchFamily="18" charset="0"/>
              </a:rPr>
              <a:t>Calinski-Harabasz</a:t>
            </a:r>
            <a:r>
              <a:rPr lang="en-US" sz="1700" b="0" dirty="0">
                <a:solidFill>
                  <a:srgbClr val="E6EDF3"/>
                </a:solidFill>
                <a:effectLst/>
                <a:latin typeface="Times New Roman" panose="02020603050405020304" pitchFamily="18" charset="0"/>
                <a:cs typeface="Times New Roman" panose="02020603050405020304" pitchFamily="18" charset="0"/>
              </a:rPr>
              <a:t> index but does not depend on the assumption of spherical clusters and is less sensitive to outliers.</a:t>
            </a:r>
          </a:p>
          <a:p>
            <a:endParaRPr lang="en-US" sz="1700" b="0" dirty="0">
              <a:solidFill>
                <a:srgbClr val="E6EDF3"/>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56044B8-5C7B-635F-A278-9698FD49D38A}"/>
              </a:ext>
            </a:extLst>
          </p:cNvPr>
          <p:cNvSpPr txBox="1"/>
          <p:nvPr/>
        </p:nvSpPr>
        <p:spPr>
          <a:xfrm>
            <a:off x="1237128" y="430306"/>
            <a:ext cx="9937377"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Quick Definitions</a:t>
            </a:r>
          </a:p>
        </p:txBody>
      </p:sp>
    </p:spTree>
    <p:extLst>
      <p:ext uri="{BB962C8B-B14F-4D97-AF65-F5344CB8AC3E}">
        <p14:creationId xmlns:p14="http://schemas.microsoft.com/office/powerpoint/2010/main" val="346150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0">
            <a:extLst>
              <a:ext uri="{FF2B5EF4-FFF2-40B4-BE49-F238E27FC236}">
                <a16:creationId xmlns:a16="http://schemas.microsoft.com/office/drawing/2014/main" id="{CECB9B5D-432E-DF2D-3D72-CEC244A223B2}"/>
              </a:ext>
            </a:extLst>
          </p:cNvPr>
          <p:cNvGraphicFramePr>
            <a:graphicFrameLocks noGrp="1"/>
          </p:cNvGraphicFramePr>
          <p:nvPr>
            <p:ph sz="half" idx="2"/>
            <p:extLst>
              <p:ext uri="{D42A27DB-BD31-4B8C-83A1-F6EECF244321}">
                <p14:modId xmlns:p14="http://schemas.microsoft.com/office/powerpoint/2010/main" val="698808019"/>
              </p:ext>
            </p:extLst>
          </p:nvPr>
        </p:nvGraphicFramePr>
        <p:xfrm>
          <a:off x="6561727" y="2147582"/>
          <a:ext cx="5367577" cy="3741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5945AEDA-3381-BC51-56F1-546CE755E7F4}"/>
              </a:ext>
            </a:extLst>
          </p:cNvPr>
          <p:cNvPicPr>
            <a:picLocks noChangeAspect="1"/>
          </p:cNvPicPr>
          <p:nvPr/>
        </p:nvPicPr>
        <p:blipFill>
          <a:blip r:embed="rId7"/>
          <a:stretch>
            <a:fillRect/>
          </a:stretch>
        </p:blipFill>
        <p:spPr>
          <a:xfrm>
            <a:off x="0" y="956345"/>
            <a:ext cx="6410507" cy="4340343"/>
          </a:xfrm>
          <a:prstGeom prst="rect">
            <a:avLst/>
          </a:prstGeom>
        </p:spPr>
      </p:pic>
    </p:spTree>
    <p:extLst>
      <p:ext uri="{BB962C8B-B14F-4D97-AF65-F5344CB8AC3E}">
        <p14:creationId xmlns:p14="http://schemas.microsoft.com/office/powerpoint/2010/main" val="368320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16</a:t>
            </a:fld>
            <a:endParaRPr lang="en-US" dirty="0"/>
          </a:p>
        </p:txBody>
      </p:sp>
      <p:graphicFrame>
        <p:nvGraphicFramePr>
          <p:cNvPr id="15" name="Content Placeholder 10">
            <a:extLst>
              <a:ext uri="{FF2B5EF4-FFF2-40B4-BE49-F238E27FC236}">
                <a16:creationId xmlns:a16="http://schemas.microsoft.com/office/drawing/2014/main" id="{26E25E59-0E38-6638-B95E-89C2266E0E59}"/>
              </a:ext>
            </a:extLst>
          </p:cNvPr>
          <p:cNvGraphicFramePr>
            <a:graphicFrameLocks noGrp="1"/>
          </p:cNvGraphicFramePr>
          <p:nvPr>
            <p:ph sz="half" idx="2"/>
          </p:nvPr>
        </p:nvGraphicFramePr>
        <p:xfrm>
          <a:off x="6561727" y="2147582"/>
          <a:ext cx="5367577" cy="3741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8D4614B-31F0-87AF-1A2F-C87CECD96161}"/>
              </a:ext>
            </a:extLst>
          </p:cNvPr>
          <p:cNvPicPr>
            <a:picLocks noChangeAspect="1"/>
          </p:cNvPicPr>
          <p:nvPr/>
        </p:nvPicPr>
        <p:blipFill>
          <a:blip r:embed="rId7"/>
          <a:stretch>
            <a:fillRect/>
          </a:stretch>
        </p:blipFill>
        <p:spPr>
          <a:xfrm>
            <a:off x="0" y="886049"/>
            <a:ext cx="6349451" cy="4354818"/>
          </a:xfrm>
          <a:prstGeom prst="rect">
            <a:avLst/>
          </a:prstGeom>
        </p:spPr>
      </p:pic>
    </p:spTree>
    <p:extLst>
      <p:ext uri="{BB962C8B-B14F-4D97-AF65-F5344CB8AC3E}">
        <p14:creationId xmlns:p14="http://schemas.microsoft.com/office/powerpoint/2010/main" val="1132430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0659-FD6F-B3EF-6B9B-7A9FE4CC6F5C}"/>
              </a:ext>
            </a:extLst>
          </p:cNvPr>
          <p:cNvSpPr>
            <a:spLocks noGrp="1"/>
          </p:cNvSpPr>
          <p:nvPr>
            <p:ph type="title"/>
          </p:nvPr>
        </p:nvSpPr>
        <p:spPr/>
        <p:txBody>
          <a:bodyPr/>
          <a:lstStyle/>
          <a:p>
            <a:r>
              <a:rPr lang="en-US" dirty="0"/>
              <a:t>Multinomial Naïve bayes</a:t>
            </a:r>
          </a:p>
        </p:txBody>
      </p:sp>
      <p:sp>
        <p:nvSpPr>
          <p:cNvPr id="3" name="Slide Number Placeholder 2">
            <a:extLst>
              <a:ext uri="{FF2B5EF4-FFF2-40B4-BE49-F238E27FC236}">
                <a16:creationId xmlns:a16="http://schemas.microsoft.com/office/drawing/2014/main" id="{DBC677E6-2FF2-85C2-B6DF-7B32B076272B}"/>
              </a:ext>
            </a:extLst>
          </p:cNvPr>
          <p:cNvSpPr>
            <a:spLocks noGrp="1"/>
          </p:cNvSpPr>
          <p:nvPr>
            <p:ph type="sldNum" sz="quarter" idx="12"/>
          </p:nvPr>
        </p:nvSpPr>
        <p:spPr/>
        <p:txBody>
          <a:bodyPr/>
          <a:lstStyle/>
          <a:p>
            <a:fld id="{03DC2DEF-D2FE-4B45-ABA4-9F153FD1C98A}" type="slidenum">
              <a:rPr lang="en-US" smtClean="0"/>
              <a:t>17</a:t>
            </a:fld>
            <a:endParaRPr lang="en-US" dirty="0"/>
          </a:p>
        </p:txBody>
      </p:sp>
      <p:sp>
        <p:nvSpPr>
          <p:cNvPr id="5" name="Content Placeholder 4">
            <a:extLst>
              <a:ext uri="{FF2B5EF4-FFF2-40B4-BE49-F238E27FC236}">
                <a16:creationId xmlns:a16="http://schemas.microsoft.com/office/drawing/2014/main" id="{32097F7B-2DAC-C181-6423-C4F6F6AF5259}"/>
              </a:ext>
            </a:extLst>
          </p:cNvPr>
          <p:cNvSpPr>
            <a:spLocks noGrp="1"/>
          </p:cNvSpPr>
          <p:nvPr>
            <p:ph sz="quarter" idx="4"/>
          </p:nvPr>
        </p:nvSpPr>
        <p:spPr>
          <a:xfrm>
            <a:off x="0" y="2131443"/>
            <a:ext cx="5358809" cy="3046614"/>
          </a:xfrm>
        </p:spPr>
        <p:txBody>
          <a:bodyPr>
            <a:normAutofit fontScale="92500" lnSpcReduction="20000"/>
          </a:bodyPr>
          <a:lstStyle/>
          <a:p>
            <a:r>
              <a:rPr lang="en-US" dirty="0"/>
              <a:t>Accuracy: 1.0</a:t>
            </a:r>
          </a:p>
          <a:p>
            <a:pPr algn="ctr"/>
            <a:r>
              <a:rPr lang="en-US" dirty="0"/>
              <a:t>Classification report:</a:t>
            </a:r>
          </a:p>
          <a:p>
            <a:r>
              <a:rPr lang="en-US" dirty="0"/>
              <a:t>               precision    recall  f1-score   support</a:t>
            </a:r>
          </a:p>
          <a:p>
            <a:endParaRPr lang="en-US" dirty="0"/>
          </a:p>
          <a:p>
            <a:r>
              <a:rPr lang="en-US" dirty="0"/>
              <a:t>    negative       1.00      1.00      1.00      1240</a:t>
            </a:r>
          </a:p>
          <a:p>
            <a:endParaRPr lang="en-US" dirty="0"/>
          </a:p>
          <a:p>
            <a:r>
              <a:rPr lang="en-US" dirty="0"/>
              <a:t>    accuracy                           1.00      1240</a:t>
            </a:r>
          </a:p>
          <a:p>
            <a:r>
              <a:rPr lang="en-US" dirty="0"/>
              <a:t>   macro avg       1.00      1.00      1.00      1240</a:t>
            </a:r>
          </a:p>
          <a:p>
            <a:r>
              <a:rPr lang="en-US" dirty="0"/>
              <a:t>weighted avg       1.00      1.00      1.00      1240</a:t>
            </a:r>
          </a:p>
        </p:txBody>
      </p:sp>
      <p:sp>
        <p:nvSpPr>
          <p:cNvPr id="10" name="Content Placeholder 4">
            <a:extLst>
              <a:ext uri="{FF2B5EF4-FFF2-40B4-BE49-F238E27FC236}">
                <a16:creationId xmlns:a16="http://schemas.microsoft.com/office/drawing/2014/main" id="{FA07C3BE-6740-75CA-71B4-F546AC8B9B1A}"/>
              </a:ext>
            </a:extLst>
          </p:cNvPr>
          <p:cNvSpPr txBox="1">
            <a:spLocks/>
          </p:cNvSpPr>
          <p:nvPr/>
        </p:nvSpPr>
        <p:spPr>
          <a:xfrm>
            <a:off x="5155203" y="2230680"/>
            <a:ext cx="5358809" cy="304661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US" dirty="0"/>
          </a:p>
        </p:txBody>
      </p:sp>
      <p:sp>
        <p:nvSpPr>
          <p:cNvPr id="11" name="Content Placeholder 4">
            <a:extLst>
              <a:ext uri="{FF2B5EF4-FFF2-40B4-BE49-F238E27FC236}">
                <a16:creationId xmlns:a16="http://schemas.microsoft.com/office/drawing/2014/main" id="{4EF8640D-F44B-2E3A-FA05-B74615BEA83A}"/>
              </a:ext>
            </a:extLst>
          </p:cNvPr>
          <p:cNvSpPr txBox="1">
            <a:spLocks/>
          </p:cNvSpPr>
          <p:nvPr/>
        </p:nvSpPr>
        <p:spPr>
          <a:xfrm>
            <a:off x="5234763" y="2230680"/>
            <a:ext cx="6014483" cy="3823972"/>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classification model, multinomial naive Bayes, achieved a remarkable accuracy of 1.0 on the test dataset. This means that it correctly predicted the class label for all instances, showcasing the effectiveness of these models in sentiment prediction. The classification report provided detailed information on the precision, recall, and f1-score for each class, with all metrics yielding a value of 1.0 for the "negative" sentiment class. The support column indicated that there were 1240 instances of negative sentiment in the test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811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0659-FD6F-B3EF-6B9B-7A9FE4CC6F5C}"/>
              </a:ext>
            </a:extLst>
          </p:cNvPr>
          <p:cNvSpPr>
            <a:spLocks noGrp="1"/>
          </p:cNvSpPr>
          <p:nvPr>
            <p:ph type="title"/>
          </p:nvPr>
        </p:nvSpPr>
        <p:spPr/>
        <p:txBody>
          <a:bodyPr/>
          <a:lstStyle/>
          <a:p>
            <a:r>
              <a:rPr lang="en-US" dirty="0"/>
              <a:t>Decision Tree</a:t>
            </a:r>
          </a:p>
        </p:txBody>
      </p:sp>
      <p:sp>
        <p:nvSpPr>
          <p:cNvPr id="3" name="Slide Number Placeholder 2">
            <a:extLst>
              <a:ext uri="{FF2B5EF4-FFF2-40B4-BE49-F238E27FC236}">
                <a16:creationId xmlns:a16="http://schemas.microsoft.com/office/drawing/2014/main" id="{DBC677E6-2FF2-85C2-B6DF-7B32B076272B}"/>
              </a:ext>
            </a:extLst>
          </p:cNvPr>
          <p:cNvSpPr>
            <a:spLocks noGrp="1"/>
          </p:cNvSpPr>
          <p:nvPr>
            <p:ph type="sldNum" sz="quarter" idx="12"/>
          </p:nvPr>
        </p:nvSpPr>
        <p:spPr/>
        <p:txBody>
          <a:bodyPr/>
          <a:lstStyle/>
          <a:p>
            <a:fld id="{03DC2DEF-D2FE-4B45-ABA4-9F153FD1C98A}" type="slidenum">
              <a:rPr lang="en-US" smtClean="0"/>
              <a:t>18</a:t>
            </a:fld>
            <a:endParaRPr lang="en-US" dirty="0"/>
          </a:p>
        </p:txBody>
      </p:sp>
      <p:sp>
        <p:nvSpPr>
          <p:cNvPr id="5" name="Content Placeholder 4">
            <a:extLst>
              <a:ext uri="{FF2B5EF4-FFF2-40B4-BE49-F238E27FC236}">
                <a16:creationId xmlns:a16="http://schemas.microsoft.com/office/drawing/2014/main" id="{32097F7B-2DAC-C181-6423-C4F6F6AF5259}"/>
              </a:ext>
            </a:extLst>
          </p:cNvPr>
          <p:cNvSpPr>
            <a:spLocks noGrp="1"/>
          </p:cNvSpPr>
          <p:nvPr>
            <p:ph sz="quarter" idx="4"/>
          </p:nvPr>
        </p:nvSpPr>
        <p:spPr>
          <a:xfrm>
            <a:off x="0" y="2131443"/>
            <a:ext cx="5358809" cy="3046614"/>
          </a:xfrm>
        </p:spPr>
        <p:txBody>
          <a:bodyPr>
            <a:normAutofit fontScale="92500" lnSpcReduction="20000"/>
          </a:bodyPr>
          <a:lstStyle/>
          <a:p>
            <a:r>
              <a:rPr lang="en-US" dirty="0"/>
              <a:t>Accuracy: 1.0</a:t>
            </a:r>
          </a:p>
          <a:p>
            <a:pPr algn="ctr"/>
            <a:r>
              <a:rPr lang="en-US" dirty="0"/>
              <a:t>Classification report:</a:t>
            </a:r>
          </a:p>
          <a:p>
            <a:r>
              <a:rPr lang="en-US" dirty="0"/>
              <a:t>               precision    recall  f1-score   support</a:t>
            </a:r>
          </a:p>
          <a:p>
            <a:endParaRPr lang="en-US" dirty="0"/>
          </a:p>
          <a:p>
            <a:r>
              <a:rPr lang="en-US" dirty="0"/>
              <a:t>    negative       1.00      1.00      1.00      1240</a:t>
            </a:r>
          </a:p>
          <a:p>
            <a:endParaRPr lang="en-US" dirty="0"/>
          </a:p>
          <a:p>
            <a:r>
              <a:rPr lang="en-US" dirty="0"/>
              <a:t>    accuracy                           1.00      1240</a:t>
            </a:r>
          </a:p>
          <a:p>
            <a:r>
              <a:rPr lang="en-US" dirty="0"/>
              <a:t>   macro avg       1.00      1.00      1.00      1240</a:t>
            </a:r>
          </a:p>
          <a:p>
            <a:r>
              <a:rPr lang="en-US" dirty="0"/>
              <a:t>weighted avg       1.00      1.00      1.00      1240</a:t>
            </a:r>
          </a:p>
        </p:txBody>
      </p:sp>
      <p:sp>
        <p:nvSpPr>
          <p:cNvPr id="10" name="Content Placeholder 4">
            <a:extLst>
              <a:ext uri="{FF2B5EF4-FFF2-40B4-BE49-F238E27FC236}">
                <a16:creationId xmlns:a16="http://schemas.microsoft.com/office/drawing/2014/main" id="{FA07C3BE-6740-75CA-71B4-F546AC8B9B1A}"/>
              </a:ext>
            </a:extLst>
          </p:cNvPr>
          <p:cNvSpPr txBox="1">
            <a:spLocks/>
          </p:cNvSpPr>
          <p:nvPr/>
        </p:nvSpPr>
        <p:spPr>
          <a:xfrm>
            <a:off x="5155203" y="2230680"/>
            <a:ext cx="5358809" cy="304661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US" dirty="0"/>
          </a:p>
        </p:txBody>
      </p:sp>
      <p:sp>
        <p:nvSpPr>
          <p:cNvPr id="11" name="Content Placeholder 4">
            <a:extLst>
              <a:ext uri="{FF2B5EF4-FFF2-40B4-BE49-F238E27FC236}">
                <a16:creationId xmlns:a16="http://schemas.microsoft.com/office/drawing/2014/main" id="{4EF8640D-F44B-2E3A-FA05-B74615BEA83A}"/>
              </a:ext>
            </a:extLst>
          </p:cNvPr>
          <p:cNvSpPr txBox="1">
            <a:spLocks/>
          </p:cNvSpPr>
          <p:nvPr/>
        </p:nvSpPr>
        <p:spPr>
          <a:xfrm>
            <a:off x="5234763" y="2230680"/>
            <a:ext cx="6014483" cy="3823972"/>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classification model, Decision Tree , achieved a remarkable accuracy of 1.0 on the test dataset as well. This means that it correctly predicted the class label for all instances, showcasing the effectiveness of these models in sentiment prediction. The classification report provided detailed information on the precision, recall, and f1-score for each class, with all metrics yielding a value of 1.0 for the "negative" sentiment class. The support column indicated that there were 1240 instances of negative sentiment in the test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985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DB03-7025-AFC4-B3CD-1548FCF38718}"/>
              </a:ext>
            </a:extLst>
          </p:cNvPr>
          <p:cNvSpPr>
            <a:spLocks noGrp="1"/>
          </p:cNvSpPr>
          <p:nvPr>
            <p:ph type="title"/>
          </p:nvPr>
        </p:nvSpPr>
        <p:spPr>
          <a:xfrm>
            <a:off x="1143000" y="609600"/>
            <a:ext cx="6132446" cy="1905000"/>
          </a:xfrm>
        </p:spPr>
        <p:txBody>
          <a:bodyPr vert="horz" lIns="91440" tIns="45720" rIns="91440" bIns="45720" rtlCol="0" anchor="ctr">
            <a:normAutofit/>
          </a:bodyPr>
          <a:lstStyle/>
          <a:p>
            <a:r>
              <a:rPr lang="en-US" dirty="0"/>
              <a:t>Which Algorithm(s) was the best?</a:t>
            </a:r>
          </a:p>
        </p:txBody>
      </p:sp>
      <p:sp>
        <p:nvSpPr>
          <p:cNvPr id="7" name="Content Placeholder 6">
            <a:extLst>
              <a:ext uri="{FF2B5EF4-FFF2-40B4-BE49-F238E27FC236}">
                <a16:creationId xmlns:a16="http://schemas.microsoft.com/office/drawing/2014/main" id="{8CDFE52F-B343-5104-8AEE-08E8EB928EDF}"/>
              </a:ext>
            </a:extLst>
          </p:cNvPr>
          <p:cNvSpPr>
            <a:spLocks noGrp="1"/>
          </p:cNvSpPr>
          <p:nvPr>
            <p:ph sz="half" idx="2"/>
          </p:nvPr>
        </p:nvSpPr>
        <p:spPr>
          <a:xfrm>
            <a:off x="1143000" y="2666999"/>
            <a:ext cx="5943600" cy="3395871"/>
          </a:xfrm>
        </p:spPr>
        <p:txBody>
          <a:bodyPr vert="horz" lIns="91440" tIns="45720" rIns="91440" bIns="45720" rtlCol="0" anchor="ctr">
            <a:normAutofit/>
          </a:bodyPr>
          <a:lstStyle/>
          <a:p>
            <a:r>
              <a:rPr lang="en-US" b="0" dirty="0"/>
              <a:t>Based on the results Multinomial NB and </a:t>
            </a:r>
            <a:r>
              <a:rPr lang="en-US" b="0" dirty="0" err="1"/>
              <a:t>DecisionTreeClassifier</a:t>
            </a:r>
            <a:r>
              <a:rPr lang="en-US" b="0" dirty="0"/>
              <a:t> produces the same </a:t>
            </a:r>
            <a:r>
              <a:rPr lang="en-US" b="0" dirty="0" err="1"/>
              <a:t>Precison</a:t>
            </a:r>
            <a:r>
              <a:rPr lang="en-US" b="0" dirty="0"/>
              <a:t>, Recall, F1-Score, and Support. We think Multinomial NB may be a better algorithm to use first because there are many features that are independent of one another. Which means each Feature provides unique and distinct information about the data.</a:t>
            </a:r>
          </a:p>
          <a:p>
            <a:endParaRPr lang="en-US" dirty="0"/>
          </a:p>
        </p:txBody>
      </p:sp>
      <p:pic>
        <p:nvPicPr>
          <p:cNvPr id="1026" name="Picture 2" descr="Image result for denzel washington &quot;im leaving with something&quot;">
            <a:extLst>
              <a:ext uri="{FF2B5EF4-FFF2-40B4-BE49-F238E27FC236}">
                <a16:creationId xmlns:a16="http://schemas.microsoft.com/office/drawing/2014/main" id="{64BD5C4E-B897-E5B9-C884-F0800C377D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980" r="25469"/>
          <a:stretch/>
        </p:blipFill>
        <p:spPr bwMode="auto">
          <a:xfrm>
            <a:off x="7552042" y="863390"/>
            <a:ext cx="3416888" cy="521877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13D262B-6853-DC5D-FEA8-F486F86A2E41}"/>
              </a:ext>
            </a:extLst>
          </p:cNvPr>
          <p:cNvSpPr>
            <a:spLocks noGrp="1"/>
          </p:cNvSpPr>
          <p:nvPr>
            <p:ph type="sldNum" sz="quarter" idx="12"/>
          </p:nvPr>
        </p:nvSpPr>
        <p:spPr>
          <a:xfrm>
            <a:off x="10514012" y="6217920"/>
            <a:ext cx="551167" cy="365125"/>
          </a:xfrm>
        </p:spPr>
        <p:txBody>
          <a:bodyPr vert="horz" lIns="91440" tIns="45720" rIns="91440" bIns="45720" rtlCol="0" anchor="ctr">
            <a:normAutofit/>
          </a:bodyPr>
          <a:lstStyle/>
          <a:p>
            <a:pPr defTabSz="914400">
              <a:spcAft>
                <a:spcPts val="600"/>
              </a:spcAft>
            </a:pPr>
            <a:fld id="{03DC2DEF-D2FE-4B45-ABA4-9F153FD1C98A}" type="slidenum">
              <a:rPr lang="en-US" smtClean="0"/>
              <a:pPr defTabSz="914400">
                <a:spcAft>
                  <a:spcPts val="600"/>
                </a:spcAft>
              </a:pPr>
              <a:t>19</a:t>
            </a:fld>
            <a:endParaRPr lang="en-US"/>
          </a:p>
        </p:txBody>
      </p:sp>
    </p:spTree>
    <p:extLst>
      <p:ext uri="{BB962C8B-B14F-4D97-AF65-F5344CB8AC3E}">
        <p14:creationId xmlns:p14="http://schemas.microsoft.com/office/powerpoint/2010/main" val="212397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a:t>Problem Statement(s)</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normAutofit lnSpcReduction="10000"/>
          </a:bodyPr>
          <a:lstStyle/>
          <a:p>
            <a:pPr>
              <a:lnSpc>
                <a:spcPct val="150000"/>
              </a:lnSpc>
            </a:pPr>
            <a:r>
              <a:rPr lang="en-US" dirty="0"/>
              <a:t>What are the most common complaints that customers have with the airport industry? </a:t>
            </a:r>
          </a:p>
          <a:p>
            <a:pPr>
              <a:lnSpc>
                <a:spcPct val="150000"/>
              </a:lnSpc>
            </a:pPr>
            <a:r>
              <a:rPr lang="en-US" dirty="0"/>
              <a:t>What are the chances of these issues resurfacing with different airlines?</a:t>
            </a:r>
          </a:p>
          <a:p>
            <a:pPr>
              <a:lnSpc>
                <a:spcPct val="150000"/>
              </a:lnSpc>
            </a:pPr>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8" name="Picture 7" descr="Many colorful circles with white question marks&#10;&#10;Description automatically generated with low confidence">
            <a:extLst>
              <a:ext uri="{FF2B5EF4-FFF2-40B4-BE49-F238E27FC236}">
                <a16:creationId xmlns:a16="http://schemas.microsoft.com/office/drawing/2014/main" id="{C9DE486F-FC28-BED5-0F0B-7ECF0559EB8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4401" y="981512"/>
            <a:ext cx="5406076" cy="3604051"/>
          </a:xfrm>
          <a:prstGeom prst="rect">
            <a:avLst/>
          </a:prstGeom>
        </p:spPr>
      </p:pic>
    </p:spTree>
    <p:extLst>
      <p:ext uri="{BB962C8B-B14F-4D97-AF65-F5344CB8AC3E}">
        <p14:creationId xmlns:p14="http://schemas.microsoft.com/office/powerpoint/2010/main" val="130031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25E7-A237-4CDE-E8BD-C2DC80F523A6}"/>
              </a:ext>
            </a:extLst>
          </p:cNvPr>
          <p:cNvSpPr>
            <a:spLocks noGrp="1"/>
          </p:cNvSpPr>
          <p:nvPr>
            <p:ph type="title"/>
          </p:nvPr>
        </p:nvSpPr>
        <p:spPr/>
        <p:txBody>
          <a:bodyPr/>
          <a:lstStyle/>
          <a:p>
            <a:r>
              <a:rPr lang="en-US" dirty="0"/>
              <a:t>Problem statement(s)</a:t>
            </a:r>
          </a:p>
        </p:txBody>
      </p:sp>
      <p:sp>
        <p:nvSpPr>
          <p:cNvPr id="3" name="Slide Number Placeholder 2">
            <a:extLst>
              <a:ext uri="{FF2B5EF4-FFF2-40B4-BE49-F238E27FC236}">
                <a16:creationId xmlns:a16="http://schemas.microsoft.com/office/drawing/2014/main" id="{F0AF87FD-2120-3952-1460-79506E94D63F}"/>
              </a:ext>
            </a:extLst>
          </p:cNvPr>
          <p:cNvSpPr>
            <a:spLocks noGrp="1"/>
          </p:cNvSpPr>
          <p:nvPr>
            <p:ph type="sldNum" sz="quarter" idx="12"/>
          </p:nvPr>
        </p:nvSpPr>
        <p:spPr/>
        <p:txBody>
          <a:bodyPr/>
          <a:lstStyle/>
          <a:p>
            <a:fld id="{03DC2DEF-D2FE-4B45-ABA4-9F153FD1C98A}" type="slidenum">
              <a:rPr lang="en-US" smtClean="0"/>
              <a:t>20</a:t>
            </a:fld>
            <a:endParaRPr lang="en-US" dirty="0"/>
          </a:p>
        </p:txBody>
      </p:sp>
      <p:sp>
        <p:nvSpPr>
          <p:cNvPr id="4" name="Text Placeholder 3">
            <a:extLst>
              <a:ext uri="{FF2B5EF4-FFF2-40B4-BE49-F238E27FC236}">
                <a16:creationId xmlns:a16="http://schemas.microsoft.com/office/drawing/2014/main" id="{78B86F7F-B4DB-3B5F-394C-955B43EF81A4}"/>
              </a:ext>
            </a:extLst>
          </p:cNvPr>
          <p:cNvSpPr>
            <a:spLocks noGrp="1"/>
          </p:cNvSpPr>
          <p:nvPr>
            <p:ph type="body" sz="quarter" idx="3"/>
          </p:nvPr>
        </p:nvSpPr>
        <p:spPr/>
        <p:txBody>
          <a:bodyPr>
            <a:normAutofit fontScale="70000" lnSpcReduction="20000"/>
          </a:bodyPr>
          <a:lstStyle/>
          <a:p>
            <a:r>
              <a:rPr lang="en-US" dirty="0"/>
              <a:t>What are the chances of these issues resurfacing with different airlines?</a:t>
            </a:r>
          </a:p>
          <a:p>
            <a:endParaRPr lang="en-US" dirty="0"/>
          </a:p>
        </p:txBody>
      </p:sp>
      <p:sp>
        <p:nvSpPr>
          <p:cNvPr id="5" name="Content Placeholder 4">
            <a:extLst>
              <a:ext uri="{FF2B5EF4-FFF2-40B4-BE49-F238E27FC236}">
                <a16:creationId xmlns:a16="http://schemas.microsoft.com/office/drawing/2014/main" id="{03E6BBF5-90DC-E8C3-B1C7-1E4313461768}"/>
              </a:ext>
            </a:extLst>
          </p:cNvPr>
          <p:cNvSpPr>
            <a:spLocks noGrp="1"/>
          </p:cNvSpPr>
          <p:nvPr>
            <p:ph sz="quarter" idx="4"/>
          </p:nvPr>
        </p:nvSpPr>
        <p:spPr/>
        <p:txBody>
          <a:bodyPr>
            <a:normAutofit lnSpcReduction="10000"/>
          </a:bodyPr>
          <a:lstStyle/>
          <a:p>
            <a:r>
              <a:rPr lang="en-US" dirty="0"/>
              <a:t>According to the algorithms used, There is approximately 100% chance that these issues will reappear with different airline. </a:t>
            </a:r>
          </a:p>
          <a:p>
            <a:r>
              <a:rPr lang="en-US" dirty="0"/>
              <a:t>According to the clustering used, there is a chance that customer service issue, late flight, and cancelled flight are most likely to happen again</a:t>
            </a:r>
          </a:p>
        </p:txBody>
      </p:sp>
      <p:sp>
        <p:nvSpPr>
          <p:cNvPr id="6" name="Text Placeholder 5">
            <a:extLst>
              <a:ext uri="{FF2B5EF4-FFF2-40B4-BE49-F238E27FC236}">
                <a16:creationId xmlns:a16="http://schemas.microsoft.com/office/drawing/2014/main" id="{0009986D-245C-F47A-DA13-4825644A594B}"/>
              </a:ext>
            </a:extLst>
          </p:cNvPr>
          <p:cNvSpPr>
            <a:spLocks noGrp="1"/>
          </p:cNvSpPr>
          <p:nvPr>
            <p:ph type="body" idx="1"/>
          </p:nvPr>
        </p:nvSpPr>
        <p:spPr/>
        <p:txBody>
          <a:bodyPr>
            <a:normAutofit fontScale="70000" lnSpcReduction="20000"/>
          </a:bodyPr>
          <a:lstStyle/>
          <a:p>
            <a:r>
              <a:rPr lang="en-US" dirty="0"/>
              <a:t>What are the most common complaints that customers have with the airport industry? </a:t>
            </a:r>
          </a:p>
          <a:p>
            <a:endParaRPr lang="en-US" dirty="0"/>
          </a:p>
        </p:txBody>
      </p:sp>
      <p:sp>
        <p:nvSpPr>
          <p:cNvPr id="7" name="Content Placeholder 6">
            <a:extLst>
              <a:ext uri="{FF2B5EF4-FFF2-40B4-BE49-F238E27FC236}">
                <a16:creationId xmlns:a16="http://schemas.microsoft.com/office/drawing/2014/main" id="{9268D8E9-50B6-89BC-553E-7BD367A37C81}"/>
              </a:ext>
            </a:extLst>
          </p:cNvPr>
          <p:cNvSpPr>
            <a:spLocks noGrp="1"/>
          </p:cNvSpPr>
          <p:nvPr>
            <p:ph sz="half" idx="2"/>
          </p:nvPr>
        </p:nvSpPr>
        <p:spPr/>
        <p:txBody>
          <a:bodyPr/>
          <a:lstStyle/>
          <a:p>
            <a:r>
              <a:rPr lang="en-US" dirty="0"/>
              <a:t> Customer Service issue is the most common issue with the airport industry. The next most common Issue is Late Flight, and cancelled flight.</a:t>
            </a:r>
          </a:p>
          <a:p>
            <a:endParaRPr lang="en-US" dirty="0"/>
          </a:p>
        </p:txBody>
      </p:sp>
    </p:spTree>
    <p:extLst>
      <p:ext uri="{BB962C8B-B14F-4D97-AF65-F5344CB8AC3E}">
        <p14:creationId xmlns:p14="http://schemas.microsoft.com/office/powerpoint/2010/main" val="322335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normAutofit fontScale="90000"/>
          </a:bodyPr>
          <a:lstStyle/>
          <a:p>
            <a:r>
              <a:rPr lang="en-US" dirty="0"/>
              <a:t>What was contained in the data?</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7" name="Picture 6" descr="A young person raising his hand&#10;&#10;Description automatically generated with medium confidence">
            <a:extLst>
              <a:ext uri="{FF2B5EF4-FFF2-40B4-BE49-F238E27FC236}">
                <a16:creationId xmlns:a16="http://schemas.microsoft.com/office/drawing/2014/main" id="{D7D46A92-46DB-18F0-C986-BA70EF19191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157785" y="-1"/>
            <a:ext cx="5620323" cy="3631509"/>
          </a:xfrm>
          <a:prstGeom prst="rect">
            <a:avLst/>
          </a:prstGeom>
        </p:spPr>
      </p:pic>
      <p:sp>
        <p:nvSpPr>
          <p:cNvPr id="9" name="TextBox 8">
            <a:extLst>
              <a:ext uri="{FF2B5EF4-FFF2-40B4-BE49-F238E27FC236}">
                <a16:creationId xmlns:a16="http://schemas.microsoft.com/office/drawing/2014/main" id="{E25FE0BC-8C09-0D30-9B9C-69193C5167FA}"/>
              </a:ext>
            </a:extLst>
          </p:cNvPr>
          <p:cNvSpPr txBox="1"/>
          <p:nvPr/>
        </p:nvSpPr>
        <p:spPr>
          <a:xfrm>
            <a:off x="4714611" y="21109"/>
            <a:ext cx="3980009" cy="230832"/>
          </a:xfrm>
          <a:prstGeom prst="rect">
            <a:avLst/>
          </a:prstGeom>
          <a:noFill/>
        </p:spPr>
        <p:txBody>
          <a:bodyPr wrap="square" rtlCol="0">
            <a:spAutoFit/>
          </a:bodyPr>
          <a:lstStyle/>
          <a:p>
            <a:r>
              <a:rPr lang="en-US" sz="900" dirty="0">
                <a:hlinkClick r:id="rId3" tooltip="https://www.flickr.com/photos/codnewsroom/25163031631"/>
              </a:rPr>
              <a:t>This Photo</a:t>
            </a:r>
            <a:r>
              <a:rPr lang="en-US" sz="900" dirty="0"/>
              <a:t> by Unknown Author is licensed under </a:t>
            </a:r>
            <a:r>
              <a:rPr lang="en-US" sz="900" dirty="0">
                <a:hlinkClick r:id="rId4" tooltip="https://creativecommons.org/licenses/by/3.0/"/>
              </a:rPr>
              <a:t>CC BY</a:t>
            </a:r>
            <a:endParaRPr lang="en-US" sz="900" dirty="0"/>
          </a:p>
        </p:txBody>
      </p: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968688" y="328084"/>
            <a:ext cx="2942210" cy="1020232"/>
          </a:xfrm>
        </p:spPr>
        <p:txBody>
          <a:bodyPr vert="horz" lIns="91440" tIns="45720" rIns="91440" bIns="45720" rtlCol="0" anchor="ctr">
            <a:normAutofit fontScale="90000"/>
          </a:bodyPr>
          <a:lstStyle/>
          <a:p>
            <a:pPr>
              <a:lnSpc>
                <a:spcPct val="90000"/>
              </a:lnSpc>
            </a:pPr>
            <a:r>
              <a:rPr lang="en-US" sz="3100" b="0" i="0" kern="1200" dirty="0">
                <a:solidFill>
                  <a:srgbClr val="EBEBEB"/>
                </a:solidFill>
                <a:latin typeface="+mj-lt"/>
                <a:ea typeface="+mj-ea"/>
                <a:cs typeface="+mj-cs"/>
              </a:rPr>
              <a:t>Brief overview of the dataset</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a:xfrm>
            <a:off x="1154955" y="2120900"/>
            <a:ext cx="3133726" cy="3898900"/>
          </a:xfrm>
        </p:spPr>
        <p:txBody>
          <a:bodyPr vert="horz" lIns="91440" tIns="45720" rIns="91440" bIns="45720" rtlCol="0">
            <a:normAutofit/>
          </a:bodyPr>
          <a:lstStyle/>
          <a:p>
            <a:pPr>
              <a:lnSpc>
                <a:spcPct val="90000"/>
              </a:lnSpc>
            </a:pPr>
            <a:endParaRPr lang="en-US" sz="1400" dirty="0">
              <a:solidFill>
                <a:srgbClr val="FFFFFF"/>
              </a:solidFill>
            </a:endParaRPr>
          </a:p>
          <a:p>
            <a:pPr>
              <a:lnSpc>
                <a:spcPct val="90000"/>
              </a:lnSpc>
            </a:pPr>
            <a:r>
              <a:rPr lang="en-US" sz="1400" dirty="0">
                <a:solidFill>
                  <a:srgbClr val="FFFFFF"/>
                </a:solidFill>
              </a:rPr>
              <a:t>Our dataset, obtained from Kaggle.com, consists of over 14,000 tweets from February 2015 mentioning major US airlines. Stored in an SQLite database, it includes fifteen columns providing information about each tweet. The "</a:t>
            </a:r>
            <a:r>
              <a:rPr lang="en-US" sz="1400" dirty="0" err="1">
                <a:solidFill>
                  <a:srgbClr val="FFFFFF"/>
                </a:solidFill>
              </a:rPr>
              <a:t>airline_sentiment</a:t>
            </a:r>
            <a:r>
              <a:rPr lang="en-US" sz="1400" dirty="0">
                <a:solidFill>
                  <a:srgbClr val="FFFFFF"/>
                </a:solidFill>
              </a:rPr>
              <a:t>" column categorizes tweets as positive, negative, or neutral, while "</a:t>
            </a:r>
            <a:r>
              <a:rPr lang="en-US" sz="1400" dirty="0" err="1">
                <a:solidFill>
                  <a:srgbClr val="FFFFFF"/>
                </a:solidFill>
              </a:rPr>
              <a:t>airline_sentiment_confidence</a:t>
            </a:r>
            <a:r>
              <a:rPr lang="en-US" sz="1400" dirty="0">
                <a:solidFill>
                  <a:srgbClr val="FFFFFF"/>
                </a:solidFill>
              </a:rPr>
              <a:t>" measures confidence in the assigned sentiment label.</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vert="horz" lIns="91440" tIns="45720" rIns="91440" bIns="45720" rtlCol="0" anchor="b">
            <a:normAutofit/>
          </a:bodyPr>
          <a:lstStyle/>
          <a:p>
            <a:pPr defTabSz="914400">
              <a:spcAft>
                <a:spcPts val="600"/>
              </a:spcAft>
            </a:pPr>
            <a:fld id="{03DC2DEF-D2FE-4B45-ABA4-9F153FD1C98A}" type="slidenum">
              <a:rPr lang="en-US">
                <a:solidFill>
                  <a:srgbClr val="FFFFFF"/>
                </a:solidFill>
              </a:rPr>
              <a:pPr defTabSz="914400">
                <a:spcAft>
                  <a:spcPts val="600"/>
                </a:spcAft>
              </a:pPr>
              <a:t>4</a:t>
            </a:fld>
            <a:endParaRPr lang="en-US">
              <a:solidFill>
                <a:srgbClr val="FFFFFF"/>
              </a:solidFill>
            </a:endParaRPr>
          </a:p>
        </p:txBody>
      </p:sp>
      <p:pic>
        <p:nvPicPr>
          <p:cNvPr id="8" name="Picture 7">
            <a:extLst>
              <a:ext uri="{FF2B5EF4-FFF2-40B4-BE49-F238E27FC236}">
                <a16:creationId xmlns:a16="http://schemas.microsoft.com/office/drawing/2014/main" id="{52E002BF-9DE1-BC5A-E027-A68E5290F887}"/>
              </a:ext>
            </a:extLst>
          </p:cNvPr>
          <p:cNvPicPr>
            <a:picLocks noChangeAspect="1"/>
          </p:cNvPicPr>
          <p:nvPr/>
        </p:nvPicPr>
        <p:blipFill>
          <a:blip r:embed="rId2"/>
          <a:stretch>
            <a:fillRect/>
          </a:stretch>
        </p:blipFill>
        <p:spPr>
          <a:xfrm>
            <a:off x="5274548" y="803751"/>
            <a:ext cx="6231651" cy="5250498"/>
          </a:xfrm>
          <a:prstGeom prst="rect">
            <a:avLst/>
          </a:prstGeom>
        </p:spPr>
      </p:pic>
    </p:spTree>
    <p:extLst>
      <p:ext uri="{BB962C8B-B14F-4D97-AF65-F5344CB8AC3E}">
        <p14:creationId xmlns:p14="http://schemas.microsoft.com/office/powerpoint/2010/main" val="32423899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normAutofit/>
          </a:bodyPr>
          <a:lstStyle/>
          <a:p>
            <a:r>
              <a:rPr lang="en-US" dirty="0"/>
              <a:t>EDA/Data Cleaning/Preprocessing  </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1" y="2152956"/>
            <a:ext cx="5897461" cy="3350222"/>
          </a:xfrm>
        </p:spPr>
        <p:txBody>
          <a:bodyPr>
            <a:normAutofit fontScale="85000" lnSpcReduction="10000"/>
          </a:bodyPr>
          <a:lstStyle/>
          <a:p>
            <a:pPr>
              <a:lnSpc>
                <a:spcPct val="150000"/>
              </a:lnSpc>
            </a:pPr>
            <a:r>
              <a:rPr lang="en-US" dirty="0"/>
              <a:t>To begin the exploratory data analysis (EDA) process, we first displayed the columns of the untouched data to get an overview of the available information. Then, we used the </a:t>
            </a:r>
            <a:r>
              <a:rPr lang="en-US" dirty="0" err="1"/>
              <a:t>tweetsDf.head</a:t>
            </a:r>
            <a:r>
              <a:rPr lang="en-US" dirty="0"/>
              <a:t>() function to display the first 5 rows and all 15 columns of the dataset.</a:t>
            </a:r>
          </a:p>
          <a:p>
            <a:pPr>
              <a:lnSpc>
                <a:spcPct val="150000"/>
              </a:lnSpc>
            </a:pPr>
            <a:r>
              <a:rPr lang="en-US" dirty="0"/>
              <a:t>Next, we filtered the data and selected the '</a:t>
            </a:r>
            <a:r>
              <a:rPr lang="en-US" dirty="0" err="1"/>
              <a:t>airline_sentiment</a:t>
            </a:r>
            <a:r>
              <a:rPr lang="en-US" dirty="0"/>
              <a:t>' column to get the unique counts for each sentiment category (positive, negative, neutral). This allowed us to understand the distribution of sentiments in the dataset.</a:t>
            </a:r>
          </a:p>
          <a:p>
            <a:endParaRPr lang="en-US" dirty="0"/>
          </a:p>
        </p:txBody>
      </p:sp>
      <p:pic>
        <p:nvPicPr>
          <p:cNvPr id="18" name="Picture 17" descr="A picture containing text, screenshot, diagram, rectangle&#10;&#10;Description automatically generated">
            <a:extLst>
              <a:ext uri="{FF2B5EF4-FFF2-40B4-BE49-F238E27FC236}">
                <a16:creationId xmlns:a16="http://schemas.microsoft.com/office/drawing/2014/main" id="{1848C19B-63BB-FFE5-A21E-A587177517C2}"/>
              </a:ext>
            </a:extLst>
          </p:cNvPr>
          <p:cNvPicPr>
            <a:picLocks noChangeAspect="1"/>
          </p:cNvPicPr>
          <p:nvPr/>
        </p:nvPicPr>
        <p:blipFill>
          <a:blip r:embed="rId2"/>
          <a:stretch>
            <a:fillRect/>
          </a:stretch>
        </p:blipFill>
        <p:spPr>
          <a:xfrm>
            <a:off x="6452992" y="2157150"/>
            <a:ext cx="4981201" cy="4301174"/>
          </a:xfrm>
          <a:prstGeom prst="rect">
            <a:avLst/>
          </a:prstGeom>
        </p:spPr>
      </p:pic>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5970165" y="2155971"/>
            <a:ext cx="6031837" cy="3201317"/>
          </a:xfrm>
        </p:spPr>
        <p:txBody>
          <a:bodyPr>
            <a:normAutofit/>
          </a:bodyPr>
          <a:lstStyle/>
          <a:p>
            <a:pPr>
              <a:lnSpc>
                <a:spcPct val="150000"/>
              </a:lnSpc>
            </a:pPr>
            <a:r>
              <a:rPr lang="en-US" dirty="0"/>
              <a:t>Afterwards, we focused specifically on the negative sentiments and selected the rows that corresponded to negative sentiment tweets. We further grouped the data by airline and sentiment to visualize the distribution of negative sentiments across different airlines using a histogram.</a:t>
            </a:r>
          </a:p>
        </p:txBody>
      </p:sp>
      <p:pic>
        <p:nvPicPr>
          <p:cNvPr id="23" name="Picture 22" descr="A picture containing text, screenshot, font, number&#10;&#10;Description automatically generated">
            <a:extLst>
              <a:ext uri="{FF2B5EF4-FFF2-40B4-BE49-F238E27FC236}">
                <a16:creationId xmlns:a16="http://schemas.microsoft.com/office/drawing/2014/main" id="{9C36D6F3-E8E1-7E23-34C7-B35051C7DA4D}"/>
              </a:ext>
            </a:extLst>
          </p:cNvPr>
          <p:cNvPicPr>
            <a:picLocks noChangeAspect="1"/>
          </p:cNvPicPr>
          <p:nvPr/>
        </p:nvPicPr>
        <p:blipFill>
          <a:blip r:embed="rId2"/>
          <a:stretch>
            <a:fillRect/>
          </a:stretch>
        </p:blipFill>
        <p:spPr>
          <a:xfrm>
            <a:off x="0" y="478168"/>
            <a:ext cx="5611008" cy="5249008"/>
          </a:xfrm>
          <a:prstGeom prst="rect">
            <a:avLst/>
          </a:prstGeom>
        </p:spPr>
      </p:pic>
    </p:spTree>
    <p:extLst>
      <p:ext uri="{BB962C8B-B14F-4D97-AF65-F5344CB8AC3E}">
        <p14:creationId xmlns:p14="http://schemas.microsoft.com/office/powerpoint/2010/main" val="292828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309898" y="2290195"/>
            <a:ext cx="5367577" cy="3741490"/>
          </a:xfrm>
        </p:spPr>
        <p:txBody>
          <a:bodyPr>
            <a:normAutofit lnSpcReduction="100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Moving on, we grouped the data by negative reason and computed the median confidence for each negative reason. This information was then displayed in a scatter plot, allowing us to analyze the relationship between the negative reasons and the confidence level in assigned sentiment labels.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descr="A picture containing text, screenshot, number, diagram&#10;&#10;Description automatically generated">
            <a:extLst>
              <a:ext uri="{FF2B5EF4-FFF2-40B4-BE49-F238E27FC236}">
                <a16:creationId xmlns:a16="http://schemas.microsoft.com/office/drawing/2014/main" id="{A29B7E67-DB5F-4383-87C5-2954933781B5}"/>
              </a:ext>
            </a:extLst>
          </p:cNvPr>
          <p:cNvPicPr>
            <a:picLocks noChangeAspect="1"/>
          </p:cNvPicPr>
          <p:nvPr/>
        </p:nvPicPr>
        <p:blipFill>
          <a:blip r:embed="rId2"/>
          <a:stretch>
            <a:fillRect/>
          </a:stretch>
        </p:blipFill>
        <p:spPr>
          <a:xfrm>
            <a:off x="0" y="629503"/>
            <a:ext cx="5452844" cy="5953615"/>
          </a:xfrm>
          <a:prstGeom prst="rect">
            <a:avLst/>
          </a:prstGeom>
        </p:spPr>
      </p:pic>
    </p:spTree>
    <p:extLst>
      <p:ext uri="{BB962C8B-B14F-4D97-AF65-F5344CB8AC3E}">
        <p14:creationId xmlns:p14="http://schemas.microsoft.com/office/powerpoint/2010/main" val="135864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662394" y="2164360"/>
            <a:ext cx="5367577" cy="3741490"/>
          </a:xfrm>
        </p:spPr>
        <p:txBody>
          <a:bodyPr>
            <a:normAutofit lnSpcReduction="100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 part of the data cleaning process, we dropped the columns and rows that were not needed for our analysis. This helped streamline the dataset and remove unnecessary information. After making these changes, we displayed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again to observe the resulting modifications.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screenshot of a computer program&#10;&#10;Description automatically generated with medium confidence">
            <a:extLst>
              <a:ext uri="{FF2B5EF4-FFF2-40B4-BE49-F238E27FC236}">
                <a16:creationId xmlns:a16="http://schemas.microsoft.com/office/drawing/2014/main" id="{0A65EA00-2F46-360A-15AA-945461C14F33}"/>
              </a:ext>
            </a:extLst>
          </p:cNvPr>
          <p:cNvPicPr>
            <a:picLocks noChangeAspect="1"/>
          </p:cNvPicPr>
          <p:nvPr/>
        </p:nvPicPr>
        <p:blipFill>
          <a:blip r:embed="rId2"/>
          <a:stretch>
            <a:fillRect/>
          </a:stretch>
        </p:blipFill>
        <p:spPr>
          <a:xfrm>
            <a:off x="-1" y="419449"/>
            <a:ext cx="6662395" cy="5670958"/>
          </a:xfrm>
          <a:prstGeom prst="rect">
            <a:avLst/>
          </a:prstGeom>
        </p:spPr>
      </p:pic>
    </p:spTree>
    <p:extLst>
      <p:ext uri="{BB962C8B-B14F-4D97-AF65-F5344CB8AC3E}">
        <p14:creationId xmlns:p14="http://schemas.microsoft.com/office/powerpoint/2010/main" val="343822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662394" y="2164360"/>
            <a:ext cx="5367577" cy="3741490"/>
          </a:xfrm>
        </p:spPr>
        <p:txBody>
          <a:bodyPr>
            <a:normAutofit fontScale="925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Next, we bucketized the cleaned data and displayed scatter plots and histograms to visualize the distributions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airline_sentiment_confidence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These visualizations provided insights into the confidence levels associated with different negative reasons and sentiment labels.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screenshot of a computer program&#10;&#10;Description automatically generated with medium confidence">
            <a:extLst>
              <a:ext uri="{FF2B5EF4-FFF2-40B4-BE49-F238E27FC236}">
                <a16:creationId xmlns:a16="http://schemas.microsoft.com/office/drawing/2014/main" id="{75695C52-C1B9-5D46-697C-CDAFF99BBBA4}"/>
              </a:ext>
            </a:extLst>
          </p:cNvPr>
          <p:cNvPicPr>
            <a:picLocks noChangeAspect="1"/>
          </p:cNvPicPr>
          <p:nvPr/>
        </p:nvPicPr>
        <p:blipFill>
          <a:blip r:embed="rId2"/>
          <a:stretch>
            <a:fillRect/>
          </a:stretch>
        </p:blipFill>
        <p:spPr>
          <a:xfrm>
            <a:off x="1" y="427840"/>
            <a:ext cx="6678864" cy="5662568"/>
          </a:xfrm>
          <a:prstGeom prst="rect">
            <a:avLst/>
          </a:prstGeom>
        </p:spPr>
      </p:pic>
    </p:spTree>
    <p:extLst>
      <p:ext uri="{BB962C8B-B14F-4D97-AF65-F5344CB8AC3E}">
        <p14:creationId xmlns:p14="http://schemas.microsoft.com/office/powerpoint/2010/main" val="2225027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1310</TotalTime>
  <Words>1335</Words>
  <Application>Microsoft Macintosh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Times New Roman</vt:lpstr>
      <vt:lpstr>Mesh</vt:lpstr>
      <vt:lpstr>Airline Sentiment Analysis</vt:lpstr>
      <vt:lpstr>Problem Statement(s)</vt:lpstr>
      <vt:lpstr>What was contained in the data?</vt:lpstr>
      <vt:lpstr>Brief overview of the dataset</vt:lpstr>
      <vt:lpstr>EDA/Data Cleaning/Preprocessing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algorithms did we use?</vt:lpstr>
      <vt:lpstr>PowerPoint Presentation</vt:lpstr>
      <vt:lpstr>PowerPoint Presentation</vt:lpstr>
      <vt:lpstr>PowerPoint Presentation</vt:lpstr>
      <vt:lpstr>Multinomial Naïve bayes</vt:lpstr>
      <vt:lpstr>Decision Tree</vt:lpstr>
      <vt:lpstr>Which Algorithm(s) was the best?</vt:lpstr>
      <vt:lpstr>Problem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Sentiment Analysis</dc:title>
  <dc:creator>The Prodigy</dc:creator>
  <cp:lastModifiedBy>Ganesh Ramcharan</cp:lastModifiedBy>
  <cp:revision>7</cp:revision>
  <dcterms:created xsi:type="dcterms:W3CDTF">2023-05-15T03:16:54Z</dcterms:created>
  <dcterms:modified xsi:type="dcterms:W3CDTF">2023-05-18T19:47:20Z</dcterms:modified>
</cp:coreProperties>
</file>