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1" r:id="rId1"/>
  </p:sldMasterIdLst>
  <p:notesMasterIdLst>
    <p:notesMasterId r:id="rId17"/>
  </p:notesMasterIdLst>
  <p:handoutMasterIdLst>
    <p:handoutMasterId r:id="rId18"/>
  </p:handoutMasterIdLst>
  <p:sldIdLst>
    <p:sldId id="257" r:id="rId2"/>
    <p:sldId id="266" r:id="rId3"/>
    <p:sldId id="272" r:id="rId4"/>
    <p:sldId id="273" r:id="rId5"/>
    <p:sldId id="286" r:id="rId6"/>
    <p:sldId id="301" r:id="rId7"/>
    <p:sldId id="302" r:id="rId8"/>
    <p:sldId id="303" r:id="rId9"/>
    <p:sldId id="304" r:id="rId10"/>
    <p:sldId id="305" r:id="rId11"/>
    <p:sldId id="306" r:id="rId12"/>
    <p:sldId id="307" r:id="rId13"/>
    <p:sldId id="308" r:id="rId14"/>
    <p:sldId id="309"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810" autoAdjust="0"/>
  </p:normalViewPr>
  <p:slideViewPr>
    <p:cSldViewPr snapToGrid="0" showGuides="1">
      <p:cViewPr varScale="1">
        <p:scale>
          <a:sx n="114" d="100"/>
          <a:sy n="114" d="100"/>
        </p:scale>
        <p:origin x="414" y="10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5/17/2023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982768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0796615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272411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803104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0667056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5670389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0112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69909428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69545416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5450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666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269628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4812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417906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20879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845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
        <p:nvSpPr>
          <p:cNvPr id="2" name="Rectangle 1">
            <a:extLst>
              <a:ext uri="{FF2B5EF4-FFF2-40B4-BE49-F238E27FC236}">
                <a16:creationId xmlns:a16="http://schemas.microsoft.com/office/drawing/2014/main" id="{868F4C23-E8C3-3EA4-3D98-88EBC6D64B4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CF3FFEB-F448-563C-1347-CE3DCCF6C562}"/>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7D16B64-7F77-29EC-6838-32DF8CCEAEF7}"/>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586943-8A96-24E8-04F9-E29FA58E5A60}"/>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4933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703447690"/>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14919611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529280886"/>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89289472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228279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1522761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5/17/2023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A36F8EB-7690-760F-9397-EEFAB9FD38E4}"/>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D82CE8-9A19-899E-AE8E-0E4F8C05E192}"/>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2590545"/>
      </p:ext>
    </p:extLst>
  </p:cSld>
  <p:clrMap bg1="dk1" tx1="lt1" bg2="dk2"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 id="2147483940" r:id="rId19"/>
    <p:sldLayoutId id="2147483941" r:id="rId20"/>
    <p:sldLayoutId id="2147483942" r:id="rId21"/>
    <p:sldLayoutId id="2147483943" r:id="rId22"/>
    <p:sldLayoutId id="2147483946" r:id="rId23"/>
    <p:sldLayoutId id="2147483649" r:id="rId24"/>
    <p:sldLayoutId id="2147483661" r:id="rId25"/>
    <p:sldLayoutId id="2147483662" r:id="rId26"/>
    <p:sldLayoutId id="2147483663" r:id="rId27"/>
    <p:sldLayoutId id="2147483664" r:id="rId28"/>
    <p:sldLayoutId id="2147483665" r:id="rId29"/>
    <p:sldLayoutId id="2147483666" r:id="rId30"/>
    <p:sldLayoutId id="2147483667" r:id="rId31"/>
    <p:sldLayoutId id="2147483669" r:id="rId32"/>
    <p:sldLayoutId id="2147483670" r:id="rId33"/>
    <p:sldLayoutId id="2147483671" r:id="rId34"/>
    <p:sldLayoutId id="2147483672" r:id="rId35"/>
    <p:sldLayoutId id="2147483674" r:id="rId36"/>
    <p:sldLayoutId id="2147483675" r:id="rId37"/>
    <p:sldLayoutId id="2147483676" r:id="rId38"/>
    <p:sldLayoutId id="2147483677" r:id="rId39"/>
    <p:sldLayoutId id="2147483655" r:id="rId40"/>
    <p:sldLayoutId id="2147483678" r:id="rId41"/>
    <p:sldLayoutId id="2147483679" r:id="rId42"/>
    <p:sldLayoutId id="2147483680" r:id="rId43"/>
    <p:sldLayoutId id="2147483653" r:id="rId44"/>
    <p:sldLayoutId id="2147483682" r:id="rId45"/>
    <p:sldLayoutId id="2147483683" r:id="rId46"/>
    <p:sldLayoutId id="2147483685" r:id="rId47"/>
    <p:sldLayoutId id="2147483654" r:id="rId48"/>
    <p:sldLayoutId id="2147483687" r:id="rId49"/>
    <p:sldLayoutId id="2147483689" r:id="rId50"/>
    <p:sldLayoutId id="2147483688" r:id="rId51"/>
    <p:sldLayoutId id="2147483691" r:id="rId52"/>
    <p:sldLayoutId id="2147483692" r:id="rId53"/>
    <p:sldLayoutId id="2147483693" r:id="rId54"/>
    <p:sldLayoutId id="2147483694" r:id="rId55"/>
    <p:sldLayoutId id="2147483696" r:id="rId56"/>
    <p:sldLayoutId id="2147483698" r:id="rId57"/>
    <p:sldLayoutId id="2147483699" r:id="rId58"/>
    <p:sldLayoutId id="2147483700" r:id="rId59"/>
    <p:sldLayoutId id="2147483701" r:id="rId60"/>
    <p:sldLayoutId id="2147483702" r:id="rId6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emirates-airbus-a380-aircraft-plane-867762/" TargetMode="External"/><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codnewsroom/25163031631" TargetMode="External"/><Relationship Id="rId2" Type="http://schemas.openxmlformats.org/officeDocument/2006/relationships/image" Target="../media/image4.jpg"/><Relationship Id="rId1" Type="http://schemas.openxmlformats.org/officeDocument/2006/relationships/slideLayout" Target="../slideLayouts/slideLayout20.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23589" y="1359017"/>
            <a:ext cx="4400594" cy="2568895"/>
          </a:xfrm>
        </p:spPr>
        <p:txBody>
          <a:bodyPr/>
          <a:lstStyle/>
          <a:p>
            <a:r>
              <a:rPr lang="en-US" dirty="0"/>
              <a:t>Airline Sentiment 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474589" y="4169328"/>
            <a:ext cx="4400595" cy="920850"/>
          </a:xfrm>
        </p:spPr>
        <p:txBody>
          <a:bodyPr>
            <a:normAutofit/>
          </a:bodyPr>
          <a:lstStyle/>
          <a:p>
            <a:r>
              <a:rPr lang="en-US" dirty="0"/>
              <a:t>By Patrick Miller &amp; Ganesh Ramcharan</a:t>
            </a:r>
          </a:p>
        </p:txBody>
      </p:sp>
      <p:pic>
        <p:nvPicPr>
          <p:cNvPr id="5" name="Picture 4" descr="A large white airplane on a runway with Eighth Air Force Museum in the background&#10;&#10;Description automatically generated with low confidence">
            <a:extLst>
              <a:ext uri="{FF2B5EF4-FFF2-40B4-BE49-F238E27FC236}">
                <a16:creationId xmlns:a16="http://schemas.microsoft.com/office/drawing/2014/main" id="{14CE3C6A-4934-057A-CE88-01B6C0630C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0"/>
            <a:ext cx="7323588" cy="6857999"/>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340401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2432808" y="5662950"/>
            <a:ext cx="7189366" cy="1195050"/>
          </a:xfrm>
        </p:spPr>
        <p:txBody>
          <a:bodyPr>
            <a:normAutofit fontScale="77500" lnSpcReduction="2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a comprehensive view of the negative sentiments by airlines, we created six pie charts to display the distribution of negative reasons for each airline. This allowed for a visual comparison of the prevalent issues faced by different airlines.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picture containing diagram, screenshot, colorfulness&#10;&#10;Description automatically generated">
            <a:extLst>
              <a:ext uri="{FF2B5EF4-FFF2-40B4-BE49-F238E27FC236}">
                <a16:creationId xmlns:a16="http://schemas.microsoft.com/office/drawing/2014/main" id="{19F6AE1A-A47A-6B18-1872-B08FBAA087A7}"/>
              </a:ext>
            </a:extLst>
          </p:cNvPr>
          <p:cNvPicPr>
            <a:picLocks noChangeAspect="1"/>
          </p:cNvPicPr>
          <p:nvPr/>
        </p:nvPicPr>
        <p:blipFill>
          <a:blip r:embed="rId2"/>
          <a:stretch>
            <a:fillRect/>
          </a:stretch>
        </p:blipFill>
        <p:spPr>
          <a:xfrm>
            <a:off x="0" y="-112065"/>
            <a:ext cx="12192000" cy="2988302"/>
          </a:xfrm>
          <a:prstGeom prst="rect">
            <a:avLst/>
          </a:prstGeom>
        </p:spPr>
      </p:pic>
      <p:pic>
        <p:nvPicPr>
          <p:cNvPr id="14" name="Picture 13" descr="A picture containing diagram, screenshot, colorfulness, text&#10;&#10;Description automatically generated">
            <a:extLst>
              <a:ext uri="{FF2B5EF4-FFF2-40B4-BE49-F238E27FC236}">
                <a16:creationId xmlns:a16="http://schemas.microsoft.com/office/drawing/2014/main" id="{BE1A922F-B64C-AAAB-B8DC-0DEE74736A68}"/>
              </a:ext>
            </a:extLst>
          </p:cNvPr>
          <p:cNvPicPr>
            <a:picLocks noChangeAspect="1"/>
          </p:cNvPicPr>
          <p:nvPr/>
        </p:nvPicPr>
        <p:blipFill>
          <a:blip r:embed="rId3"/>
          <a:stretch>
            <a:fillRect/>
          </a:stretch>
        </p:blipFill>
        <p:spPr>
          <a:xfrm>
            <a:off x="0" y="2801923"/>
            <a:ext cx="12192000" cy="2861026"/>
          </a:xfrm>
          <a:prstGeom prst="rect">
            <a:avLst/>
          </a:prstGeom>
        </p:spPr>
      </p:pic>
    </p:spTree>
    <p:extLst>
      <p:ext uri="{BB962C8B-B14F-4D97-AF65-F5344CB8AC3E}">
        <p14:creationId xmlns:p14="http://schemas.microsoft.com/office/powerpoint/2010/main" val="1641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12</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Additionally, we displayed a histogram of all the tweets to identify the most frequent negative reasons based 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helped us understand which issues were more commonly mentioned in the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picture containing text, screenshot, plot, diagram&#10;&#10;Description automatically generated">
            <a:extLst>
              <a:ext uri="{FF2B5EF4-FFF2-40B4-BE49-F238E27FC236}">
                <a16:creationId xmlns:a16="http://schemas.microsoft.com/office/drawing/2014/main" id="{34B958FE-32AE-C679-C96C-CA3D2981BD7A}"/>
              </a:ext>
            </a:extLst>
          </p:cNvPr>
          <p:cNvPicPr>
            <a:picLocks noChangeAspect="1"/>
          </p:cNvPicPr>
          <p:nvPr/>
        </p:nvPicPr>
        <p:blipFill>
          <a:blip r:embed="rId2"/>
          <a:stretch>
            <a:fillRect/>
          </a:stretch>
        </p:blipFill>
        <p:spPr>
          <a:xfrm>
            <a:off x="0" y="696286"/>
            <a:ext cx="6447070" cy="5050451"/>
          </a:xfrm>
          <a:prstGeom prst="rect">
            <a:avLst/>
          </a:prstGeom>
        </p:spPr>
      </p:pic>
    </p:spTree>
    <p:extLst>
      <p:ext uri="{BB962C8B-B14F-4D97-AF65-F5344CB8AC3E}">
        <p14:creationId xmlns:p14="http://schemas.microsoft.com/office/powerpoint/2010/main" val="272088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13</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561727" y="2147582"/>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K-means Clustering and Agglomerative Clustering: We utilized K-means clustering and Agglomerative clustering algorithms to group the data based on the columns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algorithms demonstrated a high accuracy of 96% in identifying the correct clusters.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945AEDA-3381-BC51-56F1-546CE755E7F4}"/>
              </a:ext>
            </a:extLst>
          </p:cNvPr>
          <p:cNvPicPr>
            <a:picLocks noChangeAspect="1"/>
          </p:cNvPicPr>
          <p:nvPr/>
        </p:nvPicPr>
        <p:blipFill>
          <a:blip r:embed="rId2"/>
          <a:stretch>
            <a:fillRect/>
          </a:stretch>
        </p:blipFill>
        <p:spPr>
          <a:xfrm>
            <a:off x="0" y="956345"/>
            <a:ext cx="6410507" cy="4340343"/>
          </a:xfrm>
          <a:prstGeom prst="rect">
            <a:avLst/>
          </a:prstGeom>
        </p:spPr>
      </p:pic>
    </p:spTree>
    <p:extLst>
      <p:ext uri="{BB962C8B-B14F-4D97-AF65-F5344CB8AC3E}">
        <p14:creationId xmlns:p14="http://schemas.microsoft.com/office/powerpoint/2010/main" val="368320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14</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561727" y="2147582"/>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K-means Clustering and Agglomerative Clustering: We utilized K-means clustering and Agglomerative clustering algorithms to group the data based on the columns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algorithms demonstrated a high accuracy of 96% in identifying the correct clusters.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945AEDA-3381-BC51-56F1-546CE755E7F4}"/>
              </a:ext>
            </a:extLst>
          </p:cNvPr>
          <p:cNvPicPr>
            <a:picLocks noChangeAspect="1"/>
          </p:cNvPicPr>
          <p:nvPr/>
        </p:nvPicPr>
        <p:blipFill>
          <a:blip r:embed="rId2"/>
          <a:stretch>
            <a:fillRect/>
          </a:stretch>
        </p:blipFill>
        <p:spPr>
          <a:xfrm>
            <a:off x="0" y="956345"/>
            <a:ext cx="6410507" cy="4340343"/>
          </a:xfrm>
          <a:prstGeom prst="rect">
            <a:avLst/>
          </a:prstGeom>
        </p:spPr>
      </p:pic>
    </p:spTree>
    <p:extLst>
      <p:ext uri="{BB962C8B-B14F-4D97-AF65-F5344CB8AC3E}">
        <p14:creationId xmlns:p14="http://schemas.microsoft.com/office/powerpoint/2010/main" val="113243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15</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a:t>Problem Statement(s)</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pPr>
              <a:lnSpc>
                <a:spcPct val="150000"/>
              </a:lnSpc>
            </a:pPr>
            <a:r>
              <a:rPr lang="en-US" dirty="0"/>
              <a:t>What are the most common complaints that customers have with the airport industry? </a:t>
            </a:r>
          </a:p>
          <a:p>
            <a:pPr>
              <a:lnSpc>
                <a:spcPct val="150000"/>
              </a:lnSpc>
            </a:pPr>
            <a:r>
              <a:rPr lang="en-US" dirty="0"/>
              <a:t>What are the chances of these issues resurfacing with different airlines?</a:t>
            </a:r>
          </a:p>
          <a:p>
            <a:pPr>
              <a:lnSpc>
                <a:spcPct val="150000"/>
              </a:lnSpc>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7" descr="Many colorful circles with white question marks&#10;&#10;Description automatically generated with low confidence">
            <a:extLst>
              <a:ext uri="{FF2B5EF4-FFF2-40B4-BE49-F238E27FC236}">
                <a16:creationId xmlns:a16="http://schemas.microsoft.com/office/drawing/2014/main" id="{C9DE486F-FC28-BED5-0F0B-7ECF0559EB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4401" y="981512"/>
            <a:ext cx="5406076" cy="3604051"/>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normAutofit/>
          </a:bodyPr>
          <a:lstStyle/>
          <a:p>
            <a:r>
              <a:rPr lang="en-US" dirty="0"/>
              <a:t>What was contained in 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7" name="Picture 6" descr="A young person raising his hand&#10;&#10;Description automatically generated with medium confidence">
            <a:extLst>
              <a:ext uri="{FF2B5EF4-FFF2-40B4-BE49-F238E27FC236}">
                <a16:creationId xmlns:a16="http://schemas.microsoft.com/office/drawing/2014/main" id="{D7D46A92-46DB-18F0-C986-BA70EF1919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157785" y="-1"/>
            <a:ext cx="5620323" cy="3631509"/>
          </a:xfrm>
          <a:prstGeom prst="rect">
            <a:avLst/>
          </a:prstGeom>
        </p:spPr>
      </p:pic>
      <p:sp>
        <p:nvSpPr>
          <p:cNvPr id="9" name="TextBox 8">
            <a:extLst>
              <a:ext uri="{FF2B5EF4-FFF2-40B4-BE49-F238E27FC236}">
                <a16:creationId xmlns:a16="http://schemas.microsoft.com/office/drawing/2014/main" id="{E25FE0BC-8C09-0D30-9B9C-69193C5167FA}"/>
              </a:ext>
            </a:extLst>
          </p:cNvPr>
          <p:cNvSpPr txBox="1"/>
          <p:nvPr/>
        </p:nvSpPr>
        <p:spPr>
          <a:xfrm>
            <a:off x="4714611" y="21109"/>
            <a:ext cx="3980009" cy="230832"/>
          </a:xfrm>
          <a:prstGeom prst="rect">
            <a:avLst/>
          </a:prstGeom>
          <a:noFill/>
        </p:spPr>
        <p:txBody>
          <a:bodyPr wrap="square" rtlCol="0">
            <a:spAutoFit/>
          </a:bodyPr>
          <a:lstStyle/>
          <a:p>
            <a:r>
              <a:rPr lang="en-US" sz="900" dirty="0">
                <a:hlinkClick r:id="rId3" tooltip="https://www.flickr.com/photos/codnewsroom/25163031631"/>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pPr algn="ctr"/>
            <a:r>
              <a:rPr lang="en-US" dirty="0"/>
              <a:t>Brief overview of the dataset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8237988" y="1545125"/>
            <a:ext cx="3565321" cy="4453003"/>
          </a:xfrm>
        </p:spPr>
        <p:txBody>
          <a:bodyPr>
            <a:noAutofit/>
          </a:bodyPr>
          <a:lstStyle/>
          <a:p>
            <a:endParaRPr lang="en-US" sz="1400" dirty="0"/>
          </a:p>
          <a:p>
            <a:r>
              <a:rPr lang="en-US" dirty="0"/>
              <a:t>Our dataset, obtained from Kaggle.com, consists of over 14,000 tweets from February 2015 mentioning major US airlines. Stored in an SQLite database, it includes fifteen columns providing information about each tweet. The "</a:t>
            </a:r>
            <a:r>
              <a:rPr lang="en-US" dirty="0" err="1"/>
              <a:t>airline_sentiment</a:t>
            </a:r>
            <a:r>
              <a:rPr lang="en-US" dirty="0"/>
              <a:t>" column categorizes tweets as positive, negative, or neutral, while "</a:t>
            </a:r>
            <a:r>
              <a:rPr lang="en-US" dirty="0" err="1"/>
              <a:t>airline_sentiment_confidence</a:t>
            </a:r>
            <a:r>
              <a:rPr lang="en-US" dirty="0"/>
              <a:t>" measures confidence in the assigned sentiment label.</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7">
            <a:extLst>
              <a:ext uri="{FF2B5EF4-FFF2-40B4-BE49-F238E27FC236}">
                <a16:creationId xmlns:a16="http://schemas.microsoft.com/office/drawing/2014/main" id="{52E002BF-9DE1-BC5A-E027-A68E5290F887}"/>
              </a:ext>
            </a:extLst>
          </p:cNvPr>
          <p:cNvPicPr>
            <a:picLocks noChangeAspect="1"/>
          </p:cNvPicPr>
          <p:nvPr/>
        </p:nvPicPr>
        <p:blipFill>
          <a:blip r:embed="rId2"/>
          <a:stretch>
            <a:fillRect/>
          </a:stretch>
        </p:blipFill>
        <p:spPr>
          <a:xfrm>
            <a:off x="282429" y="1458107"/>
            <a:ext cx="5813571" cy="4898243"/>
          </a:xfrm>
          <a:prstGeom prst="rect">
            <a:avLst/>
          </a:prstGeo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fontScale="90000"/>
          </a:bodyPr>
          <a:lstStyle/>
          <a:p>
            <a:r>
              <a:rPr lang="en-US" dirty="0"/>
              <a:t>EDA/Data Cleaning/Preprocessing  </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 y="2152956"/>
            <a:ext cx="5897461" cy="3350222"/>
          </a:xfrm>
        </p:spPr>
        <p:txBody>
          <a:bodyPr>
            <a:normAutofit fontScale="92500" lnSpcReduction="20000"/>
          </a:bodyPr>
          <a:lstStyle/>
          <a:p>
            <a:pPr>
              <a:lnSpc>
                <a:spcPct val="150000"/>
              </a:lnSpc>
            </a:pPr>
            <a:r>
              <a:rPr lang="en-US" dirty="0"/>
              <a:t>To begin the exploratory data analysis (EDA) process, we first displayed the columns of the untouched data to get an overview of the available information. Then, we used the </a:t>
            </a:r>
            <a:r>
              <a:rPr lang="en-US" dirty="0" err="1"/>
              <a:t>tweetsDf.head</a:t>
            </a:r>
            <a:r>
              <a:rPr lang="en-US" dirty="0"/>
              <a:t>() function to display the first 5 rows and all 15 columns of the dataset.</a:t>
            </a:r>
          </a:p>
          <a:p>
            <a:pPr>
              <a:lnSpc>
                <a:spcPct val="150000"/>
              </a:lnSpc>
            </a:pPr>
            <a:r>
              <a:rPr lang="en-US" dirty="0"/>
              <a:t>Next, we filtered the data and selected the '</a:t>
            </a:r>
            <a:r>
              <a:rPr lang="en-US" dirty="0" err="1"/>
              <a:t>airline_sentiment</a:t>
            </a:r>
            <a:r>
              <a:rPr lang="en-US" dirty="0"/>
              <a:t>' column to get the unique counts for each sentiment category (positive, negative, neutral). This allowed us to understand the distribution of sentiments in the dataset.</a:t>
            </a:r>
          </a:p>
          <a:p>
            <a:endParaRPr lang="en-US" dirty="0"/>
          </a:p>
        </p:txBody>
      </p:sp>
      <p:pic>
        <p:nvPicPr>
          <p:cNvPr id="18" name="Picture 17" descr="A picture containing text, screenshot, diagram, rectangle&#10;&#10;Description automatically generated">
            <a:extLst>
              <a:ext uri="{FF2B5EF4-FFF2-40B4-BE49-F238E27FC236}">
                <a16:creationId xmlns:a16="http://schemas.microsoft.com/office/drawing/2014/main" id="{1848C19B-63BB-FFE5-A21E-A587177517C2}"/>
              </a:ext>
            </a:extLst>
          </p:cNvPr>
          <p:cNvPicPr>
            <a:picLocks noChangeAspect="1"/>
          </p:cNvPicPr>
          <p:nvPr/>
        </p:nvPicPr>
        <p:blipFill>
          <a:blip r:embed="rId2"/>
          <a:stretch>
            <a:fillRect/>
          </a:stretch>
        </p:blipFill>
        <p:spPr>
          <a:xfrm>
            <a:off x="6452992" y="2157150"/>
            <a:ext cx="4981201" cy="4301174"/>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970165" y="2155971"/>
            <a:ext cx="6031837" cy="3201317"/>
          </a:xfrm>
        </p:spPr>
        <p:txBody>
          <a:bodyPr>
            <a:normAutofit/>
          </a:bodyPr>
          <a:lstStyle/>
          <a:p>
            <a:pPr>
              <a:lnSpc>
                <a:spcPct val="150000"/>
              </a:lnSpc>
            </a:pPr>
            <a:r>
              <a:rPr lang="en-US" dirty="0"/>
              <a:t>Afterwards, we focused specifically on the negative sentiments and selected the rows that corresponded to negative sentiment tweets. We further grouped the data by airline and sentiment to visualize the distribution of negative sentiments across different airlines using a histogram.</a:t>
            </a:r>
          </a:p>
        </p:txBody>
      </p:sp>
      <p:pic>
        <p:nvPicPr>
          <p:cNvPr id="23" name="Picture 22" descr="A picture containing text, screenshot, font, number&#10;&#10;Description automatically generated">
            <a:extLst>
              <a:ext uri="{FF2B5EF4-FFF2-40B4-BE49-F238E27FC236}">
                <a16:creationId xmlns:a16="http://schemas.microsoft.com/office/drawing/2014/main" id="{9C36D6F3-E8E1-7E23-34C7-B35051C7DA4D}"/>
              </a:ext>
            </a:extLst>
          </p:cNvPr>
          <p:cNvPicPr>
            <a:picLocks noChangeAspect="1"/>
          </p:cNvPicPr>
          <p:nvPr/>
        </p:nvPicPr>
        <p:blipFill>
          <a:blip r:embed="rId2"/>
          <a:stretch>
            <a:fillRect/>
          </a:stretch>
        </p:blipFill>
        <p:spPr>
          <a:xfrm>
            <a:off x="0" y="478168"/>
            <a:ext cx="5611008" cy="5249008"/>
          </a:xfrm>
          <a:prstGeom prst="rect">
            <a:avLst/>
          </a:prstGeom>
        </p:spPr>
      </p:pic>
    </p:spTree>
    <p:extLst>
      <p:ext uri="{BB962C8B-B14F-4D97-AF65-F5344CB8AC3E}">
        <p14:creationId xmlns:p14="http://schemas.microsoft.com/office/powerpoint/2010/main" val="292828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309898" y="2290195"/>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Moving on, we grouped the data by negative reason and computed the median confidence for each negative reason. This information was then displayed in a scatter plot, allowing us to analyze the relationship between the negative reasons and the confidence level in assigned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A picture containing text, screenshot, number, diagram&#10;&#10;Description automatically generated">
            <a:extLst>
              <a:ext uri="{FF2B5EF4-FFF2-40B4-BE49-F238E27FC236}">
                <a16:creationId xmlns:a16="http://schemas.microsoft.com/office/drawing/2014/main" id="{A29B7E67-DB5F-4383-87C5-2954933781B5}"/>
              </a:ext>
            </a:extLst>
          </p:cNvPr>
          <p:cNvPicPr>
            <a:picLocks noChangeAspect="1"/>
          </p:cNvPicPr>
          <p:nvPr/>
        </p:nvPicPr>
        <p:blipFill>
          <a:blip r:embed="rId2"/>
          <a:stretch>
            <a:fillRect/>
          </a:stretch>
        </p:blipFill>
        <p:spPr>
          <a:xfrm>
            <a:off x="0" y="629503"/>
            <a:ext cx="5452844" cy="5953615"/>
          </a:xfrm>
          <a:prstGeom prst="rect">
            <a:avLst/>
          </a:prstGeom>
        </p:spPr>
      </p:pic>
    </p:spTree>
    <p:extLst>
      <p:ext uri="{BB962C8B-B14F-4D97-AF65-F5344CB8AC3E}">
        <p14:creationId xmlns:p14="http://schemas.microsoft.com/office/powerpoint/2010/main" val="135864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part of the data cleaning process, we dropped the columns and rows that were not needed for our analysis. This helped streamline the dataset and remove unnecessary information. After making these changes, we displayed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again to observe the resulting modifications.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computer program&#10;&#10;Description automatically generated with medium confidence">
            <a:extLst>
              <a:ext uri="{FF2B5EF4-FFF2-40B4-BE49-F238E27FC236}">
                <a16:creationId xmlns:a16="http://schemas.microsoft.com/office/drawing/2014/main" id="{0A65EA00-2F46-360A-15AA-945461C14F33}"/>
              </a:ext>
            </a:extLst>
          </p:cNvPr>
          <p:cNvPicPr>
            <a:picLocks noChangeAspect="1"/>
          </p:cNvPicPr>
          <p:nvPr/>
        </p:nvPicPr>
        <p:blipFill>
          <a:blip r:embed="rId2"/>
          <a:stretch>
            <a:fillRect/>
          </a:stretch>
        </p:blipFill>
        <p:spPr>
          <a:xfrm>
            <a:off x="-1" y="419449"/>
            <a:ext cx="6662395" cy="5670958"/>
          </a:xfrm>
          <a:prstGeom prst="rect">
            <a:avLst/>
          </a:prstGeom>
        </p:spPr>
      </p:pic>
    </p:spTree>
    <p:extLst>
      <p:ext uri="{BB962C8B-B14F-4D97-AF65-F5344CB8AC3E}">
        <p14:creationId xmlns:p14="http://schemas.microsoft.com/office/powerpoint/2010/main" val="343822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2225027488"/>
      </p:ext>
    </p:extLst>
  </p:cSld>
  <p:clrMapOvr>
    <a:masterClrMapping/>
  </p:clrMapOvr>
</p:sld>
</file>

<file path=ppt/theme/theme1.xml><?xml version="1.0" encoding="utf-8"?>
<a:theme xmlns:a="http://schemas.openxmlformats.org/drawingml/2006/main" name="Depth">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1165</TotalTime>
  <Words>701</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Depth</vt:lpstr>
      <vt:lpstr>Airline Sentiment Analysis</vt:lpstr>
      <vt:lpstr>Problem Statement(s)</vt:lpstr>
      <vt:lpstr>What was contained in the data?</vt:lpstr>
      <vt:lpstr>Brief overview of the dataset</vt:lpstr>
      <vt:lpstr>EDA/Data Cleaning/Preprocessing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Sentiment Analysis</dc:title>
  <dc:creator>The Prodigy</dc:creator>
  <cp:lastModifiedBy>The Prodigy</cp:lastModifiedBy>
  <cp:revision>4</cp:revision>
  <dcterms:created xsi:type="dcterms:W3CDTF">2023-05-15T03:16:54Z</dcterms:created>
  <dcterms:modified xsi:type="dcterms:W3CDTF">2023-05-18T04:25:29Z</dcterms:modified>
</cp:coreProperties>
</file>