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13"/>
  </p:notesMasterIdLst>
  <p:handoutMasterIdLst>
    <p:handoutMasterId r:id="rId14"/>
  </p:handoutMasterIdLst>
  <p:sldIdLst>
    <p:sldId id="257" r:id="rId2"/>
    <p:sldId id="266" r:id="rId3"/>
    <p:sldId id="272" r:id="rId4"/>
    <p:sldId id="273" r:id="rId5"/>
    <p:sldId id="286" r:id="rId6"/>
    <p:sldId id="301" r:id="rId7"/>
    <p:sldId id="302" r:id="rId8"/>
    <p:sldId id="289" r:id="rId9"/>
    <p:sldId id="293" r:id="rId10"/>
    <p:sldId id="298" r:id="rId11"/>
    <p:sldId id="30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810" autoAdjust="0"/>
  </p:normalViewPr>
  <p:slideViewPr>
    <p:cSldViewPr snapToGrid="0" showGuides="1">
      <p:cViewPr varScale="1">
        <p:scale>
          <a:sx n="114" d="100"/>
          <a:sy n="114" d="100"/>
        </p:scale>
        <p:origin x="414" y="10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551-4D21-A6E0-75AB23CDD3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551-4D21-A6E0-75AB23CDD3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551-4D21-A6E0-75AB23CDD3BD}"/>
            </c:ext>
          </c:extLst>
        </c:ser>
        <c:dLbls>
          <c:showLegendKey val="0"/>
          <c:showVal val="0"/>
          <c:showCatName val="0"/>
          <c:showSerName val="0"/>
          <c:showPercent val="0"/>
          <c:showBubbleSize val="0"/>
        </c:dLbls>
        <c:gapWidth val="219"/>
        <c:overlap val="-27"/>
        <c:axId val="789432768"/>
        <c:axId val="1101095584"/>
      </c:barChart>
      <c:catAx>
        <c:axId val="789432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1095584"/>
        <c:crosses val="autoZero"/>
        <c:auto val="1"/>
        <c:lblAlgn val="ctr"/>
        <c:lblOffset val="100"/>
        <c:noMultiLvlLbl val="0"/>
      </c:catAx>
      <c:valAx>
        <c:axId val="110109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94327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5/16/2023</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5/16/2023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450041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725582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57193040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874764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4340357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22034201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0896394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55250099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425542556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3601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46272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6534670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45910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030295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7063569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10832607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972082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754326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02189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3DC2DEF-D2FE-4B45-ABA4-9F153FD1C98A}" type="slidenum">
              <a:rPr lang="en-US" smtClean="0"/>
              <a:t>‹#›</a:t>
            </a:fld>
            <a:endParaRPr lang="en-US" dirty="0"/>
          </a:p>
        </p:txBody>
      </p:sp>
      <p:sp>
        <p:nvSpPr>
          <p:cNvPr id="2" name="Rectangle 1">
            <a:extLst>
              <a:ext uri="{FF2B5EF4-FFF2-40B4-BE49-F238E27FC236}">
                <a16:creationId xmlns:a16="http://schemas.microsoft.com/office/drawing/2014/main" id="{95698146-6947-92F2-2D9E-5F2FCE0E467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E8815A47-CE6A-6971-8B19-D788C73DFD75}"/>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2C0FCBC-82DD-DB1F-FEA5-2F43CB33BB48}"/>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BEDF05A-424F-9121-18D1-49F334B9AB4C}"/>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74116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1348635198"/>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306852219"/>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2795489004"/>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3DC2DEF-D2FE-4B45-ABA4-9F153FD1C98A}" type="slidenum">
              <a:rPr lang="en-US" smtClean="0"/>
              <a:pPr/>
              <a:t>‹#›</a:t>
            </a:fld>
            <a:endParaRPr lang="en-US" dirty="0"/>
          </a:p>
        </p:txBody>
      </p:sp>
    </p:spTree>
    <p:extLst>
      <p:ext uri="{BB962C8B-B14F-4D97-AF65-F5344CB8AC3E}">
        <p14:creationId xmlns:p14="http://schemas.microsoft.com/office/powerpoint/2010/main" val="33987398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368367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26285920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5/16/2023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3DC2DEF-D2FE-4B45-ABA4-9F153FD1C98A}" type="slidenum">
              <a:rPr lang="en-US" smtClean="0"/>
              <a:pPr/>
              <a:t>‹#›</a:t>
            </a:fld>
            <a:endParaRPr lang="en-US" dirty="0"/>
          </a:p>
        </p:txBody>
      </p:sp>
      <p:sp>
        <p:nvSpPr>
          <p:cNvPr id="7" name="Rectangle 6">
            <a:extLst>
              <a:ext uri="{FF2B5EF4-FFF2-40B4-BE49-F238E27FC236}">
                <a16:creationId xmlns:a16="http://schemas.microsoft.com/office/drawing/2014/main" id="{FE742449-E653-E55D-1BEC-57618EDB548B}"/>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751CCE9-47BC-F7E6-5EC4-28F97A0C0EC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6928639"/>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 id="2147483833" r:id="rId18"/>
    <p:sldLayoutId id="2147483834" r:id="rId19"/>
    <p:sldLayoutId id="2147483835" r:id="rId20"/>
    <p:sldLayoutId id="2147483836" r:id="rId21"/>
    <p:sldLayoutId id="2147483838" r:id="rId22"/>
    <p:sldLayoutId id="2147483839" r:id="rId23"/>
    <p:sldLayoutId id="2147483840" r:id="rId24"/>
    <p:sldLayoutId id="2147483841" r:id="rId25"/>
    <p:sldLayoutId id="2147483842" r:id="rId26"/>
    <p:sldLayoutId id="2147483649" r:id="rId27"/>
    <p:sldLayoutId id="2147483661" r:id="rId28"/>
    <p:sldLayoutId id="2147483662" r:id="rId29"/>
    <p:sldLayoutId id="2147483663" r:id="rId30"/>
    <p:sldLayoutId id="2147483664" r:id="rId31"/>
    <p:sldLayoutId id="2147483665" r:id="rId32"/>
    <p:sldLayoutId id="2147483666" r:id="rId33"/>
    <p:sldLayoutId id="2147483667" r:id="rId34"/>
    <p:sldLayoutId id="2147483669" r:id="rId35"/>
    <p:sldLayoutId id="2147483670" r:id="rId36"/>
    <p:sldLayoutId id="2147483671" r:id="rId37"/>
    <p:sldLayoutId id="2147483672" r:id="rId38"/>
    <p:sldLayoutId id="2147483674" r:id="rId39"/>
    <p:sldLayoutId id="2147483675" r:id="rId40"/>
    <p:sldLayoutId id="2147483676" r:id="rId41"/>
    <p:sldLayoutId id="2147483677" r:id="rId42"/>
    <p:sldLayoutId id="2147483655" r:id="rId43"/>
    <p:sldLayoutId id="2147483678" r:id="rId44"/>
    <p:sldLayoutId id="2147483679" r:id="rId45"/>
    <p:sldLayoutId id="2147483680" r:id="rId46"/>
    <p:sldLayoutId id="2147483653" r:id="rId47"/>
    <p:sldLayoutId id="2147483682" r:id="rId48"/>
    <p:sldLayoutId id="2147483683" r:id="rId49"/>
    <p:sldLayoutId id="2147483685" r:id="rId50"/>
    <p:sldLayoutId id="2147483654" r:id="rId51"/>
    <p:sldLayoutId id="2147483687" r:id="rId52"/>
    <p:sldLayoutId id="2147483689" r:id="rId53"/>
    <p:sldLayoutId id="2147483688" r:id="rId54"/>
    <p:sldLayoutId id="2147483691" r:id="rId55"/>
    <p:sldLayoutId id="2147483692" r:id="rId56"/>
    <p:sldLayoutId id="2147483693" r:id="rId57"/>
    <p:sldLayoutId id="2147483694" r:id="rId58"/>
    <p:sldLayoutId id="2147483696" r:id="rId59"/>
    <p:sldLayoutId id="2147483698" r:id="rId60"/>
    <p:sldLayoutId id="2147483699" r:id="rId61"/>
    <p:sldLayoutId id="2147483700" r:id="rId62"/>
    <p:sldLayoutId id="2147483701" r:id="rId63"/>
    <p:sldLayoutId id="2147483702" r:id="rId64"/>
  </p:sldLayoutIdLst>
  <p:hf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emirates-airbus-a380-aircraft-plane-867762/" TargetMode="External"/><Relationship Id="rId2" Type="http://schemas.openxmlformats.org/officeDocument/2006/relationships/image" Target="../media/image2.jp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5.xml"/><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flickr.com/photos/codnewsroom/25163031631" TargetMode="External"/><Relationship Id="rId2" Type="http://schemas.openxmlformats.org/officeDocument/2006/relationships/image" Target="../media/image4.jpg"/><Relationship Id="rId1" Type="http://schemas.openxmlformats.org/officeDocument/2006/relationships/slideLayout" Target="../slideLayouts/slideLayout20.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323589" y="1359017"/>
            <a:ext cx="4400594" cy="2568895"/>
          </a:xfrm>
        </p:spPr>
        <p:txBody>
          <a:bodyPr/>
          <a:lstStyle/>
          <a:p>
            <a:r>
              <a:rPr lang="en-US" dirty="0"/>
              <a:t>Airline Sentiment Analysis</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7474589" y="4169328"/>
            <a:ext cx="4400595" cy="920850"/>
          </a:xfrm>
        </p:spPr>
        <p:txBody>
          <a:bodyPr>
            <a:normAutofit/>
          </a:bodyPr>
          <a:lstStyle/>
          <a:p>
            <a:r>
              <a:rPr lang="en-US" dirty="0"/>
              <a:t>By Patrick Miller &amp; Ganesh Ramcharan</a:t>
            </a:r>
          </a:p>
        </p:txBody>
      </p:sp>
      <p:pic>
        <p:nvPicPr>
          <p:cNvPr id="5" name="Picture 4" descr="A large white airplane on a runway with Eighth Air Force Museum in the background&#10;&#10;Description automatically generated with low confidence">
            <a:extLst>
              <a:ext uri="{FF2B5EF4-FFF2-40B4-BE49-F238E27FC236}">
                <a16:creationId xmlns:a16="http://schemas.microsoft.com/office/drawing/2014/main" id="{14CE3C6A-4934-057A-CE88-01B6C0630CC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0"/>
            <a:ext cx="7323588" cy="6857999"/>
          </a:xfrm>
          <a:prstGeom prst="rect">
            <a:avLst/>
          </a:prstGeo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2" cstate="screen">
            <a:grayscl/>
            <a:extLst>
              <a:ext uri="{28A0092B-C50C-407E-A947-70E740481C1C}">
                <a14:useLocalDpi xmlns:a14="http://schemas.microsoft.com/office/drawing/2010/main"/>
              </a:ext>
            </a:extLst>
          </a:blip>
          <a:srcRect t="32" b="32"/>
          <a:stretch/>
        </p:blipFill>
        <p:spPr>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3" cstate="screen">
            <a:grayscl/>
            <a:extLst>
              <a:ext uri="{28A0092B-C50C-407E-A947-70E740481C1C}">
                <a14:useLocalDpi xmlns:a14="http://schemas.microsoft.com/office/drawing/2010/main"/>
              </a:ext>
            </a:extLst>
          </a:blip>
          <a:srcRect t="32" b="32"/>
          <a:stretch/>
        </p:blipFill>
        <p:spPr>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4" cstate="screen">
            <a:grayscl/>
            <a:extLst>
              <a:ext uri="{28A0092B-C50C-407E-A947-70E740481C1C}">
                <a14:useLocalDpi xmlns:a14="http://schemas.microsoft.com/office/drawing/2010/main"/>
              </a:ext>
            </a:extLst>
          </a:blip>
          <a:srcRect l="90" r="90"/>
          <a:stretch/>
        </p:blipFill>
        <p:spPr>
          <a:prstGeom prst="rect">
            <a:avLst/>
          </a:prstGeom>
        </p:spPr>
      </p:pic>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5" cstate="screen">
            <a:grayscl/>
            <a:extLst>
              <a:ext uri="{28A0092B-C50C-407E-A947-70E740481C1C}">
                <a14:useLocalDpi xmlns:a14="http://schemas.microsoft.com/office/drawing/2010/main"/>
              </a:ext>
            </a:extLst>
          </a:blip>
          <a:srcRect t="32" b="32"/>
          <a:stretch/>
        </p:blipFill>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spTree>
    <p:extLst>
      <p:ext uri="{BB962C8B-B14F-4D97-AF65-F5344CB8AC3E}">
        <p14:creationId xmlns:p14="http://schemas.microsoft.com/office/powerpoint/2010/main" val="29710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C00B059-8249-401E-BECD-DC838B36F9FB}"/>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581E71C2-3FC1-41C1-8255-33A1AC802247}"/>
              </a:ext>
            </a:extLst>
          </p:cNvPr>
          <p:cNvSpPr>
            <a:spLocks noGrp="1"/>
          </p:cNvSpPr>
          <p:nvPr>
            <p:ph type="sldNum" sz="quarter" idx="12"/>
          </p:nvPr>
        </p:nvSpPr>
        <p:spPr/>
        <p:txBody>
          <a:bodyPr/>
          <a:lstStyle/>
          <a:p>
            <a:fld id="{03DC2DEF-D2FE-4B45-ABA4-9F153FD1C98A}" type="slidenum">
              <a:rPr lang="en-US" smtClean="0"/>
              <a:t>11</a:t>
            </a:fld>
            <a:endParaRPr lang="en-US" dirty="0"/>
          </a:p>
        </p:txBody>
      </p:sp>
      <p:graphicFrame>
        <p:nvGraphicFramePr>
          <p:cNvPr id="21" name="Chart Placeholder 20">
            <a:extLst>
              <a:ext uri="{FF2B5EF4-FFF2-40B4-BE49-F238E27FC236}">
                <a16:creationId xmlns:a16="http://schemas.microsoft.com/office/drawing/2014/main" id="{D8DD12A5-FE18-4970-8B30-E368D9BD860D}"/>
              </a:ext>
              <a:ext uri="{C183D7F6-B498-43B3-948B-1728B52AA6E4}">
                <adec:decorative xmlns:adec="http://schemas.microsoft.com/office/drawing/2017/decorative" val="1"/>
              </a:ext>
            </a:extLst>
          </p:cNvPr>
          <p:cNvGraphicFramePr>
            <a:graphicFrameLocks noGrp="1"/>
          </p:cNvGraphicFramePr>
          <p:nvPr>
            <p:ph type="chart" sz="quarter" idx="13"/>
            <p:extLst>
              <p:ext uri="{D42A27DB-BD31-4B8C-83A1-F6EECF244321}">
                <p14:modId xmlns:p14="http://schemas.microsoft.com/office/powerpoint/2010/main" val="2352845846"/>
              </p:ext>
            </p:extLst>
          </p:nvPr>
        </p:nvGraphicFramePr>
        <p:xfrm>
          <a:off x="4900613" y="1233488"/>
          <a:ext cx="6991350" cy="4967287"/>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 Placeholder 17">
            <a:extLst>
              <a:ext uri="{FF2B5EF4-FFF2-40B4-BE49-F238E27FC236}">
                <a16:creationId xmlns:a16="http://schemas.microsoft.com/office/drawing/2014/main" id="{ED42596E-DB09-43F7-A053-18CEB2DDE639}"/>
              </a:ext>
            </a:extLst>
          </p:cNvPr>
          <p:cNvSpPr>
            <a:spLocks noGrp="1"/>
          </p:cNvSpPr>
          <p:nvPr>
            <p:ph type="body" sz="quarter" idx="14"/>
          </p:nvPr>
        </p:nvSpPr>
        <p:spPr/>
        <p:txBody>
          <a:bodyPr/>
          <a:lstStyle/>
          <a:p>
            <a:r>
              <a:rPr lang="en-US" dirty="0"/>
              <a:t>Lorem ipsum dolor sit amet, consectetur adipiscing elit, sed do eiusmod tempor incididunt ut labore et dolore magna aliqua. Ut enim ad minim veniam, quis nostrud exercitation ullamco laboris nisi ut aliquip ex ea commodo consequat.</a:t>
            </a:r>
          </a:p>
        </p:txBody>
      </p:sp>
    </p:spTree>
    <p:extLst>
      <p:ext uri="{BB962C8B-B14F-4D97-AF65-F5344CB8AC3E}">
        <p14:creationId xmlns:p14="http://schemas.microsoft.com/office/powerpoint/2010/main" val="290002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US"/>
              <a:t>Problem Statement(s)</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p:txBody>
          <a:bodyPr/>
          <a:lstStyle/>
          <a:p>
            <a:pPr>
              <a:lnSpc>
                <a:spcPct val="150000"/>
              </a:lnSpc>
            </a:pPr>
            <a:r>
              <a:rPr lang="en-US" dirty="0"/>
              <a:t>What are the most common complaints that customers have with the airport industry? </a:t>
            </a:r>
          </a:p>
          <a:p>
            <a:pPr>
              <a:lnSpc>
                <a:spcPct val="150000"/>
              </a:lnSpc>
            </a:pPr>
            <a:r>
              <a:rPr lang="en-US" dirty="0"/>
              <a:t>What are the chances of these issues resurfacing with different airlines?</a:t>
            </a:r>
          </a:p>
          <a:p>
            <a:pPr>
              <a:lnSpc>
                <a:spcPct val="150000"/>
              </a:lnSpc>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8" name="Picture 7" descr="Many colorful circles with white question marks&#10;&#10;Description automatically generated with low confidence">
            <a:extLst>
              <a:ext uri="{FF2B5EF4-FFF2-40B4-BE49-F238E27FC236}">
                <a16:creationId xmlns:a16="http://schemas.microsoft.com/office/drawing/2014/main" id="{C9DE486F-FC28-BED5-0F0B-7ECF0559EB8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4401" y="981512"/>
            <a:ext cx="5406076" cy="3604051"/>
          </a:xfrm>
          <a:prstGeom prst="rect">
            <a:avLst/>
          </a:prstGeo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p:txBody>
          <a:bodyPr>
            <a:normAutofit fontScale="90000"/>
          </a:bodyPr>
          <a:lstStyle/>
          <a:p>
            <a:r>
              <a:rPr lang="en-US" dirty="0"/>
              <a:t>What was contained in the data?</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7" name="Picture 6" descr="A young person raising his hand&#10;&#10;Description automatically generated with medium confidence">
            <a:extLst>
              <a:ext uri="{FF2B5EF4-FFF2-40B4-BE49-F238E27FC236}">
                <a16:creationId xmlns:a16="http://schemas.microsoft.com/office/drawing/2014/main" id="{D7D46A92-46DB-18F0-C986-BA70EF19191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157785" y="-1"/>
            <a:ext cx="5620323" cy="3631509"/>
          </a:xfrm>
          <a:prstGeom prst="rect">
            <a:avLst/>
          </a:prstGeom>
        </p:spPr>
      </p:pic>
      <p:sp>
        <p:nvSpPr>
          <p:cNvPr id="9" name="TextBox 8">
            <a:extLst>
              <a:ext uri="{FF2B5EF4-FFF2-40B4-BE49-F238E27FC236}">
                <a16:creationId xmlns:a16="http://schemas.microsoft.com/office/drawing/2014/main" id="{E25FE0BC-8C09-0D30-9B9C-69193C5167FA}"/>
              </a:ext>
            </a:extLst>
          </p:cNvPr>
          <p:cNvSpPr txBox="1"/>
          <p:nvPr/>
        </p:nvSpPr>
        <p:spPr>
          <a:xfrm>
            <a:off x="4714611" y="21109"/>
            <a:ext cx="3980009" cy="230832"/>
          </a:xfrm>
          <a:prstGeom prst="rect">
            <a:avLst/>
          </a:prstGeom>
          <a:noFill/>
        </p:spPr>
        <p:txBody>
          <a:bodyPr wrap="square" rtlCol="0">
            <a:spAutoFit/>
          </a:bodyPr>
          <a:lstStyle/>
          <a:p>
            <a:r>
              <a:rPr lang="en-US" sz="900" dirty="0">
                <a:hlinkClick r:id="rId3" tooltip="https://www.flickr.com/photos/codnewsroom/25163031631"/>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pPr algn="ctr"/>
            <a:r>
              <a:rPr lang="en-US" dirty="0"/>
              <a:t>Brief overview of the dataset</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a:xfrm>
            <a:off x="8237988" y="1545125"/>
            <a:ext cx="3565321" cy="4453003"/>
          </a:xfrm>
        </p:spPr>
        <p:txBody>
          <a:bodyPr>
            <a:noAutofit/>
          </a:bodyPr>
          <a:lstStyle/>
          <a:p>
            <a:endParaRPr lang="en-US" sz="1400" dirty="0"/>
          </a:p>
          <a:p>
            <a:r>
              <a:rPr lang="en-US" dirty="0"/>
              <a:t>Our dataset, obtained from Kaggle.com, consists of over 14,000 tweets from February 2015 mentioning major US airlines. Stored in an SQLite database, it includes fifteen columns providing information about each tweet. The "</a:t>
            </a:r>
            <a:r>
              <a:rPr lang="en-US" dirty="0" err="1"/>
              <a:t>airline_sentiment</a:t>
            </a:r>
            <a:r>
              <a:rPr lang="en-US" dirty="0"/>
              <a:t>" column categorizes tweets as positive, negative, or neutral, while "</a:t>
            </a:r>
            <a:r>
              <a:rPr lang="en-US" dirty="0" err="1"/>
              <a:t>airline_sentiment_confidence</a:t>
            </a:r>
            <a:r>
              <a:rPr lang="en-US" dirty="0"/>
              <a:t>" measures confidence in the assigned sentiment label.</a:t>
            </a:r>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8" name="Picture 7">
            <a:extLst>
              <a:ext uri="{FF2B5EF4-FFF2-40B4-BE49-F238E27FC236}">
                <a16:creationId xmlns:a16="http://schemas.microsoft.com/office/drawing/2014/main" id="{52E002BF-9DE1-BC5A-E027-A68E5290F887}"/>
              </a:ext>
            </a:extLst>
          </p:cNvPr>
          <p:cNvPicPr>
            <a:picLocks noChangeAspect="1"/>
          </p:cNvPicPr>
          <p:nvPr/>
        </p:nvPicPr>
        <p:blipFill>
          <a:blip r:embed="rId2"/>
          <a:stretch>
            <a:fillRect/>
          </a:stretch>
        </p:blipFill>
        <p:spPr>
          <a:xfrm>
            <a:off x="282429" y="1458107"/>
            <a:ext cx="5813571" cy="4898243"/>
          </a:xfrm>
          <a:prstGeom prst="rect">
            <a:avLst/>
          </a:prstGeo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0" r="30"/>
          <a:stretch/>
        </p:blipFill>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85" r="85"/>
          <a:stretch>
            <a:fillRect/>
          </a:stretch>
        </p:blipFill>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0" r="30"/>
          <a:stretch/>
        </p:blipFill>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85" r="85"/>
          <a:stretch>
            <a:fillRect/>
          </a:stretch>
        </p:blipFill>
        <p:spPr/>
      </p:pic>
    </p:spTree>
    <p:extLst>
      <p:ext uri="{BB962C8B-B14F-4D97-AF65-F5344CB8AC3E}">
        <p14:creationId xmlns:p14="http://schemas.microsoft.com/office/powerpoint/2010/main" val="292828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p:txBody>
          <a:bodyPr>
            <a:normAutofit fontScale="90000"/>
          </a:bodyPr>
          <a:lstStyle/>
          <a:p>
            <a:r>
              <a:rPr lang="en-US" dirty="0"/>
              <a:t>Slide Title</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p:txBody>
          <a:bodyPr/>
          <a:lstStyle/>
          <a:p>
            <a:r>
              <a:rPr lang="en-US" dirty="0"/>
              <a:t>Lorem ipsum dolor sit amet</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sp>
        <p:nvSpPr>
          <p:cNvPr id="10" name="Text Placeholder 9">
            <a:extLst>
              <a:ext uri="{FF2B5EF4-FFF2-40B4-BE49-F238E27FC236}">
                <a16:creationId xmlns:a16="http://schemas.microsoft.com/office/drawing/2014/main" id="{41B8DC8C-1FD7-4773-B07E-7E4432766A4E}"/>
              </a:ext>
            </a:extLst>
          </p:cNvPr>
          <p:cNvSpPr>
            <a:spLocks noGrp="1"/>
          </p:cNvSpPr>
          <p:nvPr>
            <p:ph type="body" idx="1"/>
          </p:nvPr>
        </p:nvSpPr>
        <p:spPr/>
        <p:txBody>
          <a:bodyPr/>
          <a:lstStyle/>
          <a:p>
            <a:r>
              <a:rPr lang="en-US" dirty="0"/>
              <a:t>Lorem ipsum dolor sit amet</a:t>
            </a:r>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p:txBody>
          <a:bodyPr>
            <a:normAutofit/>
          </a:bodyPr>
          <a:lstStyle/>
          <a:p>
            <a:r>
              <a:rPr lang="en-US" dirty="0"/>
              <a:t>Lorem ipsum dolor sit amet, consectetur adipiscing elit</a:t>
            </a:r>
          </a:p>
          <a:p>
            <a:r>
              <a:rPr lang="en-US" dirty="0"/>
              <a:t>Lorem ipsum dolor sit amet, consectetur adipiscing elit</a:t>
            </a:r>
          </a:p>
          <a:p>
            <a:r>
              <a:rPr lang="en-US" dirty="0"/>
              <a:t>Lorem ipsum dolor sit amet, consectetur adipiscing elit</a:t>
            </a:r>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30" r="30"/>
          <a:stretch/>
        </p:blipFill>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85" r="85"/>
          <a:stretch>
            <a:fillRect/>
          </a:stretch>
        </p:blipFill>
        <p:spPr/>
      </p:pic>
    </p:spTree>
    <p:extLst>
      <p:ext uri="{BB962C8B-B14F-4D97-AF65-F5344CB8AC3E}">
        <p14:creationId xmlns:p14="http://schemas.microsoft.com/office/powerpoint/2010/main" val="135864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6BEE08E-D5C0-42E2-AB73-7CCC07B72E39}"/>
              </a:ext>
            </a:extLst>
          </p:cNvPr>
          <p:cNvSpPr>
            <a:spLocks noGrp="1"/>
          </p:cNvSpPr>
          <p:nvPr>
            <p:ph type="body" sz="quarter" idx="15"/>
          </p:nvPr>
        </p:nvSpPr>
        <p:spPr/>
        <p:txBody>
          <a:bodyPr/>
          <a:lstStyle/>
          <a:p>
            <a:r>
              <a:rPr lang="en-US" dirty="0"/>
              <a:t>Lorem ipsum dolor sit amet ipsum</a:t>
            </a:r>
          </a:p>
        </p:txBody>
      </p:sp>
      <p:pic>
        <p:nvPicPr>
          <p:cNvPr id="13" name="Picture Placeholder 12">
            <a:extLst>
              <a:ext uri="{FF2B5EF4-FFF2-40B4-BE49-F238E27FC236}">
                <a16:creationId xmlns:a16="http://schemas.microsoft.com/office/drawing/2014/main" id="{C56F6876-F532-4396-8FC3-BEB43E626529}"/>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l="38" r="38"/>
          <a:stretch>
            <a:fillRect/>
          </a:stretch>
        </p:blipFill>
        <p:spPr/>
      </p:pic>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l="28" r="28"/>
          <a:stretch>
            <a:fillRect/>
          </a:stretch>
        </p:blipFill>
        <p:spPr/>
      </p:pic>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0" y="4518025"/>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Lorem ipsum dolor sit amet ipsum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9</a:t>
            </a:fld>
            <a:endParaRPr lang="en-US" dirty="0"/>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8647" b="8647"/>
          <a:stretch/>
        </p:blipFill>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8647" b="8647"/>
          <a:stretch/>
        </p:blipFill>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t="8647" b="8647"/>
          <a:stretch/>
        </p:blipFill>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t="8647" b="8647"/>
          <a:stretch/>
        </p:blipFill>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Tree>
    <p:extLst>
      <p:ext uri="{BB962C8B-B14F-4D97-AF65-F5344CB8AC3E}">
        <p14:creationId xmlns:p14="http://schemas.microsoft.com/office/powerpoint/2010/main" val="1163063007"/>
      </p:ext>
    </p:extLst>
  </p:cSld>
  <p:clrMapOvr>
    <a:masterClrMapping/>
  </p:clrMapOvr>
</p:sld>
</file>

<file path=ppt/theme/theme1.xml><?xml version="1.0" encoding="utf-8"?>
<a:theme xmlns:a="http://schemas.openxmlformats.org/drawingml/2006/main" name="Depth">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878</TotalTime>
  <Words>466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Franklin Gothic Book</vt:lpstr>
      <vt:lpstr>Franklin Gothic Medium</vt:lpstr>
      <vt:lpstr>Depth</vt:lpstr>
      <vt:lpstr>Airline Sentiment Analysis</vt:lpstr>
      <vt:lpstr>Problem Statement(s)</vt:lpstr>
      <vt:lpstr>What was contained in the data?</vt:lpstr>
      <vt:lpstr>Brief overview of the dataset</vt:lpstr>
      <vt:lpstr>Slide Title</vt:lpstr>
      <vt:lpstr>Slide Title</vt:lpstr>
      <vt:lpstr>Slide Title</vt:lpstr>
      <vt:lpstr>Lorem ipsum dolor sit amet ipsum</vt:lpstr>
      <vt:lpstr>Slide Title</vt:lpstr>
      <vt:lpstr>Slide Title</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Sentiment Analysis</dc:title>
  <dc:creator>The Prodigy</dc:creator>
  <cp:lastModifiedBy>The Prodigy</cp:lastModifiedBy>
  <cp:revision>3</cp:revision>
  <dcterms:created xsi:type="dcterms:W3CDTF">2023-05-15T03:16:54Z</dcterms:created>
  <dcterms:modified xsi:type="dcterms:W3CDTF">2023-05-17T05:17:57Z</dcterms:modified>
</cp:coreProperties>
</file>