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5" r:id="rId4"/>
  </p:sldMasterIdLst>
  <p:notesMasterIdLst>
    <p:notesMasterId r:id="rId20"/>
  </p:notesMasterIdLst>
  <p:handoutMasterIdLst>
    <p:handoutMasterId r:id="rId21"/>
  </p:handoutMasterIdLst>
  <p:sldIdLst>
    <p:sldId id="258" r:id="rId5"/>
    <p:sldId id="256" r:id="rId6"/>
    <p:sldId id="257" r:id="rId7"/>
    <p:sldId id="261" r:id="rId8"/>
    <p:sldId id="263" r:id="rId9"/>
    <p:sldId id="260" r:id="rId10"/>
    <p:sldId id="266" r:id="rId11"/>
    <p:sldId id="264" r:id="rId12"/>
    <p:sldId id="262" r:id="rId13"/>
    <p:sldId id="267" r:id="rId14"/>
    <p:sldId id="269" r:id="rId15"/>
    <p:sldId id="270" r:id="rId16"/>
    <p:sldId id="268" r:id="rId17"/>
    <p:sldId id="259" r:id="rId18"/>
    <p:sldId id="271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6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6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3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7D747E7-D354-4D8D-8CA8-04120435C2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395811-F822-4BD8-A107-871364C1F0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598CC-C86F-47D6-BB02-452FCDB491D5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B49BDF-F280-43E6-B868-3037837E1B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C099B8-7052-44BA-8330-DA1563F536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88D18-36F1-4E25-932B-635EDE642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96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84DAB-EE03-411B-8F08-586920614314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712B-FA5D-43DA-A89C-B087F63B9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7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14akc2c7(v=vs.120)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sdn.microsoft.com/ru-ru/library/szasx730(v=vs.120).aspx" TargetMode="External"/><Relationship Id="rId4" Type="http://schemas.openxmlformats.org/officeDocument/2006/relationships/hyperlink" Target="https://msdn.microsoft.com/ru-ru/library/t3c3bfhx(v=vs.120)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Возврат из метода и возврат значения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возврат из метода может произойти при двух условиях. Во-первых, когда встречается фигурная скобка, закрывающая тело метода. И во-вторых, когда выполняется оператор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Имеются две формы оператора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одна — для методов типа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возврат из метода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т.е. тех методов, которые не возвращают значения, а другая — для методов, возвращающих конкретные значения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возврат значения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F9B4C-21E9-2D4D-A742-2FA95B95C2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4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msdn.microsoft.com</a:t>
            </a:r>
            <a:r>
              <a:rPr lang="en-US" dirty="0"/>
              <a:t>/</a:t>
            </a:r>
            <a:r>
              <a:rPr lang="en-US" dirty="0" err="1"/>
              <a:t>ru-ru</a:t>
            </a:r>
            <a:r>
              <a:rPr lang="en-US" dirty="0"/>
              <a:t>/library/0f66670z(v=vs.120).</a:t>
            </a:r>
            <a:r>
              <a:rPr lang="en-US" dirty="0" err="1"/>
              <a:t>aspx</a:t>
            </a:r>
            <a:endParaRPr lang="ru-RU" dirty="0"/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аргументы могут быть переданы параметрам либо по значению, либо по ссылке. Передача по ссылке позволяет изменять и сохранять измененные значения параметров членов функций, методов, свойств, индексаторов, операторов и конструкторов в вызывающей среде. Для передачи параметра по ссылке используйте ключевое слово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Для простоты в этом примере используется только ключевое слово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Дополнительные сведения об отличиях ключевых слов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см. в разделах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ref (Справочник по C#)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out (Справочник по C#)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Передача массивов при помощи параметров ref и out (Руководство по программированию на C#)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F9B4C-21E9-2D4D-A742-2FA95B95C2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57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" y="614149"/>
            <a:ext cx="8084127" cy="1173708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1" y="2078181"/>
            <a:ext cx="8728364" cy="46274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B9BFC-AA3B-4504-B6F6-91DE396A3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318054"/>
            <a:ext cx="6268278" cy="55659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07FAA5-C534-48CF-8009-85D348DF2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1192696"/>
            <a:ext cx="8547652" cy="5181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268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E6029B-A6AC-432B-AEA2-4EE4C3D47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7EF6A-A828-5E41-B2A5-020561A06F5F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A11C78-68D9-448A-BB4F-7B19149918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074450-E5AE-40A6-AA23-BD7C382EF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E2493-3B65-4E5F-BA82-1551650EBF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82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EA61A-46AE-4DC1-9FC5-1AA3ED11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1517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E6198-3419-4E87-BBBB-3290C8145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89042" y="503583"/>
            <a:ext cx="7089915" cy="1616766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288842-4327-4444-AA42-5D1AB46F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72139"/>
            <a:ext cx="6858000" cy="4267199"/>
          </a:xfr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ru-RU" dirty="0"/>
          </a:p>
          <a:p>
            <a:pPr lvl="0"/>
            <a:r>
              <a:rPr lang="ru-RU" dirty="0"/>
              <a:t>Модуль 1</a:t>
            </a:r>
          </a:p>
          <a:p>
            <a:pPr lvl="0"/>
            <a:r>
              <a:rPr lang="ru-RU" dirty="0"/>
              <a:t>Семинар №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9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теория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4243"/>
            <a:ext cx="7886700" cy="469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087" y="6356351"/>
            <a:ext cx="7985263" cy="37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3CD72-F5E3-40E8-AB4E-9872E98C13D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CBFCB8-CFDA-4947-B43A-5C82729104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05" y="365127"/>
            <a:ext cx="2186608" cy="15829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48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CB1E2-3205-4491-87FA-2162B470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Листинг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64BFA1-47AB-46F0-B05B-F596A3B2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13" y="1825625"/>
            <a:ext cx="8521147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EE05B1-5018-421C-AB51-320A587E6B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53606" y="136525"/>
            <a:ext cx="209039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CBA2-FC21-4966-B054-10384936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6341993" cy="8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86F8F-07BF-4010-B890-FDBCCB8F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10748"/>
            <a:ext cx="7886700" cy="534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EFA2A8-A9BC-488E-A3DC-36B1B16625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0644" y="211718"/>
            <a:ext cx="2045382" cy="1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66891-1B26-4173-A284-21EBFBF9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365126"/>
            <a:ext cx="6726307" cy="119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8DEBE6-F3E7-4845-B4F0-7A39FA69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789043"/>
            <a:ext cx="7886700" cy="470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  <a:p>
            <a:pPr lvl="0"/>
            <a:r>
              <a:rPr lang="ru-RU" dirty="0"/>
              <a:t>Модуль 1</a:t>
            </a:r>
          </a:p>
          <a:p>
            <a:pPr lvl="0"/>
            <a:r>
              <a:rPr lang="ru-RU" dirty="0"/>
              <a:t>Семинар № 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CD34D2-C5FB-42EC-B0D7-531DBEE14B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7476" y="224814"/>
            <a:ext cx="1342739" cy="13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ru-ru/dotnet/api/system.math?view=net-8.0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98f28cdx.aspx" TargetMode="External"/><Relationship Id="rId2" Type="http://schemas.openxmlformats.org/officeDocument/2006/relationships/hyperlink" Target="https://learn.microsoft.com/ru-ru/dotnet/api/system.math?view=net-8.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earn.microsoft.com/ru-ru/visualstudio/ide/creating-solutions-and-projects?view=vs-2022#add-files-to-a-solu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59100-ECC7-4A49-A4FC-C3DD4BBA3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2" y="384314"/>
            <a:ext cx="7089915" cy="733286"/>
          </a:xfrm>
        </p:spPr>
        <p:txBody>
          <a:bodyPr/>
          <a:lstStyle/>
          <a:p>
            <a:pPr algn="l"/>
            <a:r>
              <a:rPr lang="ru-RU" sz="3600" dirty="0"/>
              <a:t>Основы программирования на </a:t>
            </a:r>
            <a:r>
              <a:rPr lang="en-US" sz="3600" dirty="0"/>
              <a:t>C#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8B0263-2C31-4EEF-8374-013A9C8F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696278"/>
            <a:ext cx="6858000" cy="4943061"/>
          </a:xfrm>
        </p:spPr>
        <p:txBody>
          <a:bodyPr>
            <a:normAutofit fontScale="55000" lnSpcReduction="20000"/>
          </a:bodyPr>
          <a:lstStyle/>
          <a:p>
            <a:pPr algn="ctr"/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5100" dirty="0">
                <a:solidFill>
                  <a:schemeClr val="tx2">
                    <a:lumMod val="75000"/>
                  </a:schemeClr>
                </a:solidFill>
              </a:rPr>
              <a:t>Модуль 1</a:t>
            </a:r>
          </a:p>
          <a:p>
            <a:pPr algn="ctr"/>
            <a:r>
              <a:rPr lang="ru-RU" sz="5100" dirty="0">
                <a:solidFill>
                  <a:schemeClr val="tx2">
                    <a:lumMod val="75000"/>
                  </a:schemeClr>
                </a:solidFill>
              </a:rPr>
              <a:t>Семинары </a:t>
            </a:r>
            <a:r>
              <a:rPr lang="en-US" sz="5100" dirty="0">
                <a:solidFill>
                  <a:schemeClr val="tx2">
                    <a:lumMod val="75000"/>
                  </a:schemeClr>
                </a:solidFill>
              </a:rPr>
              <a:t>5-6</a:t>
            </a:r>
            <a:endParaRPr lang="ru-RU" sz="51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5800" b="1" dirty="0"/>
              <a:t> </a:t>
            </a:r>
            <a:r>
              <a:rPr lang="ru-RU" sz="7200" b="1" dirty="0">
                <a:solidFill>
                  <a:schemeClr val="accent1">
                    <a:lumMod val="75000"/>
                  </a:schemeClr>
                </a:solidFill>
              </a:rPr>
              <a:t>Методы. Статические переменные и статические методы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7800" algn="l"/>
            <a:r>
              <a:rPr lang="ru-RU" sz="6000" dirty="0"/>
              <a:t>Размещение статических методов в отдельном статическом классе. </a:t>
            </a:r>
          </a:p>
          <a:p>
            <a:pPr marL="177800" algn="l"/>
            <a:r>
              <a:rPr lang="ru-RU" sz="6000" dirty="0"/>
              <a:t>Простые статические методы, вызовы.</a:t>
            </a:r>
            <a:endParaRPr lang="ru-RU" sz="5400" b="1" dirty="0"/>
          </a:p>
          <a:p>
            <a:pPr algn="ctr"/>
            <a:endParaRPr lang="en-US" sz="5800" b="1" dirty="0"/>
          </a:p>
        </p:txBody>
      </p:sp>
    </p:spTree>
    <p:extLst>
      <p:ext uri="{BB962C8B-B14F-4D97-AF65-F5344CB8AC3E}">
        <p14:creationId xmlns:p14="http://schemas.microsoft.com/office/powerpoint/2010/main" val="38831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98C04-0266-4638-9B66-A26E212B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</a:t>
            </a:r>
            <a:r>
              <a:rPr lang="ru-RU" b="1" dirty="0">
                <a:solidFill>
                  <a:srgbClr val="C00000"/>
                </a:solidFill>
              </a:rPr>
              <a:t> 01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ru-RU" dirty="0"/>
              <a:t>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Рисуем звёздочками</a:t>
            </a:r>
            <a:endParaRPr lang="ru-RU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A25F5-AD4E-4EB7-B991-FFB81CAD5D0E}"/>
              </a:ext>
            </a:extLst>
          </p:cNvPr>
          <p:cNvSpPr txBox="1"/>
          <p:nvPr/>
        </p:nvSpPr>
        <p:spPr>
          <a:xfrm>
            <a:off x="530087" y="1126435"/>
            <a:ext cx="70899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Разработайте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Triangle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(), который позволяет рисовать на экране звёздочками треугольник. Треугольник высотой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строк,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целочисленный параметр метода. Для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&lt;=0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 завершается, ничего не выводя на экран.</a:t>
            </a:r>
          </a:p>
        </p:txBody>
      </p:sp>
      <p:pic>
        <p:nvPicPr>
          <p:cNvPr id="5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860824A-2FF0-435D-9968-F484963C2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2" y="3898035"/>
            <a:ext cx="1161521" cy="2345819"/>
          </a:xfrm>
          <a:prstGeom prst="rect">
            <a:avLst/>
          </a:prstGeom>
        </p:spPr>
      </p:pic>
      <p:pic>
        <p:nvPicPr>
          <p:cNvPr id="6" name="Picture 10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5E0B31E-FD8B-477B-8CF3-AE77A3586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25" y="3842923"/>
            <a:ext cx="1610393" cy="2796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3C764-C1D8-486B-A54A-C0C06CD70249}"/>
              </a:ext>
            </a:extLst>
          </p:cNvPr>
          <p:cNvSpPr txBox="1"/>
          <p:nvPr/>
        </p:nvSpPr>
        <p:spPr>
          <a:xfrm>
            <a:off x="4764716" y="3622155"/>
            <a:ext cx="35841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Подумайте, что возвращает метод? Какие у него параметры и каких типов?</a:t>
            </a:r>
          </a:p>
        </p:txBody>
      </p:sp>
    </p:spTree>
    <p:extLst>
      <p:ext uri="{BB962C8B-B14F-4D97-AF65-F5344CB8AC3E}">
        <p14:creationId xmlns:p14="http://schemas.microsoft.com/office/powerpoint/2010/main" val="427812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4B5C8-3B89-49ED-B3BF-57379FB9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07" y="351873"/>
            <a:ext cx="6341993" cy="840823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Self</a:t>
            </a:r>
            <a:r>
              <a:rPr lang="ru-RU" sz="3600" b="1" dirty="0">
                <a:solidFill>
                  <a:srgbClr val="C00000"/>
                </a:solidFill>
                <a:latin typeface="+mn-lt"/>
              </a:rPr>
              <a:t> 02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ru-RU" dirty="0"/>
              <a:t>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Ёлочка</a:t>
            </a:r>
            <a:endParaRPr lang="ru-RU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C149-0DE0-45C9-B413-CD6BF11CCD77}"/>
              </a:ext>
            </a:extLst>
          </p:cNvPr>
          <p:cNvSpPr txBox="1"/>
          <p:nvPr/>
        </p:nvSpPr>
        <p:spPr>
          <a:xfrm>
            <a:off x="649356" y="2279374"/>
            <a:ext cx="64604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Напишите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Ornament(int N, int M)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который вызывает метод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Triangle()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рисует ёлочку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&gt; 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секциями. Для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&lt;=0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метод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Ornament()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ничего на экран не выводит и завершается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BEB71-30D1-4EB3-9093-AFABFFE46802}"/>
              </a:ext>
            </a:extLst>
          </p:cNvPr>
          <p:cNvSpPr txBox="1"/>
          <p:nvPr/>
        </p:nvSpPr>
        <p:spPr>
          <a:xfrm>
            <a:off x="764620" y="4960625"/>
            <a:ext cx="769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Подумайте, что возвращает метод? Какие у него параметры и каких типов?</a:t>
            </a:r>
          </a:p>
        </p:txBody>
      </p:sp>
    </p:spTree>
    <p:extLst>
      <p:ext uri="{BB962C8B-B14F-4D97-AF65-F5344CB8AC3E}">
        <p14:creationId xmlns:p14="http://schemas.microsoft.com/office/powerpoint/2010/main" val="341111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B428-2E65-4B32-97EE-EFB122C7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85" y="344557"/>
            <a:ext cx="6858828" cy="287572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Self 03. </a:t>
            </a:r>
            <a:r>
              <a:rPr lang="ru-RU" sz="3600" b="1" dirty="0"/>
              <a:t>Пила.</a:t>
            </a:r>
            <a:br>
              <a:rPr lang="ru-RU" sz="3600" b="1" dirty="0">
                <a:solidFill>
                  <a:srgbClr val="FF0000"/>
                </a:solidFill>
              </a:rPr>
            </a:br>
            <a:br>
              <a:rPr lang="ru-RU" sz="3200" b="1" dirty="0">
                <a:solidFill>
                  <a:srgbClr val="FF0000"/>
                </a:solidFill>
              </a:rPr>
            </a:b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Усовершенствуйте методы </a:t>
            </a:r>
            <a:r>
              <a:rPr lang="ru-RU" dirty="0" err="1">
                <a:solidFill>
                  <a:schemeClr val="tx1"/>
                </a:solidFill>
              </a:rPr>
              <a:t>Ornament</a:t>
            </a:r>
            <a:r>
              <a:rPr lang="ru-RU" dirty="0">
                <a:solidFill>
                  <a:schemeClr val="tx1"/>
                </a:solidFill>
              </a:rPr>
              <a:t>() и </a:t>
            </a:r>
            <a:r>
              <a:rPr lang="ru-RU" dirty="0" err="1">
                <a:solidFill>
                  <a:schemeClr val="tx1"/>
                </a:solidFill>
              </a:rPr>
              <a:t>Triangle</a:t>
            </a:r>
            <a:r>
              <a:rPr lang="ru-RU" dirty="0">
                <a:solidFill>
                  <a:schemeClr val="tx1"/>
                </a:solidFill>
              </a:rPr>
              <a:t>() так, чтобы они </a:t>
            </a:r>
            <a:r>
              <a:rPr lang="ru-RU" dirty="0" err="1">
                <a:solidFill>
                  <a:schemeClr val="tx1"/>
                </a:solidFill>
              </a:rPr>
              <a:t>отрисовывали</a:t>
            </a:r>
            <a:r>
              <a:rPr lang="ru-RU" dirty="0">
                <a:solidFill>
                  <a:schemeClr val="tx1"/>
                </a:solidFill>
              </a:rPr>
              <a:t> «пилу»</a:t>
            </a:r>
            <a:br>
              <a:rPr lang="ru-RU" dirty="0">
                <a:solidFill>
                  <a:schemeClr val="tx1"/>
                </a:solidFill>
              </a:rPr>
            </a:b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3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B3D06FF-11D4-426F-81CC-3B1EC77E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9" y="3708265"/>
            <a:ext cx="3339548" cy="24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29A46-62FD-4839-A835-6FAE9AC2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5775"/>
            <a:ext cx="6341993" cy="993912"/>
          </a:xfrm>
        </p:spPr>
        <p:txBody>
          <a:bodyPr>
            <a:normAutofit fontScale="90000"/>
          </a:bodyPr>
          <a:lstStyle/>
          <a:p>
            <a:pPr marL="0" indent="0"/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en-US" b="1" dirty="0">
                <a:solidFill>
                  <a:srgbClr val="C00000"/>
                </a:solidFill>
              </a:rPr>
              <a:t>Self</a:t>
            </a:r>
            <a:r>
              <a:rPr lang="ru-RU" b="1" dirty="0">
                <a:solidFill>
                  <a:srgbClr val="C00000"/>
                </a:solidFill>
              </a:rPr>
              <a:t> 0</a:t>
            </a:r>
            <a:r>
              <a:rPr lang="en-US" b="1" dirty="0">
                <a:solidFill>
                  <a:srgbClr val="C00000"/>
                </a:solidFill>
              </a:rPr>
              <a:t>4</a:t>
            </a:r>
            <a:r>
              <a:rPr lang="ru-RU" b="1" dirty="0">
                <a:solidFill>
                  <a:srgbClr val="C00000"/>
                </a:solidFill>
              </a:rPr>
              <a:t>*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ru-RU" dirty="0"/>
              <a:t> </a:t>
            </a:r>
            <a:r>
              <a:rPr lang="ru-RU" sz="3100" b="1" dirty="0">
                <a:solidFill>
                  <a:schemeClr val="accent1">
                    <a:lumMod val="75000"/>
                  </a:schemeClr>
                </a:solidFill>
              </a:rPr>
              <a:t>Визуализируем Питона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2700" dirty="0">
                <a:solidFill>
                  <a:schemeClr val="tx1"/>
                </a:solidFill>
              </a:rPr>
              <a:t>Напишите метод </a:t>
            </a:r>
            <a:r>
              <a:rPr lang="en-US" sz="2700" dirty="0">
                <a:solidFill>
                  <a:schemeClr val="tx1"/>
                </a:solidFill>
              </a:rPr>
              <a:t>Python(int n)</a:t>
            </a:r>
            <a:r>
              <a:rPr lang="ru-RU" sz="2700" dirty="0">
                <a:solidFill>
                  <a:schemeClr val="tx1"/>
                </a:solidFill>
              </a:rPr>
              <a:t>, который выводит на экран «змейку» из звёздочек. </a:t>
            </a:r>
            <a:br>
              <a:rPr lang="ru-RU" sz="2700" dirty="0">
                <a:solidFill>
                  <a:schemeClr val="tx1"/>
                </a:solidFill>
              </a:rPr>
            </a:br>
            <a:r>
              <a:rPr lang="ru-RU" sz="2700" dirty="0">
                <a:solidFill>
                  <a:schemeClr val="tx1"/>
                </a:solidFill>
              </a:rPr>
              <a:t>Например, для </a:t>
            </a:r>
            <a:r>
              <a:rPr lang="en-US" sz="2700" dirty="0">
                <a:solidFill>
                  <a:schemeClr val="tx1"/>
                </a:solidFill>
              </a:rPr>
              <a:t>n = 5</a:t>
            </a:r>
            <a:r>
              <a:rPr lang="ru-RU" sz="2700" dirty="0">
                <a:solidFill>
                  <a:schemeClr val="tx1"/>
                </a:solidFill>
              </a:rPr>
              <a:t> появляется змейка с пятью изломами сверху и высотой в пять звёздочек.</a:t>
            </a:r>
            <a:br>
              <a:rPr lang="ru-RU" sz="2700" dirty="0">
                <a:solidFill>
                  <a:schemeClr val="tx1"/>
                </a:solidFill>
              </a:rPr>
            </a:br>
            <a:r>
              <a:rPr lang="ru-RU" sz="2700" dirty="0">
                <a:solidFill>
                  <a:schemeClr val="tx1"/>
                </a:solidFill>
              </a:rPr>
              <a:t>* Поищите самостоятельно, каким образом организовать задержку хода программы при выводе, модифицируйте код так, чтобы последовательность вывода звёздочек на экран была заметна (как в анимации)</a:t>
            </a:r>
            <a:br>
              <a:rPr lang="ru-RU" sz="2700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Picture 5" descr="A picture containing flock&#10;&#10;Description automatically generated">
            <a:extLst>
              <a:ext uri="{FF2B5EF4-FFF2-40B4-BE49-F238E27FC236}">
                <a16:creationId xmlns:a16="http://schemas.microsoft.com/office/drawing/2014/main" id="{1302F151-6A44-4026-9A24-1DEABD26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47" y="4644687"/>
            <a:ext cx="4067185" cy="2092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7C4E7-FE7B-404D-B3D9-765646F4B3A9}"/>
              </a:ext>
            </a:extLst>
          </p:cNvPr>
          <p:cNvSpPr txBox="1"/>
          <p:nvPr/>
        </p:nvSpPr>
        <p:spPr>
          <a:xfrm>
            <a:off x="1989153" y="6163399"/>
            <a:ext cx="105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начало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3098B-4D58-4953-A23A-B19875BBC32D}"/>
              </a:ext>
            </a:extLst>
          </p:cNvPr>
          <p:cNvSpPr txBox="1"/>
          <p:nvPr/>
        </p:nvSpPr>
        <p:spPr>
          <a:xfrm>
            <a:off x="7335941" y="6216307"/>
            <a:ext cx="105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конец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C447EA36-9965-4216-85E9-908813D745D2}"/>
              </a:ext>
            </a:extLst>
          </p:cNvPr>
          <p:cNvSpPr/>
          <p:nvPr/>
        </p:nvSpPr>
        <p:spPr>
          <a:xfrm>
            <a:off x="3167166" y="4651513"/>
            <a:ext cx="4182127" cy="1881809"/>
          </a:xfrm>
          <a:custGeom>
            <a:avLst/>
            <a:gdLst>
              <a:gd name="connsiteX0" fmla="*/ 119373 w 4182127"/>
              <a:gd name="connsiteY0" fmla="*/ 1881809 h 1881809"/>
              <a:gd name="connsiteX1" fmla="*/ 92869 w 4182127"/>
              <a:gd name="connsiteY1" fmla="*/ 1404730 h 1881809"/>
              <a:gd name="connsiteX2" fmla="*/ 39860 w 4182127"/>
              <a:gd name="connsiteY2" fmla="*/ 1285461 h 1881809"/>
              <a:gd name="connsiteX3" fmla="*/ 26608 w 4182127"/>
              <a:gd name="connsiteY3" fmla="*/ 993913 h 1881809"/>
              <a:gd name="connsiteX4" fmla="*/ 104 w 4182127"/>
              <a:gd name="connsiteY4" fmla="*/ 954157 h 1881809"/>
              <a:gd name="connsiteX5" fmla="*/ 79617 w 4182127"/>
              <a:gd name="connsiteY5" fmla="*/ 742122 h 1881809"/>
              <a:gd name="connsiteX6" fmla="*/ 92869 w 4182127"/>
              <a:gd name="connsiteY6" fmla="*/ 702365 h 1881809"/>
              <a:gd name="connsiteX7" fmla="*/ 119373 w 4182127"/>
              <a:gd name="connsiteY7" fmla="*/ 662609 h 1881809"/>
              <a:gd name="connsiteX8" fmla="*/ 132625 w 4182127"/>
              <a:gd name="connsiteY8" fmla="*/ 583096 h 1881809"/>
              <a:gd name="connsiteX9" fmla="*/ 185634 w 4182127"/>
              <a:gd name="connsiteY9" fmla="*/ 463826 h 1881809"/>
              <a:gd name="connsiteX10" fmla="*/ 132625 w 4182127"/>
              <a:gd name="connsiteY10" fmla="*/ 410817 h 1881809"/>
              <a:gd name="connsiteX11" fmla="*/ 145877 w 4182127"/>
              <a:gd name="connsiteY11" fmla="*/ 212035 h 1881809"/>
              <a:gd name="connsiteX12" fmla="*/ 185634 w 4182127"/>
              <a:gd name="connsiteY12" fmla="*/ 198783 h 1881809"/>
              <a:gd name="connsiteX13" fmla="*/ 437425 w 4182127"/>
              <a:gd name="connsiteY13" fmla="*/ 185530 h 1881809"/>
              <a:gd name="connsiteX14" fmla="*/ 609704 w 4182127"/>
              <a:gd name="connsiteY14" fmla="*/ 185530 h 1881809"/>
              <a:gd name="connsiteX15" fmla="*/ 649460 w 4182127"/>
              <a:gd name="connsiteY15" fmla="*/ 238539 h 1881809"/>
              <a:gd name="connsiteX16" fmla="*/ 622956 w 4182127"/>
              <a:gd name="connsiteY16" fmla="*/ 768626 h 1881809"/>
              <a:gd name="connsiteX17" fmla="*/ 609704 w 4182127"/>
              <a:gd name="connsiteY17" fmla="*/ 954157 h 1881809"/>
              <a:gd name="connsiteX18" fmla="*/ 556695 w 4182127"/>
              <a:gd name="connsiteY18" fmla="*/ 1219200 h 1881809"/>
              <a:gd name="connsiteX19" fmla="*/ 543443 w 4182127"/>
              <a:gd name="connsiteY19" fmla="*/ 1285461 h 1881809"/>
              <a:gd name="connsiteX20" fmla="*/ 556695 w 4182127"/>
              <a:gd name="connsiteY20" fmla="*/ 1510748 h 1881809"/>
              <a:gd name="connsiteX21" fmla="*/ 569947 w 4182127"/>
              <a:gd name="connsiteY21" fmla="*/ 1603513 h 1881809"/>
              <a:gd name="connsiteX22" fmla="*/ 583199 w 4182127"/>
              <a:gd name="connsiteY22" fmla="*/ 1762539 h 1881809"/>
              <a:gd name="connsiteX23" fmla="*/ 596451 w 4182127"/>
              <a:gd name="connsiteY23" fmla="*/ 1828800 h 1881809"/>
              <a:gd name="connsiteX24" fmla="*/ 622956 w 4182127"/>
              <a:gd name="connsiteY24" fmla="*/ 1855304 h 1881809"/>
              <a:gd name="connsiteX25" fmla="*/ 689217 w 4182127"/>
              <a:gd name="connsiteY25" fmla="*/ 1881809 h 1881809"/>
              <a:gd name="connsiteX26" fmla="*/ 781982 w 4182127"/>
              <a:gd name="connsiteY26" fmla="*/ 1828800 h 1881809"/>
              <a:gd name="connsiteX27" fmla="*/ 834991 w 4182127"/>
              <a:gd name="connsiteY27" fmla="*/ 1815548 h 1881809"/>
              <a:gd name="connsiteX28" fmla="*/ 954260 w 4182127"/>
              <a:gd name="connsiteY28" fmla="*/ 1775791 h 1881809"/>
              <a:gd name="connsiteX29" fmla="*/ 1033773 w 4182127"/>
              <a:gd name="connsiteY29" fmla="*/ 1696278 h 1881809"/>
              <a:gd name="connsiteX30" fmla="*/ 994017 w 4182127"/>
              <a:gd name="connsiteY30" fmla="*/ 1457739 h 1881809"/>
              <a:gd name="connsiteX31" fmla="*/ 980764 w 4182127"/>
              <a:gd name="connsiteY31" fmla="*/ 1417983 h 1881809"/>
              <a:gd name="connsiteX32" fmla="*/ 1020521 w 4182127"/>
              <a:gd name="connsiteY32" fmla="*/ 1152939 h 1881809"/>
              <a:gd name="connsiteX33" fmla="*/ 1086782 w 4182127"/>
              <a:gd name="connsiteY33" fmla="*/ 675861 h 1881809"/>
              <a:gd name="connsiteX34" fmla="*/ 1100034 w 4182127"/>
              <a:gd name="connsiteY34" fmla="*/ 556591 h 1881809"/>
              <a:gd name="connsiteX35" fmla="*/ 1113286 w 4182127"/>
              <a:gd name="connsiteY35" fmla="*/ 424070 h 1881809"/>
              <a:gd name="connsiteX36" fmla="*/ 1166295 w 4182127"/>
              <a:gd name="connsiteY36" fmla="*/ 318052 h 1881809"/>
              <a:gd name="connsiteX37" fmla="*/ 1206051 w 4182127"/>
              <a:gd name="connsiteY37" fmla="*/ 278296 h 1881809"/>
              <a:gd name="connsiteX38" fmla="*/ 1232556 w 4182127"/>
              <a:gd name="connsiteY38" fmla="*/ 238539 h 1881809"/>
              <a:gd name="connsiteX39" fmla="*/ 1378330 w 4182127"/>
              <a:gd name="connsiteY39" fmla="*/ 185530 h 1881809"/>
              <a:gd name="connsiteX40" fmla="*/ 1431338 w 4182127"/>
              <a:gd name="connsiteY40" fmla="*/ 172278 h 1881809"/>
              <a:gd name="connsiteX41" fmla="*/ 1444591 w 4182127"/>
              <a:gd name="connsiteY41" fmla="*/ 636104 h 1881809"/>
              <a:gd name="connsiteX42" fmla="*/ 1471095 w 4182127"/>
              <a:gd name="connsiteY42" fmla="*/ 768626 h 1881809"/>
              <a:gd name="connsiteX43" fmla="*/ 1484347 w 4182127"/>
              <a:gd name="connsiteY43" fmla="*/ 861391 h 1881809"/>
              <a:gd name="connsiteX44" fmla="*/ 1510851 w 4182127"/>
              <a:gd name="connsiteY44" fmla="*/ 1166191 h 1881809"/>
              <a:gd name="connsiteX45" fmla="*/ 1484347 w 4182127"/>
              <a:gd name="connsiteY45" fmla="*/ 1537252 h 1881809"/>
              <a:gd name="connsiteX46" fmla="*/ 1457843 w 4182127"/>
              <a:gd name="connsiteY46" fmla="*/ 1656522 h 1881809"/>
              <a:gd name="connsiteX47" fmla="*/ 1471095 w 4182127"/>
              <a:gd name="connsiteY47" fmla="*/ 1802296 h 1881809"/>
              <a:gd name="connsiteX48" fmla="*/ 1630121 w 4182127"/>
              <a:gd name="connsiteY48" fmla="*/ 1828800 h 1881809"/>
              <a:gd name="connsiteX49" fmla="*/ 1669877 w 4182127"/>
              <a:gd name="connsiteY49" fmla="*/ 1842052 h 1881809"/>
              <a:gd name="connsiteX50" fmla="*/ 1855408 w 4182127"/>
              <a:gd name="connsiteY50" fmla="*/ 1828800 h 1881809"/>
              <a:gd name="connsiteX51" fmla="*/ 1789147 w 4182127"/>
              <a:gd name="connsiteY51" fmla="*/ 1563757 h 1881809"/>
              <a:gd name="connsiteX52" fmla="*/ 1815651 w 4182127"/>
              <a:gd name="connsiteY52" fmla="*/ 1431235 h 1881809"/>
              <a:gd name="connsiteX53" fmla="*/ 1855408 w 4182127"/>
              <a:gd name="connsiteY53" fmla="*/ 1338470 h 1881809"/>
              <a:gd name="connsiteX54" fmla="*/ 1868660 w 4182127"/>
              <a:gd name="connsiteY54" fmla="*/ 1020417 h 1881809"/>
              <a:gd name="connsiteX55" fmla="*/ 1881912 w 4182127"/>
              <a:gd name="connsiteY55" fmla="*/ 834887 h 1881809"/>
              <a:gd name="connsiteX56" fmla="*/ 1921669 w 4182127"/>
              <a:gd name="connsiteY56" fmla="*/ 755374 h 1881809"/>
              <a:gd name="connsiteX57" fmla="*/ 1908417 w 4182127"/>
              <a:gd name="connsiteY57" fmla="*/ 516835 h 1881809"/>
              <a:gd name="connsiteX58" fmla="*/ 1921669 w 4182127"/>
              <a:gd name="connsiteY58" fmla="*/ 159026 h 1881809"/>
              <a:gd name="connsiteX59" fmla="*/ 1987930 w 4182127"/>
              <a:gd name="connsiteY59" fmla="*/ 119270 h 1881809"/>
              <a:gd name="connsiteX60" fmla="*/ 2133704 w 4182127"/>
              <a:gd name="connsiteY60" fmla="*/ 0 h 1881809"/>
              <a:gd name="connsiteX61" fmla="*/ 2252973 w 4182127"/>
              <a:gd name="connsiteY61" fmla="*/ 145774 h 1881809"/>
              <a:gd name="connsiteX62" fmla="*/ 2266225 w 4182127"/>
              <a:gd name="connsiteY62" fmla="*/ 212035 h 1881809"/>
              <a:gd name="connsiteX63" fmla="*/ 2292730 w 4182127"/>
              <a:gd name="connsiteY63" fmla="*/ 291548 h 1881809"/>
              <a:gd name="connsiteX64" fmla="*/ 2305982 w 4182127"/>
              <a:gd name="connsiteY64" fmla="*/ 543339 h 1881809"/>
              <a:gd name="connsiteX65" fmla="*/ 2319234 w 4182127"/>
              <a:gd name="connsiteY65" fmla="*/ 636104 h 1881809"/>
              <a:gd name="connsiteX66" fmla="*/ 2266225 w 4182127"/>
              <a:gd name="connsiteY66" fmla="*/ 1073426 h 1881809"/>
              <a:gd name="connsiteX67" fmla="*/ 2226469 w 4182127"/>
              <a:gd name="connsiteY67" fmla="*/ 1192696 h 1881809"/>
              <a:gd name="connsiteX68" fmla="*/ 2186712 w 4182127"/>
              <a:gd name="connsiteY68" fmla="*/ 1364974 h 1881809"/>
              <a:gd name="connsiteX69" fmla="*/ 2173460 w 4182127"/>
              <a:gd name="connsiteY69" fmla="*/ 1457739 h 1881809"/>
              <a:gd name="connsiteX70" fmla="*/ 2199964 w 4182127"/>
              <a:gd name="connsiteY70" fmla="*/ 1563757 h 1881809"/>
              <a:gd name="connsiteX71" fmla="*/ 2226469 w 4182127"/>
              <a:gd name="connsiteY71" fmla="*/ 1616765 h 1881809"/>
              <a:gd name="connsiteX72" fmla="*/ 2292730 w 4182127"/>
              <a:gd name="connsiteY72" fmla="*/ 1868557 h 1881809"/>
              <a:gd name="connsiteX73" fmla="*/ 2332486 w 4182127"/>
              <a:gd name="connsiteY73" fmla="*/ 1855304 h 1881809"/>
              <a:gd name="connsiteX74" fmla="*/ 2531269 w 4182127"/>
              <a:gd name="connsiteY74" fmla="*/ 1842052 h 1881809"/>
              <a:gd name="connsiteX75" fmla="*/ 2557773 w 4182127"/>
              <a:gd name="connsiteY75" fmla="*/ 1736035 h 1881809"/>
              <a:gd name="connsiteX76" fmla="*/ 2584277 w 4182127"/>
              <a:gd name="connsiteY76" fmla="*/ 1550504 h 1881809"/>
              <a:gd name="connsiteX77" fmla="*/ 2610782 w 4182127"/>
              <a:gd name="connsiteY77" fmla="*/ 1470991 h 1881809"/>
              <a:gd name="connsiteX78" fmla="*/ 2597530 w 4182127"/>
              <a:gd name="connsiteY78" fmla="*/ 715617 h 1881809"/>
              <a:gd name="connsiteX79" fmla="*/ 2637286 w 4182127"/>
              <a:gd name="connsiteY79" fmla="*/ 397565 h 1881809"/>
              <a:gd name="connsiteX80" fmla="*/ 2663791 w 4182127"/>
              <a:gd name="connsiteY80" fmla="*/ 371061 h 1881809"/>
              <a:gd name="connsiteX81" fmla="*/ 2783060 w 4182127"/>
              <a:gd name="connsiteY81" fmla="*/ 278296 h 1881809"/>
              <a:gd name="connsiteX82" fmla="*/ 2942086 w 4182127"/>
              <a:gd name="connsiteY82" fmla="*/ 198783 h 1881809"/>
              <a:gd name="connsiteX83" fmla="*/ 2968591 w 4182127"/>
              <a:gd name="connsiteY83" fmla="*/ 331304 h 1881809"/>
              <a:gd name="connsiteX84" fmla="*/ 2955338 w 4182127"/>
              <a:gd name="connsiteY84" fmla="*/ 437322 h 1881809"/>
              <a:gd name="connsiteX85" fmla="*/ 2928834 w 4182127"/>
              <a:gd name="connsiteY85" fmla="*/ 596348 h 1881809"/>
              <a:gd name="connsiteX86" fmla="*/ 2889077 w 4182127"/>
              <a:gd name="connsiteY86" fmla="*/ 728870 h 1881809"/>
              <a:gd name="connsiteX87" fmla="*/ 2889077 w 4182127"/>
              <a:gd name="connsiteY87" fmla="*/ 1073426 h 1881809"/>
              <a:gd name="connsiteX88" fmla="*/ 2915582 w 4182127"/>
              <a:gd name="connsiteY88" fmla="*/ 1126435 h 1881809"/>
              <a:gd name="connsiteX89" fmla="*/ 2942086 w 4182127"/>
              <a:gd name="connsiteY89" fmla="*/ 1325217 h 1881809"/>
              <a:gd name="connsiteX90" fmla="*/ 2968591 w 4182127"/>
              <a:gd name="connsiteY90" fmla="*/ 1444487 h 1881809"/>
              <a:gd name="connsiteX91" fmla="*/ 2981843 w 4182127"/>
              <a:gd name="connsiteY91" fmla="*/ 1510748 h 1881809"/>
              <a:gd name="connsiteX92" fmla="*/ 3008347 w 4182127"/>
              <a:gd name="connsiteY92" fmla="*/ 1683026 h 1881809"/>
              <a:gd name="connsiteX93" fmla="*/ 3021599 w 4182127"/>
              <a:gd name="connsiteY93" fmla="*/ 1736035 h 1881809"/>
              <a:gd name="connsiteX94" fmla="*/ 3061356 w 4182127"/>
              <a:gd name="connsiteY94" fmla="*/ 1789044 h 1881809"/>
              <a:gd name="connsiteX95" fmla="*/ 3087860 w 4182127"/>
              <a:gd name="connsiteY95" fmla="*/ 1828800 h 1881809"/>
              <a:gd name="connsiteX96" fmla="*/ 3246886 w 4182127"/>
              <a:gd name="connsiteY96" fmla="*/ 1881809 h 1881809"/>
              <a:gd name="connsiteX97" fmla="*/ 3379408 w 4182127"/>
              <a:gd name="connsiteY97" fmla="*/ 1868557 h 1881809"/>
              <a:gd name="connsiteX98" fmla="*/ 3405912 w 4182127"/>
              <a:gd name="connsiteY98" fmla="*/ 1828800 h 1881809"/>
              <a:gd name="connsiteX99" fmla="*/ 3445669 w 4182127"/>
              <a:gd name="connsiteY99" fmla="*/ 1683026 h 1881809"/>
              <a:gd name="connsiteX100" fmla="*/ 3472173 w 4182127"/>
              <a:gd name="connsiteY100" fmla="*/ 1285461 h 1881809"/>
              <a:gd name="connsiteX101" fmla="*/ 3578191 w 4182127"/>
              <a:gd name="connsiteY101" fmla="*/ 1046922 h 1881809"/>
              <a:gd name="connsiteX102" fmla="*/ 3564938 w 4182127"/>
              <a:gd name="connsiteY102" fmla="*/ 848139 h 1881809"/>
              <a:gd name="connsiteX103" fmla="*/ 3551686 w 4182127"/>
              <a:gd name="connsiteY103" fmla="*/ 795130 h 1881809"/>
              <a:gd name="connsiteX104" fmla="*/ 3538434 w 4182127"/>
              <a:gd name="connsiteY104" fmla="*/ 675861 h 1881809"/>
              <a:gd name="connsiteX105" fmla="*/ 3511930 w 4182127"/>
              <a:gd name="connsiteY105" fmla="*/ 609600 h 1881809"/>
              <a:gd name="connsiteX106" fmla="*/ 3485425 w 4182127"/>
              <a:gd name="connsiteY106" fmla="*/ 516835 h 1881809"/>
              <a:gd name="connsiteX107" fmla="*/ 3538434 w 4182127"/>
              <a:gd name="connsiteY107" fmla="*/ 278296 h 1881809"/>
              <a:gd name="connsiteX108" fmla="*/ 3604695 w 4182127"/>
              <a:gd name="connsiteY108" fmla="*/ 212035 h 1881809"/>
              <a:gd name="connsiteX109" fmla="*/ 3657704 w 4182127"/>
              <a:gd name="connsiteY109" fmla="*/ 198783 h 1881809"/>
              <a:gd name="connsiteX110" fmla="*/ 3829982 w 4182127"/>
              <a:gd name="connsiteY110" fmla="*/ 265044 h 1881809"/>
              <a:gd name="connsiteX111" fmla="*/ 3869738 w 4182127"/>
              <a:gd name="connsiteY111" fmla="*/ 318052 h 1881809"/>
              <a:gd name="connsiteX112" fmla="*/ 3856486 w 4182127"/>
              <a:gd name="connsiteY112" fmla="*/ 622852 h 1881809"/>
              <a:gd name="connsiteX113" fmla="*/ 3790225 w 4182127"/>
              <a:gd name="connsiteY113" fmla="*/ 1020417 h 1881809"/>
              <a:gd name="connsiteX114" fmla="*/ 3803477 w 4182127"/>
              <a:gd name="connsiteY114" fmla="*/ 1311965 h 1881809"/>
              <a:gd name="connsiteX115" fmla="*/ 3816730 w 4182127"/>
              <a:gd name="connsiteY115" fmla="*/ 1431235 h 1881809"/>
              <a:gd name="connsiteX116" fmla="*/ 3856486 w 4182127"/>
              <a:gd name="connsiteY116" fmla="*/ 1510748 h 1881809"/>
              <a:gd name="connsiteX117" fmla="*/ 3896243 w 4182127"/>
              <a:gd name="connsiteY117" fmla="*/ 1775791 h 1881809"/>
              <a:gd name="connsiteX118" fmla="*/ 3989008 w 4182127"/>
              <a:gd name="connsiteY118" fmla="*/ 1802296 h 1881809"/>
              <a:gd name="connsiteX119" fmla="*/ 4161286 w 4182127"/>
              <a:gd name="connsiteY119" fmla="*/ 1762539 h 1881809"/>
              <a:gd name="connsiteX120" fmla="*/ 4174538 w 4182127"/>
              <a:gd name="connsiteY120" fmla="*/ 1709530 h 1881809"/>
              <a:gd name="connsiteX121" fmla="*/ 4042017 w 4182127"/>
              <a:gd name="connsiteY121" fmla="*/ 1709530 h 188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182127" h="1881809">
                <a:moveTo>
                  <a:pt x="119373" y="1881809"/>
                </a:moveTo>
                <a:cubicBezTo>
                  <a:pt x="110538" y="1722783"/>
                  <a:pt x="103954" y="1563615"/>
                  <a:pt x="92869" y="1404730"/>
                </a:cubicBezTo>
                <a:cubicBezTo>
                  <a:pt x="85684" y="1301744"/>
                  <a:pt x="101365" y="1326463"/>
                  <a:pt x="39860" y="1285461"/>
                </a:cubicBezTo>
                <a:cubicBezTo>
                  <a:pt x="35443" y="1188278"/>
                  <a:pt x="38199" y="1090503"/>
                  <a:pt x="26608" y="993913"/>
                </a:cubicBezTo>
                <a:cubicBezTo>
                  <a:pt x="24710" y="978100"/>
                  <a:pt x="-1871" y="969961"/>
                  <a:pt x="104" y="954157"/>
                </a:cubicBezTo>
                <a:cubicBezTo>
                  <a:pt x="15637" y="829891"/>
                  <a:pt x="30959" y="815107"/>
                  <a:pt x="79617" y="742122"/>
                </a:cubicBezTo>
                <a:cubicBezTo>
                  <a:pt x="84034" y="728870"/>
                  <a:pt x="86622" y="714859"/>
                  <a:pt x="92869" y="702365"/>
                </a:cubicBezTo>
                <a:cubicBezTo>
                  <a:pt x="99992" y="688119"/>
                  <a:pt x="114337" y="677719"/>
                  <a:pt x="119373" y="662609"/>
                </a:cubicBezTo>
                <a:cubicBezTo>
                  <a:pt x="127870" y="637118"/>
                  <a:pt x="124128" y="608587"/>
                  <a:pt x="132625" y="583096"/>
                </a:cubicBezTo>
                <a:cubicBezTo>
                  <a:pt x="146383" y="541822"/>
                  <a:pt x="167964" y="503583"/>
                  <a:pt x="185634" y="463826"/>
                </a:cubicBezTo>
                <a:cubicBezTo>
                  <a:pt x="167964" y="446156"/>
                  <a:pt x="136522" y="435500"/>
                  <a:pt x="132625" y="410817"/>
                </a:cubicBezTo>
                <a:cubicBezTo>
                  <a:pt x="122268" y="345222"/>
                  <a:pt x="129771" y="276460"/>
                  <a:pt x="145877" y="212035"/>
                </a:cubicBezTo>
                <a:cubicBezTo>
                  <a:pt x="149265" y="198483"/>
                  <a:pt x="171722" y="200048"/>
                  <a:pt x="185634" y="198783"/>
                </a:cubicBezTo>
                <a:cubicBezTo>
                  <a:pt x="269335" y="191174"/>
                  <a:pt x="353495" y="189948"/>
                  <a:pt x="437425" y="185530"/>
                </a:cubicBezTo>
                <a:cubicBezTo>
                  <a:pt x="512880" y="166667"/>
                  <a:pt x="544651" y="136740"/>
                  <a:pt x="609704" y="185530"/>
                </a:cubicBezTo>
                <a:cubicBezTo>
                  <a:pt x="627374" y="198782"/>
                  <a:pt x="636208" y="220869"/>
                  <a:pt x="649460" y="238539"/>
                </a:cubicBezTo>
                <a:cubicBezTo>
                  <a:pt x="640625" y="415235"/>
                  <a:pt x="632769" y="591982"/>
                  <a:pt x="622956" y="768626"/>
                </a:cubicBezTo>
                <a:cubicBezTo>
                  <a:pt x="619517" y="830532"/>
                  <a:pt x="618725" y="892816"/>
                  <a:pt x="609704" y="954157"/>
                </a:cubicBezTo>
                <a:cubicBezTo>
                  <a:pt x="596595" y="1043296"/>
                  <a:pt x="574365" y="1130852"/>
                  <a:pt x="556695" y="1219200"/>
                </a:cubicBezTo>
                <a:lnTo>
                  <a:pt x="543443" y="1285461"/>
                </a:lnTo>
                <a:cubicBezTo>
                  <a:pt x="547860" y="1360557"/>
                  <a:pt x="550448" y="1435782"/>
                  <a:pt x="556695" y="1510748"/>
                </a:cubicBezTo>
                <a:cubicBezTo>
                  <a:pt x="559289" y="1541876"/>
                  <a:pt x="566677" y="1572449"/>
                  <a:pt x="569947" y="1603513"/>
                </a:cubicBezTo>
                <a:cubicBezTo>
                  <a:pt x="575515" y="1656413"/>
                  <a:pt x="576984" y="1709711"/>
                  <a:pt x="583199" y="1762539"/>
                </a:cubicBezTo>
                <a:cubicBezTo>
                  <a:pt x="585831" y="1784909"/>
                  <a:pt x="587578" y="1808097"/>
                  <a:pt x="596451" y="1828800"/>
                </a:cubicBezTo>
                <a:cubicBezTo>
                  <a:pt x="601373" y="1840284"/>
                  <a:pt x="612108" y="1849105"/>
                  <a:pt x="622956" y="1855304"/>
                </a:cubicBezTo>
                <a:cubicBezTo>
                  <a:pt x="643610" y="1867106"/>
                  <a:pt x="667130" y="1872974"/>
                  <a:pt x="689217" y="1881809"/>
                </a:cubicBezTo>
                <a:cubicBezTo>
                  <a:pt x="722175" y="1859836"/>
                  <a:pt x="743547" y="1843213"/>
                  <a:pt x="781982" y="1828800"/>
                </a:cubicBezTo>
                <a:cubicBezTo>
                  <a:pt x="799036" y="1822405"/>
                  <a:pt x="817712" y="1821308"/>
                  <a:pt x="834991" y="1815548"/>
                </a:cubicBezTo>
                <a:cubicBezTo>
                  <a:pt x="984715" y="1765640"/>
                  <a:pt x="827216" y="1807554"/>
                  <a:pt x="954260" y="1775791"/>
                </a:cubicBezTo>
                <a:cubicBezTo>
                  <a:pt x="980764" y="1749287"/>
                  <a:pt x="1039472" y="1733325"/>
                  <a:pt x="1033773" y="1696278"/>
                </a:cubicBezTo>
                <a:cubicBezTo>
                  <a:pt x="1029277" y="1667055"/>
                  <a:pt x="1008804" y="1516884"/>
                  <a:pt x="994017" y="1457739"/>
                </a:cubicBezTo>
                <a:cubicBezTo>
                  <a:pt x="990629" y="1444187"/>
                  <a:pt x="985182" y="1431235"/>
                  <a:pt x="980764" y="1417983"/>
                </a:cubicBezTo>
                <a:cubicBezTo>
                  <a:pt x="1003979" y="1301913"/>
                  <a:pt x="1014609" y="1271174"/>
                  <a:pt x="1020521" y="1152939"/>
                </a:cubicBezTo>
                <a:cubicBezTo>
                  <a:pt x="1042571" y="711932"/>
                  <a:pt x="958363" y="868488"/>
                  <a:pt x="1086782" y="675861"/>
                </a:cubicBezTo>
                <a:cubicBezTo>
                  <a:pt x="1091199" y="636104"/>
                  <a:pt x="1095847" y="596373"/>
                  <a:pt x="1100034" y="556591"/>
                </a:cubicBezTo>
                <a:cubicBezTo>
                  <a:pt x="1104681" y="512441"/>
                  <a:pt x="1104579" y="467602"/>
                  <a:pt x="1113286" y="424070"/>
                </a:cubicBezTo>
                <a:cubicBezTo>
                  <a:pt x="1119695" y="392024"/>
                  <a:pt x="1144011" y="344793"/>
                  <a:pt x="1166295" y="318052"/>
                </a:cubicBezTo>
                <a:cubicBezTo>
                  <a:pt x="1178293" y="303655"/>
                  <a:pt x="1194053" y="292693"/>
                  <a:pt x="1206051" y="278296"/>
                </a:cubicBezTo>
                <a:cubicBezTo>
                  <a:pt x="1216247" y="266060"/>
                  <a:pt x="1221294" y="249801"/>
                  <a:pt x="1232556" y="238539"/>
                </a:cubicBezTo>
                <a:cubicBezTo>
                  <a:pt x="1271481" y="199614"/>
                  <a:pt x="1328083" y="198092"/>
                  <a:pt x="1378330" y="185530"/>
                </a:cubicBezTo>
                <a:lnTo>
                  <a:pt x="1431338" y="172278"/>
                </a:lnTo>
                <a:cubicBezTo>
                  <a:pt x="1435756" y="326887"/>
                  <a:pt x="1434302" y="481775"/>
                  <a:pt x="1444591" y="636104"/>
                </a:cubicBezTo>
                <a:cubicBezTo>
                  <a:pt x="1447588" y="681053"/>
                  <a:pt x="1463266" y="724263"/>
                  <a:pt x="1471095" y="768626"/>
                </a:cubicBezTo>
                <a:cubicBezTo>
                  <a:pt x="1476523" y="799386"/>
                  <a:pt x="1480473" y="830397"/>
                  <a:pt x="1484347" y="861391"/>
                </a:cubicBezTo>
                <a:cubicBezTo>
                  <a:pt x="1501096" y="995384"/>
                  <a:pt x="1499941" y="1013454"/>
                  <a:pt x="1510851" y="1166191"/>
                </a:cubicBezTo>
                <a:cubicBezTo>
                  <a:pt x="1507705" y="1219669"/>
                  <a:pt x="1495996" y="1459589"/>
                  <a:pt x="1484347" y="1537252"/>
                </a:cubicBezTo>
                <a:cubicBezTo>
                  <a:pt x="1478306" y="1577528"/>
                  <a:pt x="1466678" y="1616765"/>
                  <a:pt x="1457843" y="1656522"/>
                </a:cubicBezTo>
                <a:cubicBezTo>
                  <a:pt x="1462260" y="1705113"/>
                  <a:pt x="1436594" y="1767795"/>
                  <a:pt x="1471095" y="1802296"/>
                </a:cubicBezTo>
                <a:cubicBezTo>
                  <a:pt x="1509095" y="1840296"/>
                  <a:pt x="1630121" y="1828800"/>
                  <a:pt x="1630121" y="1828800"/>
                </a:cubicBezTo>
                <a:cubicBezTo>
                  <a:pt x="1643373" y="1833217"/>
                  <a:pt x="1655908" y="1842052"/>
                  <a:pt x="1669877" y="1842052"/>
                </a:cubicBezTo>
                <a:cubicBezTo>
                  <a:pt x="1731878" y="1842052"/>
                  <a:pt x="1811566" y="1872641"/>
                  <a:pt x="1855408" y="1828800"/>
                </a:cubicBezTo>
                <a:cubicBezTo>
                  <a:pt x="1876660" y="1807548"/>
                  <a:pt x="1797639" y="1589233"/>
                  <a:pt x="1789147" y="1563757"/>
                </a:cubicBezTo>
                <a:cubicBezTo>
                  <a:pt x="1797982" y="1519583"/>
                  <a:pt x="1802940" y="1474453"/>
                  <a:pt x="1815651" y="1431235"/>
                </a:cubicBezTo>
                <a:cubicBezTo>
                  <a:pt x="1825144" y="1398960"/>
                  <a:pt x="1851103" y="1371835"/>
                  <a:pt x="1855408" y="1338470"/>
                </a:cubicBezTo>
                <a:cubicBezTo>
                  <a:pt x="1868987" y="1233233"/>
                  <a:pt x="1863083" y="1126380"/>
                  <a:pt x="1868660" y="1020417"/>
                </a:cubicBezTo>
                <a:cubicBezTo>
                  <a:pt x="1871919" y="958502"/>
                  <a:pt x="1869753" y="895684"/>
                  <a:pt x="1881912" y="834887"/>
                </a:cubicBezTo>
                <a:cubicBezTo>
                  <a:pt x="1887724" y="805830"/>
                  <a:pt x="1908417" y="781878"/>
                  <a:pt x="1921669" y="755374"/>
                </a:cubicBezTo>
                <a:cubicBezTo>
                  <a:pt x="1917252" y="675861"/>
                  <a:pt x="1914300" y="596253"/>
                  <a:pt x="1908417" y="516835"/>
                </a:cubicBezTo>
                <a:cubicBezTo>
                  <a:pt x="1897975" y="375877"/>
                  <a:pt x="1867453" y="321672"/>
                  <a:pt x="1921669" y="159026"/>
                </a:cubicBezTo>
                <a:cubicBezTo>
                  <a:pt x="1929814" y="134590"/>
                  <a:pt x="1967324" y="134725"/>
                  <a:pt x="1987930" y="119270"/>
                </a:cubicBezTo>
                <a:cubicBezTo>
                  <a:pt x="2038156" y="81600"/>
                  <a:pt x="2085113" y="39757"/>
                  <a:pt x="2133704" y="0"/>
                </a:cubicBezTo>
                <a:cubicBezTo>
                  <a:pt x="2182255" y="48552"/>
                  <a:pt x="2223668" y="81302"/>
                  <a:pt x="2252973" y="145774"/>
                </a:cubicBezTo>
                <a:cubicBezTo>
                  <a:pt x="2262294" y="166279"/>
                  <a:pt x="2260298" y="190304"/>
                  <a:pt x="2266225" y="212035"/>
                </a:cubicBezTo>
                <a:cubicBezTo>
                  <a:pt x="2273576" y="238989"/>
                  <a:pt x="2283895" y="265044"/>
                  <a:pt x="2292730" y="291548"/>
                </a:cubicBezTo>
                <a:cubicBezTo>
                  <a:pt x="2297147" y="375478"/>
                  <a:pt x="2299536" y="459540"/>
                  <a:pt x="2305982" y="543339"/>
                </a:cubicBezTo>
                <a:cubicBezTo>
                  <a:pt x="2308378" y="574483"/>
                  <a:pt x="2321570" y="604956"/>
                  <a:pt x="2319234" y="636104"/>
                </a:cubicBezTo>
                <a:cubicBezTo>
                  <a:pt x="2308252" y="782534"/>
                  <a:pt x="2290365" y="928583"/>
                  <a:pt x="2266225" y="1073426"/>
                </a:cubicBezTo>
                <a:cubicBezTo>
                  <a:pt x="2259336" y="1114763"/>
                  <a:pt x="2238294" y="1152492"/>
                  <a:pt x="2226469" y="1192696"/>
                </a:cubicBezTo>
                <a:cubicBezTo>
                  <a:pt x="2214562" y="1233178"/>
                  <a:pt x="2194703" y="1317029"/>
                  <a:pt x="2186712" y="1364974"/>
                </a:cubicBezTo>
                <a:cubicBezTo>
                  <a:pt x="2181577" y="1395785"/>
                  <a:pt x="2177877" y="1426817"/>
                  <a:pt x="2173460" y="1457739"/>
                </a:cubicBezTo>
                <a:cubicBezTo>
                  <a:pt x="2182295" y="1493078"/>
                  <a:pt x="2188445" y="1529199"/>
                  <a:pt x="2199964" y="1563757"/>
                </a:cubicBezTo>
                <a:cubicBezTo>
                  <a:pt x="2206211" y="1582498"/>
                  <a:pt x="2220717" y="1597866"/>
                  <a:pt x="2226469" y="1616765"/>
                </a:cubicBezTo>
                <a:cubicBezTo>
                  <a:pt x="2251739" y="1699793"/>
                  <a:pt x="2270643" y="1784626"/>
                  <a:pt x="2292730" y="1868557"/>
                </a:cubicBezTo>
                <a:cubicBezTo>
                  <a:pt x="2305982" y="1864139"/>
                  <a:pt x="2318603" y="1856847"/>
                  <a:pt x="2332486" y="1855304"/>
                </a:cubicBezTo>
                <a:cubicBezTo>
                  <a:pt x="2398488" y="1847970"/>
                  <a:pt x="2472578" y="1873123"/>
                  <a:pt x="2531269" y="1842052"/>
                </a:cubicBezTo>
                <a:cubicBezTo>
                  <a:pt x="2563462" y="1825009"/>
                  <a:pt x="2548938" y="1771374"/>
                  <a:pt x="2557773" y="1736035"/>
                </a:cubicBezTo>
                <a:cubicBezTo>
                  <a:pt x="2564145" y="1678683"/>
                  <a:pt x="2568455" y="1608519"/>
                  <a:pt x="2584277" y="1550504"/>
                </a:cubicBezTo>
                <a:cubicBezTo>
                  <a:pt x="2591628" y="1523550"/>
                  <a:pt x="2601947" y="1497495"/>
                  <a:pt x="2610782" y="1470991"/>
                </a:cubicBezTo>
                <a:cubicBezTo>
                  <a:pt x="2650504" y="1113494"/>
                  <a:pt x="2609603" y="1536560"/>
                  <a:pt x="2597530" y="715617"/>
                </a:cubicBezTo>
                <a:cubicBezTo>
                  <a:pt x="2595868" y="602613"/>
                  <a:pt x="2574774" y="491332"/>
                  <a:pt x="2637286" y="397565"/>
                </a:cubicBezTo>
                <a:cubicBezTo>
                  <a:pt x="2644217" y="387169"/>
                  <a:pt x="2654121" y="378973"/>
                  <a:pt x="2663791" y="371061"/>
                </a:cubicBezTo>
                <a:cubicBezTo>
                  <a:pt x="2702772" y="339168"/>
                  <a:pt x="2737035" y="298752"/>
                  <a:pt x="2783060" y="278296"/>
                </a:cubicBezTo>
                <a:cubicBezTo>
                  <a:pt x="2916884" y="218818"/>
                  <a:pt x="2866130" y="249420"/>
                  <a:pt x="2942086" y="198783"/>
                </a:cubicBezTo>
                <a:cubicBezTo>
                  <a:pt x="2950921" y="242957"/>
                  <a:pt x="2966092" y="286325"/>
                  <a:pt x="2968591" y="331304"/>
                </a:cubicBezTo>
                <a:cubicBezTo>
                  <a:pt x="2970567" y="366864"/>
                  <a:pt x="2960045" y="402020"/>
                  <a:pt x="2955338" y="437322"/>
                </a:cubicBezTo>
                <a:cubicBezTo>
                  <a:pt x="2950050" y="476984"/>
                  <a:pt x="2940172" y="553831"/>
                  <a:pt x="2928834" y="596348"/>
                </a:cubicBezTo>
                <a:cubicBezTo>
                  <a:pt x="2916951" y="640910"/>
                  <a:pt x="2902329" y="684696"/>
                  <a:pt x="2889077" y="728870"/>
                </a:cubicBezTo>
                <a:cubicBezTo>
                  <a:pt x="2884131" y="822854"/>
                  <a:pt x="2860242" y="967700"/>
                  <a:pt x="2889077" y="1073426"/>
                </a:cubicBezTo>
                <a:cubicBezTo>
                  <a:pt x="2894275" y="1092485"/>
                  <a:pt x="2906747" y="1108765"/>
                  <a:pt x="2915582" y="1126435"/>
                </a:cubicBezTo>
                <a:cubicBezTo>
                  <a:pt x="2924417" y="1192696"/>
                  <a:pt x="2931096" y="1259279"/>
                  <a:pt x="2942086" y="1325217"/>
                </a:cubicBezTo>
                <a:cubicBezTo>
                  <a:pt x="2948781" y="1365389"/>
                  <a:pt x="2960058" y="1404665"/>
                  <a:pt x="2968591" y="1444487"/>
                </a:cubicBezTo>
                <a:cubicBezTo>
                  <a:pt x="2973311" y="1466511"/>
                  <a:pt x="2978140" y="1488530"/>
                  <a:pt x="2981843" y="1510748"/>
                </a:cubicBezTo>
                <a:cubicBezTo>
                  <a:pt x="2991395" y="1568059"/>
                  <a:pt x="2998250" y="1625808"/>
                  <a:pt x="3008347" y="1683026"/>
                </a:cubicBezTo>
                <a:cubicBezTo>
                  <a:pt x="3011512" y="1700962"/>
                  <a:pt x="3013454" y="1719744"/>
                  <a:pt x="3021599" y="1736035"/>
                </a:cubicBezTo>
                <a:cubicBezTo>
                  <a:pt x="3031477" y="1755790"/>
                  <a:pt x="3048518" y="1771071"/>
                  <a:pt x="3061356" y="1789044"/>
                </a:cubicBezTo>
                <a:cubicBezTo>
                  <a:pt x="3070613" y="1802004"/>
                  <a:pt x="3073615" y="1821677"/>
                  <a:pt x="3087860" y="1828800"/>
                </a:cubicBezTo>
                <a:cubicBezTo>
                  <a:pt x="3137837" y="1853789"/>
                  <a:pt x="3246886" y="1881809"/>
                  <a:pt x="3246886" y="1881809"/>
                </a:cubicBezTo>
                <a:cubicBezTo>
                  <a:pt x="3291060" y="1877392"/>
                  <a:pt x="3337292" y="1882596"/>
                  <a:pt x="3379408" y="1868557"/>
                </a:cubicBezTo>
                <a:cubicBezTo>
                  <a:pt x="3394518" y="1863520"/>
                  <a:pt x="3399443" y="1843354"/>
                  <a:pt x="3405912" y="1828800"/>
                </a:cubicBezTo>
                <a:cubicBezTo>
                  <a:pt x="3430370" y="1773770"/>
                  <a:pt x="3434331" y="1739716"/>
                  <a:pt x="3445669" y="1683026"/>
                </a:cubicBezTo>
                <a:cubicBezTo>
                  <a:pt x="3446101" y="1675690"/>
                  <a:pt x="3465557" y="1321850"/>
                  <a:pt x="3472173" y="1285461"/>
                </a:cubicBezTo>
                <a:cubicBezTo>
                  <a:pt x="3489731" y="1188890"/>
                  <a:pt x="3531277" y="1131367"/>
                  <a:pt x="3578191" y="1046922"/>
                </a:cubicBezTo>
                <a:cubicBezTo>
                  <a:pt x="3573773" y="980661"/>
                  <a:pt x="3571890" y="914182"/>
                  <a:pt x="3564938" y="848139"/>
                </a:cubicBezTo>
                <a:cubicBezTo>
                  <a:pt x="3563031" y="830026"/>
                  <a:pt x="3554455" y="813132"/>
                  <a:pt x="3551686" y="795130"/>
                </a:cubicBezTo>
                <a:cubicBezTo>
                  <a:pt x="3545604" y="755594"/>
                  <a:pt x="3546815" y="714974"/>
                  <a:pt x="3538434" y="675861"/>
                </a:cubicBezTo>
                <a:cubicBezTo>
                  <a:pt x="3533450" y="652601"/>
                  <a:pt x="3520283" y="631874"/>
                  <a:pt x="3511930" y="609600"/>
                </a:cubicBezTo>
                <a:cubicBezTo>
                  <a:pt x="3497667" y="571566"/>
                  <a:pt x="3495871" y="558621"/>
                  <a:pt x="3485425" y="516835"/>
                </a:cubicBezTo>
                <a:cubicBezTo>
                  <a:pt x="3488653" y="499081"/>
                  <a:pt x="3517265" y="314586"/>
                  <a:pt x="3538434" y="278296"/>
                </a:cubicBezTo>
                <a:cubicBezTo>
                  <a:pt x="3554173" y="251315"/>
                  <a:pt x="3578705" y="229361"/>
                  <a:pt x="3604695" y="212035"/>
                </a:cubicBezTo>
                <a:cubicBezTo>
                  <a:pt x="3619850" y="201932"/>
                  <a:pt x="3640034" y="203200"/>
                  <a:pt x="3657704" y="198783"/>
                </a:cubicBezTo>
                <a:cubicBezTo>
                  <a:pt x="3715130" y="220870"/>
                  <a:pt x="3776356" y="234880"/>
                  <a:pt x="3829982" y="265044"/>
                </a:cubicBezTo>
                <a:cubicBezTo>
                  <a:pt x="3849232" y="275872"/>
                  <a:pt x="3868106" y="296026"/>
                  <a:pt x="3869738" y="318052"/>
                </a:cubicBezTo>
                <a:cubicBezTo>
                  <a:pt x="3877250" y="419470"/>
                  <a:pt x="3864705" y="521489"/>
                  <a:pt x="3856486" y="622852"/>
                </a:cubicBezTo>
                <a:cubicBezTo>
                  <a:pt x="3847754" y="730554"/>
                  <a:pt x="3809333" y="918511"/>
                  <a:pt x="3790225" y="1020417"/>
                </a:cubicBezTo>
                <a:cubicBezTo>
                  <a:pt x="3794642" y="1117600"/>
                  <a:pt x="3797214" y="1214884"/>
                  <a:pt x="3803477" y="1311965"/>
                </a:cubicBezTo>
                <a:cubicBezTo>
                  <a:pt x="3806052" y="1351883"/>
                  <a:pt x="3806423" y="1392584"/>
                  <a:pt x="3816730" y="1431235"/>
                </a:cubicBezTo>
                <a:cubicBezTo>
                  <a:pt x="3824365" y="1459867"/>
                  <a:pt x="3843234" y="1484244"/>
                  <a:pt x="3856486" y="1510748"/>
                </a:cubicBezTo>
                <a:cubicBezTo>
                  <a:pt x="3861614" y="1551775"/>
                  <a:pt x="3886199" y="1760167"/>
                  <a:pt x="3896243" y="1775791"/>
                </a:cubicBezTo>
                <a:cubicBezTo>
                  <a:pt x="3913633" y="1802843"/>
                  <a:pt x="3958086" y="1793461"/>
                  <a:pt x="3989008" y="1802296"/>
                </a:cubicBezTo>
                <a:cubicBezTo>
                  <a:pt x="4046434" y="1789044"/>
                  <a:pt x="4108573" y="1788896"/>
                  <a:pt x="4161286" y="1762539"/>
                </a:cubicBezTo>
                <a:cubicBezTo>
                  <a:pt x="4177577" y="1754394"/>
                  <a:pt x="4191182" y="1716927"/>
                  <a:pt x="4174538" y="1709530"/>
                </a:cubicBezTo>
                <a:cubicBezTo>
                  <a:pt x="4134172" y="1691589"/>
                  <a:pt x="4086191" y="1709530"/>
                  <a:pt x="4042017" y="170953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08EB0-B844-47F9-AF49-A8CCCA9E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6" y="365125"/>
            <a:ext cx="6758608" cy="84082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Self</a:t>
            </a:r>
            <a:r>
              <a:rPr lang="ru-RU" sz="3600" b="1" dirty="0">
                <a:solidFill>
                  <a:srgbClr val="C00000"/>
                </a:solidFill>
              </a:rPr>
              <a:t> 05.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104EFE-4D4E-4F39-917E-D8DBD4F045B4}"/>
                  </a:ext>
                </a:extLst>
              </p:cNvPr>
              <p:cNvSpPr txBox="1"/>
              <p:nvPr/>
            </p:nvSpPr>
            <p:spPr>
              <a:xfrm>
                <a:off x="390497" y="1314135"/>
                <a:ext cx="7858540" cy="5196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ru-RU" altLang="ru-RU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5.1. Вычисляющий логическое значение функции </a:t>
                </a:r>
                <a: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G=F(X,Y)</a:t>
                </a: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kumimoji="0" lang="ru-RU" altLang="ru-RU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</a:t>
                </a:r>
                <a:r>
                  <a:rPr kumimoji="0" lang="ru-RU" altLang="ru-RU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должен быть равен </a:t>
                </a:r>
                <a: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true</a:t>
                </a:r>
                <a:r>
                  <a:rPr kumimoji="0" lang="ru-RU" altLang="ru-RU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если точка с координатами (X, Y) попадает внутрь или на границы </a:t>
                </a:r>
                <a: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сектора круга G с радиусом </a:t>
                </a:r>
                <a:r>
                  <a:rPr kumimoji="0" lang="en-US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 = 2 </a:t>
                </a:r>
                <a: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в диапазоне углов -90&lt;= </a:t>
                </a:r>
                <a:r>
                  <a:rPr kumimoji="0" lang="ru-RU" altLang="ru-RU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fi</a:t>
                </a:r>
                <a: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&lt;=45</a:t>
                </a:r>
                <a:r>
                  <a:rPr kumimoji="0" lang="ru-RU" altLang="ru-RU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, и </a:t>
                </a:r>
                <a:r>
                  <a:rPr kumimoji="0" lang="ru-RU" altLang="ru-RU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в противном случае.</a:t>
                </a:r>
                <a:endParaRPr kumimoji="0" lang="ru-RU" alt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ru-RU" altLang="ru-RU" sz="2000" b="1" i="0" u="none" strike="noStrike" kern="0" cap="none" spc="0" normalizeH="0" baseline="0" noProof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5.2. Напишите</a:t>
                </a:r>
                <a:r>
                  <a:rPr kumimoji="0" lang="en-US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статический метод, </a:t>
                </a:r>
                <a:r>
                  <a:rPr lang="ru-RU" altLang="ru-RU" sz="2000" b="1" kern="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возвращающий вещественное</a:t>
                </a:r>
                <a: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значение функции G=F(X)</a:t>
                </a:r>
                <a:br>
                  <a:rPr kumimoji="0" lang="ru-RU" altLang="ru-RU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0" lang="ru-RU" altLang="ru-RU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ru-RU" sz="2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0" lang="en-US" altLang="ru-RU" sz="2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ru-RU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ru-RU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kumimoji="0" lang="en-US" altLang="ru-R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kumimoji="0" lang="en-US" altLang="ru-RU" sz="2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ru-RU" sz="2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ru-RU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kumimoji="0" lang="en-US" altLang="ru-R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altLang="ru-R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0" lang="en-US" altLang="ru-R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≤0.5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kumimoji="0" lang="en-US" altLang="ru-RU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kumimoji="0" lang="en-US" altLang="ru-RU" sz="2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ru-RU" sz="2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ru-RU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∙(</m:t>
                                          </m:r>
                                          <m: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−1)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ru-RU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kumimoji="0" lang="en-US" altLang="ru-R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altLang="ru-R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0" lang="en-US" altLang="ru-RU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ru-RU" sz="2000" b="1" kern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ru-RU" sz="2000" b="1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NB</a:t>
                </a:r>
                <a:r>
                  <a:rPr lang="ru-RU" altLang="ru-RU" sz="2000" b="1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Для выполнения данной задачи потребуется использование методов класса </a:t>
                </a:r>
                <a:r>
                  <a:rPr lang="en-US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Math</a:t>
                </a: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https://learn.microsoft.com/ru-ru/dotnet/api/system.math?view=net-8.0</a:t>
                </a:r>
                <a:r>
                  <a:rPr lang="en-US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altLang="ru-RU" sz="2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104EFE-4D4E-4F39-917E-D8DBD4F04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7" y="1314135"/>
                <a:ext cx="7858540" cy="5196487"/>
              </a:xfrm>
              <a:prstGeom prst="rect">
                <a:avLst/>
              </a:prstGeom>
              <a:blipFill>
                <a:blip r:embed="rId3"/>
                <a:stretch>
                  <a:fillRect l="-776" t="-587" b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3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08EB0-B844-47F9-AF49-A8CCCA9E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6" y="365125"/>
            <a:ext cx="6758608" cy="84082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Self</a:t>
            </a:r>
            <a:r>
              <a:rPr lang="ru-RU" sz="3600" b="1" dirty="0">
                <a:solidFill>
                  <a:srgbClr val="C00000"/>
                </a:solidFill>
              </a:rPr>
              <a:t> 06.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04EFE-4D4E-4F39-917E-D8DBD4F045B4}"/>
              </a:ext>
            </a:extLst>
          </p:cNvPr>
          <p:cNvSpPr txBox="1"/>
          <p:nvPr/>
        </p:nvSpPr>
        <p:spPr>
          <a:xfrm>
            <a:off x="381340" y="1419152"/>
            <a:ext cx="74684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ru-RU" altLang="ru-RU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Напишите метод, подсчитывающий и возвращающий количество ненулевых разрядов в битовом коде натурального числа </a:t>
            </a:r>
            <a:r>
              <a:rPr lang="en-US" altLang="ru-RU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 N</a:t>
            </a:r>
            <a:r>
              <a:rPr lang="ru-RU" altLang="ru-RU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передаётся в метод в качестве параметра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1436AA5-9502-6AF1-32C7-34F115CAD285}"/>
              </a:ext>
            </a:extLst>
          </p:cNvPr>
          <p:cNvSpPr txBox="1">
            <a:spLocks/>
          </p:cNvSpPr>
          <p:nvPr/>
        </p:nvSpPr>
        <p:spPr>
          <a:xfrm>
            <a:off x="166931" y="3038617"/>
            <a:ext cx="6758608" cy="8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</a:rPr>
              <a:t>Self</a:t>
            </a:r>
            <a:r>
              <a:rPr lang="ru-RU" sz="3600" b="1" dirty="0">
                <a:solidFill>
                  <a:srgbClr val="C00000"/>
                </a:solidFill>
              </a:rPr>
              <a:t> 07.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9B8ED-3633-691B-F90C-845817CB0DF0}"/>
                  </a:ext>
                </a:extLst>
              </p:cNvPr>
              <p:cNvSpPr txBox="1"/>
              <p:nvPr/>
            </p:nvSpPr>
            <p:spPr>
              <a:xfrm>
                <a:off x="487951" y="3813814"/>
                <a:ext cx="8266506" cy="2103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Напишите методы, один и которых формирует значение функции </a:t>
                </a:r>
                <a14:m>
                  <m:oMath xmlns:m="http://schemas.openxmlformats.org/officeDocument/2006/math"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 точке </a:t>
                </a:r>
                <a14:m>
                  <m:oMath xmlns:m="http://schemas.openxmlformats.org/officeDocument/2006/math"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ru-RU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ru-RU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ru-RU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ru-RU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ru-RU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ru-RU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ru-RU" sz="20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а второй печатает в консоль таблицу значений функции в точке в отформатированном виде. Точность вывода вещественных значений 2 знака после запятой.</a:t>
                </a: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ru-RU" altLang="ru-RU" sz="2000" kern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Вычисления реализовать для функции: </a:t>
                </a:r>
                <a14:m>
                  <m:oMath xmlns:m="http://schemas.openxmlformats.org/officeDocument/2006/math">
                    <m:r>
                      <a:rPr lang="ru-RU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d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000" b="0" i="0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ru-RU" sz="2000" b="0" i="0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ru-RU" sz="20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f>
                      <m:fPr>
                        <m:ctrlP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ru-RU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с шагом </m:t>
                    </m:r>
                    <m:f>
                      <m:fPr>
                        <m:ctrlP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ru-RU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0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ru-RU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с шагом </m:t>
                    </m:r>
                    <m:f>
                      <m:fPr>
                        <m:ctrlP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lang="ru-RU" altLang="ru-RU" sz="20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den>
                    </m:f>
                    <m:r>
                      <a:rPr lang="ru-RU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ru-R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=0,1 </m:t>
                    </m:r>
                  </m:oMath>
                </a14:m>
                <a:endParaRPr lang="ru-RU" altLang="ru-RU" sz="20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9B8ED-3633-691B-F90C-845817CB0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51" y="3813814"/>
                <a:ext cx="8266506" cy="2103012"/>
              </a:xfrm>
              <a:prstGeom prst="rect">
                <a:avLst/>
              </a:prstGeom>
              <a:blipFill>
                <a:blip r:embed="rId2"/>
                <a:stretch>
                  <a:fillRect l="-2802" t="-1449" r="-1475" b="-3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41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A71E-45D5-4A06-BA2B-7128AE82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106017"/>
            <a:ext cx="8084127" cy="1232453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Материалы к семинару. </a:t>
            </a:r>
            <a:b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9D667-0E7D-4854-8047-131104D1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1590261"/>
            <a:ext cx="8728364" cy="5115339"/>
          </a:xfrm>
        </p:spPr>
        <p:txBody>
          <a:bodyPr/>
          <a:lstStyle/>
          <a:p>
            <a:pPr algn="l"/>
            <a:r>
              <a:rPr lang="ru-RU" dirty="0"/>
              <a:t>Класс </a:t>
            </a:r>
            <a:r>
              <a:rPr lang="en-US" dirty="0"/>
              <a:t>Math </a:t>
            </a:r>
            <a:r>
              <a:rPr lang="en-US" dirty="0">
                <a:hlinkClick r:id="rId2"/>
              </a:rPr>
              <a:t>https://learn.microsoft.com/ru-ru/dotnet/api/system.math?view=net-8.0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static (</a:t>
            </a:r>
            <a:r>
              <a:rPr lang="ru-RU" dirty="0"/>
              <a:t>Справочник по </a:t>
            </a:r>
            <a:r>
              <a:rPr lang="en-US" dirty="0"/>
              <a:t>C#) </a:t>
            </a:r>
            <a:r>
              <a:rPr lang="ru-RU" dirty="0">
                <a:hlinkClick r:id="rId3"/>
              </a:rPr>
              <a:t>https://msdn.microsoft.com/ru-ru/library/98f28cdx.aspx</a:t>
            </a:r>
            <a:endParaRPr lang="en-US" dirty="0"/>
          </a:p>
          <a:p>
            <a:pPr algn="l"/>
            <a:r>
              <a:rPr lang="ru-RU" dirty="0"/>
              <a:t>Создавайте проекты и решения </a:t>
            </a:r>
            <a:r>
              <a:rPr lang="en-US" dirty="0"/>
              <a:t>Visual Studio</a:t>
            </a:r>
            <a:r>
              <a:rPr lang="ru-RU" dirty="0"/>
              <a:t>, работайте с ними и удаляйте их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http://learn.microsoft.com/ru-ru/visualstudio/ide/creating-solutions-and-projects?view=vs-2022#add-files-to-a-solution</a:t>
            </a:r>
            <a:r>
              <a:rPr lang="en-US" dirty="0"/>
              <a:t> )</a:t>
            </a:r>
            <a:r>
              <a:rPr lang="ru-RU" dirty="0"/>
              <a:t>  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3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45707-753C-463E-9757-10DBF6E81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318052"/>
            <a:ext cx="6268278" cy="21336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  <a:tabLst>
                <a:tab pos="1431925" algn="l"/>
                <a:tab pos="1709738" algn="l"/>
              </a:tabLst>
            </a:pPr>
            <a:r>
              <a:rPr lang="en-US" sz="3100" b="1" dirty="0"/>
              <a:t>Demo 01</a:t>
            </a:r>
            <a:r>
              <a:rPr lang="en-US" sz="3100" b="1" dirty="0">
                <a:solidFill>
                  <a:schemeClr val="tx1"/>
                </a:solidFill>
              </a:rPr>
              <a:t>. </a:t>
            </a:r>
            <a:r>
              <a:rPr lang="ru-RU" sz="3100" b="1" dirty="0"/>
              <a:t>Методы </a:t>
            </a:r>
            <a:r>
              <a:rPr lang="en-US" sz="3100" b="1" dirty="0"/>
              <a:t>static</a:t>
            </a:r>
            <a:br>
              <a:rPr lang="ru-RU" sz="2800" b="1" dirty="0">
                <a:solidFill>
                  <a:schemeClr val="tx1"/>
                </a:solidFill>
              </a:rPr>
            </a:br>
            <a:br>
              <a:rPr lang="ru-RU" sz="2800" b="1" dirty="0"/>
            </a:br>
            <a:r>
              <a:rPr lang="ru-RU" sz="2200" b="1" dirty="0"/>
              <a:t>[модификаторы] </a:t>
            </a:r>
            <a:r>
              <a:rPr lang="ru-RU" sz="2200" b="1" dirty="0" err="1"/>
              <a:t>тип_возврата</a:t>
            </a:r>
            <a:r>
              <a:rPr lang="ru-RU" sz="2200" b="1" dirty="0"/>
              <a:t> </a:t>
            </a:r>
            <a:r>
              <a:rPr lang="ru-RU" sz="2200" b="1" dirty="0" err="1"/>
              <a:t>ИмяМетода</a:t>
            </a:r>
            <a:r>
              <a:rPr lang="ru-RU" sz="2200" b="1" dirty="0"/>
              <a:t>(</a:t>
            </a:r>
            <a:r>
              <a:rPr lang="en-US" sz="2200" b="1" dirty="0"/>
              <a:t>[</a:t>
            </a:r>
            <a:r>
              <a:rPr lang="ru-RU" sz="2200" b="1" dirty="0"/>
              <a:t>параметры</a:t>
            </a:r>
            <a:r>
              <a:rPr lang="en-US" sz="2200" b="1" dirty="0"/>
              <a:t>]</a:t>
            </a:r>
            <a:br>
              <a:rPr lang="ru-RU" sz="2200" b="1" dirty="0"/>
            </a:br>
            <a:r>
              <a:rPr lang="ru-RU" sz="2200" b="1" dirty="0"/>
              <a:t>   </a:t>
            </a:r>
            <a:r>
              <a:rPr lang="de-DE" sz="2200" b="1" dirty="0"/>
              <a:t>{</a:t>
            </a:r>
            <a:br>
              <a:rPr lang="de-DE" sz="2200" b="1" dirty="0"/>
            </a:br>
            <a:r>
              <a:rPr lang="de-DE" sz="2200" b="1" dirty="0"/>
              <a:t>            </a:t>
            </a:r>
            <a:r>
              <a:rPr lang="de-DE" sz="2200" i="1" dirty="0"/>
              <a:t>// </a:t>
            </a:r>
            <a:r>
              <a:rPr lang="de-DE" sz="2200" i="1" dirty="0" err="1"/>
              <a:t>Тело</a:t>
            </a:r>
            <a:r>
              <a:rPr lang="de-DE" sz="2200" i="1" dirty="0"/>
              <a:t> </a:t>
            </a:r>
            <a:r>
              <a:rPr lang="de-DE" sz="2200" i="1" dirty="0" err="1"/>
              <a:t>метода</a:t>
            </a:r>
            <a:br>
              <a:rPr lang="de-DE" sz="2200" b="1" i="1" dirty="0"/>
            </a:br>
            <a:r>
              <a:rPr lang="de-DE" sz="2200" b="1" dirty="0"/>
              <a:t>   }</a:t>
            </a:r>
            <a:endParaRPr lang="ru-RU" sz="2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92142D-ACC7-44C0-8EB0-25C70A1C5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3313043"/>
            <a:ext cx="8547652" cy="3061252"/>
          </a:xfrm>
        </p:spPr>
        <p:txBody>
          <a:bodyPr/>
          <a:lstStyle/>
          <a:p>
            <a:pPr algn="l"/>
            <a:endParaRPr lang="ru-RU" dirty="0"/>
          </a:p>
        </p:txBody>
      </p:sp>
      <p:pic>
        <p:nvPicPr>
          <p:cNvPr id="4" name="Изображение 6">
            <a:extLst>
              <a:ext uri="{FF2B5EF4-FFF2-40B4-BE49-F238E27FC236}">
                <a16:creationId xmlns:a16="http://schemas.microsoft.com/office/drawing/2014/main" id="{73BE9829-41CA-49E5-81E1-EC866AD2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0" y="2447538"/>
            <a:ext cx="4317157" cy="283756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id="{4471D8C6-75DE-428E-A472-F9AA8607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25" y="1662608"/>
            <a:ext cx="5497475" cy="212805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01BA86D7-6053-4CCF-99E3-587A14442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525" y="4004052"/>
            <a:ext cx="5497475" cy="216294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FAF74C3-FB34-457F-BE0C-741F293666B7}"/>
              </a:ext>
            </a:extLst>
          </p:cNvPr>
          <p:cNvSpPr/>
          <p:nvPr/>
        </p:nvSpPr>
        <p:spPr>
          <a:xfrm>
            <a:off x="6112566" y="4830417"/>
            <a:ext cx="2782956" cy="81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 возвращает значения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89C791E-95C0-4FA7-99CC-EBA24D62B5A7}"/>
              </a:ext>
            </a:extLst>
          </p:cNvPr>
          <p:cNvSpPr/>
          <p:nvPr/>
        </p:nvSpPr>
        <p:spPr>
          <a:xfrm>
            <a:off x="6036366" y="2199860"/>
            <a:ext cx="2782956" cy="815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не возвращает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06621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563" y="100619"/>
            <a:ext cx="7886700" cy="1025815"/>
          </a:xfrm>
        </p:spPr>
        <p:txBody>
          <a:bodyPr>
            <a:noAutofit/>
          </a:bodyPr>
          <a:lstStyle/>
          <a:p>
            <a: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02.</a:t>
            </a:r>
            <a:r>
              <a:rPr lang="ru-RU" sz="36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Возврат из метода</a:t>
            </a:r>
            <a:b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через </a:t>
            </a:r>
            <a: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ru-RU" sz="3600" b="1" kern="1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64620"/>
            <a:ext cx="7886700" cy="370068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1272209"/>
            <a:ext cx="3761372" cy="101199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219" y="1286980"/>
            <a:ext cx="3838371" cy="93325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70052"/>
            <a:ext cx="6800623" cy="337289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261" y="1979707"/>
            <a:ext cx="3151874" cy="172332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B1A364A-35EF-4996-8C66-4F74C7BD02CA}"/>
              </a:ext>
            </a:extLst>
          </p:cNvPr>
          <p:cNvSpPr/>
          <p:nvPr/>
        </p:nvSpPr>
        <p:spPr>
          <a:xfrm>
            <a:off x="2385391" y="5347252"/>
            <a:ext cx="6460435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значения из метода через </a:t>
            </a:r>
            <a:r>
              <a:rPr lang="en-US" dirty="0"/>
              <a:t>return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75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64620"/>
            <a:ext cx="7886700" cy="326350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3"/>
          <a:srcRect r="22986" b="50530"/>
          <a:stretch/>
        </p:blipFill>
        <p:spPr>
          <a:xfrm>
            <a:off x="536713" y="795129"/>
            <a:ext cx="3816626" cy="269350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Изображение 3">
            <a:extLst>
              <a:ext uri="{FF2B5EF4-FFF2-40B4-BE49-F238E27FC236}">
                <a16:creationId xmlns:a16="http://schemas.microsoft.com/office/drawing/2014/main" id="{CAAAF5E2-2872-966B-11DC-4B808D0B8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41"/>
          <a:stretch/>
        </p:blipFill>
        <p:spPr>
          <a:xfrm>
            <a:off x="3440071" y="2027582"/>
            <a:ext cx="5127459" cy="303413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4C45B3B-936A-57DD-A59E-D98E2A53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6" y="0"/>
            <a:ext cx="7886700" cy="695739"/>
          </a:xfrm>
        </p:spPr>
        <p:txBody>
          <a:bodyPr>
            <a:noAutofit/>
          </a:bodyPr>
          <a:lstStyle/>
          <a:p>
            <a:pPr algn="ctr"/>
            <a: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03.</a:t>
            </a:r>
            <a:r>
              <a:rPr lang="ru-RU" sz="28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Возврат из метода и возврат значения</a:t>
            </a:r>
          </a:p>
        </p:txBody>
      </p: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30B0CBA6-7AD8-46C7-BB8F-36284D795291}"/>
              </a:ext>
            </a:extLst>
          </p:cNvPr>
          <p:cNvSpPr/>
          <p:nvPr/>
        </p:nvSpPr>
        <p:spPr>
          <a:xfrm>
            <a:off x="4928260" y="983974"/>
            <a:ext cx="2655297" cy="695739"/>
          </a:xfrm>
          <a:prstGeom prst="wedgeRoundRectCallout">
            <a:avLst>
              <a:gd name="adj1" fmla="val -145494"/>
              <a:gd name="adj2" fmla="val 184248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Передача значения по ссылке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CB2FEE3-3FA3-4C8A-97B8-FED7A8F16FD2}"/>
              </a:ext>
            </a:extLst>
          </p:cNvPr>
          <p:cNvSpPr/>
          <p:nvPr/>
        </p:nvSpPr>
        <p:spPr>
          <a:xfrm>
            <a:off x="477078" y="3498574"/>
            <a:ext cx="2902226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Методы отличаются формально-фактическими параметрами, вычисляют  площадь фигуры</a:t>
            </a:r>
          </a:p>
        </p:txBody>
      </p:sp>
    </p:spTree>
    <p:extLst>
      <p:ext uri="{BB962C8B-B14F-4D97-AF65-F5344CB8AC3E}">
        <p14:creationId xmlns:p14="http://schemas.microsoft.com/office/powerpoint/2010/main" val="16359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3908-E8A8-410E-B14F-9B09EF47E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Demo 04</a:t>
            </a:r>
            <a:r>
              <a:rPr lang="ru-RU" b="1" dirty="0"/>
              <a:t>. Возврат через </a:t>
            </a:r>
            <a:r>
              <a:rPr lang="en-US" b="1" dirty="0"/>
              <a:t>ref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E4D2A-F7A2-42B2-B27E-1B461B993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 4">
            <a:extLst>
              <a:ext uri="{FF2B5EF4-FFF2-40B4-BE49-F238E27FC236}">
                <a16:creationId xmlns:a16="http://schemas.microsoft.com/office/drawing/2014/main" id="{FE72CF63-B370-4C84-BE38-4FD6309F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2862470"/>
            <a:ext cx="7410795" cy="366864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id="{877D5F51-BE5C-402E-8A95-71280711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5" y="970496"/>
            <a:ext cx="5871297" cy="179872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4086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F2ECF-1642-4C2D-B60E-DB9B1770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51792"/>
            <a:ext cx="8276811" cy="9143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ToDo 01</a:t>
            </a:r>
            <a:r>
              <a:rPr lang="en-US" b="1" dirty="0">
                <a:latin typeface="+mn-lt"/>
              </a:rPr>
              <a:t>.</a:t>
            </a:r>
            <a:r>
              <a:rPr lang="ru-RU" b="1" dirty="0">
                <a:latin typeface="+mn-lt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Вывод таблицы целых чисел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A99946-D0CA-469A-96A4-9D384E8A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27" y="1378226"/>
            <a:ext cx="8708231" cy="5300870"/>
          </a:xfrm>
        </p:spPr>
        <p:txBody>
          <a:bodyPr>
            <a:normAutofit/>
          </a:bodyPr>
          <a:lstStyle/>
          <a:p>
            <a:r>
              <a:rPr lang="ru-RU" sz="1800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Вывести на экран таблицу чисел от 0 до 15 в десятичной и шестнадцатеричной системах счисления.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ru-RU" sz="24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2C020-9FC1-4D55-8DE6-3345D6930D7B}"/>
              </a:ext>
            </a:extLst>
          </p:cNvPr>
          <p:cNvSpPr txBox="1"/>
          <p:nvPr/>
        </p:nvSpPr>
        <p:spPr>
          <a:xfrm>
            <a:off x="239156" y="2770329"/>
            <a:ext cx="8586792" cy="3836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System;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{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Main() {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"Dec\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tHex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"================="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&lt; 16;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++) {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"{0}\t{0:X4}"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     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}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  }</a:t>
            </a:r>
            <a:endParaRPr lang="ru-RU" sz="210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450"/>
              </a:spcAft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}</a:t>
            </a:r>
            <a:endParaRPr lang="ru-RU" sz="1350" b="1" dirty="0"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267FC-BD4C-4B4E-84FE-29F15A3C8F21}"/>
              </a:ext>
            </a:extLst>
          </p:cNvPr>
          <p:cNvSpPr txBox="1"/>
          <p:nvPr/>
        </p:nvSpPr>
        <p:spPr>
          <a:xfrm>
            <a:off x="1073426" y="1977013"/>
            <a:ext cx="8200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Самостоятельно выделить статический метод, позволяющий для целого числа вывести в консольное окно его битовое представление. Код в методе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 заменить вызовом этого метода.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6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68B0C-85CB-42F2-907A-01A209AEA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172279"/>
            <a:ext cx="8084127" cy="927651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Добавление Файлов с Исходным Кодом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на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C# 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в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Visual Studio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5DC1D5-8C5C-4098-9FB4-104459278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1285461"/>
            <a:ext cx="8728364" cy="5420139"/>
          </a:xfrm>
        </p:spPr>
        <p:txBody>
          <a:bodyPr/>
          <a:lstStyle/>
          <a:p>
            <a:pPr marL="0" indent="0" algn="l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практике размещать все методы и классы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одном файле оказывается неудобно, а в случае изменений приходится перекомпилировать весь код.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Чтобы создать отдельный класс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нужно выполнить несколько шагов: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Открыть обозреватель решений (Solution Explorer,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Ctrl+Alt+L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 algn="l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Нажать правой кнопкой мыши по имени проекта (не решения!);</a:t>
            </a:r>
          </a:p>
          <a:p>
            <a:pPr marL="457200" indent="-457200" algn="l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Выбрать пункт «Добавить»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выпадающем меню;</a:t>
            </a:r>
          </a:p>
          <a:p>
            <a:pPr marL="457200" indent="-457200" algn="l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Выбрать «Класс…»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Class…)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 вложенном меню;</a:t>
            </a:r>
          </a:p>
          <a:p>
            <a:pPr marL="457200" indent="-457200" algn="l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Ввести в появившемся поле имя класса и нажать кнопку «Добавить»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60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65C43-F1F1-4ADC-86DD-DDD1A77F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45774"/>
            <a:ext cx="8343072" cy="38431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Demo 05.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Проект с двумя файлами кода</a:t>
            </a:r>
            <a:endParaRPr lang="ru-RU" sz="3600" dirty="0">
              <a:latin typeface="+mn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F01B84-5370-4A4A-8E68-B6BD1782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924477"/>
            <a:ext cx="4744278" cy="2727926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Файл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Separate.cs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Separate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Average(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x,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y)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(x + y) / 2;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en-US" sz="24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8BDF0E-8769-47FD-989F-2D68ACD5066D}"/>
              </a:ext>
            </a:extLst>
          </p:cNvPr>
          <p:cNvSpPr/>
          <p:nvPr/>
        </p:nvSpPr>
        <p:spPr>
          <a:xfrm>
            <a:off x="143220" y="3930941"/>
            <a:ext cx="9000780" cy="2554545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System;</a:t>
            </a:r>
            <a:endParaRPr lang="en-US" sz="2000" b="1" dirty="0">
              <a:solidFill>
                <a:srgbClr val="008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Файл </a:t>
            </a:r>
            <a:r>
              <a:rPr lang="en-US" sz="2000" dirty="0" err="1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Program.cs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Program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Main()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average = </a:t>
            </a:r>
            <a:r>
              <a:rPr lang="en-US" sz="2000" b="1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Separate.Average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(3, 6);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$"Average = {average}"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  <a:r>
              <a:rPr lang="ru-RU" sz="2000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//end of Main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end of Program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A10FF46E-712B-4BEB-8972-87E8460DB774}"/>
              </a:ext>
            </a:extLst>
          </p:cNvPr>
          <p:cNvSpPr/>
          <p:nvPr/>
        </p:nvSpPr>
        <p:spPr>
          <a:xfrm>
            <a:off x="5569528" y="1860468"/>
            <a:ext cx="3375690" cy="1187533"/>
          </a:xfrm>
          <a:prstGeom prst="wedgeRoundRectCallout">
            <a:avLst>
              <a:gd name="adj1" fmla="val -102658"/>
              <a:gd name="adj2" fmla="val -65705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Без модификатора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возникнет ошибка при вызове, т.к. метод будет считаться экземплярным</a:t>
            </a:r>
          </a:p>
        </p:txBody>
      </p:sp>
    </p:spTree>
    <p:extLst>
      <p:ext uri="{BB962C8B-B14F-4D97-AF65-F5344CB8AC3E}">
        <p14:creationId xmlns:p14="http://schemas.microsoft.com/office/powerpoint/2010/main" val="141375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1186</Words>
  <Application>Microsoft Office PowerPoint</Application>
  <PresentationFormat>Экран (4:3)</PresentationFormat>
  <Paragraphs>88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Cascadia Mono</vt:lpstr>
      <vt:lpstr>Consolas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Основы программирования на C#</vt:lpstr>
      <vt:lpstr>Материалы к семинару.  </vt:lpstr>
      <vt:lpstr>Demo 01. Методы static  [модификаторы] тип_возврата ИмяМетода([параметры]    {             // Тело метода    }</vt:lpstr>
      <vt:lpstr>Demo 02.Возврат из метода через return</vt:lpstr>
      <vt:lpstr>Demo 03.Возврат из метода и возврат значения</vt:lpstr>
      <vt:lpstr>Demo 04. Возврат через ref</vt:lpstr>
      <vt:lpstr>ToDo 01. Вывод таблицы целых чисел</vt:lpstr>
      <vt:lpstr>Добавление Файлов с Исходным Кодом на C# в Visual Studio</vt:lpstr>
      <vt:lpstr>Demo 05.Проект с двумя файлами кода</vt:lpstr>
      <vt:lpstr>Self 01: Рисуем звёздочками</vt:lpstr>
      <vt:lpstr>Self 02: Ёлочка</vt:lpstr>
      <vt:lpstr>Self 03. Пила.   Усовершенствуйте методы Ornament() и Triangle() так, чтобы они отрисовывали «пилу» </vt:lpstr>
      <vt:lpstr>            Self 04*: Визуализируем Питона   Напишите метод Python(int n), который выводит на экран «змейку» из звёздочек.  Например, для n = 5 появляется змейка с пятью изломами сверху и высотой в пять звёздочек. * Поищите самостоятельно, каким образом организовать задержку хода программы при выводе, модифицируйте код так, чтобы последовательность вывода звёздочек на экран была заметна (как в анимации) </vt:lpstr>
      <vt:lpstr>Self 05.</vt:lpstr>
      <vt:lpstr>Self 06.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Лесовская</dc:creator>
  <cp:lastModifiedBy>Ирина Лесовская</cp:lastModifiedBy>
  <cp:revision>43</cp:revision>
  <dcterms:created xsi:type="dcterms:W3CDTF">2024-08-16T11:27:29Z</dcterms:created>
  <dcterms:modified xsi:type="dcterms:W3CDTF">2025-10-02T06:08:59Z</dcterms:modified>
</cp:coreProperties>
</file>