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5" r:id="rId4"/>
  </p:sldMasterIdLst>
  <p:handoutMasterIdLst>
    <p:handoutMasterId r:id="rId35"/>
  </p:handoutMasterIdLst>
  <p:sldIdLst>
    <p:sldId id="258" r:id="rId5"/>
    <p:sldId id="256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8" r:id="rId14"/>
    <p:sldId id="267" r:id="rId15"/>
    <p:sldId id="257" r:id="rId16"/>
    <p:sldId id="272" r:id="rId17"/>
    <p:sldId id="277" r:id="rId18"/>
    <p:sldId id="275" r:id="rId19"/>
    <p:sldId id="283" r:id="rId20"/>
    <p:sldId id="284" r:id="rId21"/>
    <p:sldId id="276" r:id="rId22"/>
    <p:sldId id="278" r:id="rId23"/>
    <p:sldId id="279" r:id="rId24"/>
    <p:sldId id="286" r:id="rId25"/>
    <p:sldId id="288" r:id="rId26"/>
    <p:sldId id="259" r:id="rId27"/>
    <p:sldId id="269" r:id="rId28"/>
    <p:sldId id="270" r:id="rId29"/>
    <p:sldId id="271" r:id="rId30"/>
    <p:sldId id="280" r:id="rId31"/>
    <p:sldId id="281" r:id="rId32"/>
    <p:sldId id="282" r:id="rId33"/>
    <p:sldId id="285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826"/>
    <a:srgbClr val="0B02BA"/>
    <a:srgbClr val="080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5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3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7D747E7-D354-4D8D-8CA8-04120435C2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395811-F822-4BD8-A107-871364C1F0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598CC-C86F-47D6-BB02-452FCDB491D5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B49BDF-F280-43E6-B868-3037837E1B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C099B8-7052-44BA-8330-DA1563F536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88D18-36F1-4E25-932B-635EDE642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96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2" y="614149"/>
            <a:ext cx="8084127" cy="1173708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1" y="2078181"/>
            <a:ext cx="8728364" cy="46274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B9BFC-AA3B-4504-B6F6-91DE396A3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318054"/>
            <a:ext cx="6268278" cy="55659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07FAA5-C534-48CF-8009-85D348DF2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1192696"/>
            <a:ext cx="8547652" cy="5181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268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A61A-46AE-4DC1-9FC5-1AA3ED11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1517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E6198-3419-4E87-BBBB-3290C8145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89042" y="503583"/>
            <a:ext cx="7089915" cy="1616766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288842-4327-4444-AA42-5D1AB46F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72139"/>
            <a:ext cx="6858000" cy="4267199"/>
          </a:xfr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endParaRPr lang="ru-RU" dirty="0"/>
          </a:p>
          <a:p>
            <a:pPr lvl="0"/>
            <a:r>
              <a:rPr lang="ru-RU" dirty="0"/>
              <a:t>Модуль 1</a:t>
            </a:r>
          </a:p>
          <a:p>
            <a:pPr lvl="0"/>
            <a:r>
              <a:rPr lang="ru-RU" dirty="0"/>
              <a:t>Семинар № 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9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теория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4243"/>
            <a:ext cx="7886700" cy="469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087" y="6356351"/>
            <a:ext cx="7985263" cy="37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CD72-F5E3-40E8-AB4E-9872E98C13D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CBFCB8-CFDA-4947-B43A-5C82729104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05" y="365127"/>
            <a:ext cx="2186608" cy="15829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48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CB1E2-3205-4491-87FA-2162B470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Листинг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64BFA1-47AB-46F0-B05B-F596A3B22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13" y="1825625"/>
            <a:ext cx="8521147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EE05B1-5018-421C-AB51-320A587E6B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3606" y="136525"/>
            <a:ext cx="209039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CBA2-FC21-4966-B054-10384936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6341993" cy="84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86F8F-07BF-4010-B890-FDBCCB8F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10748"/>
            <a:ext cx="7886700" cy="534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EFA2A8-A9BC-488E-A3DC-36B1B16625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0644" y="211718"/>
            <a:ext cx="2045382" cy="1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66891-1B26-4173-A284-21EBFBF9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365126"/>
            <a:ext cx="6726307" cy="119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8DEBE6-F3E7-4845-B4F0-7A39FA69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789043"/>
            <a:ext cx="7886700" cy="470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  <a:p>
            <a:pPr lvl="0"/>
            <a:r>
              <a:rPr lang="ru-RU" dirty="0"/>
              <a:t>Модуль 1</a:t>
            </a:r>
          </a:p>
          <a:p>
            <a:pPr lvl="0"/>
            <a:r>
              <a:rPr lang="ru-RU" dirty="0"/>
              <a:t>Семинар № 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CD34D2-C5FB-42EC-B0D7-531DBEE14B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7476" y="224814"/>
            <a:ext cx="1342739" cy="13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microsoft.com/ru-ru/dotnet/csharp/language-reference/statements/selection-state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language-reference/keywords/switc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language-reference/operators/switch-expression" TargetMode="External"/><Relationship Id="rId2" Type="http://schemas.openxmlformats.org/officeDocument/2006/relationships/hyperlink" Target="https://learn.microsoft.com/ru-ru/dotnet/api/system.math?view=net-7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.microsoft.com/ru-ru/dotnet/csharp/tour-of-csharp/tutorials/branches-and-loops-local#use-loops-to-repeat-operations" TargetMode="External"/><Relationship Id="rId4" Type="http://schemas.openxmlformats.org/officeDocument/2006/relationships/hyperlink" Target="https://learn.microsoft.com/ru-ru/dotnet/csharp/language-reference/statements/selection-statement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stackoverflow.com/questions/11781899/c-sharp-decimal-epsil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59100-ECC7-4A49-A4FC-C3DD4BBA3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 на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8B0263-2C31-4EEF-8374-013A9C8F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87" y="2252869"/>
            <a:ext cx="7855226" cy="4267199"/>
          </a:xfrm>
        </p:spPr>
        <p:txBody>
          <a:bodyPr>
            <a:normAutofit/>
          </a:bodyPr>
          <a:lstStyle/>
          <a:p>
            <a:pPr algn="ctr"/>
            <a:r>
              <a:rPr lang="ru-RU" sz="4400">
                <a:solidFill>
                  <a:schemeClr val="accent1">
                    <a:lumMod val="50000"/>
                  </a:schemeClr>
                </a:solidFill>
              </a:rPr>
              <a:t>РИЦП Модуль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ru-RU" sz="4400" dirty="0">
                <a:solidFill>
                  <a:schemeClr val="accent1">
                    <a:lumMod val="50000"/>
                  </a:schemeClr>
                </a:solidFill>
              </a:rPr>
              <a:t>Семинар 3-4</a:t>
            </a:r>
          </a:p>
          <a:p>
            <a:pPr algn="ctr"/>
            <a:endParaRPr lang="ru-RU" sz="11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ru-RU" sz="4400" dirty="0"/>
              <a:t>Реализация основных алгоритмических структур.</a:t>
            </a:r>
          </a:p>
          <a:p>
            <a:pPr algn="ctr"/>
            <a:r>
              <a:rPr lang="ru-RU" sz="4400" dirty="0"/>
              <a:t> </a:t>
            </a:r>
            <a:r>
              <a:rPr lang="ru-RU" sz="3600" i="1" dirty="0"/>
              <a:t>Условия, переключатели, циклы</a:t>
            </a:r>
            <a:endParaRPr lang="ru-RU" sz="4400" i="1" dirty="0"/>
          </a:p>
        </p:txBody>
      </p:sp>
    </p:spTree>
    <p:extLst>
      <p:ext uri="{BB962C8B-B14F-4D97-AF65-F5344CB8AC3E}">
        <p14:creationId xmlns:p14="http://schemas.microsoft.com/office/powerpoint/2010/main" val="388317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CB0C9-F3E8-4770-A032-8C8D8D71B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2" y="198784"/>
            <a:ext cx="8084127" cy="795129"/>
          </a:xfrm>
        </p:spPr>
        <p:txBody>
          <a:bodyPr>
            <a:noAutofit/>
          </a:bodyPr>
          <a:lstStyle/>
          <a:p>
            <a:pPr algn="l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Переключатель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switch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:</a:t>
            </a:r>
            <a:endParaRPr lang="ru-RU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19C6F6-BEA1-4D64-8ED4-89A7D1E36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30" y="1371600"/>
            <a:ext cx="8728364" cy="510889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switch</a:t>
            </a: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(</a:t>
            </a:r>
            <a:r>
              <a:rPr lang="ru-RU" sz="2400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выражение – переключатель</a:t>
            </a: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)		</a:t>
            </a:r>
            <a:endParaRPr lang="ru-RU" sz="2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{ </a:t>
            </a:r>
          </a:p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case</a:t>
            </a: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_Маркер: </a:t>
            </a:r>
            <a:r>
              <a:rPr lang="ru-RU" sz="2400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операторы; </a:t>
            </a:r>
            <a:r>
              <a:rPr lang="en-US" sz="2400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break</a:t>
            </a: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;</a:t>
            </a:r>
            <a:endParaRPr lang="ru-RU" sz="2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…</a:t>
            </a:r>
            <a:endParaRPr lang="ru-RU" sz="2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case</a:t>
            </a: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_Маркер: </a:t>
            </a:r>
            <a:r>
              <a:rPr lang="ru-RU" sz="2400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операторы; </a:t>
            </a:r>
            <a:r>
              <a:rPr lang="en-US" sz="2400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break</a:t>
            </a:r>
            <a:r>
              <a:rPr lang="ru-RU" sz="2400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;</a:t>
            </a:r>
            <a:endParaRPr lang="ru-RU" sz="2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&lt;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default</a:t>
            </a: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: </a:t>
            </a:r>
            <a:r>
              <a:rPr lang="ru-RU" sz="2400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операторы; </a:t>
            </a:r>
            <a:r>
              <a:rPr lang="en-US" sz="2400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break</a:t>
            </a: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;&gt; </a:t>
            </a:r>
            <a:r>
              <a:rPr lang="ru-RU" sz="2200" dirty="0">
                <a:solidFill>
                  <a:srgbClr val="385623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/</a:t>
            </a:r>
            <a:r>
              <a:rPr lang="en-US" sz="2200" dirty="0">
                <a:solidFill>
                  <a:srgbClr val="385623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/</a:t>
            </a:r>
            <a:r>
              <a:rPr lang="ru-RU" sz="2200" dirty="0">
                <a:solidFill>
                  <a:srgbClr val="385623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необязательная часть</a:t>
            </a:r>
            <a:endParaRPr lang="ru-RU" sz="2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}</a:t>
            </a:r>
            <a:endParaRPr lang="en-US" sz="2400" b="1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Cascadia Code" panose="020B06090200000200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NB!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Выражение-переключатель может быть символом, строкой, целым числом, т.е. иметь любой допустимый в языке 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# тип.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Сравнение значения переключателя с маркерами ветвей производится сверху-вниз, при совпадении выполняются операторы ветви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одну ветвь могут указывать несколько маркеров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AF276DF3-B11D-4890-A4E6-E21F05D34F32}"/>
              </a:ext>
            </a:extLst>
          </p:cNvPr>
          <p:cNvSpPr/>
          <p:nvPr/>
        </p:nvSpPr>
        <p:spPr>
          <a:xfrm>
            <a:off x="5625122" y="2352374"/>
            <a:ext cx="3485322" cy="770519"/>
          </a:xfrm>
          <a:prstGeom prst="wedgeRoundRectCallout">
            <a:avLst>
              <a:gd name="adj1" fmla="val -53593"/>
              <a:gd name="adj2" fmla="val -64564"/>
              <a:gd name="adj3" fmla="val 16667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Операторы ветви переключателя выполняются до оператора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6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5BCD9-B546-42B4-97C8-F7A7784AC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" y="0"/>
            <a:ext cx="6546574" cy="8746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Demo 05</a:t>
            </a:r>
            <a:r>
              <a:rPr lang="en-US" dirty="0">
                <a:latin typeface="+mn-lt"/>
              </a:rPr>
              <a:t>. </a:t>
            </a:r>
            <a:r>
              <a:rPr lang="ru-RU" b="1" dirty="0">
                <a:latin typeface="+mn-lt"/>
              </a:rPr>
              <a:t>Реализация при помощи </a:t>
            </a:r>
            <a:r>
              <a:rPr lang="ru-RU" b="1" dirty="0" smtClean="0">
                <a:latin typeface="+mn-lt"/>
              </a:rPr>
              <a:t>п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ереключател</a:t>
            </a:r>
            <a:r>
              <a:rPr lang="ru-RU" b="1" dirty="0">
                <a:latin typeface="+mn-lt"/>
                <a:ea typeface="Times New Roman" panose="02020603050405020304" pitchFamily="18" charset="0"/>
              </a:rPr>
              <a:t>я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switch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313111-1FD6-49C9-BB12-BA3F3DD12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2" y="1086678"/>
            <a:ext cx="8805948" cy="5226038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400" b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switch</a:t>
            </a:r>
            <a:r>
              <a:rPr lang="en-US" sz="3400" b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3400" b="1">
                <a:solidFill>
                  <a:srgbClr val="000000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(school)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		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{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1: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2: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3: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4: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</a:t>
            </a:r>
            <a:r>
              <a:rPr lang="en-US" sz="34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sz="34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.WriteLine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</a:t>
            </a:r>
            <a:r>
              <a:rPr lang="en-US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ru-RU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Начальная школа</a:t>
            </a:r>
            <a:r>
              <a:rPr lang="en-US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break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;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5: 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6: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7: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8: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9: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</a:t>
            </a:r>
            <a:r>
              <a:rPr lang="en-US" sz="34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sz="34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.WriteLine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</a:t>
            </a:r>
            <a:r>
              <a:rPr lang="en-US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ru-RU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Средняя школа</a:t>
            </a:r>
            <a:r>
              <a:rPr lang="en-US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break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;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10: 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case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11: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</a:t>
            </a:r>
            <a:r>
              <a:rPr lang="en-US" sz="34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sz="34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.WriteLine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</a:t>
            </a:r>
            <a:r>
              <a:rPr lang="en-US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ru-RU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Старшая школа</a:t>
            </a:r>
            <a:r>
              <a:rPr lang="en-US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 </a:t>
            </a:r>
            <a:r>
              <a:rPr lang="en-US" sz="3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break</a:t>
            </a: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;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</a:t>
            </a:r>
            <a:r>
              <a:rPr lang="ru-RU" sz="34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default</a:t>
            </a:r>
            <a:r>
              <a:rPr lang="ru-RU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: </a:t>
            </a:r>
            <a:r>
              <a:rPr lang="ru-RU" sz="34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ru-RU" sz="34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.WriteLine</a:t>
            </a:r>
            <a:r>
              <a:rPr lang="ru-RU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</a:t>
            </a:r>
            <a:r>
              <a:rPr lang="ru-RU" sz="3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"Такого класса в школе нет!"</a:t>
            </a:r>
            <a:r>
              <a:rPr lang="ru-RU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</a:t>
            </a:r>
            <a:r>
              <a:rPr lang="ru-RU" sz="34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break</a:t>
            </a:r>
            <a:r>
              <a:rPr lang="ru-RU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; 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3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}</a:t>
            </a:r>
            <a:endParaRPr lang="ru-RU" sz="34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D9DCB9-E0C0-023C-E23F-6445E15F63DB}"/>
              </a:ext>
            </a:extLst>
          </p:cNvPr>
          <p:cNvGrpSpPr/>
          <p:nvPr/>
        </p:nvGrpSpPr>
        <p:grpSpPr>
          <a:xfrm>
            <a:off x="675532" y="5771322"/>
            <a:ext cx="7063958" cy="755947"/>
            <a:chOff x="374072" y="5911416"/>
            <a:chExt cx="7063958" cy="7559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BEEFA7-CFD3-8114-F25A-598729BC7464}"/>
                </a:ext>
              </a:extLst>
            </p:cNvPr>
            <p:cNvSpPr txBox="1"/>
            <p:nvPr/>
          </p:nvSpPr>
          <p:spPr>
            <a:xfrm>
              <a:off x="983672" y="6150891"/>
              <a:ext cx="6454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hlinkClick r:id="rId2"/>
                </a:rPr>
                <a:t>https://learn.microsoft.com/ru-ru/dotnet/csharp/language-reference/statements/selection-statements</a:t>
              </a:r>
              <a:r>
                <a:rPr lang="ru-RU" sz="1200" dirty="0"/>
                <a:t> </a:t>
              </a:r>
            </a:p>
          </p:txBody>
        </p:sp>
        <p:pic>
          <p:nvPicPr>
            <p:cNvPr id="8" name="Graphic 7" descr="Link with solid fill">
              <a:extLst>
                <a:ext uri="{FF2B5EF4-FFF2-40B4-BE49-F238E27FC236}">
                  <a16:creationId xmlns:a16="http://schemas.microsoft.com/office/drawing/2014/main" id="{3D74CCAA-BD15-728D-D4F1-990A813AD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4072" y="5911416"/>
              <a:ext cx="755947" cy="755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68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45707-753C-463E-9757-10DBF6E81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0"/>
            <a:ext cx="6268278" cy="113792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Demo 06</a:t>
            </a:r>
            <a:r>
              <a:rPr lang="en-US" dirty="0">
                <a:latin typeface="+mn-lt"/>
              </a:rPr>
              <a:t>. </a:t>
            </a:r>
            <a:r>
              <a:rPr lang="ru-RU" b="1" dirty="0">
                <a:latin typeface="+mn-lt"/>
              </a:rPr>
              <a:t>Новые возможности п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ереключателя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switch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92142D-ACC7-44C0-8EB0-25C70A1C5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1513840"/>
            <a:ext cx="8547652" cy="4860456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</a:t>
            </a:r>
            <a:r>
              <a:rPr lang="en-US" sz="2000" b="1" dirty="0">
                <a:solidFill>
                  <a:srgbClr val="0101F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switch</a:t>
            </a: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(measurement)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{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  </a:t>
            </a:r>
            <a:r>
              <a:rPr lang="en-US" sz="2000" b="1" dirty="0">
                <a:solidFill>
                  <a:srgbClr val="0101F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case</a:t>
            </a: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&lt; 0: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  </a:t>
            </a:r>
            <a:r>
              <a:rPr lang="en-US" sz="2000" b="1" dirty="0">
                <a:solidFill>
                  <a:srgbClr val="0101F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case</a:t>
            </a: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&gt; 100: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     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Console</a:t>
            </a:r>
            <a:r>
              <a:rPr lang="en-US" sz="2000" b="1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.WriteLine</a:t>
            </a: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$"Measured value is </a:t>
            </a:r>
            <a:r>
              <a:rPr lang="en-US" sz="2000" b="1" dirty="0">
                <a:solidFill>
                  <a:srgbClr val="0451A5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{measurement}</a:t>
            </a:r>
            <a:r>
              <a:rPr lang="en-US" sz="20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; out of an acceptable range."</a:t>
            </a: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);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      </a:t>
            </a:r>
            <a:r>
              <a:rPr lang="en-US" sz="2000" b="1" dirty="0">
                <a:solidFill>
                  <a:srgbClr val="0101F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break</a:t>
            </a: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;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  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  </a:t>
            </a:r>
            <a:r>
              <a:rPr lang="en-US" sz="2000" b="1" dirty="0">
                <a:solidFill>
                  <a:srgbClr val="07704A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default</a:t>
            </a: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: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     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Console</a:t>
            </a:r>
            <a:r>
              <a:rPr lang="en-US" sz="2000" b="1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.WriteLine</a:t>
            </a: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$"Measured value is </a:t>
            </a:r>
            <a:r>
              <a:rPr lang="en-US" sz="2000" b="1" dirty="0">
                <a:solidFill>
                  <a:srgbClr val="0451A5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{measurement}</a:t>
            </a:r>
            <a:r>
              <a:rPr lang="en-US" sz="20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."</a:t>
            </a: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);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      </a:t>
            </a:r>
            <a:r>
              <a:rPr lang="ru-RU" sz="2000" b="1" dirty="0" err="1">
                <a:solidFill>
                  <a:srgbClr val="0101FD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break</a:t>
            </a:r>
            <a:r>
              <a:rPr lang="ru-RU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;</a:t>
            </a:r>
            <a:endParaRPr lang="ru-RU" sz="20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solidFill>
                  <a:srgbClr val="16161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}  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2A1C76F5-7C8B-4DE4-9535-2B466FDDDABC}"/>
              </a:ext>
            </a:extLst>
          </p:cNvPr>
          <p:cNvSpPr/>
          <p:nvPr/>
        </p:nvSpPr>
        <p:spPr>
          <a:xfrm>
            <a:off x="4693920" y="1320800"/>
            <a:ext cx="2001520" cy="1168400"/>
          </a:xfrm>
          <a:prstGeom prst="wedgeRoundRectCallout">
            <a:avLst>
              <a:gd name="adj1" fmla="val -134543"/>
              <a:gd name="adj2" fmla="val 39022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70C0"/>
                </a:solidFill>
              </a:rPr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06621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FCCE8-4E3F-4754-AC45-94361F809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185529"/>
            <a:ext cx="6268278" cy="95415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Demo 0</a:t>
            </a:r>
            <a:r>
              <a:rPr lang="ru-RU" b="1" dirty="0">
                <a:latin typeface="+mn-lt"/>
              </a:rPr>
              <a:t>7</a:t>
            </a:r>
            <a:r>
              <a:rPr lang="en-US" dirty="0">
                <a:latin typeface="+mn-lt"/>
              </a:rPr>
              <a:t>. </a:t>
            </a:r>
            <a:r>
              <a:rPr lang="ru-RU" b="1" dirty="0">
                <a:latin typeface="+mn-lt"/>
              </a:rPr>
              <a:t>Новые возможности п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ереключателя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switch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8A04D-4456-4E07-A2BD-71304A476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1192696"/>
            <a:ext cx="8547652" cy="5665304"/>
          </a:xfrm>
        </p:spPr>
        <p:txBody>
          <a:bodyPr>
            <a:normAutofit/>
          </a:bodyPr>
          <a:lstStyle/>
          <a:p>
            <a:pPr algn="l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1) Расширение переключающего выражения: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switch 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переключающее_выражение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{…}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2) Использование типов в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case (type pattern):</a:t>
            </a:r>
          </a:p>
          <a:p>
            <a:pPr algn="l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case type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varname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0B02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 r:</a:t>
            </a:r>
          </a:p>
          <a:p>
            <a:pPr algn="l"/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0B02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null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значений</a:t>
            </a:r>
          </a:p>
          <a:p>
            <a:pPr algn="l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3) Использование предложения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case:</a:t>
            </a:r>
          </a:p>
          <a:p>
            <a:pPr algn="l"/>
            <a:r>
              <a:rPr lang="ru-RU" sz="26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0B02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Square </a:t>
            </a:r>
            <a:r>
              <a:rPr lang="en-US" b="1" i="1" dirty="0">
                <a:solidFill>
                  <a:srgbClr val="0608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 </a:t>
            </a:r>
            <a:r>
              <a:rPr lang="en-US" b="1" i="1" dirty="0">
                <a:solidFill>
                  <a:srgbClr val="0B02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sq.Area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803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10:</a:t>
            </a:r>
          </a:p>
          <a:p>
            <a:pPr algn="l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4) Шаблоны логических связок</a:t>
            </a:r>
          </a:p>
          <a:p>
            <a:pPr algn="l"/>
            <a:r>
              <a:rPr lang="en-US" b="1" dirty="0">
                <a:solidFill>
                  <a:srgbClr val="161616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3 </a:t>
            </a:r>
            <a:r>
              <a:rPr lang="en-US" b="1" dirty="0">
                <a:solidFill>
                  <a:srgbClr val="0B02BA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or</a:t>
            </a:r>
            <a:r>
              <a:rPr lang="en-US" b="1" dirty="0">
                <a:solidFill>
                  <a:srgbClr val="161616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4 </a:t>
            </a:r>
            <a:r>
              <a:rPr lang="en-US" b="1" dirty="0">
                <a:solidFill>
                  <a:srgbClr val="0B02BA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or</a:t>
            </a:r>
            <a:r>
              <a:rPr lang="en-US" b="1" dirty="0">
                <a:solidFill>
                  <a:srgbClr val="161616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5 =&gt; </a:t>
            </a:r>
            <a:r>
              <a:rPr lang="en-US" b="1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"spring "</a:t>
            </a:r>
            <a:r>
              <a:rPr lang="ru-RU" b="1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,</a:t>
            </a:r>
            <a:endParaRPr lang="ru-RU" b="1" dirty="0">
              <a:solidFill>
                <a:srgbClr val="161616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 algn="l"/>
            <a:r>
              <a:rPr lang="ru-RU" b="1" dirty="0">
                <a:solidFill>
                  <a:srgbClr val="161616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1</a:t>
            </a:r>
            <a:r>
              <a:rPr lang="en-US" b="1" dirty="0">
                <a:solidFill>
                  <a:srgbClr val="161616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2</a:t>
            </a:r>
            <a:r>
              <a:rPr lang="ru-RU" b="1" dirty="0">
                <a:solidFill>
                  <a:srgbClr val="161616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0B02BA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and </a:t>
            </a:r>
            <a:r>
              <a:rPr lang="en-US" b="1" dirty="0">
                <a:solidFill>
                  <a:srgbClr val="161616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1 </a:t>
            </a:r>
            <a:r>
              <a:rPr lang="en-US" b="1" dirty="0">
                <a:solidFill>
                  <a:srgbClr val="0B02BA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and</a:t>
            </a:r>
            <a:r>
              <a:rPr lang="en-US" b="1" dirty="0">
                <a:solidFill>
                  <a:srgbClr val="161616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2</a:t>
            </a:r>
            <a:r>
              <a:rPr lang="en-US" b="1" dirty="0">
                <a:solidFill>
                  <a:srgbClr val="161616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=&gt; </a:t>
            </a:r>
            <a:r>
              <a:rPr lang="en-US" b="1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?? </a:t>
            </a:r>
            <a:r>
              <a:rPr lang="en-US" b="1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</a:t>
            </a:r>
            <a:r>
              <a:rPr lang="en-US" b="1" dirty="0">
                <a:solidFill>
                  <a:srgbClr val="161616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</a:t>
            </a:r>
            <a:endParaRPr lang="en-US" sz="32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l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C33D03-4539-479A-A6C9-2C0A5ED54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2383"/>
            <a:ext cx="5162383" cy="556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89955-E0FB-472F-8F4A-B9267D502912}"/>
              </a:ext>
            </a:extLst>
          </p:cNvPr>
          <p:cNvSpPr txBox="1"/>
          <p:nvPr/>
        </p:nvSpPr>
        <p:spPr>
          <a:xfrm>
            <a:off x="477080" y="6273225"/>
            <a:ext cx="8295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https://docs.microsoft.com/ru-ru/dotnet/csharp/language                                                                   -reference/keywords/switch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0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F38F3-054F-4E5F-94A6-41BCC604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2" y="145775"/>
            <a:ext cx="8084127" cy="781878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Виды циклов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0D3EEA-CC15-4C54-87CE-3251D6511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1073427"/>
            <a:ext cx="8728364" cy="563217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 с постусловием </a:t>
            </a:r>
          </a:p>
          <a:p>
            <a:pPr marL="0" indent="0" algn="just">
              <a:buNone/>
            </a:pP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тело цикла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условие) </a:t>
            </a:r>
          </a:p>
          <a:p>
            <a:pPr marL="0" indent="0" algn="just">
              <a:buNone/>
            </a:pP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 с предусловием </a:t>
            </a:r>
          </a:p>
          <a:p>
            <a:pPr marL="0" indent="0" algn="just">
              <a:buNone/>
            </a:pP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(условие)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тело цикла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Универсальный цикл (с параметрами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marR="0" lvl="0" indent="-92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for </a:t>
            </a: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(инициализатор; условие; модификаторы)    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Cascadia Mono" panose="020B0609020000020004" pitchFamily="49" charset="0"/>
            </a:endParaRPr>
          </a:p>
          <a:p>
            <a:pPr marL="901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    {</a:t>
            </a:r>
            <a:r>
              <a:rPr kumimoji="0" lang="ru-RU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тело_цикла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}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Cascadia Mono" panose="020B0609020000020004" pitchFamily="49" charset="0"/>
            </a:endParaRPr>
          </a:p>
          <a:p>
            <a:pPr marL="0" indent="0" algn="l">
              <a:buNone/>
              <a:tabLst>
                <a:tab pos="0" algn="l"/>
              </a:tabLst>
            </a:pP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tabLst>
                <a:tab pos="0" algn="l"/>
              </a:tabLst>
            </a:pP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 просмотра массивов </a:t>
            </a:r>
            <a:r>
              <a:rPr lang="ru-RU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(рассмотрим позже)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85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CF356-6978-4BA8-A8A3-255AF2200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Demo 08. 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Параметрический цикл </a:t>
            </a:r>
            <a:b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(универсальный)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554C18-2D39-4D30-B3FB-A963CBE93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993913"/>
            <a:ext cx="8547652" cy="5380383"/>
          </a:xfrm>
        </p:spPr>
        <p:txBody>
          <a:bodyPr>
            <a:normAutofit/>
          </a:bodyPr>
          <a:lstStyle/>
          <a:p>
            <a:pPr marL="901700" algn="l"/>
            <a:endParaRPr lang="ru-RU" sz="3200" b="1" dirty="0">
              <a:solidFill>
                <a:srgbClr val="0B02BA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901700" algn="l"/>
            <a:r>
              <a:rPr lang="en-US" sz="3200" b="1" dirty="0">
                <a:solidFill>
                  <a:srgbClr val="0B02BA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limit = 15; </a:t>
            </a:r>
            <a:endParaRPr lang="ru-RU" sz="32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92075" algn="l"/>
            <a:endParaRPr lang="ru-RU" sz="32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92075" algn="l"/>
            <a:endParaRPr lang="ru-RU" sz="32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92075" algn="l"/>
            <a:endParaRPr lang="ru-RU" sz="32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92075" algn="l"/>
            <a:endParaRPr lang="ru-RU" sz="32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92075" algn="l"/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for (</a:t>
            </a:r>
            <a:r>
              <a:rPr lang="en-US" sz="3200" b="1" dirty="0">
                <a:solidFill>
                  <a:srgbClr val="0B02BA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32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US" sz="32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&lt; limit; </a:t>
            </a:r>
            <a:r>
              <a:rPr lang="en-US" sz="32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++) </a:t>
            </a:r>
            <a:endParaRPr lang="ru-RU" sz="32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92075" algn="l"/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{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32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.Write</a:t>
            </a:r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32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US" sz="3200" b="1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 "</a:t>
            </a:r>
            <a:r>
              <a:rPr lang="en-US" sz="32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); } </a:t>
            </a:r>
            <a:endParaRPr lang="ru-RU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41CC4404-5A0B-42E3-AB97-099F5919175B}"/>
              </a:ext>
            </a:extLst>
          </p:cNvPr>
          <p:cNvSpPr/>
          <p:nvPr/>
        </p:nvSpPr>
        <p:spPr>
          <a:xfrm>
            <a:off x="251792" y="3087755"/>
            <a:ext cx="2319130" cy="980662"/>
          </a:xfrm>
          <a:prstGeom prst="wedgeRoundRectCallout">
            <a:avLst>
              <a:gd name="adj1" fmla="val 68881"/>
              <a:gd name="adj2" fmla="val 71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Стартовые параметры</a:t>
            </a: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97A71541-7920-47C1-81D9-0F5E038BBC7A}"/>
              </a:ext>
            </a:extLst>
          </p:cNvPr>
          <p:cNvSpPr/>
          <p:nvPr/>
        </p:nvSpPr>
        <p:spPr>
          <a:xfrm>
            <a:off x="3220277" y="2597427"/>
            <a:ext cx="2226366" cy="1245704"/>
          </a:xfrm>
          <a:prstGeom prst="wedgeRoundRectCallout">
            <a:avLst>
              <a:gd name="adj1" fmla="val 39881"/>
              <a:gd name="adj2" fmla="val 86968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Контроль итераций</a:t>
            </a:r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C24FEDA1-DF13-4AF1-9580-0080115DFF62}"/>
              </a:ext>
            </a:extLst>
          </p:cNvPr>
          <p:cNvSpPr/>
          <p:nvPr/>
        </p:nvSpPr>
        <p:spPr>
          <a:xfrm>
            <a:off x="6003236" y="2173357"/>
            <a:ext cx="2517912" cy="1325217"/>
          </a:xfrm>
          <a:prstGeom prst="wedgeRoundRectCallout">
            <a:avLst>
              <a:gd name="adj1" fmla="val -3838"/>
              <a:gd name="adj2" fmla="val 11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Изменения после каждой итерации</a:t>
            </a:r>
          </a:p>
        </p:txBody>
      </p:sp>
    </p:spTree>
    <p:extLst>
      <p:ext uri="{BB962C8B-B14F-4D97-AF65-F5344CB8AC3E}">
        <p14:creationId xmlns:p14="http://schemas.microsoft.com/office/powerpoint/2010/main" val="316909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38654-7145-4DAC-ACCD-29564BD8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318054"/>
            <a:ext cx="6268278" cy="41081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Demo 09.  for</a:t>
            </a:r>
            <a:endParaRPr lang="ru-RU" b="1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562866-AD0C-4F59-9005-1DCB80084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887896"/>
            <a:ext cx="8547652" cy="548640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Любое из выражений в заголовке цикла может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отсутствовать, при этом разделяющие их скобки 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сохраняются</a:t>
            </a:r>
            <a:r>
              <a:rPr lang="ru-RU" sz="4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Отсутствующее выражение2 означает, что условие повтора цикла имеет значение </a:t>
            </a:r>
            <a:r>
              <a:rPr lang="ru-RU" sz="3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nn-NO" sz="3200" b="1" dirty="0">
                <a:latin typeface="Arial" panose="020B0604020202020204" pitchFamily="34" charset="0"/>
                <a:cs typeface="Arial" panose="020B0604020202020204" pitchFamily="34" charset="0"/>
              </a:rPr>
              <a:t>for(i = 0; i &lt; N; i++)           for(i = 0; i &lt; N; )                                                 for(i = 0;  ; i++)                  for( ; i &lt; N; i++)</a:t>
            </a:r>
          </a:p>
          <a:p>
            <a:pPr marL="0" indent="0" algn="l">
              <a:buNone/>
            </a:pP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3400" b="1" dirty="0">
                <a:latin typeface="Arial" panose="020B0604020202020204" pitchFamily="34" charset="0"/>
                <a:cs typeface="Arial" panose="020B0604020202020204" pitchFamily="34" charset="0"/>
              </a:rPr>
              <a:t>«Вечный цикл»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for ( ; ; </a:t>
            </a:r>
            <a:r>
              <a:rPr lang="ru-RU" sz="3400" b="1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точка выхода формируется в теле цикла по условию:</a:t>
            </a:r>
          </a:p>
          <a:p>
            <a:pPr marL="0" indent="0" algn="l">
              <a:buNone/>
            </a:pPr>
            <a:endParaRPr lang="ru-RU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n = 10;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(; ; )</a:t>
            </a:r>
            <a:r>
              <a:rPr lang="ru-RU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endParaRPr lang="en-US" sz="32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ru-RU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endParaRPr lang="ru-RU" sz="32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32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(n);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32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(n &gt;= 15) </a:t>
            </a:r>
            <a:r>
              <a:rPr lang="en-US" sz="3200" b="1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n += 2;</a:t>
            </a:r>
          </a:p>
          <a:p>
            <a:pPr marL="0" indent="0" algn="l">
              <a:buNone/>
            </a:pPr>
            <a:r>
              <a:rPr lang="ru-RU" sz="3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3200" b="1" dirty="0"/>
              <a:t>       </a:t>
            </a:r>
          </a:p>
          <a:p>
            <a:pPr algn="l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AE3377-8219-42EA-914D-749F24AD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19" y="3232672"/>
            <a:ext cx="4890052" cy="211061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ABDC31-8656-4FAC-8DE8-DB2F49B7EC3D}"/>
              </a:ext>
            </a:extLst>
          </p:cNvPr>
          <p:cNvSpPr/>
          <p:nvPr/>
        </p:nvSpPr>
        <p:spPr>
          <a:xfrm>
            <a:off x="6256882" y="4870173"/>
            <a:ext cx="1311965" cy="1683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000" u="sng" dirty="0"/>
              <a:t>Вывод: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dirty="0"/>
              <a:t>10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dirty="0"/>
              <a:t>12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dirty="0"/>
              <a:t>14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dirty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10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FD336C-0E54-4F00-ACEB-C2D2A6E16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70" y="198783"/>
            <a:ext cx="8865704" cy="6659217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ru-RU" sz="25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xn</a:t>
            </a: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0.5, 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//Начальное значение x</a:t>
            </a:r>
            <a:endParaRPr lang="ru-RU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xk</a:t>
            </a: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0.7, 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//Конечное значение x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      </a:t>
            </a:r>
            <a:endParaRPr lang="ru-RU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hx</a:t>
            </a: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0.1, 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//Шаг изменения x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x, 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Текущее значение 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x.</a:t>
            </a:r>
            <a:endParaRPr lang="en-US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yn</a:t>
            </a: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0.2, 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//Начальное значение y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yk</a:t>
            </a: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1.0, 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//Конечное значение y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hy</a:t>
            </a: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0.2, 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//Шаг изменения y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y, 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Текущее значение 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y.</a:t>
            </a:r>
            <a:endParaRPr lang="en-US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f; 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Значение функции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5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strout</a:t>
            </a: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//Строка для вывода данных</a:t>
            </a:r>
            <a:r>
              <a:rPr lang="en-US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r>
              <a:rPr lang="ru-RU" sz="2500" b="1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</a:t>
            </a:r>
            <a:endParaRPr lang="ru-RU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5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(x = </a:t>
            </a:r>
            <a:r>
              <a:rPr lang="en-U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xn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 x &lt;= </a:t>
            </a:r>
            <a:r>
              <a:rPr lang="en-U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xk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 x += hx)  </a:t>
            </a:r>
          </a:p>
          <a:p>
            <a:pPr marL="0" indent="0" algn="l">
              <a:buNone/>
            </a:pP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 algn="l">
              <a:buNone/>
            </a:pPr>
            <a:r>
              <a:rPr lang="pt-BR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Console.</a:t>
            </a:r>
            <a:r>
              <a:rPr lang="pt-BR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Write(</a:t>
            </a:r>
            <a:r>
              <a:rPr lang="pt-BR" sz="2500" b="1" dirty="0">
                <a:solidFill>
                  <a:srgbClr val="A31515"/>
                </a:solidFill>
                <a:latin typeface="Cascadia Mono" panose="020B0609020000020004" pitchFamily="49" charset="0"/>
              </a:rPr>
              <a:t>"\nX={0:f2}\n"</a:t>
            </a:r>
            <a:r>
              <a:rPr lang="pt-BR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marL="0" indent="0" algn="l">
              <a:buNone/>
            </a:pPr>
            <a:r>
              <a:rPr lang="es-E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2500" b="1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s-E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s-E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2500" b="1" dirty="0">
                <a:solidFill>
                  <a:srgbClr val="A31515"/>
                </a:solidFill>
                <a:latin typeface="Cascadia Mono" panose="020B0609020000020004" pitchFamily="49" charset="0"/>
              </a:rPr>
              <a:t>" Y F\n"</a:t>
            </a:r>
            <a:r>
              <a:rPr lang="es-E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E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25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s-E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(y = </a:t>
            </a:r>
            <a:r>
              <a:rPr lang="es-E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yn</a:t>
            </a:r>
            <a:r>
              <a:rPr lang="es-E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 y &lt;= </a:t>
            </a:r>
            <a:r>
              <a:rPr lang="es-E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yk</a:t>
            </a:r>
            <a:r>
              <a:rPr lang="es-E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 y += </a:t>
            </a:r>
            <a:r>
              <a:rPr lang="es-E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hy</a:t>
            </a:r>
            <a:r>
              <a:rPr lang="es-E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 algn="l">
              <a:buNone/>
            </a:pP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5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</a:t>
            </a: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f = x + y;</a:t>
            </a: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500" b="1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5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f = x - y;</a:t>
            </a: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strout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5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500" b="1" dirty="0">
                <a:solidFill>
                  <a:srgbClr val="A31515"/>
                </a:solidFill>
                <a:latin typeface="Cascadia Mono" panose="020B0609020000020004" pitchFamily="49" charset="0"/>
              </a:rPr>
              <a:t>"{0,6:f2} {1,6:f2}\n"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, y, f);</a:t>
            </a:r>
          </a:p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500" b="1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5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strout</a:t>
            </a:r>
            <a:r>
              <a:rPr lang="en-US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 algn="l">
              <a:buNone/>
            </a:pPr>
            <a:r>
              <a:rPr lang="ru-RU" sz="25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}}</a:t>
            </a:r>
            <a:endParaRPr lang="ru-RU" sz="2500" b="1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6E830-7B79-41CA-86DE-1B256648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4" y="1483401"/>
            <a:ext cx="3084444" cy="1574372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Облачко с текстом: овальное 4">
            <a:extLst>
              <a:ext uri="{FF2B5EF4-FFF2-40B4-BE49-F238E27FC236}">
                <a16:creationId xmlns:a16="http://schemas.microsoft.com/office/drawing/2014/main" id="{2E88EEEB-EE2E-4114-9A51-059AA9F34166}"/>
              </a:ext>
            </a:extLst>
          </p:cNvPr>
          <p:cNvSpPr/>
          <p:nvPr/>
        </p:nvSpPr>
        <p:spPr bwMode="auto">
          <a:xfrm>
            <a:off x="5274366" y="3900556"/>
            <a:ext cx="3352800" cy="1559339"/>
          </a:xfrm>
          <a:prstGeom prst="wedgeEllipseCallout">
            <a:avLst>
              <a:gd name="adj1" fmla="val -89384"/>
              <a:gd name="adj2" fmla="val -24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Arial" charset="0"/>
              </a:rPr>
              <a:t>Приращение аргумента задается в модификаторе цикла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B25B6E7-3893-415B-AF39-069683F5FC1C}"/>
              </a:ext>
            </a:extLst>
          </p:cNvPr>
          <p:cNvSpPr/>
          <p:nvPr/>
        </p:nvSpPr>
        <p:spPr>
          <a:xfrm>
            <a:off x="4612943" y="327546"/>
            <a:ext cx="2729553" cy="928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Demo 10. for  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6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828ED-BD4A-4E2F-A3A8-DDE4268FC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6" y="384312"/>
            <a:ext cx="7156173" cy="1311965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Demo 11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. Вычисляем  сумму чисел, меньших 100 и кратных 3 и 7 одновременно (цикл с постусловием)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90E31-E576-47EA-8E4C-8A0CED33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1378226"/>
            <a:ext cx="8666922" cy="527436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sz="1100" b="1" dirty="0">
              <a:solidFill>
                <a:srgbClr val="C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ru-RU" b="1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NB!</a:t>
            </a:r>
            <a:r>
              <a:rPr lang="ru-RU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При ложном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условии тело цикла выполняется один раз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ru-RU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b="1" dirty="0">
                <a:solidFill>
                  <a:srgbClr val="0B02BA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number = 1;</a:t>
            </a:r>
          </a:p>
          <a:p>
            <a:pPr algn="l"/>
            <a:r>
              <a:rPr lang="en-US" b="1" dirty="0">
                <a:solidFill>
                  <a:srgbClr val="0B02BA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summ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Сумму обнуляем до цикла.</a:t>
            </a:r>
          </a:p>
          <a:p>
            <a:pPr algn="l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do</a:t>
            </a:r>
          </a:p>
          <a:p>
            <a:pPr algn="l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algn="l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 if (number % 3 == 0 &amp;&amp; (number) % 7 == 0)</a:t>
            </a:r>
          </a:p>
          <a:p>
            <a:pPr algn="l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summ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+= number;</a:t>
            </a:r>
          </a:p>
          <a:p>
            <a:pPr algn="l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en-US" b="1" dirty="0">
                <a:solidFill>
                  <a:srgbClr val="0B02BA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(++number &lt; 100);</a:t>
            </a:r>
          </a:p>
          <a:p>
            <a:pPr algn="l"/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.WriteLine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summ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210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37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17730-BA51-44CF-9924-9D9A84967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+mn-lt"/>
              </a:rPr>
              <a:t>Demo 12.</a:t>
            </a:r>
            <a:r>
              <a:rPr lang="ru-RU" b="1" dirty="0">
                <a:latin typeface="+mn-lt"/>
              </a:rPr>
              <a:t> Цикл с предусловием.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D0E5E-1E17-409C-A563-D74C94910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US" sz="2400" b="1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ru-RU" sz="2400" b="1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Счетчик.</a:t>
            </a:r>
            <a:endParaRPr lang="ru-RU" sz="2400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&lt; 2)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b="1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.WriteLine</a:t>
            </a:r>
            <a:r>
              <a:rPr lang="en-US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ru-RU" sz="24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Снег"</a:t>
            </a:r>
            <a:r>
              <a:rPr lang="ru-RU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++;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990600" indent="0" algn="l">
              <a:spcBef>
                <a:spcPts val="0"/>
              </a:spcBef>
              <a:buNone/>
            </a:pPr>
            <a:r>
              <a:rPr lang="ru-RU" b="1" u="sng" dirty="0">
                <a:solidFill>
                  <a:srgbClr val="06082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Вывод:</a:t>
            </a:r>
          </a:p>
          <a:p>
            <a:pPr marL="990600" indent="0" algn="l">
              <a:spcBef>
                <a:spcPts val="0"/>
              </a:spcBef>
              <a:buNone/>
            </a:pPr>
            <a:endParaRPr lang="ru-RU" sz="1600" b="1" u="sng" dirty="0">
              <a:solidFill>
                <a:srgbClr val="06082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990600" indent="0" algn="l">
              <a:spcBef>
                <a:spcPts val="0"/>
              </a:spcBef>
              <a:buNone/>
            </a:pPr>
            <a:r>
              <a:rPr lang="ru-RU" b="1" dirty="0">
                <a:solidFill>
                  <a:srgbClr val="0B02BA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Снег</a:t>
            </a:r>
          </a:p>
          <a:p>
            <a:pPr marL="990600" indent="0" algn="l">
              <a:spcBef>
                <a:spcPts val="0"/>
              </a:spcBef>
              <a:buNone/>
            </a:pPr>
            <a:r>
              <a:rPr lang="ru-RU" b="1" dirty="0">
                <a:solidFill>
                  <a:srgbClr val="0B02BA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Снег</a:t>
            </a:r>
          </a:p>
          <a:p>
            <a:pPr marL="990600" indent="0" algn="l">
              <a:spcBef>
                <a:spcPts val="0"/>
              </a:spcBef>
              <a:buNone/>
            </a:pPr>
            <a:endParaRPr lang="ru-RU" b="1" dirty="0">
              <a:solidFill>
                <a:srgbClr val="0B02BA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>
              <a:spcBef>
                <a:spcPts val="0"/>
              </a:spcBef>
            </a:pPr>
            <a:r>
              <a:rPr lang="ru-RU" b="1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NB!</a:t>
            </a:r>
            <a:r>
              <a:rPr lang="ru-RU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При ложном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условии тело цикла не выполняется.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990600" indent="0" algn="l">
              <a:spcBef>
                <a:spcPts val="0"/>
              </a:spcBef>
              <a:buNone/>
            </a:pPr>
            <a:endParaRPr lang="ru-RU" b="1" dirty="0">
              <a:solidFill>
                <a:srgbClr val="0B02BA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1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A71E-45D5-4A06-BA2B-7128AE82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2" y="614149"/>
            <a:ext cx="8084127" cy="883347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Материалы к семинару. </a:t>
            </a:r>
            <a:b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Задания.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9D667-0E7D-4854-8047-131104D1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1590261"/>
            <a:ext cx="8728364" cy="5115339"/>
          </a:xfrm>
        </p:spPr>
        <p:txBody>
          <a:bodyPr/>
          <a:lstStyle/>
          <a:p>
            <a:pPr algn="l"/>
            <a:r>
              <a:rPr lang="ru-RU" dirty="0" err="1"/>
              <a:t>Math</a:t>
            </a:r>
            <a:r>
              <a:rPr lang="ru-RU" dirty="0"/>
              <a:t> класс </a:t>
            </a:r>
            <a:r>
              <a:rPr lang="en-US" dirty="0">
                <a:hlinkClick r:id="rId2"/>
              </a:rPr>
              <a:t>https://learn.microsoft.com/ru-ru/dotnet/api/system.math?view=net-7.0</a:t>
            </a:r>
            <a:r>
              <a:rPr lang="ru-RU" dirty="0"/>
              <a:t> </a:t>
            </a:r>
            <a:r>
              <a:rPr lang="en-US" dirty="0"/>
              <a:t>   </a:t>
            </a:r>
            <a:endParaRPr lang="ru-RU" dirty="0"/>
          </a:p>
          <a:p>
            <a:pPr algn="l"/>
            <a:r>
              <a:rPr lang="ru-RU" dirty="0"/>
              <a:t>Выражение </a:t>
            </a:r>
            <a:r>
              <a:rPr lang="ru-RU" dirty="0" err="1"/>
              <a:t>switch</a:t>
            </a:r>
            <a:r>
              <a:rPr lang="ru-RU" dirty="0"/>
              <a:t> — выражения сопоставления шаблонов с использованием </a:t>
            </a:r>
            <a:r>
              <a:rPr lang="ru-RU" dirty="0" err="1"/>
              <a:t>switch</a:t>
            </a:r>
            <a:r>
              <a:rPr lang="ru-RU" dirty="0"/>
              <a:t> ключевое слово </a:t>
            </a:r>
            <a:r>
              <a:rPr lang="en-US" sz="2400" dirty="0">
                <a:hlinkClick r:id="rId3"/>
              </a:rPr>
              <a:t>https://docs.microsoft.com/ru-ru/dotnet/csharp/language-reference/operators/switch-expression</a:t>
            </a:r>
            <a:r>
              <a:rPr lang="ru-RU" sz="2400" dirty="0"/>
              <a:t>  </a:t>
            </a:r>
            <a:endParaRPr lang="ru-RU" dirty="0"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ru-RU" u="sng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https://learn.microsoft.com/ru-ru/dotnet/csharp/language-reference/statements/selection-statements</a:t>
            </a:r>
            <a:r>
              <a:rPr lang="ru-RU" sz="2400" dirty="0"/>
              <a:t> </a:t>
            </a:r>
          </a:p>
          <a:p>
            <a:pPr algn="l"/>
            <a:r>
              <a:rPr lang="ru-RU" dirty="0"/>
              <a:t>Создание вложенных циклов </a:t>
            </a:r>
            <a:r>
              <a:rPr lang="ru-RU" dirty="0">
                <a:hlinkClick r:id="rId5"/>
              </a:rPr>
              <a:t>https://learn.microsoft.com/ru-ru/dotnet/csharp/tour-of-csharp/tutorials/branches-and-loops-local#use-loops-to-repeat-operations</a:t>
            </a:r>
            <a:r>
              <a:rPr lang="ru-RU" dirty="0"/>
              <a:t>  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39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C9BBF-5FC5-4D11-915F-DDCB3B50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119270"/>
            <a:ext cx="6268278" cy="58309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+mn-lt"/>
              </a:rPr>
              <a:t>Demo  13</a:t>
            </a:r>
            <a:r>
              <a:rPr lang="ru-RU" b="1" dirty="0">
                <a:latin typeface="+mn-lt"/>
              </a:rPr>
              <a:t>. Цикл с постусловием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D987E-A306-46A1-834B-9E614A52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3" y="795130"/>
            <a:ext cx="8547652" cy="6202017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Main()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{  </a:t>
            </a:r>
            <a:r>
              <a:rPr lang="ru-RU" sz="3800" b="1" dirty="0" err="1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ru-RU" sz="3800" b="1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.WriteLine</a:t>
            </a:r>
            <a:r>
              <a:rPr lang="ru-RU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sz="38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“Таблица истинности логической функции F = !(p &amp; q) &amp; !(p|!q):"</a:t>
            </a:r>
            <a:r>
              <a:rPr lang="ru-RU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p =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q =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res;</a:t>
            </a:r>
            <a:endParaRPr lang="ru-RU" sz="3800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</a:t>
            </a:r>
            <a:r>
              <a:rPr lang="ru-RU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endParaRPr lang="en-US" sz="3800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</a:t>
            </a:r>
            <a:endParaRPr lang="en-US" sz="3800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fr-FR" sz="3800" b="1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</a:t>
            </a:r>
            <a:r>
              <a:rPr lang="fr-FR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!(p &amp;&amp; q) &amp;&amp; !(p || !q);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en-US" sz="3800" b="1" dirty="0" err="1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3800" b="1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.WriteLine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38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$"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{p}</a:t>
            </a:r>
            <a:r>
              <a:rPr lang="en-US" sz="38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\t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{q}</a:t>
            </a:r>
            <a:r>
              <a:rPr lang="en-US" sz="38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\t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{res}</a:t>
            </a:r>
            <a:r>
              <a:rPr lang="en-US" sz="38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  q = !q;</a:t>
            </a:r>
            <a:r>
              <a:rPr lang="ru-RU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endParaRPr lang="en-US" sz="3800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}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(q);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p = !p;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} </a:t>
            </a:r>
            <a:r>
              <a:rPr lang="en-US" sz="3800" b="1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(p);</a:t>
            </a:r>
            <a:r>
              <a:rPr lang="ru-RU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3800" b="1" dirty="0" err="1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3800" b="1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.WriteLine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38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ru-RU" sz="38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Для выхода нажмите </a:t>
            </a:r>
            <a:r>
              <a:rPr lang="en-US" sz="3800" b="1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ENTER"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3800" b="1" dirty="0" err="1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3800" b="1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r>
              <a:rPr lang="ru-RU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en-US" sz="3800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  <a:r>
              <a:rPr lang="en-US" sz="38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  <a:endParaRPr lang="ru-RU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Скругленная прямоугольная выноска 9">
            <a:extLst>
              <a:ext uri="{FF2B5EF4-FFF2-40B4-BE49-F238E27FC236}">
                <a16:creationId xmlns:a16="http://schemas.microsoft.com/office/drawing/2014/main" id="{E51FB7AF-E547-4C4B-AF04-A71B3A6D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184" y="4476475"/>
            <a:ext cx="4452730" cy="983422"/>
          </a:xfrm>
          <a:prstGeom prst="wedgeRoundRectCallout">
            <a:avLst>
              <a:gd name="adj1" fmla="val -73550"/>
              <a:gd name="adj2" fmla="val 40437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Обратите внимание: </a:t>
            </a:r>
            <a:r>
              <a:rPr kumimoji="0" lang="ru-RU" alt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для значений типа </a:t>
            </a:r>
            <a:r>
              <a:rPr kumimoji="0" lang="en-US" alt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bool </a:t>
            </a:r>
            <a:r>
              <a:rPr kumimoji="0" lang="ru-RU" alt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не принято писать </a:t>
            </a:r>
            <a:r>
              <a:rPr kumimoji="0" lang="en-US" alt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 == false, </a:t>
            </a:r>
            <a:r>
              <a:rPr kumimoji="0" lang="ru-RU" alt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вместо этого используется отрицание значения </a:t>
            </a:r>
            <a:r>
              <a:rPr kumimoji="0" lang="en-US" alt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p.</a:t>
            </a:r>
            <a:endParaRPr kumimoji="0" lang="ru-RU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2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6C9D3-69F9-4004-B208-5B0D2617A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Demo 14. </a:t>
            </a:r>
            <a:r>
              <a:rPr lang="ru-RU" b="1" dirty="0"/>
              <a:t>Вложенные циклы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9DC259-F675-4CB7-9D88-08AF22B0E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b;                                            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c;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0;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(a = 1; a &lt; 3; a++)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= 1; b &lt; 3; b++)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 = 1; c &lt; 3;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c++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//</a:t>
            </a:r>
            <a:r>
              <a:rPr lang="ru-RU" sz="18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</a:rPr>
              <a:t>Самый медленный цикл.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algn="l">
              <a:spcBef>
                <a:spcPts val="0"/>
              </a:spcBef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algn="l" defTabSz="715963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sum += a + b + c;</a:t>
            </a:r>
          </a:p>
          <a:p>
            <a:pPr algn="l" defTabSz="715963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a = {0} b = {1} c = {2} sum = {3}\n"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a, b, c, sum);</a:t>
            </a:r>
          </a:p>
          <a:p>
            <a:pPr algn="l">
              <a:spcBef>
                <a:spcPts val="0"/>
              </a:spcBef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>
              <a:spcBef>
                <a:spcPts val="0"/>
              </a:spcBef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spcBef>
                <a:spcPts val="0"/>
              </a:spcBef>
            </a:pPr>
            <a:r>
              <a:rPr lang="ru-RU" sz="3200" b="1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ToDo</a:t>
            </a:r>
            <a:r>
              <a:rPr lang="ru-RU" sz="3200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3200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>
                <a:latin typeface="Cascadia Mono" panose="020B0609020000020004" pitchFamily="49" charset="0"/>
              </a:rPr>
              <a:t>Измените код таким образом, чтобы вывести сумму для каждой возможной комбинации переменных без нарастающего итога </a:t>
            </a:r>
          </a:p>
          <a:p>
            <a:pPr algn="just">
              <a:spcBef>
                <a:spcPts val="0"/>
              </a:spcBef>
            </a:pPr>
            <a:endParaRPr lang="ru-RU" sz="2400" dirty="0">
              <a:latin typeface="Cascadia Mono" panose="020B0609020000020004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800" b="1" dirty="0">
                <a:latin typeface="Cascadia Mono" panose="020B0609020000020004" pitchFamily="49" charset="0"/>
              </a:rPr>
              <a:t>a = 1  b = 1 c = 1  sum = 3</a:t>
            </a:r>
          </a:p>
          <a:p>
            <a:pPr algn="just">
              <a:spcBef>
                <a:spcPts val="0"/>
              </a:spcBef>
            </a:pPr>
            <a:r>
              <a:rPr lang="en-US" sz="1800" b="1" dirty="0">
                <a:latin typeface="Cascadia Mono" panose="020B0609020000020004" pitchFamily="49" charset="0"/>
              </a:rPr>
              <a:t>a = 1  b = 1 c = 2  sum = </a:t>
            </a:r>
            <a:r>
              <a:rPr lang="ru-RU" sz="1800" b="1" dirty="0">
                <a:latin typeface="Cascadia Mono" panose="020B0609020000020004" pitchFamily="49" charset="0"/>
              </a:rPr>
              <a:t>4                </a:t>
            </a:r>
            <a:endParaRPr lang="en-US" sz="1800" b="1" dirty="0">
              <a:latin typeface="Cascadia Mono" panose="020B0609020000020004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800" b="1" dirty="0">
                <a:latin typeface="Cascadia Mono" panose="020B0609020000020004" pitchFamily="49" charset="0"/>
              </a:rPr>
              <a:t>a = 1  b = 2 c = 1  sum = </a:t>
            </a:r>
            <a:r>
              <a:rPr lang="ru-RU" sz="1800" b="1" dirty="0">
                <a:latin typeface="Cascadia Mono" panose="020B0609020000020004" pitchFamily="49" charset="0"/>
              </a:rPr>
              <a:t>4 …..</a:t>
            </a:r>
            <a:endParaRPr lang="en-US" sz="1800" b="1" dirty="0">
              <a:latin typeface="Cascadia Mono" panose="020B0609020000020004" pitchFamily="49" charset="0"/>
            </a:endParaRPr>
          </a:p>
          <a:p>
            <a:pPr algn="just">
              <a:spcBef>
                <a:spcPts val="0"/>
              </a:spcBef>
            </a:pPr>
            <a:r>
              <a:rPr lang="ru-RU" sz="2400" b="1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DA2AE0-A980-4CC5-91FC-16396DB9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203" y="5080000"/>
            <a:ext cx="3718559" cy="1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9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A691C-588F-4437-88DA-15E82766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1062"/>
            <a:ext cx="7886700" cy="768626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rgbClr val="002060"/>
                </a:solidFill>
                <a:latin typeface="+mn-lt"/>
                <a:cs typeface="Cascadia Code" panose="020B0609020000020004" pitchFamily="49" charset="0"/>
              </a:rPr>
              <a:t>Циклы повтора решений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73FB89-680A-4BC2-B538-D3D3167C3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626869"/>
            <a:ext cx="8168640" cy="5038973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effectLst/>
                <a:latin typeface="Cascadia Code SemiBold" panose="020B06090200000200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Организация цикла повтора позволяет тестировать программу с разными наборами входных параметров не выходя из текущей рабочей сессии. Используем цикл с постусловием. 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char rep;</a:t>
            </a:r>
            <a:endParaRPr lang="ru-RU" b="1" dirty="0"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{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b="1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.Clear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();</a:t>
            </a:r>
            <a:r>
              <a:rPr lang="ru-RU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</a:t>
            </a:r>
            <a:r>
              <a:rPr lang="ru-RU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 . . . . . . . . . .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//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Здесь  наша программа.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ru-RU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ru-RU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WriteLine</a:t>
            </a:r>
            <a:r>
              <a:rPr lang="ru-RU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</a:t>
            </a:r>
            <a:r>
              <a:rPr lang="ru-RU" b="1" dirty="0">
                <a:solidFill>
                  <a:srgbClr val="C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"Для повтора вычислений нажмите клавишу </a:t>
            </a:r>
            <a:r>
              <a:rPr lang="en-US" b="1" dirty="0">
                <a:solidFill>
                  <a:srgbClr val="C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Y</a:t>
            </a:r>
            <a:r>
              <a:rPr lang="ru-RU" b="1" dirty="0">
                <a:solidFill>
                  <a:srgbClr val="C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: "</a:t>
            </a:r>
            <a:r>
              <a:rPr lang="ru-RU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ru-RU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rep = </a:t>
            </a:r>
            <a:r>
              <a:rPr lang="en-US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char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.Parse(</a:t>
            </a:r>
            <a:r>
              <a:rPr lang="en-US" b="1" dirty="0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.ReadLine());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} while (rep == </a:t>
            </a:r>
            <a:r>
              <a:rPr lang="en-US" b="1" dirty="0">
                <a:solidFill>
                  <a:srgbClr val="C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'Y'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|| rep == </a:t>
            </a:r>
            <a:r>
              <a:rPr lang="en-US" b="1" dirty="0">
                <a:solidFill>
                  <a:srgbClr val="C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'y’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   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/>
            <a:endParaRPr 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3100" b="1" dirty="0">
                <a:solidFill>
                  <a:srgbClr val="C00000"/>
                </a:solidFill>
              </a:rPr>
              <a:t>ToDo1</a:t>
            </a:r>
            <a:r>
              <a:rPr lang="en-US" sz="3100" dirty="0"/>
              <a:t>.  </a:t>
            </a:r>
            <a:r>
              <a:rPr lang="ru-RU" sz="3100" b="1" dirty="0">
                <a:solidFill>
                  <a:schemeClr val="accent1"/>
                </a:solidFill>
              </a:rPr>
              <a:t>Организуйте блок повтора в любой выполненной программе семинара</a:t>
            </a:r>
            <a:r>
              <a:rPr lang="ru-RU" sz="3100" b="1" dirty="0"/>
              <a:t>.</a:t>
            </a:r>
          </a:p>
        </p:txBody>
      </p:sp>
      <p:sp>
        <p:nvSpPr>
          <p:cNvPr id="4" name="Облачко с текстом: овальное 3">
            <a:extLst>
              <a:ext uri="{FF2B5EF4-FFF2-40B4-BE49-F238E27FC236}">
                <a16:creationId xmlns:a16="http://schemas.microsoft.com/office/drawing/2014/main" id="{85BD9658-49F0-4E33-BFFF-9070493D4814}"/>
              </a:ext>
            </a:extLst>
          </p:cNvPr>
          <p:cNvSpPr/>
          <p:nvPr/>
        </p:nvSpPr>
        <p:spPr>
          <a:xfrm>
            <a:off x="2335623" y="2595167"/>
            <a:ext cx="1812307" cy="899160"/>
          </a:xfrm>
          <a:prstGeom prst="wedgeEllipseCallout">
            <a:avLst>
              <a:gd name="adj1" fmla="val -75312"/>
              <a:gd name="adj2" fmla="val 52165"/>
            </a:avLst>
          </a:prstGeom>
          <a:ln w="317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b="1" i="1" dirty="0"/>
              <a:t>Очистка экрана </a:t>
            </a:r>
          </a:p>
        </p:txBody>
      </p:sp>
      <p:sp>
        <p:nvSpPr>
          <p:cNvPr id="5" name="Облачко с текстом: овальное 4">
            <a:extLst>
              <a:ext uri="{FF2B5EF4-FFF2-40B4-BE49-F238E27FC236}">
                <a16:creationId xmlns:a16="http://schemas.microsoft.com/office/drawing/2014/main" id="{8ADB4A6E-84C6-4CDC-90D5-E23D74656A0B}"/>
              </a:ext>
            </a:extLst>
          </p:cNvPr>
          <p:cNvSpPr/>
          <p:nvPr/>
        </p:nvSpPr>
        <p:spPr>
          <a:xfrm>
            <a:off x="5704233" y="5031783"/>
            <a:ext cx="3345367" cy="560349"/>
          </a:xfrm>
          <a:prstGeom prst="wedgeEllipseCallout">
            <a:avLst>
              <a:gd name="adj1" fmla="val -102636"/>
              <a:gd name="adj2" fmla="val 6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b="1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Условие продолжения цикла. Блок повтора</a:t>
            </a:r>
          </a:p>
        </p:txBody>
      </p:sp>
    </p:spTree>
    <p:extLst>
      <p:ext uri="{BB962C8B-B14F-4D97-AF65-F5344CB8AC3E}">
        <p14:creationId xmlns:p14="http://schemas.microsoft.com/office/powerpoint/2010/main" val="64805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08EB0-B844-47F9-AF49-A8CCCA9E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6341993" cy="5598353"/>
          </a:xfrm>
        </p:spPr>
        <p:txBody>
          <a:bodyPr>
            <a:noAutofit/>
          </a:bodyPr>
          <a:lstStyle/>
          <a:p>
            <a:pPr marL="95250"/>
            <a:r>
              <a:rPr lang="en-US" sz="2400" b="1" dirty="0">
                <a:solidFill>
                  <a:srgbClr val="FF0000"/>
                </a:solidFill>
              </a:rPr>
              <a:t>Self 01. </a:t>
            </a:r>
            <a:r>
              <a:rPr lang="ru-RU" sz="2400" dirty="0">
                <a:solidFill>
                  <a:schemeClr val="tx1"/>
                </a:solidFill>
              </a:rPr>
              <a:t>Составить  программу,  вычисляющую значение переменной F по правилу: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ru-RU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100</a:t>
            </a:r>
            <a:r>
              <a:rPr lang="ru-RU" sz="2400" dirty="0">
                <a:solidFill>
                  <a:schemeClr val="tx1"/>
                </a:solidFill>
              </a:rPr>
              <a:t>, если  а – цифра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ru-RU" sz="2400" dirty="0">
                <a:solidFill>
                  <a:schemeClr val="tx1"/>
                </a:solidFill>
              </a:rPr>
              <a:t> = 	   200, если  а – прописная </a:t>
            </a:r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ru-RU" sz="2400" dirty="0">
                <a:solidFill>
                  <a:schemeClr val="tx1"/>
                </a:solidFill>
              </a:rPr>
              <a:t>латинская буква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       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  300, если а – строчная латинская буква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           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400 – в остальных случаях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Переменная F – целая, переменная a – символьная. Значение переменной a ввести с клавиатуры. На экран вывести значение переменных a и F.</a:t>
            </a:r>
            <a:br>
              <a:rPr lang="ru-RU" sz="2400" dirty="0">
                <a:solidFill>
                  <a:schemeClr val="tx1"/>
                </a:solidFill>
              </a:rPr>
            </a:b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4293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2B7F0-46B4-4D12-977C-8402C7E6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574446" cy="615494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Self 02. </a:t>
            </a:r>
            <a: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Составить программу, проверяющую попадание точки в заданную область. Область задана на рисунке заштрихованной фигурой. Координаты точки </a:t>
            </a: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X </a:t>
            </a:r>
            <a: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и </a:t>
            </a: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Y </a:t>
            </a:r>
            <a: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ввести с клавиатуры. Вывести на экран одно из сообщений: </a:t>
            </a:r>
            <a:b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о </a:t>
            </a:r>
            <a: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попадании точки во внутрь области;</a:t>
            </a:r>
            <a:b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о попадании точки на границу области;</a:t>
            </a:r>
            <a:b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о не принадлежности точки области.</a:t>
            </a:r>
            <a:b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5D3A85-A16B-4EA7-BBB4-FA5CF9D3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25" y="0"/>
            <a:ext cx="4995134" cy="31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BA6A7-9A9F-4582-B839-90791BB1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6341993" cy="273588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Self 03</a:t>
            </a:r>
            <a:r>
              <a:rPr lang="en-US" dirty="0"/>
              <a:t>. </a:t>
            </a:r>
            <a:r>
              <a:rPr lang="ru-RU" sz="2700" dirty="0">
                <a:solidFill>
                  <a:schemeClr val="tx1"/>
                </a:solidFill>
              </a:rPr>
              <a:t>Составить программу, проверяющую попадание точки в заданную область. Область задана на рисунке заштрихованной фигурой. Координаты точки X и Y ввести с клавиатуры. Вывести на экран одно из сообщений: </a:t>
            </a:r>
            <a:br>
              <a:rPr lang="ru-RU" sz="2700" dirty="0">
                <a:solidFill>
                  <a:schemeClr val="tx1"/>
                </a:solidFill>
              </a:rPr>
            </a:br>
            <a:r>
              <a:rPr lang="ru-RU" sz="2700" dirty="0">
                <a:solidFill>
                  <a:schemeClr val="tx1"/>
                </a:solidFill>
              </a:rPr>
              <a:t>о попадании точки во внутрь области;</a:t>
            </a:r>
            <a:br>
              <a:rPr lang="ru-RU" sz="2700" dirty="0">
                <a:solidFill>
                  <a:schemeClr val="tx1"/>
                </a:solidFill>
              </a:rPr>
            </a:br>
            <a:r>
              <a:rPr lang="ru-RU" sz="2700" dirty="0">
                <a:solidFill>
                  <a:schemeClr val="tx1"/>
                </a:solidFill>
              </a:rPr>
              <a:t>о попадании точки на границу области;</a:t>
            </a:r>
            <a:br>
              <a:rPr lang="ru-RU" sz="2700" dirty="0">
                <a:solidFill>
                  <a:schemeClr val="tx1"/>
                </a:solidFill>
              </a:rPr>
            </a:br>
            <a:r>
              <a:rPr lang="ru-RU" sz="2700" dirty="0">
                <a:solidFill>
                  <a:schemeClr val="tx1"/>
                </a:solidFill>
              </a:rPr>
              <a:t>о не принадлежности точки области.</a:t>
            </a:r>
            <a:br>
              <a:rPr lang="ru-RU" sz="2700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9145C1-4649-46BF-8311-E01CCBBC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08" y="3187306"/>
            <a:ext cx="5083628" cy="35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7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DCADA-D14A-4CF1-9609-B29049F5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Self 04. 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0C6068-3AD2-44D8-B9F7-43824B68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" y="2854960"/>
            <a:ext cx="8892540" cy="24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1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D4123-C7DF-4064-87F9-494ACF84205B}"/>
              </a:ext>
            </a:extLst>
          </p:cNvPr>
          <p:cNvSpPr txBox="1"/>
          <p:nvPr/>
        </p:nvSpPr>
        <p:spPr>
          <a:xfrm>
            <a:off x="185530" y="530087"/>
            <a:ext cx="862716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0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Вывести на экран целые числа в диапазоне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 0 до 50 , кратные 2 и 3 одновременно с сообщением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«Число кратно 2 и 3». Остальные числа вывести с сообщением «Число не соответствует условию».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Число 20 исключаем из рассмотрения и не выводим на экран.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0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программе организовать ввод с клавиатуры, признак окончания ввода – целое число – ноль. Все введённые значения не сохраняются, но анализируются. После завершения ввода программа должна вывести на экран данные: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количестве введённых целых чисел, удовлетворяющих типу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(т.е. которые можно разместить в переменных с типом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без потерь)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количестве введённых вещественных чисел, удовлетворяющих типу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(т.е. которые можно разместить в переменных с типом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без потерь)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количестве нечисловых значений, введённых пользователем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9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66F3E-1E36-4A54-A6E5-8F36430A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523"/>
            <a:ext cx="6970643" cy="5035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Self 07.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Изображение выглядит как диаграмма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3AB13BA5-51FE-49E1-9F49-F7534FD8B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39"/>
            <a:ext cx="4708539" cy="324079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978567-09E9-438D-A1AE-AF22531598AE}"/>
              </a:ext>
            </a:extLst>
          </p:cNvPr>
          <p:cNvSpPr/>
          <p:nvPr/>
        </p:nvSpPr>
        <p:spPr>
          <a:xfrm>
            <a:off x="132523" y="4320209"/>
            <a:ext cx="8640416" cy="2425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ru-RU" sz="2800" dirty="0"/>
          </a:p>
          <a:p>
            <a:pPr algn="just"/>
            <a:r>
              <a:rPr lang="ru-RU" sz="2800" dirty="0"/>
              <a:t>Вычислить приближенно площадь фигуры под графиком функции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= x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r>
              <a:rPr lang="ru-RU" sz="2800" dirty="0"/>
              <a:t>при </a:t>
            </a:r>
            <a:r>
              <a:rPr lang="en-US" sz="2800" i="1" dirty="0"/>
              <a:t>x</a:t>
            </a:r>
            <a:r>
              <a:rPr lang="en-US" sz="2800" dirty="0"/>
              <a:t> ≥ 0.</a:t>
            </a:r>
            <a:r>
              <a:rPr lang="ru-RU" sz="2800" dirty="0"/>
              <a:t> Методом прямоугольников</a:t>
            </a:r>
          </a:p>
          <a:p>
            <a:pPr algn="just"/>
            <a:r>
              <a:rPr lang="ru-RU" sz="2800" dirty="0"/>
              <a:t>Граница площадки по </a:t>
            </a:r>
            <a:r>
              <a:rPr lang="ru-RU" sz="2800" i="1" dirty="0"/>
              <a:t>О</a:t>
            </a:r>
            <a:r>
              <a:rPr lang="ru-RU" sz="2800" dirty="0"/>
              <a:t>х – </a:t>
            </a:r>
            <a:r>
              <a:rPr lang="en-US" sz="2800" dirty="0"/>
              <a:t>[0; A]</a:t>
            </a:r>
            <a:r>
              <a:rPr lang="ru-RU" sz="2800" dirty="0"/>
              <a:t>, точка </a:t>
            </a:r>
            <a:r>
              <a:rPr lang="ru-RU" sz="2800" i="1" dirty="0"/>
              <a:t>А </a:t>
            </a:r>
            <a:r>
              <a:rPr lang="ru-RU" sz="2800" dirty="0"/>
              <a:t>и количество интервалов разбиения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ru-RU" sz="2800" dirty="0"/>
              <a:t>вводятся с клавиатуры пользователем.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653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659BC-6620-4DAF-BF04-81BAF0DE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6" y="145775"/>
            <a:ext cx="6758608" cy="7686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Self 08. </a:t>
            </a:r>
            <a:r>
              <a:rPr lang="ru-RU" b="1" dirty="0"/>
              <a:t>Бесконечная сумма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ACC61-ACDB-4FC3-BA30-1C335042A250}"/>
              </a:ext>
            </a:extLst>
          </p:cNvPr>
          <p:cNvSpPr txBox="1"/>
          <p:nvPr/>
        </p:nvSpPr>
        <p:spPr>
          <a:xfrm>
            <a:off x="159026" y="1176565"/>
            <a:ext cx="79248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Реализуйте программу вычисления приближенного значения бесконечной суммы: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Изучите отличия в реализации для типов </a:t>
            </a:r>
            <a:r>
              <a:rPr lang="en-US" sz="2400" b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b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чём состоит различие полученных результатов?</a:t>
            </a:r>
          </a:p>
          <a:p>
            <a:pPr marL="0" indent="0">
              <a:buNone/>
            </a:pPr>
            <a:r>
              <a:rPr lang="ru-RU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Подумайте, а в чём отличие для типа </a:t>
            </a:r>
            <a:r>
              <a:rPr lang="en-US" sz="2400" b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Есть ли 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epsilon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https://stackoverflow.com/questions/11781899/c-sharp-decimal-epsilon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9677C-288D-4D5D-AED4-87655D99EB23}"/>
                  </a:ext>
                </a:extLst>
              </p:cNvPr>
              <p:cNvSpPr txBox="1"/>
              <p:nvPr/>
            </p:nvSpPr>
            <p:spPr>
              <a:xfrm>
                <a:off x="477839" y="2451890"/>
                <a:ext cx="6094476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ru-RU" sz="32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32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32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ru-RU" sz="3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32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ru-RU" sz="32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32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∙ 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ru-RU" sz="3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32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 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∙ </m:t>
                        </m:r>
                        <m:r>
                          <a:rPr lang="en-US" altLang="ru-RU" sz="3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ru-RU" sz="32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sz="3200" b="1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9677C-288D-4D5D-AED4-87655D99E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9" y="2451890"/>
                <a:ext cx="6094476" cy="803682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8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E6919-144D-4C5D-AD22-1D05ABFD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2" y="159026"/>
            <a:ext cx="8084127" cy="861391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Ветвление классическое</a:t>
            </a:r>
            <a:r>
              <a:rPr lang="ru-RU" sz="48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7C8376-C30B-48C5-A641-787D58A1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1537253"/>
            <a:ext cx="8728364" cy="5168348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(логическое выражение 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оператор1 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1615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1615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оператор2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21615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230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ru-RU" sz="2000" u="sng" dirty="0"/>
          </a:p>
          <a:p>
            <a:pPr marL="62230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ru-RU" sz="2000" u="sng" dirty="0"/>
          </a:p>
          <a:p>
            <a:pPr marL="6223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u="sng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Пример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:   </a:t>
            </a:r>
            <a:r>
              <a:rPr lang="en-US" b="1" dirty="0">
                <a:solidFill>
                  <a:srgbClr val="0066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int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a = 10, b = 22; </a:t>
            </a:r>
            <a:endParaRPr lang="ru-RU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6223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 (a &gt; 5) </a:t>
            </a:r>
            <a:endParaRPr lang="ru-RU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6223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{ </a:t>
            </a:r>
            <a:r>
              <a:rPr lang="en-US" b="1" dirty="0" err="1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b="1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(b / 2); } </a:t>
            </a:r>
            <a:endParaRPr lang="ru-RU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6223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else</a:t>
            </a:r>
            <a:r>
              <a:rPr lang="en-US" b="1" dirty="0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</a:p>
          <a:p>
            <a:pPr marL="6223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  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{</a:t>
            </a:r>
            <a:r>
              <a:rPr lang="en-US" b="1" dirty="0" err="1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b="1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</a:t>
            </a:r>
            <a:r>
              <a:rPr lang="en-US" b="1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(b % 2);}</a:t>
            </a:r>
            <a:endParaRPr lang="ru-RU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endParaRPr lang="ru-RU" dirty="0"/>
          </a:p>
        </p:txBody>
      </p:sp>
      <p:sp>
        <p:nvSpPr>
          <p:cNvPr id="4" name="Облачко с текстом: овальное 3">
            <a:extLst>
              <a:ext uri="{FF2B5EF4-FFF2-40B4-BE49-F238E27FC236}">
                <a16:creationId xmlns:a16="http://schemas.microsoft.com/office/drawing/2014/main" id="{DB96B8C3-D3FE-4486-894F-6960C9139F72}"/>
              </a:ext>
            </a:extLst>
          </p:cNvPr>
          <p:cNvSpPr/>
          <p:nvPr/>
        </p:nvSpPr>
        <p:spPr>
          <a:xfrm>
            <a:off x="3517900" y="2119796"/>
            <a:ext cx="4208117" cy="1041400"/>
          </a:xfrm>
          <a:prstGeom prst="wedgeEllipseCallout">
            <a:avLst>
              <a:gd name="adj1" fmla="val -71964"/>
              <a:gd name="adj2" fmla="val -59291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Допустимое значение  -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bool</a:t>
            </a:r>
            <a:endParaRPr lang="ru-RU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03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6AB8F3-BD05-4183-8FB4-6A59CC37F664}"/>
              </a:ext>
            </a:extLst>
          </p:cNvPr>
          <p:cNvSpPr txBox="1"/>
          <p:nvPr/>
        </p:nvSpPr>
        <p:spPr>
          <a:xfrm>
            <a:off x="272955" y="846161"/>
            <a:ext cx="8461612" cy="513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Self 09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. Вывести на экран трёхзначные десятичные числа </a:t>
            </a:r>
            <a:r>
              <a:rPr kumimoji="0" lang="en-US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s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, все цифры которых одинаковы.</a:t>
            </a:r>
            <a:endParaRPr kumimoji="0" lang="en-US" altLang="ru-R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0" lang="ru-RU" altLang="ru-R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Self </a:t>
            </a:r>
            <a:r>
              <a:rPr lang="en-US" altLang="ru-RU" sz="2800" b="1" dirty="0">
                <a:solidFill>
                  <a:srgbClr val="C00000"/>
                </a:solidFill>
                <a:latin typeface="Calibri" panose="020F0502020204030204"/>
                <a:cs typeface="Cascadia Code" panose="020B0609020000020004" pitchFamily="49" charset="0"/>
              </a:rPr>
              <a:t>10.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Вывести на экран число, образованное из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K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 старших цифр целого числа. Исходное число и число старших разрядов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K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  вводит пользователь с клавиатуры.  Обеспечить контроль значения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K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, которое не должно превышать количество разрядов исходного числа. </a:t>
            </a:r>
            <a:endParaRPr kumimoji="0" lang="en-US" altLang="ru-R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0" lang="ru-RU" altLang="ru-R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scadia Code" panose="020B0609020000020004" pitchFamily="49" charset="0"/>
            </a:endParaRPr>
          </a:p>
          <a:p>
            <a:pPr marL="354013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ru-RU" altLang="ru-RU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Пример:</a:t>
            </a:r>
            <a:br>
              <a:rPr kumimoji="0" lang="ru-RU" altLang="ru-RU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</a:br>
            <a:r>
              <a:rPr kumimoji="0" lang="ru-RU" altLang="ru-RU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Число </a:t>
            </a:r>
            <a:r>
              <a:rPr kumimoji="0" lang="en-US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1024</a:t>
            </a: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  </a:t>
            </a:r>
            <a:r>
              <a:rPr kumimoji="0" lang="en-US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K</a:t>
            </a: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=2</a:t>
            </a:r>
            <a:r>
              <a:rPr kumimoji="0" lang="en-US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 </a:t>
            </a: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/>
            </a:r>
            <a:b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</a:br>
            <a:r>
              <a:rPr kumimoji="0" lang="ru-RU" altLang="ru-RU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Результат:</a:t>
            </a: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scadia Code" panose="020B0609020000020004" pitchFamily="49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46675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549BE-AC2E-4CE3-A6A1-C8F2A733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2" y="132522"/>
            <a:ext cx="8084127" cy="702365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Сокращенное ветвление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DD58C3-32CE-48BD-A7F3-3FAD302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47" y="1417983"/>
            <a:ext cx="8728364" cy="531412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sz="2400" dirty="0"/>
              <a:t>Синтаксис: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оператор;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2400" u="sng" dirty="0"/>
              <a:t>Пример</a:t>
            </a:r>
            <a:r>
              <a:rPr lang="ru-RU" dirty="0"/>
              <a:t>: </a:t>
            </a: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if (x &lt; 0)</a:t>
            </a:r>
            <a:endParaRPr lang="ru-RU" sz="32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</a:t>
            </a:r>
            <a:r>
              <a:rPr lang="en-US" sz="2400" b="1" dirty="0"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{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y = x * x;}</a:t>
            </a: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   </a:t>
            </a:r>
            <a:endParaRPr lang="ru-RU" sz="32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ru-RU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if (x &gt; 0)</a:t>
            </a:r>
            <a:endParaRPr lang="ru-RU" sz="32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   </a:t>
            </a:r>
            <a:r>
              <a:rPr lang="en-US" sz="2400" b="1" dirty="0"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{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y = x * 4; x++;}</a:t>
            </a: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 </a:t>
            </a:r>
            <a:r>
              <a:rPr lang="en-US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</a:t>
            </a:r>
          </a:p>
          <a:p>
            <a:pPr marL="10795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1E4AC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bool</a:t>
            </a:r>
            <a:r>
              <a:rPr lang="en-US" sz="2400" b="1" dirty="0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a=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true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, </a:t>
            </a:r>
            <a:endParaRPr lang="ru-RU" sz="2400" b="1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Cascadia Code" panose="020B0609020000020004" pitchFamily="49" charset="0"/>
            </a:endParaRPr>
          </a:p>
          <a:p>
            <a:pPr marL="10795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b=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false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;</a:t>
            </a:r>
            <a:r>
              <a:rPr lang="en-US" sz="2400" b="1" dirty="0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 </a:t>
            </a:r>
            <a:endParaRPr lang="ru-RU" sz="24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10795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1E4AC6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int</a:t>
            </a:r>
            <a:r>
              <a:rPr lang="en-US" sz="2400" b="1" dirty="0">
                <a:solidFill>
                  <a:srgbClr val="2E74B5"/>
                </a:solidFill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</a:t>
            </a:r>
            <a:r>
              <a:rPr lang="en-US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w</a:t>
            </a:r>
            <a:r>
              <a:rPr lang="ru-RU" sz="2400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=2;</a:t>
            </a:r>
            <a:endParaRPr lang="ru-RU" sz="24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10795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 err="1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if</a:t>
            </a:r>
            <a:r>
              <a:rPr lang="ru-RU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(b &amp;&amp; </a:t>
            </a:r>
            <a:r>
              <a:rPr lang="en-US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a</a:t>
            </a:r>
            <a:r>
              <a:rPr lang="ru-RU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) w++;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/>
            <a:endParaRPr lang="ru-RU" dirty="0"/>
          </a:p>
        </p:txBody>
      </p:sp>
      <p:sp>
        <p:nvSpPr>
          <p:cNvPr id="4" name="Облачко с текстом: овальное 3">
            <a:extLst>
              <a:ext uri="{FF2B5EF4-FFF2-40B4-BE49-F238E27FC236}">
                <a16:creationId xmlns:a16="http://schemas.microsoft.com/office/drawing/2014/main" id="{0AB8099F-F753-4744-8BC4-B95C19404D49}"/>
              </a:ext>
            </a:extLst>
          </p:cNvPr>
          <p:cNvSpPr/>
          <p:nvPr/>
        </p:nvSpPr>
        <p:spPr>
          <a:xfrm>
            <a:off x="4213087" y="2924313"/>
            <a:ext cx="3910496" cy="905565"/>
          </a:xfrm>
          <a:prstGeom prst="wedgeEllipseCallout">
            <a:avLst>
              <a:gd name="adj1" fmla="val -73477"/>
              <a:gd name="adj2" fmla="val 105053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Оператор может быть составным</a:t>
            </a:r>
          </a:p>
        </p:txBody>
      </p:sp>
      <p:sp>
        <p:nvSpPr>
          <p:cNvPr id="5" name="Облачко с текстом: овальное 4">
            <a:extLst>
              <a:ext uri="{FF2B5EF4-FFF2-40B4-BE49-F238E27FC236}">
                <a16:creationId xmlns:a16="http://schemas.microsoft.com/office/drawing/2014/main" id="{8B264BC4-2609-4ABE-9668-645F5423D7A2}"/>
              </a:ext>
            </a:extLst>
          </p:cNvPr>
          <p:cNvSpPr/>
          <p:nvPr/>
        </p:nvSpPr>
        <p:spPr>
          <a:xfrm>
            <a:off x="5857461" y="3856383"/>
            <a:ext cx="3154016" cy="2199860"/>
          </a:xfrm>
          <a:prstGeom prst="wedgeEllipseCallout">
            <a:avLst>
              <a:gd name="adj1" fmla="val -140212"/>
              <a:gd name="adj2" fmla="val 47164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Сложные условия формируются при помощи логических связок</a:t>
            </a:r>
          </a:p>
        </p:txBody>
      </p:sp>
    </p:spTree>
    <p:extLst>
      <p:ext uri="{BB962C8B-B14F-4D97-AF65-F5344CB8AC3E}">
        <p14:creationId xmlns:p14="http://schemas.microsoft.com/office/powerpoint/2010/main" val="2808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83908-E8A8-410E-B14F-9B09EF47E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Вложенное ветвление</a:t>
            </a:r>
            <a:endParaRPr lang="ru-RU" sz="3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E4D2A-F7A2-42B2-B27E-1B461B993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927651"/>
            <a:ext cx="8825948" cy="5685183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(условие1) оператор1;             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(условие2) оператор2;      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оператор3;         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оператор4;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dirty="0"/>
          </a:p>
          <a:p>
            <a:pPr marL="0" indent="0" algn="l">
              <a:buNone/>
            </a:pPr>
            <a:endParaRPr lang="ru-RU" dirty="0"/>
          </a:p>
          <a:p>
            <a:pPr marL="0" indent="0" algn="l">
              <a:buNone/>
            </a:pPr>
            <a:endParaRPr lang="ru-RU" dirty="0"/>
          </a:p>
          <a:p>
            <a:pPr marL="0" indent="0" algn="l">
              <a:buNone/>
            </a:pPr>
            <a:endParaRPr lang="ru-RU" dirty="0"/>
          </a:p>
          <a:p>
            <a:r>
              <a:rPr lang="ru-RU" dirty="0"/>
              <a:t>Рассмотрим варианты вычисления функции </a:t>
            </a:r>
            <a:r>
              <a:rPr lang="en-US" dirty="0"/>
              <a:t>Y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EB0ED6-8069-4A6E-84FE-42345BA193B6}"/>
              </a:ext>
            </a:extLst>
          </p:cNvPr>
          <p:cNvSpPr/>
          <p:nvPr/>
        </p:nvSpPr>
        <p:spPr>
          <a:xfrm>
            <a:off x="4426226" y="2067339"/>
            <a:ext cx="4505739" cy="27829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    при       X&lt;=-0.5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X+1   при -0.5&lt;X&lt;=0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 =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X*X-1 при    0&lt;X&lt;=1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X-1     при      X&gt;1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87E6164C-1A77-4A91-B72F-DE56CEC2CB75}"/>
              </a:ext>
            </a:extLst>
          </p:cNvPr>
          <p:cNvSpPr/>
          <p:nvPr/>
        </p:nvSpPr>
        <p:spPr>
          <a:xfrm>
            <a:off x="5346402" y="2335223"/>
            <a:ext cx="359606" cy="2427531"/>
          </a:xfrm>
          <a:custGeom>
            <a:avLst/>
            <a:gdLst>
              <a:gd name="connsiteX0" fmla="*/ 207206 w 359606"/>
              <a:gd name="connsiteY0" fmla="*/ 0 h 2427531"/>
              <a:gd name="connsiteX1" fmla="*/ 152777 w 359606"/>
              <a:gd name="connsiteY1" fmla="*/ 43543 h 2427531"/>
              <a:gd name="connsiteX2" fmla="*/ 141891 w 359606"/>
              <a:gd name="connsiteY2" fmla="*/ 108857 h 2427531"/>
              <a:gd name="connsiteX3" fmla="*/ 185434 w 359606"/>
              <a:gd name="connsiteY3" fmla="*/ 587829 h 2427531"/>
              <a:gd name="connsiteX4" fmla="*/ 163663 w 359606"/>
              <a:gd name="connsiteY4" fmla="*/ 925286 h 2427531"/>
              <a:gd name="connsiteX5" fmla="*/ 141891 w 359606"/>
              <a:gd name="connsiteY5" fmla="*/ 1012372 h 2427531"/>
              <a:gd name="connsiteX6" fmla="*/ 98349 w 359606"/>
              <a:gd name="connsiteY6" fmla="*/ 1153886 h 2427531"/>
              <a:gd name="connsiteX7" fmla="*/ 22149 w 359606"/>
              <a:gd name="connsiteY7" fmla="*/ 1284514 h 2427531"/>
              <a:gd name="connsiteX8" fmla="*/ 377 w 359606"/>
              <a:gd name="connsiteY8" fmla="*/ 1317172 h 2427531"/>
              <a:gd name="connsiteX9" fmla="*/ 33034 w 359606"/>
              <a:gd name="connsiteY9" fmla="*/ 1328057 h 2427531"/>
              <a:gd name="connsiteX10" fmla="*/ 141891 w 359606"/>
              <a:gd name="connsiteY10" fmla="*/ 1349829 h 2427531"/>
              <a:gd name="connsiteX11" fmla="*/ 152777 w 359606"/>
              <a:gd name="connsiteY11" fmla="*/ 2155372 h 2427531"/>
              <a:gd name="connsiteX12" fmla="*/ 207206 w 359606"/>
              <a:gd name="connsiteY12" fmla="*/ 2275114 h 2427531"/>
              <a:gd name="connsiteX13" fmla="*/ 294291 w 359606"/>
              <a:gd name="connsiteY13" fmla="*/ 2373086 h 2427531"/>
              <a:gd name="connsiteX14" fmla="*/ 359606 w 359606"/>
              <a:gd name="connsiteY14" fmla="*/ 2427514 h 242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606" h="2427531">
                <a:moveTo>
                  <a:pt x="207206" y="0"/>
                </a:moveTo>
                <a:cubicBezTo>
                  <a:pt x="189063" y="14514"/>
                  <a:pt x="164731" y="23620"/>
                  <a:pt x="152777" y="43543"/>
                </a:cubicBezTo>
                <a:cubicBezTo>
                  <a:pt x="141421" y="62469"/>
                  <a:pt x="140841" y="86810"/>
                  <a:pt x="141891" y="108857"/>
                </a:cubicBezTo>
                <a:cubicBezTo>
                  <a:pt x="152686" y="335541"/>
                  <a:pt x="163713" y="414050"/>
                  <a:pt x="185434" y="587829"/>
                </a:cubicBezTo>
                <a:cubicBezTo>
                  <a:pt x="182435" y="656802"/>
                  <a:pt x="181704" y="829071"/>
                  <a:pt x="163663" y="925286"/>
                </a:cubicBezTo>
                <a:cubicBezTo>
                  <a:pt x="158149" y="954696"/>
                  <a:pt x="149148" y="983343"/>
                  <a:pt x="141891" y="1012372"/>
                </a:cubicBezTo>
                <a:cubicBezTo>
                  <a:pt x="119970" y="1209671"/>
                  <a:pt x="155708" y="1039168"/>
                  <a:pt x="98349" y="1153886"/>
                </a:cubicBezTo>
                <a:cubicBezTo>
                  <a:pt x="31797" y="1286990"/>
                  <a:pt x="93399" y="1237014"/>
                  <a:pt x="22149" y="1284514"/>
                </a:cubicBezTo>
                <a:cubicBezTo>
                  <a:pt x="14892" y="1295400"/>
                  <a:pt x="-2796" y="1304479"/>
                  <a:pt x="377" y="1317172"/>
                </a:cubicBezTo>
                <a:cubicBezTo>
                  <a:pt x="3160" y="1328304"/>
                  <a:pt x="21853" y="1325477"/>
                  <a:pt x="33034" y="1328057"/>
                </a:cubicBezTo>
                <a:cubicBezTo>
                  <a:pt x="69091" y="1336378"/>
                  <a:pt x="105605" y="1342572"/>
                  <a:pt x="141891" y="1349829"/>
                </a:cubicBezTo>
                <a:cubicBezTo>
                  <a:pt x="232878" y="1668275"/>
                  <a:pt x="141808" y="1321745"/>
                  <a:pt x="152777" y="2155372"/>
                </a:cubicBezTo>
                <a:cubicBezTo>
                  <a:pt x="154029" y="2250543"/>
                  <a:pt x="155848" y="2240876"/>
                  <a:pt x="207206" y="2275114"/>
                </a:cubicBezTo>
                <a:cubicBezTo>
                  <a:pt x="281944" y="2387221"/>
                  <a:pt x="215165" y="2302752"/>
                  <a:pt x="294291" y="2373086"/>
                </a:cubicBezTo>
                <a:cubicBezTo>
                  <a:pt x="358409" y="2430080"/>
                  <a:pt x="322055" y="2427514"/>
                  <a:pt x="359606" y="2427514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9C305378-73B1-49C9-97AD-DECDD1D968E6}"/>
              </a:ext>
            </a:extLst>
          </p:cNvPr>
          <p:cNvSpPr/>
          <p:nvPr/>
        </p:nvSpPr>
        <p:spPr>
          <a:xfrm>
            <a:off x="3983385" y="5780314"/>
            <a:ext cx="820056" cy="722086"/>
          </a:xfrm>
          <a:prstGeom prst="downArrow">
            <a:avLst>
              <a:gd name="adj1" fmla="val 50000"/>
              <a:gd name="adj2" fmla="val 73134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86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88B70-1D1A-4E6B-ACD6-41917C3B5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Demo 01.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Вложенное ветвление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D3CDA1-52DE-4B35-B40F-1A685F555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Пример реализации за счет множества сокращенных ветвлений. Преимущество в точном соответствии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алгебраической записи</a:t>
            </a:r>
            <a:endParaRPr lang="ru-RU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0000FF"/>
              </a:solidFill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double</a:t>
            </a:r>
            <a:r>
              <a:rPr lang="ru-RU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x,           </a:t>
            </a:r>
            <a:r>
              <a:rPr lang="ru-RU" sz="2400" b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//Значение аргумента</a:t>
            </a:r>
            <a:endParaRPr lang="en-US" sz="3200" b="1" dirty="0"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ru-RU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y;           </a:t>
            </a:r>
            <a:r>
              <a:rPr lang="ru-RU" sz="2400" b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//Значение функции</a:t>
            </a:r>
            <a:endParaRPr lang="ru-RU" sz="3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str</a:t>
            </a:r>
            <a:r>
              <a:rPr lang="ru-RU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;                </a:t>
            </a:r>
            <a:endParaRPr lang="ru-RU" sz="3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4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.WriteLine</a:t>
            </a:r>
            <a:r>
              <a:rPr lang="ru-RU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</a:t>
            </a:r>
            <a:r>
              <a:rPr lang="ru-RU" sz="24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"Введите аргумент функции:  "</a:t>
            </a:r>
            <a:r>
              <a:rPr lang="ru-RU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</a:t>
            </a:r>
            <a:endParaRPr lang="ru-RU" sz="3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str = </a:t>
            </a:r>
            <a:r>
              <a:rPr lang="en-US" sz="24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.ReadLine</a:t>
            </a:r>
            <a:r>
              <a:rPr lang="en-US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();</a:t>
            </a:r>
            <a:endParaRPr lang="ru-RU" sz="3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x = 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double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.Parse</a:t>
            </a:r>
            <a:r>
              <a:rPr lang="en-US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(str);                </a:t>
            </a:r>
            <a:endParaRPr lang="ru-RU" sz="3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(x &lt;= -0.5) y = 0.5;</a:t>
            </a:r>
            <a:endParaRPr lang="ru-RU" sz="3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(x &gt; -0.5 &amp;&amp; x &lt;= 0.0) y = x + 1.0;</a:t>
            </a:r>
            <a:endParaRPr lang="ru-RU" sz="3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(x &gt; 0.0 &amp;&amp; x &lt;= 1.0) y = x * x - 1.0;</a:t>
            </a:r>
            <a:endParaRPr lang="ru-RU" sz="3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(x &gt; 1.0) y = x - 1.0;</a:t>
            </a:r>
            <a:r>
              <a:rPr lang="ru-RU" sz="24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</a:t>
            </a:r>
            <a:endParaRPr lang="ru-RU" sz="3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/>
            <a:endParaRPr lang="ru-RU" dirty="0"/>
          </a:p>
        </p:txBody>
      </p:sp>
      <p:sp>
        <p:nvSpPr>
          <p:cNvPr id="4" name="Облачко с текстом: овальное 3">
            <a:extLst>
              <a:ext uri="{FF2B5EF4-FFF2-40B4-BE49-F238E27FC236}">
                <a16:creationId xmlns:a16="http://schemas.microsoft.com/office/drawing/2014/main" id="{0ED64808-B9E9-4BC1-B798-B19517450CEB}"/>
              </a:ext>
            </a:extLst>
          </p:cNvPr>
          <p:cNvSpPr/>
          <p:nvPr/>
        </p:nvSpPr>
        <p:spPr>
          <a:xfrm>
            <a:off x="5643336" y="4214190"/>
            <a:ext cx="3500664" cy="804123"/>
          </a:xfrm>
          <a:prstGeom prst="wedgeEllipseCallout">
            <a:avLst>
              <a:gd name="adj1" fmla="val -67726"/>
              <a:gd name="adj2" fmla="val 781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i="1" dirty="0">
                <a:solidFill>
                  <a:schemeClr val="accent5">
                    <a:lumMod val="75000"/>
                  </a:schemeClr>
                </a:solidFill>
              </a:rPr>
              <a:t>Блок сокращенных ветвлений</a:t>
            </a:r>
          </a:p>
        </p:txBody>
      </p:sp>
    </p:spTree>
    <p:extLst>
      <p:ext uri="{BB962C8B-B14F-4D97-AF65-F5344CB8AC3E}">
        <p14:creationId xmlns:p14="http://schemas.microsoft.com/office/powerpoint/2010/main" val="219383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EA6AF-B503-44FF-B2CB-A2C1DD540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Demo 02.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Вложенное ветвление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1418B3-22BB-4344-BE97-9849AB97E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Убираем одно сокращенное ветвление: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2000" b="1" dirty="0">
              <a:latin typeface="Cascadia Code SemiBold" panose="020B0609020000020004" pitchFamily="49" charset="0"/>
              <a:ea typeface="Times New Roman" panose="02020603050405020304" pitchFamily="18" charset="0"/>
              <a:cs typeface="Cascadia Code SemiBold" panose="020B0609020000020004" pitchFamily="49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b="1" dirty="0">
              <a:latin typeface="Cascadia Code SemiBold" panose="020B0609020000020004" pitchFamily="49" charset="0"/>
              <a:ea typeface="Times New Roman" panose="02020603050405020304" pitchFamily="18" charset="0"/>
              <a:cs typeface="Cascadia Code SemiBold" panose="020B0609020000020004" pitchFamily="49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y</a:t>
            </a:r>
            <a:r>
              <a:rPr lang="en-US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= 0.5;</a:t>
            </a:r>
            <a:r>
              <a:rPr lang="ru-RU" b="1" dirty="0">
                <a:effectLst/>
                <a:latin typeface="Cascadia Code" panose="020B0609020000020004" pitchFamily="49" charset="0"/>
                <a:ea typeface="Times New Roman" panose="02020603050405020304" pitchFamily="18" charset="0"/>
                <a:cs typeface="Cascadia Code" panose="020B0609020000020004" pitchFamily="49" charset="0"/>
              </a:rPr>
              <a:t> </a:t>
            </a:r>
            <a:endParaRPr lang="ru-RU" b="1" dirty="0">
              <a:latin typeface="Cascadia Code" panose="020B0609020000020004" pitchFamily="49" charset="0"/>
              <a:ea typeface="Times New Roman" panose="02020603050405020304" pitchFamily="18" charset="0"/>
              <a:cs typeface="Cascadia Code" panose="020B0609020000020004" pitchFamily="49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(x &gt; -0.5 &amp;&amp; x &lt;= 0.0) y = x + 1.0;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(x &gt; 0.0 &amp;&amp; x &lt;= 1.0) y = x * x - 1.0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;</a:t>
            </a:r>
            <a:endParaRPr lang="ru-RU" b="1" dirty="0">
              <a:solidFill>
                <a:srgbClr val="000000"/>
              </a:solidFill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</a:t>
            </a:r>
            <a:r>
              <a:rPr lang="en-US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&gt; 1.0) </a:t>
            </a:r>
            <a:r>
              <a:rPr lang="en-US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y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- 1.0;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NB!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ни одно из условий не будет истинным, то исходное значение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переприсвоется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06DB9-294A-479A-BE63-7660D4B38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Demo 0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3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.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Вложенное ветвление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A2BD4D-0702-4866-8D56-4BEBA076E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через вложенные ветвления:</a:t>
            </a:r>
          </a:p>
          <a:p>
            <a:pPr algn="l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</a:t>
            </a:r>
            <a:r>
              <a:rPr lang="ru-RU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f 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(x &lt;= 0)                   </a:t>
            </a:r>
            <a:r>
              <a:rPr lang="ru-RU" b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//Слева от 0.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(x &lt;= -0.5)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y = (</a:t>
            </a:r>
            <a:r>
              <a:rPr lang="ru-RU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float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)0.5;        </a:t>
            </a:r>
            <a:r>
              <a:rPr lang="ru-RU" b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//Слева от -0.5.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</a:t>
            </a:r>
            <a:r>
              <a:rPr lang="ru-RU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else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  y = (</a:t>
            </a:r>
            <a:r>
              <a:rPr lang="ru-RU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float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)(x + 1.0);</a:t>
            </a:r>
            <a:r>
              <a:rPr lang="ru-RU" b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//Справа от -0.5.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else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                   </a:t>
            </a:r>
            <a:r>
              <a:rPr lang="ru-RU" b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//Справа от 0.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(x &lt;= 1.0) 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y = (</a:t>
            </a:r>
            <a:r>
              <a:rPr lang="ru-RU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float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)(x * x - 1.0);</a:t>
            </a:r>
            <a:r>
              <a:rPr lang="ru-RU" b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//Слева от 1.0.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else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  y = (</a:t>
            </a:r>
            <a:r>
              <a:rPr lang="ru-RU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float</a:t>
            </a:r>
            <a:r>
              <a:rPr lang="ru-RU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)(x - 1.0); </a:t>
            </a:r>
            <a:r>
              <a:rPr lang="ru-RU" b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//Справа от 1.0.</a:t>
            </a:r>
            <a:endParaRPr lang="ru-RU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8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4F2F2-90C5-44DA-BD0D-B466ABA8C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92765"/>
            <a:ext cx="6851373" cy="78187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Demo 0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.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Множественное ветвление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29812F-1D0B-42F6-8C28-E83E8B0FD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2067886"/>
            <a:ext cx="8547652" cy="461121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ru-RU" sz="2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uint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shool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;</a:t>
            </a:r>
            <a:endParaRPr lang="ru-RU" sz="2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string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str = </a:t>
            </a:r>
            <a:r>
              <a:rPr lang="en-US" sz="22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.ReadLine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();</a:t>
            </a:r>
            <a:endParaRPr lang="ru-RU" sz="2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shool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= </a:t>
            </a:r>
            <a:r>
              <a:rPr lang="en-US" sz="22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uint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.Parse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(str);</a:t>
            </a:r>
            <a:endParaRPr lang="ru-RU" sz="2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shool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&gt;= 1 &amp;&amp;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shool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&lt;= 4) </a:t>
            </a:r>
            <a:r>
              <a:rPr lang="en-US" sz="22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.WriteLine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ru-RU" sz="22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Начальная школа</a:t>
            </a:r>
            <a:r>
              <a:rPr lang="en-US" sz="22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</a:t>
            </a:r>
            <a:endParaRPr lang="ru-RU" sz="2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</a:t>
            </a:r>
            <a:r>
              <a:rPr lang="en-US" sz="22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endParaRPr lang="ru-RU" sz="2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shool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&gt;=5  &amp;&amp;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shool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&lt;=9) </a:t>
            </a:r>
            <a:r>
              <a:rPr lang="en-US" sz="22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.WriteLine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ru-RU" sz="22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Средняя школа</a:t>
            </a:r>
            <a:r>
              <a:rPr lang="en-US" sz="22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</a:t>
            </a:r>
            <a:endParaRPr lang="ru-RU" sz="2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shool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&gt;=10 &amp;&amp;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shool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 &lt;= 11) </a:t>
            </a:r>
            <a:r>
              <a:rPr lang="en-US" sz="2200" b="1" dirty="0" err="1">
                <a:solidFill>
                  <a:srgbClr val="2F5496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Console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.WriteLine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ru-RU" sz="22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Старшая школа</a:t>
            </a:r>
            <a:r>
              <a:rPr lang="en-US" sz="2200" b="1" dirty="0">
                <a:solidFill>
                  <a:srgbClr val="A31515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);</a:t>
            </a:r>
            <a:endParaRPr lang="ru-RU" sz="2200" b="1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  <a:p>
            <a:pPr algn="l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2152C-AADC-DD1F-7719-FBD009F07095}"/>
              </a:ext>
            </a:extLst>
          </p:cNvPr>
          <p:cNvSpPr txBox="1"/>
          <p:nvPr/>
        </p:nvSpPr>
        <p:spPr>
          <a:xfrm>
            <a:off x="373310" y="932681"/>
            <a:ext cx="6908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альтернатив больше двух, то можно использовать два инструмента:  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связки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ru-RU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или переключатель 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switch</a:t>
            </a:r>
            <a:r>
              <a:rPr lang="ru-RU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Рассмотрим пример, в котором определяется, к какой ступени среднего общего образования относится класс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76141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2508</Words>
  <Application>Microsoft Office PowerPoint</Application>
  <PresentationFormat>Экран (4:3)</PresentationFormat>
  <Paragraphs>352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30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Cascadia Code</vt:lpstr>
      <vt:lpstr>Cascadia Code SemiBold</vt:lpstr>
      <vt:lpstr>Cascadia Mono</vt:lpstr>
      <vt:lpstr>Courier New</vt:lpstr>
      <vt:lpstr>Times New Roman</vt:lpstr>
      <vt:lpstr>Wingdings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Основы программирования на C#</vt:lpstr>
      <vt:lpstr>Материалы к семинару.  Задания.</vt:lpstr>
      <vt:lpstr>Ветвление классическое.</vt:lpstr>
      <vt:lpstr>Сокращенное ветвление</vt:lpstr>
      <vt:lpstr>Вложенное ветвление</vt:lpstr>
      <vt:lpstr>Demo 01. Вложенное ветвление</vt:lpstr>
      <vt:lpstr>Demo 02. Вложенное ветвление</vt:lpstr>
      <vt:lpstr>Demo 03. Вложенное ветвление</vt:lpstr>
      <vt:lpstr>Demo 04. Множественное ветвление. </vt:lpstr>
      <vt:lpstr>Переключатель switch:</vt:lpstr>
      <vt:lpstr>Demo 05. Реализация при помощи переключателя switch.</vt:lpstr>
      <vt:lpstr> Demo 06. Новые возможности переключателя switch.</vt:lpstr>
      <vt:lpstr>Demo 07. Новые возможности переключателя switch.</vt:lpstr>
      <vt:lpstr>Виды циклов</vt:lpstr>
      <vt:lpstr>Demo 08. Параметрический цикл  (универсальный)</vt:lpstr>
      <vt:lpstr>Demo 09.  for</vt:lpstr>
      <vt:lpstr>Презентация PowerPoint</vt:lpstr>
      <vt:lpstr>     Demo 11. Вычисляем  сумму чисел, меньших 100 и кратных 3 и 7 одновременно (цикл с постусловием) </vt:lpstr>
      <vt:lpstr>Demo 12. Цикл с предусловием. </vt:lpstr>
      <vt:lpstr>Demo  13. Цикл с постусловием</vt:lpstr>
      <vt:lpstr>Demo 14. Вложенные циклы</vt:lpstr>
      <vt:lpstr>Циклы повтора решений</vt:lpstr>
      <vt:lpstr>Self 01. Составить  программу,  вычисляющую значение переменной F по правилу:      100, если  а – цифра F =     200, если  а – прописная                 латинская буква              300, если а – строчная латинская буква              400 – в остальных случаях  Переменная F – целая, переменная a – символьная. Значение переменной a ввести с клавиатуры. На экран вывести значение переменных a и F. </vt:lpstr>
      <vt:lpstr>        Self 02. Составить программу, проверяющую попадание точки в заданную область. Область задана на рисунке заштрихованной фигурой. Координаты точки X и Y ввести с клавиатуры. Вывести на экран одно из сообщений:  о попадании точки во внутрь области; о попадании точки на границу области; о не принадлежности точки области. </vt:lpstr>
      <vt:lpstr> Self 03. Составить программу, проверяющую попадание точки в заданную область. Область задана на рисунке заштрихованной фигурой. Координаты точки X и Y ввести с клавиатуры. Вывести на экран одно из сообщений:  о попадании точки во внутрь области; о попадании точки на границу области; о не принадлежности точки области. </vt:lpstr>
      <vt:lpstr>Self 04. </vt:lpstr>
      <vt:lpstr>Презентация PowerPoint</vt:lpstr>
      <vt:lpstr>Self 07.</vt:lpstr>
      <vt:lpstr>Self 08. Бесконечная сумма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Лесовская</dc:creator>
  <cp:lastModifiedBy>Лесовская Ирина Николаевна</cp:lastModifiedBy>
  <cp:revision>61</cp:revision>
  <dcterms:created xsi:type="dcterms:W3CDTF">2024-08-16T11:27:29Z</dcterms:created>
  <dcterms:modified xsi:type="dcterms:W3CDTF">2025-09-19T09:35:52Z</dcterms:modified>
</cp:coreProperties>
</file>