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4"/>
  </p:notesMasterIdLst>
  <p:handoutMasterIdLst>
    <p:handoutMasterId r:id="rId25"/>
  </p:handoutMasterIdLst>
  <p:sldIdLst>
    <p:sldId id="410" r:id="rId5"/>
    <p:sldId id="397" r:id="rId6"/>
    <p:sldId id="411" r:id="rId7"/>
    <p:sldId id="412" r:id="rId8"/>
    <p:sldId id="413" r:id="rId9"/>
    <p:sldId id="391" r:id="rId10"/>
    <p:sldId id="414" r:id="rId11"/>
    <p:sldId id="415" r:id="rId12"/>
    <p:sldId id="409" r:id="rId13"/>
    <p:sldId id="416" r:id="rId14"/>
    <p:sldId id="389" r:id="rId15"/>
    <p:sldId id="408" r:id="rId16"/>
    <p:sldId id="383" r:id="rId17"/>
    <p:sldId id="407" r:id="rId18"/>
    <p:sldId id="406" r:id="rId19"/>
    <p:sldId id="405" r:id="rId20"/>
    <p:sldId id="404" r:id="rId21"/>
    <p:sldId id="403" r:id="rId22"/>
    <p:sldId id="398" r:id="rId2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29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E92A46E5-772B-4A8A-A167-62663A29553C}" type="datetime1">
              <a:rPr lang="es-ES" smtClean="0"/>
              <a:t>27/04/2024</a:t>
            </a:fld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2C230DF-5933-439D-898F-38E9AC9BA68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8" name="Marcador de encabezad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6DB30B6-91B7-493F-B445-96E1D2848A7B}" type="datetime1">
              <a:rPr lang="es-ES" smtClean="0"/>
              <a:t>27/04/2024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A89C7E07-3C67-C64C-8DA0-0404F63039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tabla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7" name="Forma lib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457200" indent="0">
              <a:spcBef>
                <a:spcPts val="1800"/>
              </a:spcBef>
              <a:buNone/>
              <a:defRPr lang="es-ES" sz="2000"/>
            </a:lvl2pPr>
            <a:lvl3pPr marL="914400" indent="0">
              <a:spcBef>
                <a:spcPts val="1800"/>
              </a:spcBef>
              <a:buNone/>
              <a:defRPr lang="es-ES" sz="2000"/>
            </a:lvl3pPr>
            <a:lvl4pPr marL="1371600" indent="0">
              <a:spcBef>
                <a:spcPts val="1800"/>
              </a:spcBef>
              <a:buNone/>
              <a:defRPr lang="es-ES" sz="2000"/>
            </a:lvl4pPr>
            <a:lvl5pPr marL="1828800" indent="0">
              <a:spcBef>
                <a:spcPts val="1800"/>
              </a:spcBef>
              <a:buNone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>
              <a:spcBef>
                <a:spcPts val="18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9" name="Marcador de posición de la tab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es-ES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 spc="50" baseline="0">
                <a:latin typeface="+mj-lt"/>
              </a:defRPr>
            </a:lvl1pPr>
          </a:lstStyle>
          <a:p>
            <a:pPr rtl="0"/>
            <a:r>
              <a:rPr lang="es-ES" noProof="0" dirty="0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s-E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 noProof="0" dirty="0"/>
              <a:t>Haga clic para agregar contenido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3" name="Marcador de número de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42" name="Marcador de fech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noProof="0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b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9436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8" name="Forma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9" name="Forma lib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es-ES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es-ES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es-ES" sz="2000"/>
            </a:lvl3pPr>
            <a:lvl4pPr marL="1371600" indent="0">
              <a:spcBef>
                <a:spcPts val="1800"/>
              </a:spcBef>
              <a:buFont typeface="+mj-lt"/>
              <a:buNone/>
              <a:defRPr lang="es-ES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endParaRPr lang="es-ES" dirty="0"/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e imagen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32" name="Marcador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s-ES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es-ES">
          <a:solidFill>
            <a:schemeClr val="tx2"/>
          </a:solidFill>
        </a:defRPr>
      </a:lvl2pPr>
      <a:lvl3pPr eaLnBrk="1" hangingPunct="1">
        <a:defRPr lang="es-ES">
          <a:solidFill>
            <a:schemeClr val="tx2"/>
          </a:solidFill>
        </a:defRPr>
      </a:lvl3pPr>
      <a:lvl4pPr eaLnBrk="1" hangingPunct="1">
        <a:defRPr lang="es-ES">
          <a:solidFill>
            <a:schemeClr val="tx2"/>
          </a:solidFill>
        </a:defRPr>
      </a:lvl4pPr>
      <a:lvl5pPr eaLnBrk="1" hangingPunct="1">
        <a:defRPr lang="es-ES">
          <a:solidFill>
            <a:schemeClr val="tx2"/>
          </a:solidFill>
        </a:defRPr>
      </a:lvl5pPr>
      <a:lvl6pPr eaLnBrk="1" hangingPunct="1">
        <a:defRPr lang="es-ES">
          <a:solidFill>
            <a:schemeClr val="tx2"/>
          </a:solidFill>
        </a:defRPr>
      </a:lvl6pPr>
      <a:lvl7pPr eaLnBrk="1" hangingPunct="1">
        <a:defRPr lang="es-ES">
          <a:solidFill>
            <a:schemeClr val="tx2"/>
          </a:solidFill>
        </a:defRPr>
      </a:lvl7pPr>
      <a:lvl8pPr eaLnBrk="1" hangingPunct="1">
        <a:defRPr lang="es-ES">
          <a:solidFill>
            <a:schemeClr val="tx2"/>
          </a:solidFill>
        </a:defRPr>
      </a:lvl8pPr>
      <a:lvl9pPr eaLnBrk="1" hangingPunct="1">
        <a:defRPr lang="es-ES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2651" y="549502"/>
            <a:ext cx="5486400" cy="32918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8000" dirty="0"/>
              <a:t>Teoría de Grafos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itle 1">
            <a:extLst>
              <a:ext uri="{FF2B5EF4-FFF2-40B4-BE49-F238E27FC236}">
                <a16:creationId xmlns:a16="http://schemas.microsoft.com/office/drawing/2014/main" id="{F2D53C92-8E14-5736-14EB-8C1F1B22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subgrafo</a:t>
            </a:r>
            <a:endParaRPr lang="en-US" dirty="0"/>
          </a:p>
        </p:txBody>
      </p:sp>
      <p:pic>
        <p:nvPicPr>
          <p:cNvPr id="7172" name="Picture 4" descr="Solved 9 o MARKs] For each of the following graphs, | Chegg.com">
            <a:extLst>
              <a:ext uri="{FF2B5EF4-FFF2-40B4-BE49-F238E27FC236}">
                <a16:creationId xmlns:a16="http://schemas.microsoft.com/office/drawing/2014/main" id="{CCB2FEB6-AAAC-0FB6-D7C7-5139D0E7DA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9" b="55967"/>
          <a:stretch/>
        </p:blipFill>
        <p:spPr bwMode="auto">
          <a:xfrm>
            <a:off x="957263" y="2436976"/>
            <a:ext cx="12054193" cy="287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61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Algoritmos de búsqueda</a:t>
            </a:r>
          </a:p>
        </p:txBody>
      </p:sp>
      <p:pic>
        <p:nvPicPr>
          <p:cNvPr id="12" name="Marcador de posición de imagen 4" descr="Primer plano de un grano de madera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pic>
        <p:nvPicPr>
          <p:cNvPr id="8194" name="Picture 2" descr="Desenho Lupa PNG">
            <a:extLst>
              <a:ext uri="{FF2B5EF4-FFF2-40B4-BE49-F238E27FC236}">
                <a16:creationId xmlns:a16="http://schemas.microsoft.com/office/drawing/2014/main" id="{87D8791B-5EFD-6055-C618-288B63623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2" y="732631"/>
            <a:ext cx="5190511" cy="539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770"/>
            <a:ext cx="9778365" cy="149459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6000" dirty="0"/>
              <a:t>Algoritmos de búsqueda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728290"/>
            <a:ext cx="4651895" cy="359747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Este algoritmo de búsqueda busca los caminos más cortos desde un vértice de origen dado a todos los demás vértices, en términos del número de aristas en los caminos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728290"/>
            <a:ext cx="4490827" cy="359747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Este algoritmo de búsqueda intenta recorrerá todos los nodos de un grafo o árbol de manera ordenada pero no uniforme, consistiendo en expandirse por todos los nodos que van encontrando en un camino en concreto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661D71E-D5A2-229E-A77E-5E04F30C7D18}"/>
              </a:ext>
            </a:extLst>
          </p:cNvPr>
          <p:cNvSpPr txBox="1">
            <a:spLocks/>
          </p:cNvSpPr>
          <p:nvPr/>
        </p:nvSpPr>
        <p:spPr>
          <a:xfrm>
            <a:off x="594360" y="2163375"/>
            <a:ext cx="5159477" cy="59079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s-ES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es-ES">
                <a:solidFill>
                  <a:schemeClr val="tx2"/>
                </a:solidFill>
              </a:defRPr>
            </a:lvl2pPr>
            <a:lvl3pPr eaLnBrk="1" hangingPunct="1">
              <a:defRPr lang="es-ES">
                <a:solidFill>
                  <a:schemeClr val="tx2"/>
                </a:solidFill>
              </a:defRPr>
            </a:lvl3pPr>
            <a:lvl4pPr eaLnBrk="1" hangingPunct="1">
              <a:defRPr lang="es-ES">
                <a:solidFill>
                  <a:schemeClr val="tx2"/>
                </a:solidFill>
              </a:defRPr>
            </a:lvl4pPr>
            <a:lvl5pPr eaLnBrk="1" hangingPunct="1">
              <a:defRPr lang="es-ES">
                <a:solidFill>
                  <a:schemeClr val="tx2"/>
                </a:solidFill>
              </a:defRPr>
            </a:lvl5pPr>
            <a:lvl6pPr eaLnBrk="1" hangingPunct="1">
              <a:defRPr lang="es-ES">
                <a:solidFill>
                  <a:schemeClr val="tx2"/>
                </a:solidFill>
              </a:defRPr>
            </a:lvl6pPr>
            <a:lvl7pPr eaLnBrk="1" hangingPunct="1">
              <a:defRPr lang="es-ES">
                <a:solidFill>
                  <a:schemeClr val="tx2"/>
                </a:solidFill>
              </a:defRPr>
            </a:lvl7pPr>
            <a:lvl8pPr eaLnBrk="1" hangingPunct="1">
              <a:defRPr lang="es-ES">
                <a:solidFill>
                  <a:schemeClr val="tx2"/>
                </a:solidFill>
              </a:defRPr>
            </a:lvl8pPr>
            <a:lvl9pPr eaLnBrk="1" hangingPunct="1">
              <a:defRPr lang="es-ES">
                <a:solidFill>
                  <a:schemeClr val="tx2"/>
                </a:solidFill>
              </a:defRPr>
            </a:lvl9pPr>
          </a:lstStyle>
          <a:p>
            <a:r>
              <a:rPr lang="es-GT" sz="3200" dirty="0"/>
              <a:t>Búsqueda a lo ancho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5A7D8AC-6401-6A33-E039-082A2D20F5CC}"/>
              </a:ext>
            </a:extLst>
          </p:cNvPr>
          <p:cNvSpPr txBox="1">
            <a:spLocks/>
          </p:cNvSpPr>
          <p:nvPr/>
        </p:nvSpPr>
        <p:spPr>
          <a:xfrm>
            <a:off x="5881898" y="2111739"/>
            <a:ext cx="5159477" cy="59079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s-ES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es-ES">
                <a:solidFill>
                  <a:schemeClr val="tx2"/>
                </a:solidFill>
              </a:defRPr>
            </a:lvl2pPr>
            <a:lvl3pPr eaLnBrk="1" hangingPunct="1">
              <a:defRPr lang="es-ES">
                <a:solidFill>
                  <a:schemeClr val="tx2"/>
                </a:solidFill>
              </a:defRPr>
            </a:lvl3pPr>
            <a:lvl4pPr eaLnBrk="1" hangingPunct="1">
              <a:defRPr lang="es-ES">
                <a:solidFill>
                  <a:schemeClr val="tx2"/>
                </a:solidFill>
              </a:defRPr>
            </a:lvl4pPr>
            <a:lvl5pPr eaLnBrk="1" hangingPunct="1">
              <a:defRPr lang="es-ES">
                <a:solidFill>
                  <a:schemeClr val="tx2"/>
                </a:solidFill>
              </a:defRPr>
            </a:lvl5pPr>
            <a:lvl6pPr eaLnBrk="1" hangingPunct="1">
              <a:defRPr lang="es-ES">
                <a:solidFill>
                  <a:schemeClr val="tx2"/>
                </a:solidFill>
              </a:defRPr>
            </a:lvl6pPr>
            <a:lvl7pPr eaLnBrk="1" hangingPunct="1">
              <a:defRPr lang="es-ES">
                <a:solidFill>
                  <a:schemeClr val="tx2"/>
                </a:solidFill>
              </a:defRPr>
            </a:lvl7pPr>
            <a:lvl8pPr eaLnBrk="1" hangingPunct="1">
              <a:defRPr lang="es-ES">
                <a:solidFill>
                  <a:schemeClr val="tx2"/>
                </a:solidFill>
              </a:defRPr>
            </a:lvl8pPr>
            <a:lvl9pPr eaLnBrk="1" hangingPunct="1">
              <a:defRPr lang="es-ES">
                <a:solidFill>
                  <a:schemeClr val="tx2"/>
                </a:solidFill>
              </a:defRPr>
            </a:lvl9pPr>
          </a:lstStyle>
          <a:p>
            <a:r>
              <a:rPr lang="es-GT" sz="3200" dirty="0"/>
              <a:t>Búsqueda a lo largo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706416F-D413-E600-A775-26FC7B056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449" y="4436567"/>
            <a:ext cx="3269769" cy="2044465"/>
          </a:xfrm>
          <a:prstGeom prst="rect">
            <a:avLst/>
          </a:prstGeom>
        </p:spPr>
      </p:pic>
      <p:pic>
        <p:nvPicPr>
          <p:cNvPr id="9220" name="Picture 4" descr="Métodos de Busqueda - Making Code">
            <a:extLst>
              <a:ext uri="{FF2B5EF4-FFF2-40B4-BE49-F238E27FC236}">
                <a16:creationId xmlns:a16="http://schemas.microsoft.com/office/drawing/2014/main" id="{49EA35ED-036E-DFE8-5610-81EE1D8652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0"/>
          <a:stretch/>
        </p:blipFill>
        <p:spPr bwMode="auto">
          <a:xfrm>
            <a:off x="6635064" y="4374565"/>
            <a:ext cx="2543444" cy="238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Agenda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es-ES"/>
            </a:defPPr>
          </a:lstStyle>
          <a:p>
            <a:pPr rtl="0"/>
            <a:r>
              <a:rPr lang="es-ES"/>
              <a:t>Introducción</a:t>
            </a:r>
          </a:p>
          <a:p>
            <a:pPr rtl="0"/>
            <a:r>
              <a:rPr lang="es-ES"/>
              <a:t>Generar confianza</a:t>
            </a:r>
          </a:p>
          <a:p>
            <a:pPr rtl="0"/>
            <a:r>
              <a:rPr lang="es-ES"/>
              <a:t>Atraer al público</a:t>
            </a:r>
          </a:p>
          <a:p>
            <a:pPr rtl="0"/>
            <a:r>
              <a:rPr lang="es-ES"/>
              <a:t>Ayudas visuales</a:t>
            </a:r>
          </a:p>
          <a:p>
            <a:pPr rtl="0"/>
            <a:r>
              <a:rPr lang="es-ES"/>
              <a:t>Sugerencias finales y puntos de vista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6" y="3499667"/>
            <a:ext cx="3776460" cy="254281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Navegar por las sesiones de Preguntas y respuestas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Conozca el material con antelación</a:t>
            </a:r>
          </a:p>
          <a:p>
            <a:pPr rtl="0"/>
            <a:r>
              <a:rPr lang="es-ES" dirty="0"/>
              <a:t>Anticípese a las preguntas frecuentes</a:t>
            </a:r>
          </a:p>
          <a:p>
            <a:pPr rtl="0"/>
            <a:r>
              <a:rPr lang="es-ES" dirty="0"/>
              <a:t>Ensaye sus respuestas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1" y="2810595"/>
            <a:ext cx="4764751" cy="3319513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Mantener la compostura durante la sesión de Preguntas y respuestas es esencial para proyectar confianza y autoridad. Tenga en cuenta las siguientes sugerencias para mantener la compostura:</a:t>
            </a:r>
          </a:p>
          <a:p>
            <a:pPr lvl="1" rtl="0"/>
            <a:r>
              <a:rPr lang="es-ES" dirty="0"/>
              <a:t>Mantenga la calma</a:t>
            </a:r>
          </a:p>
          <a:p>
            <a:pPr lvl="1" rtl="0"/>
            <a:r>
              <a:rPr lang="es-ES" dirty="0"/>
              <a:t>Escuche activamente</a:t>
            </a:r>
          </a:p>
          <a:p>
            <a:pPr lvl="1" rtl="0"/>
            <a:r>
              <a:rPr lang="es-ES" dirty="0"/>
              <a:t>Pause y reflexione</a:t>
            </a:r>
          </a:p>
          <a:p>
            <a:pPr lvl="1" rtl="0"/>
            <a:r>
              <a:rPr lang="es-ES" dirty="0"/>
              <a:t>Mantenga el contacto visual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409854" cy="235402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pc="60" dirty="0"/>
              <a:t>Impacto en el habla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188239" cy="2994025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Su capacidad de comunicarse de forma eficaz dejará un impacto duradero en el público</a:t>
            </a:r>
          </a:p>
          <a:p>
            <a:pPr rtl="0"/>
            <a:r>
              <a:rPr lang="es-ES" dirty="0"/>
              <a:t>La comunicación eficaz implica no solo entregar un mensaje, sino también resonar con las experiencias, los valores y las emociones de los que escuchan </a:t>
            </a:r>
          </a:p>
          <a:p>
            <a:pPr rtl="0"/>
            <a:endParaRPr lang="es-ES" dirty="0"/>
          </a:p>
        </p:txBody>
      </p:sp>
      <p:pic>
        <p:nvPicPr>
          <p:cNvPr id="5" name="Marcador de posición de imagen 52" descr="Bombillas colgante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Presentación dinámica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989060" cy="399906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Aprenda a infundir energía en su presentación para dejar una impresión duradera.</a:t>
            </a:r>
          </a:p>
          <a:p>
            <a:pPr rtl="0"/>
            <a:r>
              <a:rPr lang="es-ES" dirty="0"/>
              <a:t>Uno de los objetivos de una comunicación eficaz es motivar a la audiencia.</a:t>
            </a:r>
          </a:p>
        </p:txBody>
      </p:sp>
      <p:graphicFrame>
        <p:nvGraphicFramePr>
          <p:cNvPr id="8" name="Marcador de posición de la tabla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92838065"/>
              </p:ext>
            </p:extLst>
          </p:nvPr>
        </p:nvGraphicFramePr>
        <p:xfrm>
          <a:off x="3670300" y="584200"/>
          <a:ext cx="7930340" cy="449641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8258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11373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>
                          <a:latin typeface="+mj-lt"/>
                        </a:rPr>
                        <a:t>Métrico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>
                          <a:latin typeface="+mj-lt"/>
                        </a:rPr>
                        <a:t>Medida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>
                          <a:latin typeface="+mj-lt"/>
                        </a:rPr>
                        <a:t>Objetivo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>
                          <a:latin typeface="+mj-lt"/>
                        </a:rPr>
                        <a:t>Real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08914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Asistencia del público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# de asistentes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08914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Duración de la interacción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Minutos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11373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Interacción de preguntas y respuestas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# de preguntas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11373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Comentarios positivos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Porcentaje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12734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Tasa de retención de información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Porcentaje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pc="60" dirty="0"/>
              <a:t>Sugerencias finales y puntos de vista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500477" cy="3597470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Ensayo coherente</a:t>
            </a:r>
          </a:p>
          <a:p>
            <a:pPr lvl="1" rtl="0"/>
            <a:r>
              <a:rPr lang="es-ES" dirty="0"/>
              <a:t>Refuerce su familiaridad</a:t>
            </a:r>
          </a:p>
          <a:p>
            <a:pPr rtl="0"/>
            <a:r>
              <a:rPr lang="es-ES" dirty="0"/>
              <a:t>Refinar el estilo de presentación</a:t>
            </a:r>
          </a:p>
          <a:p>
            <a:pPr lvl="1" rtl="0"/>
            <a:r>
              <a:rPr lang="es-ES" dirty="0"/>
              <a:t>Ritmo, tono y énfasis</a:t>
            </a:r>
          </a:p>
          <a:p>
            <a:pPr rtl="0"/>
            <a:r>
              <a:rPr lang="es-ES" dirty="0"/>
              <a:t>Intervalos y transiciones</a:t>
            </a:r>
          </a:p>
          <a:p>
            <a:pPr lvl="1" rtl="0"/>
            <a:r>
              <a:rPr lang="es-ES" dirty="0"/>
              <a:t>Objetivo de una presentación sin problemas y profesional</a:t>
            </a:r>
          </a:p>
          <a:p>
            <a:pPr rtl="0"/>
            <a:r>
              <a:rPr lang="es-ES" dirty="0"/>
              <a:t>Público de prácticas</a:t>
            </a:r>
          </a:p>
          <a:p>
            <a:pPr lvl="1" rtl="0"/>
            <a:r>
              <a:rPr lang="es-ES" dirty="0"/>
              <a:t>Apunte a compañeros para escuchar y proporcionar comentarios</a:t>
            </a:r>
          </a:p>
          <a:p>
            <a:pPr lvl="1" rtl="0"/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Buscar comentarios</a:t>
            </a:r>
          </a:p>
          <a:p>
            <a:pPr rtl="0"/>
            <a:r>
              <a:rPr lang="es-ES"/>
              <a:t>Reflejar el rendimiento</a:t>
            </a:r>
          </a:p>
          <a:p>
            <a:pPr rtl="0"/>
            <a:r>
              <a:rPr lang="es-ES"/>
              <a:t>Explorar nuevas técnicas</a:t>
            </a:r>
          </a:p>
          <a:p>
            <a:pPr rtl="0"/>
            <a:r>
              <a:rPr lang="es-ES"/>
              <a:t>Establecer objetivos personales</a:t>
            </a:r>
          </a:p>
          <a:p>
            <a:pPr rtl="0"/>
            <a:r>
              <a:rPr lang="es-ES"/>
              <a:t>Iterar y adaptarse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Métricas de interacción de habla</a:t>
            </a:r>
          </a:p>
        </p:txBody>
      </p:sp>
      <p:graphicFrame>
        <p:nvGraphicFramePr>
          <p:cNvPr id="4" name="Marcador de posición de tabla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425984229"/>
              </p:ext>
            </p:extLst>
          </p:nvPr>
        </p:nvGraphicFramePr>
        <p:xfrm>
          <a:off x="593725" y="2628900"/>
          <a:ext cx="10991080" cy="370430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4689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>
                          <a:solidFill>
                            <a:schemeClr val="bg1"/>
                          </a:solidFill>
                          <a:latin typeface="+mj-lt"/>
                        </a:rPr>
                        <a:t>Factor de impacto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>
                          <a:solidFill>
                            <a:schemeClr val="bg1"/>
                          </a:solidFill>
                          <a:latin typeface="+mj-lt"/>
                        </a:rPr>
                        <a:t>Medida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>
                          <a:solidFill>
                            <a:schemeClr val="bg1"/>
                          </a:solidFill>
                          <a:latin typeface="+mj-lt"/>
                        </a:rPr>
                        <a:t>Objetivo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>
                          <a:solidFill>
                            <a:schemeClr val="bg1"/>
                          </a:solidFill>
                          <a:latin typeface="+mj-lt"/>
                        </a:rPr>
                        <a:t>Logrado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Interacción del público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Porcentaje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Retención de conocimientos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Porcentaje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Encuestas posteriores a la presentación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Clasificación media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Tasa de recomendación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Porcentaje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594689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Oportunidades de colaboración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# de oportunidades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1500" dirty="0"/>
              <a:t>Gracias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411528"/>
            <a:ext cx="9101731" cy="212729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MIEMBROS DEL GRUPO 1:</a:t>
            </a:r>
          </a:p>
          <a:p>
            <a:pPr rtl="0"/>
            <a:r>
              <a:rPr lang="es-ES" dirty="0"/>
              <a:t>Enner Mendizabal – 202302220</a:t>
            </a:r>
          </a:p>
          <a:p>
            <a:pPr rtl="0"/>
            <a:r>
              <a:rPr lang="es-ES" dirty="0"/>
              <a:t>Daniel Castellanos – 202200176</a:t>
            </a:r>
          </a:p>
          <a:p>
            <a:pPr rtl="0"/>
            <a:r>
              <a:rPr lang="es-ES" dirty="0"/>
              <a:t>Julio Ramos - 202200044</a:t>
            </a:r>
          </a:p>
          <a:p>
            <a:pPr rtl="0"/>
            <a:r>
              <a:rPr lang="es-ES" dirty="0"/>
              <a:t>Eliot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¿Qué es la teoría de grafos?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La teoría de grafos es la rama de las matemáticas computaciones que estudia las relaciones en los grafos, los cuales están formados por nodos y </a:t>
            </a:r>
            <a:r>
              <a:rPr lang="es-ES" dirty="0" err="1"/>
              <a:t>vertices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E58AF-96C9-346C-AF89-A08DBC78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s-GT" dirty="0"/>
              <a:t>Ejemplo de grafo 1</a:t>
            </a:r>
          </a:p>
        </p:txBody>
      </p:sp>
      <p:pic>
        <p:nvPicPr>
          <p:cNvPr id="1026" name="Picture 2" descr="Grafos - 1ª Parte - Revista PROGRAMAR">
            <a:extLst>
              <a:ext uri="{FF2B5EF4-FFF2-40B4-BE49-F238E27FC236}">
                <a16:creationId xmlns:a16="http://schemas.microsoft.com/office/drawing/2014/main" id="{04F0A1A5-2B6F-8551-EB11-C93581F40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1490" y="2282008"/>
            <a:ext cx="6182720" cy="369932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53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E58AF-96C9-346C-AF89-A08DBC78F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es-GT" dirty="0"/>
              <a:t>Ejemplo de grafo 2</a:t>
            </a:r>
          </a:p>
        </p:txBody>
      </p:sp>
      <p:pic>
        <p:nvPicPr>
          <p:cNvPr id="2050" name="Picture 2" descr="M comme multigraphe – groupe fmr">
            <a:extLst>
              <a:ext uri="{FF2B5EF4-FFF2-40B4-BE49-F238E27FC236}">
                <a16:creationId xmlns:a16="http://schemas.microsoft.com/office/drawing/2014/main" id="{7AFF0A8C-F496-1E18-8185-C66BCF131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300734"/>
            <a:ext cx="5791200" cy="425653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40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E58AF-96C9-346C-AF89-A08DBC78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es-GT" dirty="0"/>
              <a:t>Ejemplo de grafo 3</a:t>
            </a:r>
          </a:p>
        </p:txBody>
      </p:sp>
      <p:pic>
        <p:nvPicPr>
          <p:cNvPr id="3074" name="Picture 2" descr="Teoría de grafos">
            <a:extLst>
              <a:ext uri="{FF2B5EF4-FFF2-40B4-BE49-F238E27FC236}">
                <a16:creationId xmlns:a16="http://schemas.microsoft.com/office/drawing/2014/main" id="{3E15F0FE-ABB7-17A1-36BF-72C691E71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1"/>
          <a:stretch/>
        </p:blipFill>
        <p:spPr bwMode="auto">
          <a:xfrm>
            <a:off x="980440" y="2215243"/>
            <a:ext cx="6249035" cy="454631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47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5400" dirty="0"/>
              <a:t>Conectando nodos en los grafos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8278" y="2240900"/>
            <a:ext cx="7810500" cy="118810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0" indent="0" rtl="0">
              <a:buNone/>
            </a:pPr>
            <a:r>
              <a:rPr lang="es-ES" dirty="0"/>
              <a:t>Dos nodos se pueden conectar de distintas formas, así como se puede llegar al mismo nodo pasando por las distintas aristas del grafo </a:t>
            </a:r>
          </a:p>
          <a:p>
            <a:pPr rtl="0"/>
            <a:endParaRPr lang="es-ES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9C9E69DA-983F-FF29-1349-D2967FBB0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557" y="3287182"/>
            <a:ext cx="7127428" cy="282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E58AF-96C9-346C-AF89-A08DBC78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s-GT" dirty="0"/>
              <a:t>Ejemplo de grafo 1</a:t>
            </a:r>
          </a:p>
        </p:txBody>
      </p:sp>
      <p:pic>
        <p:nvPicPr>
          <p:cNvPr id="1026" name="Picture 2" descr="Grafos - 1ª Parte - Revista PROGRAMAR">
            <a:extLst>
              <a:ext uri="{FF2B5EF4-FFF2-40B4-BE49-F238E27FC236}">
                <a16:creationId xmlns:a16="http://schemas.microsoft.com/office/drawing/2014/main" id="{04F0A1A5-2B6F-8551-EB11-C93581F40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1490" y="2282008"/>
            <a:ext cx="6182720" cy="369932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82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E58AF-96C9-346C-AF89-A08DBC78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es-GT" dirty="0"/>
              <a:t>Ejemplo de grafo 3</a:t>
            </a:r>
          </a:p>
        </p:txBody>
      </p:sp>
      <p:pic>
        <p:nvPicPr>
          <p:cNvPr id="3074" name="Picture 2" descr="Teoría de grafos">
            <a:extLst>
              <a:ext uri="{FF2B5EF4-FFF2-40B4-BE49-F238E27FC236}">
                <a16:creationId xmlns:a16="http://schemas.microsoft.com/office/drawing/2014/main" id="{3E15F0FE-ABB7-17A1-36BF-72C691E71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1"/>
          <a:stretch/>
        </p:blipFill>
        <p:spPr bwMode="auto">
          <a:xfrm>
            <a:off x="980440" y="2215243"/>
            <a:ext cx="6249035" cy="454631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23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7200" dirty="0"/>
              <a:t>Subgrafos</a:t>
            </a:r>
          </a:p>
        </p:txBody>
      </p:sp>
      <p:pic>
        <p:nvPicPr>
          <p:cNvPr id="4098" name="Picture 2" descr="[Resuelta] graph-theory | Encontrar el subgrafo con el mayor">
            <a:extLst>
              <a:ext uri="{FF2B5EF4-FFF2-40B4-BE49-F238E27FC236}">
                <a16:creationId xmlns:a16="http://schemas.microsoft.com/office/drawing/2014/main" id="{627D3F58-708E-8B9B-8426-8DA73443B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95" r="2" b="6588"/>
          <a:stretch/>
        </p:blipFill>
        <p:spPr bwMode="auto">
          <a:xfrm>
            <a:off x="3200401" y="285751"/>
            <a:ext cx="8387714" cy="463046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7_TF78853419_Win32" id="{89881BBC-4720-4DBD-B653-230ED84EDDDD}" vid="{D5D0700E-9D65-401B-B37B-B3D39C01EE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{4AB255BC-D883-40BA-A9AC-22B9ED40431E}tf78853419_win32</Template>
  <TotalTime>62</TotalTime>
  <Words>503</Words>
  <Application>Microsoft Office PowerPoint</Application>
  <PresentationFormat>Panorámica</PresentationFormat>
  <Paragraphs>121</Paragraphs>
  <Slides>19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Franklin Gothic Book</vt:lpstr>
      <vt:lpstr>Franklin Gothic Demi</vt:lpstr>
      <vt:lpstr>Personalizar</vt:lpstr>
      <vt:lpstr>Teoría de Grafos</vt:lpstr>
      <vt:lpstr>¿Qué es la teoría de grafos?</vt:lpstr>
      <vt:lpstr>Ejemplo de grafo 1</vt:lpstr>
      <vt:lpstr>Ejemplo de grafo 2</vt:lpstr>
      <vt:lpstr>Ejemplo de grafo 3</vt:lpstr>
      <vt:lpstr>Conectando nodos en los grafos</vt:lpstr>
      <vt:lpstr>Ejemplo de grafo 1</vt:lpstr>
      <vt:lpstr>Ejemplo de grafo 3</vt:lpstr>
      <vt:lpstr>Subgrafos</vt:lpstr>
      <vt:lpstr>Ejemplo de subgrafo</vt:lpstr>
      <vt:lpstr>Algoritmos de búsqueda</vt:lpstr>
      <vt:lpstr>Algoritmos de búsqueda</vt:lpstr>
      <vt:lpstr>Agenda</vt:lpstr>
      <vt:lpstr>Navegar por las sesiones de Preguntas y respuestas</vt:lpstr>
      <vt:lpstr>Impacto en el habla</vt:lpstr>
      <vt:lpstr>Presentación dinámica</vt:lpstr>
      <vt:lpstr>Sugerencias finales y puntos de vista</vt:lpstr>
      <vt:lpstr>Métricas de interacción de habla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Teoría de Grafos</dc:title>
  <dc:creator>Enner Mendizabal Castro</dc:creator>
  <cp:lastModifiedBy>Enner Mendizabal Castro</cp:lastModifiedBy>
  <cp:revision>1</cp:revision>
  <dcterms:created xsi:type="dcterms:W3CDTF">2024-04-28T04:18:24Z</dcterms:created>
  <dcterms:modified xsi:type="dcterms:W3CDTF">2024-04-28T05:21:06Z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