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5"/>
  </p:notesMasterIdLst>
  <p:sldIdLst>
    <p:sldId id="256" r:id="rId2"/>
    <p:sldId id="282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9" r:id="rId21"/>
    <p:sldId id="278" r:id="rId22"/>
    <p:sldId id="277" r:id="rId23"/>
    <p:sldId id="276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3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EE09-3062-4EFB-97C3-9C11F3DC6B8C}" type="datetimeFigureOut">
              <a:rPr lang="fr-FR" smtClean="0"/>
              <a:t>21/12/2012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233C6-656B-4E1F-9731-A5E2433D7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92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727D7976-E37A-4A9A-838D-19F4953D808C}" type="datetime1">
              <a:rPr lang="fr-FR" smtClean="0"/>
              <a:t>21/12/2012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F6EA-F00F-4011-9AB1-23DE8394BA45}" type="datetime1">
              <a:rPr lang="fr-FR" smtClean="0"/>
              <a:t>21/12/2012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E7A9-7731-440D-92CB-B0F846A40638}" type="datetime1">
              <a:rPr lang="fr-FR" smtClean="0"/>
              <a:t>21/12/2012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7590A3-6E03-4A5F-BF04-0312315B333A}" type="datetime1">
              <a:rPr lang="fr-FR" smtClean="0"/>
              <a:t>21/12/2012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0992-3CB1-4285-BB05-C41894EA39F6}" type="datetime1">
              <a:rPr lang="fr-FR" smtClean="0"/>
              <a:t>21/12/2012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E3924-DFF5-42AC-85FA-526A88E05A7F}" type="datetime1">
              <a:rPr lang="fr-FR" smtClean="0"/>
              <a:t>21/12/2012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BCDE4-8DB2-498D-993C-2CBE405C338D}" type="datetime1">
              <a:rPr lang="fr-FR" smtClean="0"/>
              <a:t>21/12/2012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3462-656A-4226-B18F-84A93F8AD37E}" type="datetime1">
              <a:rPr lang="fr-FR" smtClean="0"/>
              <a:t>21/12/2012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8EB-4296-45BD-86CE-CFE3EBC3D5A6}" type="datetime1">
              <a:rPr lang="fr-FR" smtClean="0"/>
              <a:t>21/12/2012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225FB3-623C-42FF-A53E-5E487FFB93EE}" type="datetime1">
              <a:rPr lang="fr-FR" smtClean="0"/>
              <a:t>21/12/2012</a:t>
            </a:fld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59968CB-0BB5-4F57-9A66-3DAB9FF790A1}" type="datetime1">
              <a:rPr lang="fr-FR" smtClean="0"/>
              <a:t>21/12/2012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FFD4465-AB8D-4272-B9CF-F4F364B55FA6}" type="datetime1">
              <a:rPr lang="fr-FR" smtClean="0"/>
              <a:t>21/12/2012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2597FE4-5E0E-45E2-81E7-8E29921EF0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83768" y="2132856"/>
            <a:ext cx="4022824" cy="1152128"/>
          </a:xfrm>
        </p:spPr>
        <p:txBody>
          <a:bodyPr/>
          <a:lstStyle/>
          <a:p>
            <a:r>
              <a:rPr lang="fr-FR" dirty="0" smtClean="0"/>
              <a:t>Cryptographie à base de sac à dos</a:t>
            </a:r>
            <a:endParaRPr lang="fr-FR" dirty="0"/>
          </a:p>
        </p:txBody>
      </p:sp>
      <p:pic>
        <p:nvPicPr>
          <p:cNvPr id="9" name="Image 8" descr="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1296144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17307"/>
            <a:ext cx="1873361" cy="890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ZoneTexte 10"/>
          <p:cNvSpPr txBox="1"/>
          <p:nvPr/>
        </p:nvSpPr>
        <p:spPr>
          <a:xfrm>
            <a:off x="539551" y="5373354"/>
            <a:ext cx="8354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       Réalisé par:                                                                                 Jugé par:</a:t>
            </a:r>
          </a:p>
          <a:p>
            <a:r>
              <a:rPr lang="fr-FR" b="1" dirty="0" smtClean="0"/>
              <a:t>Loubna EL BACHIRI                                                            </a:t>
            </a:r>
            <a:r>
              <a:rPr lang="fr-FR" b="1" dirty="0" smtClean="0"/>
              <a:t> Mme. Hanane </a:t>
            </a:r>
            <a:r>
              <a:rPr lang="fr-FR" b="1" dirty="0"/>
              <a:t>El </a:t>
            </a:r>
            <a:r>
              <a:rPr lang="fr-FR" b="1" dirty="0" err="1"/>
              <a:t>Bakkali</a:t>
            </a:r>
            <a:endParaRPr lang="fr-FR" b="1" dirty="0" smtClean="0"/>
          </a:p>
          <a:p>
            <a:r>
              <a:rPr lang="fr-FR" b="1" dirty="0" smtClean="0"/>
              <a:t>Tarik </a:t>
            </a:r>
            <a:r>
              <a:rPr lang="fr-FR" b="1" dirty="0"/>
              <a:t>RAHMATALLAH </a:t>
            </a:r>
            <a:r>
              <a:rPr lang="fr-FR" b="1" dirty="0" smtClean="0"/>
              <a:t>                                                        </a:t>
            </a:r>
            <a:r>
              <a:rPr lang="fr-FR" b="1" dirty="0" smtClean="0"/>
              <a:t>Mr</a:t>
            </a:r>
            <a:r>
              <a:rPr lang="fr-FR" b="1" dirty="0"/>
              <a:t>. Hussain BENAZZA</a:t>
            </a:r>
          </a:p>
          <a:p>
            <a:endParaRPr lang="fr-FR" b="1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7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sous Maple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10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2104686"/>
            <a:ext cx="8229600" cy="3907516"/>
          </a:xfrm>
        </p:spPr>
      </p:pic>
    </p:spTree>
    <p:extLst>
      <p:ext uri="{BB962C8B-B14F-4D97-AF65-F5344CB8AC3E}">
        <p14:creationId xmlns:p14="http://schemas.microsoft.com/office/powerpoint/2010/main" val="30102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sous Maple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11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8229600" cy="3240360"/>
          </a:xfrm>
        </p:spPr>
      </p:pic>
    </p:spTree>
    <p:extLst>
      <p:ext uri="{BB962C8B-B14F-4D97-AF65-F5344CB8AC3E}">
        <p14:creationId xmlns:p14="http://schemas.microsoft.com/office/powerpoint/2010/main" val="14929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1103248"/>
          </a:xfrm>
        </p:spPr>
        <p:txBody>
          <a:bodyPr/>
          <a:lstStyle/>
          <a:p>
            <a:r>
              <a:rPr lang="fr-FR" i="1" dirty="0"/>
              <a:t>Cryptanalyse du système de</a:t>
            </a:r>
            <a:br>
              <a:rPr lang="fr-FR" i="1" dirty="0"/>
            </a:br>
            <a:r>
              <a:rPr lang="fr-FR" i="1" dirty="0"/>
              <a:t>Merkle-Hellman</a:t>
            </a:r>
            <a:r>
              <a:rPr lang="fr-FR" i="1" dirty="0" smtClean="0">
                <a:effectLst/>
              </a:rPr>
              <a:t/>
            </a:r>
            <a:br>
              <a:rPr lang="fr-FR" i="1" dirty="0" smtClean="0">
                <a:effectLst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342900" indent="-342900" algn="just">
                  <a:buClrTx/>
                  <a:buFont typeface="Wingdings" pitchFamily="2" charset="2"/>
                  <a:buChar char="Ø"/>
                </a:pPr>
                <a:r>
                  <a:rPr lang="fr-FR" dirty="0" smtClean="0"/>
                  <a:t>Soit B = (b1,…, </a:t>
                </a:r>
                <a:r>
                  <a:rPr lang="fr-FR" dirty="0" err="1" smtClean="0"/>
                  <a:t>bn</a:t>
                </a:r>
                <a:r>
                  <a:rPr lang="fr-FR" dirty="0" smtClean="0"/>
                  <a:t>) </a:t>
                </a:r>
                <a:r>
                  <a:rPr lang="fr-FR" dirty="0"/>
                  <a:t>une famille de vecteurs </a:t>
                </a:r>
                <a:r>
                  <a:rPr lang="fr-FR" dirty="0" smtClean="0"/>
                  <a:t>linéairement indépendants </a:t>
                </a:r>
                <a:r>
                  <a:rPr lang="fr-FR" dirty="0"/>
                  <a:t>de </a:t>
                </a:r>
                <a:r>
                  <a:rPr lang="fr-FR" dirty="0" smtClean="0"/>
                  <a:t>Rn.</a:t>
                </a:r>
                <a:r>
                  <a:rPr lang="fr-FR" dirty="0"/>
                  <a:t> </a:t>
                </a:r>
                <a:r>
                  <a:rPr lang="fr-FR" dirty="0" smtClean="0"/>
                  <a:t>Le réseau engendré </a:t>
                </a:r>
                <a:r>
                  <a:rPr lang="fr-FR" dirty="0"/>
                  <a:t>par la base B est </a:t>
                </a:r>
                <a:r>
                  <a:rPr lang="fr-FR" dirty="0" smtClean="0"/>
                  <a:t>l'ensemble :</a:t>
                </a:r>
              </a:p>
              <a:p>
                <a:pPr algn="just"/>
                <a:r>
                  <a:rPr lang="fr-FR" dirty="0" smtClean="0"/>
                  <a:t>                              </a:t>
                </a:r>
                <a:r>
                  <a:rPr lang="fr-FR" dirty="0"/>
                  <a:t>L(B) ={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dirty="0"/>
                          <m:t>i</m:t>
                        </m:r>
                        <m:r>
                          <a:rPr lang="pt-BR">
                            <a:latin typeface="Cambria Math"/>
                          </a:rPr>
                          <m:t>=</m:t>
                        </m:r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pl-PL" dirty="0"/>
                          <m:t>xibi</m:t>
                        </m:r>
                      </m:e>
                    </m:nary>
                  </m:oMath>
                </a14:m>
                <a:r>
                  <a:rPr lang="fr-FR" dirty="0"/>
                  <a:t> | x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dirty="0"/>
                      <m:t>i</m:t>
                    </m:r>
                  </m:oMath>
                </a14:m>
                <a:r>
                  <a:rPr lang="fr-FR" dirty="0"/>
                  <a:t> </a:t>
                </a:r>
                <a:r>
                  <a:rPr lang="az-Cyrl-AZ" dirty="0"/>
                  <a:t>є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/>
                      </a:rPr>
                      <m:t>ℤ</m:t>
                    </m:r>
                  </m:oMath>
                </a14:m>
                <a:r>
                  <a:rPr lang="fr-FR" dirty="0"/>
                  <a:t>}</a:t>
                </a:r>
              </a:p>
              <a:p>
                <a:pPr algn="just"/>
                <a:endParaRPr lang="fr-FR" sz="1100" dirty="0"/>
              </a:p>
              <a:p>
                <a:pPr marL="342900" indent="-342900" algn="just">
                  <a:buClrTx/>
                  <a:buFont typeface="Wingdings" pitchFamily="2" charset="2"/>
                  <a:buChar char="Ø"/>
                </a:pPr>
                <a:r>
                  <a:rPr lang="fr-FR" dirty="0"/>
                  <a:t>L'idée de la réduction de réseau est de calculer une nouvelle base engendrant le même réseau que </a:t>
                </a:r>
                <a:r>
                  <a:rPr lang="fr-FR" dirty="0" smtClean="0"/>
                  <a:t>(b1,...,</a:t>
                </a:r>
                <a:r>
                  <a:rPr lang="fr-FR" dirty="0" err="1" smtClean="0"/>
                  <a:t>bn</a:t>
                </a:r>
                <a:r>
                  <a:rPr lang="fr-FR" dirty="0" smtClean="0"/>
                  <a:t>)</a:t>
                </a:r>
                <a:r>
                  <a:rPr lang="fr-FR" dirty="0"/>
                  <a:t> mais dont les vecteurs sont plus courts et plus orthogonaux. </a:t>
                </a:r>
                <a:endParaRPr lang="fr-FR" dirty="0" smtClean="0"/>
              </a:p>
              <a:p>
                <a:pPr marL="342900" indent="-342900" algn="just">
                  <a:buClrTx/>
                  <a:buFont typeface="Wingdings" pitchFamily="2" charset="2"/>
                  <a:buChar char="Ø"/>
                </a:pPr>
                <a:r>
                  <a:rPr lang="fr-FR" dirty="0" smtClean="0"/>
                  <a:t>Une base (b1, b2,...,  </a:t>
                </a:r>
                <a:r>
                  <a:rPr lang="fr-FR" dirty="0" err="1" smtClean="0"/>
                  <a:t>bn</a:t>
                </a:r>
                <a:r>
                  <a:rPr lang="fr-FR" dirty="0" smtClean="0"/>
                  <a:t>) est LLL-réduite si, la base (b1*, b2*,...,  </a:t>
                </a:r>
                <a:r>
                  <a:rPr lang="fr-FR" dirty="0" err="1" smtClean="0"/>
                  <a:t>bn</a:t>
                </a:r>
                <a:r>
                  <a:rPr lang="fr-FR" dirty="0" smtClean="0"/>
                  <a:t>*) produite par la méthode d'</a:t>
                </a:r>
                <a:r>
                  <a:rPr lang="fr-FR" dirty="0" err="1" smtClean="0"/>
                  <a:t>orthogonalisation</a:t>
                </a:r>
                <a:r>
                  <a:rPr lang="fr-FR" dirty="0" smtClean="0"/>
                  <a:t> de Gram-Schmidt vérifie :</a:t>
                </a:r>
              </a:p>
              <a:p>
                <a:r>
                  <a:rPr lang="fr-FR" dirty="0"/>
                  <a:t> </a:t>
                </a:r>
              </a:p>
              <a:p>
                <a:r>
                  <a:rPr lang="fr-FR" dirty="0"/>
                  <a:t>|µ </a:t>
                </a:r>
                <a:r>
                  <a:rPr lang="fr-FR" dirty="0" err="1"/>
                  <a:t>i,j</a:t>
                </a:r>
                <a:r>
                  <a:rPr lang="fr-FR" dirty="0"/>
                  <a:t>|  &lt;=  1/2  pour  1 &lt;= j &lt; i &lt;= n                                       </a:t>
                </a:r>
                <a:r>
                  <a:rPr lang="fr-FR" dirty="0" smtClean="0"/>
                  <a:t>                          </a:t>
                </a:r>
                <a:r>
                  <a:rPr lang="fr-FR" dirty="0"/>
                  <a:t>(</a:t>
                </a:r>
                <a:r>
                  <a:rPr lang="fr-FR" dirty="0" smtClean="0"/>
                  <a:t>1)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3/4 ||b </a:t>
                </a:r>
                <a:r>
                  <a:rPr lang="fr-FR" dirty="0" smtClean="0"/>
                  <a:t>i-1*||</a:t>
                </a:r>
                <a:r>
                  <a:rPr lang="fr-FR" dirty="0" smtClean="0"/>
                  <a:t>² &lt;= ||b i*+ µ </a:t>
                </a:r>
                <a:r>
                  <a:rPr lang="fr-FR" dirty="0" smtClean="0"/>
                  <a:t>i,i-</a:t>
                </a:r>
                <a:r>
                  <a:rPr lang="fr-FR" sz="1600" dirty="0" smtClean="0"/>
                  <a:t>1</a:t>
                </a:r>
                <a:r>
                  <a:rPr lang="fr-FR" dirty="0" smtClean="0"/>
                  <a:t> </a:t>
                </a:r>
                <a:r>
                  <a:rPr lang="fr-FR" dirty="0" smtClean="0"/>
                  <a:t>b i-</a:t>
                </a:r>
                <a:r>
                  <a:rPr lang="fr-FR" sz="1600" dirty="0" smtClean="0"/>
                  <a:t>1</a:t>
                </a:r>
                <a:r>
                  <a:rPr lang="fr-FR" dirty="0" smtClean="0"/>
                  <a:t>* ||²  pour 1 &lt; i &lt;= n                                    (2)</a:t>
                </a:r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pPr algn="just">
                  <a:buClrTx/>
                </a:pPr>
                <a:endParaRPr lang="fr-FR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296" t="-898" r="-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Réduction de 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 algn="just">
                  <a:buClrTx/>
                  <a:buFont typeface="Wingdings" pitchFamily="2" charset="2"/>
                  <a:buChar char="Ø"/>
                </a:pPr>
                <a:r>
                  <a:rPr lang="fr-FR" dirty="0" smtClean="0"/>
                  <a:t>Attaquer le cryptosystème de Merkle et Hellman </a:t>
                </a:r>
                <a:r>
                  <a:rPr lang="fr-FR" dirty="0" smtClean="0"/>
                  <a:t>revient a résoudre l’équation:   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dirty="0"/>
                          <m:t>i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fr-FR" b="0" i="0" smtClean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pl-PL" dirty="0"/>
                          <m:t>i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pl-PL" dirty="0"/>
                          <m:t>i</m:t>
                        </m:r>
                      </m:e>
                    </m:nary>
                  </m:oMath>
                </a14:m>
                <a:r>
                  <a:rPr lang="fr-FR" dirty="0" smtClean="0"/>
                  <a:t>=c</a:t>
                </a:r>
              </a:p>
              <a:p>
                <a:pPr algn="just">
                  <a:buClrTx/>
                </a:pPr>
                <a:endParaRPr lang="fr-FR" dirty="0" smtClean="0"/>
              </a:p>
              <a:p>
                <a:pPr marL="342900" indent="-342900" algn="just">
                  <a:buClrTx/>
                  <a:buFont typeface="Wingdings" pitchFamily="2" charset="2"/>
                  <a:buChar char="Ø"/>
                </a:pPr>
                <a:r>
                  <a:rPr lang="fr-FR" dirty="0" smtClean="0"/>
                  <a:t>On considère  </a:t>
                </a:r>
                <a:r>
                  <a:rPr lang="fr-FR" dirty="0"/>
                  <a:t>le réseau engendré par les lignes de la matrice suivante </a:t>
                </a:r>
                <a:r>
                  <a:rPr lang="fr-FR" dirty="0" smtClean="0"/>
                  <a:t>:</a:t>
                </a:r>
              </a:p>
              <a:p>
                <a:pPr algn="just">
                  <a:buClrTx/>
                </a:pPr>
                <a:endParaRPr lang="fr-FR" dirty="0"/>
              </a:p>
              <a:p>
                <a:pPr algn="just">
                  <a:buClrTx/>
                </a:pPr>
                <a:endParaRPr lang="fr-FR" dirty="0" smtClean="0"/>
              </a:p>
              <a:p>
                <a:pPr algn="just">
                  <a:buClrTx/>
                </a:pPr>
                <a:endParaRPr lang="fr-FR" dirty="0"/>
              </a:p>
              <a:p>
                <a:pPr algn="just">
                  <a:buClrTx/>
                </a:pPr>
                <a:endParaRPr lang="fr-FR" dirty="0" smtClean="0"/>
              </a:p>
              <a:p>
                <a:pPr algn="just">
                  <a:buClrTx/>
                </a:pPr>
                <a:endParaRPr lang="fr-FR" dirty="0"/>
              </a:p>
              <a:p>
                <a:pPr algn="just">
                  <a:buClrTx/>
                </a:pPr>
                <a:endParaRPr lang="fr-FR" dirty="0" smtClean="0"/>
              </a:p>
              <a:p>
                <a:pPr algn="just">
                  <a:buClrTx/>
                </a:pPr>
                <a:endParaRPr lang="fr-FR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593" t="-4491" r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Cryptanalyse </a:t>
            </a:r>
            <a:r>
              <a:rPr lang="fr-FR" dirty="0"/>
              <a:t>du système de Merkle et Hellman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89040"/>
            <a:ext cx="280831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Cryptanalyse </a:t>
            </a:r>
            <a:r>
              <a:rPr lang="fr-FR" dirty="0"/>
              <a:t>du système de Merkle et Hellman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ClrTx/>
                </a:pPr>
                <a:endParaRPr lang="fr-FR" dirty="0" smtClean="0"/>
              </a:p>
              <a:p>
                <a:pPr algn="just">
                  <a:buClrTx/>
                </a:pPr>
                <a:r>
                  <a:rPr lang="fr-FR" dirty="0" smtClean="0"/>
                  <a:t>Le plus court vecteur doit vérifier les conditions suivantes:</a:t>
                </a:r>
              </a:p>
              <a:p>
                <a:pPr algn="just">
                  <a:buClrTx/>
                </a:pPr>
                <a:endParaRPr lang="fr-FR" dirty="0" smtClean="0"/>
              </a:p>
              <a:p>
                <a:pPr marL="342900" indent="-342900" algn="just">
                  <a:buClrTx/>
                  <a:buFont typeface="Arial" pitchFamily="34" charset="0"/>
                  <a:buChar char="•"/>
                </a:pPr>
                <a:r>
                  <a:rPr lang="fr-FR" dirty="0"/>
                  <a:t>| m</a:t>
                </a:r>
                <a:r>
                  <a:rPr lang="fr-FR" sz="1600" dirty="0"/>
                  <a:t>n</a:t>
                </a:r>
                <a:r>
                  <a:rPr lang="fr-FR" sz="1200" dirty="0"/>
                  <a:t>+1</a:t>
                </a:r>
                <a:r>
                  <a:rPr lang="fr-FR" sz="1800" dirty="0"/>
                  <a:t> </a:t>
                </a:r>
                <a:r>
                  <a:rPr lang="fr-FR" dirty="0"/>
                  <a:t> |= </a:t>
                </a:r>
                <a:r>
                  <a:rPr lang="fr-FR" dirty="0" smtClean="0"/>
                  <a:t>0</a:t>
                </a:r>
              </a:p>
              <a:p>
                <a:pPr algn="just">
                  <a:buClrTx/>
                </a:pPr>
                <a:endParaRPr lang="fr-FR" dirty="0"/>
              </a:p>
              <a:p>
                <a:pPr marL="285750" indent="-285750" algn="just">
                  <a:buClrTx/>
                  <a:buFont typeface="Arial" pitchFamily="34" charset="0"/>
                  <a:buChar char="•"/>
                </a:pPr>
                <a:r>
                  <a:rPr lang="fr-FR" dirty="0"/>
                  <a:t>| m</a:t>
                </a:r>
                <a:r>
                  <a:rPr lang="fr-FR" sz="1600" dirty="0"/>
                  <a:t>i </a:t>
                </a:r>
                <a:r>
                  <a:rPr lang="fr-FR" dirty="0"/>
                  <a:t> |</a:t>
                </a:r>
                <a:r>
                  <a:rPr lang="fr-FR" sz="1600" dirty="0"/>
                  <a:t>≤</a:t>
                </a:r>
                <a:r>
                  <a:rPr lang="fr-FR" dirty="0"/>
                  <a:t> </a:t>
                </a:r>
                <a:r>
                  <a:rPr lang="fr-FR" dirty="0" smtClean="0"/>
                  <a:t> 1       </a:t>
                </a:r>
                <a:r>
                  <a:rPr lang="fr-FR" dirty="0"/>
                  <a:t>pour    1</a:t>
                </a:r>
                <a:r>
                  <a:rPr lang="fr-FR" sz="1600" dirty="0"/>
                  <a:t>≤</a:t>
                </a:r>
                <a:r>
                  <a:rPr lang="fr-FR" dirty="0"/>
                  <a:t> i </a:t>
                </a:r>
                <a:r>
                  <a:rPr lang="fr-FR" sz="1600" dirty="0"/>
                  <a:t>≤</a:t>
                </a:r>
                <a:r>
                  <a:rPr lang="fr-FR" dirty="0" smtClean="0"/>
                  <a:t>n</a:t>
                </a:r>
              </a:p>
              <a:p>
                <a:pPr algn="just">
                  <a:buClrTx/>
                </a:pPr>
                <a:endParaRPr lang="fr-FR" dirty="0"/>
              </a:p>
              <a:p>
                <a:pPr marL="285750" indent="-285750" algn="just">
                  <a:buClrTx/>
                  <a:buFont typeface="Arial" pitchFamily="34" charset="0"/>
                  <a:buChar char="•"/>
                </a:pPr>
                <a:r>
                  <a:rPr lang="fr-FR" dirty="0"/>
                  <a:t>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dirty="0"/>
                          <m:t>i</m:t>
                        </m:r>
                        <m:r>
                          <a:rPr lang="pt-BR">
                            <a:latin typeface="Cambria Math"/>
                          </a:rPr>
                          <m:t>=</m:t>
                        </m:r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fr-FR"/>
                          <m:t>m</m:t>
                        </m:r>
                        <m:r>
                          <m:rPr>
                            <m:nor/>
                          </m:rPr>
                          <a:rPr lang="pl-PL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∗</m:t>
                        </m:r>
                        <m:r>
                          <m:rPr>
                            <m:nor/>
                          </m:rPr>
                          <a:rPr lang="fr-FR" dirty="0"/>
                          <m:t>a</m:t>
                        </m:r>
                        <m:r>
                          <m:rPr>
                            <m:nor/>
                          </m:rPr>
                          <a:rPr lang="pl-PL" dirty="0"/>
                          <m:t>i</m:t>
                        </m:r>
                      </m:e>
                    </m:nary>
                  </m:oMath>
                </a14:m>
                <a:r>
                  <a:rPr lang="fr-FR" dirty="0" smtClean="0"/>
                  <a:t> = c</a:t>
                </a:r>
                <a:endParaRPr lang="fr-FR" dirty="0"/>
              </a:p>
              <a:p>
                <a:pPr algn="just">
                  <a:buClrTx/>
                </a:pPr>
                <a:endParaRPr lang="fr-FR" dirty="0"/>
              </a:p>
              <a:p>
                <a:pPr algn="just">
                  <a:buClrTx/>
                </a:pPr>
                <a:endParaRPr lang="fr-FR" sz="1800" dirty="0" smtClean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sous Maple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16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300288"/>
            <a:ext cx="8170490" cy="31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6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sous Maple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852612"/>
            <a:ext cx="6648971" cy="42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sous Maple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3085"/>
            <a:ext cx="7848871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2564904"/>
                <a:ext cx="8229600" cy="3531096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 algn="just">
                  <a:buClr>
                    <a:schemeClr val="tx1"/>
                  </a:buClr>
                  <a:buFont typeface="Wingdings" pitchFamily="2" charset="2"/>
                  <a:buChar char="ü"/>
                </a:pPr>
                <a:r>
                  <a:rPr lang="fr-FR" dirty="0" smtClean="0"/>
                  <a:t>choisir </a:t>
                </a:r>
                <a:r>
                  <a:rPr lang="fr-FR" dirty="0"/>
                  <a:t>un nombre premier P et un nombre entier h , et créer un corps fini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fr-FR" dirty="0"/>
                  <a:t>) = </a:t>
                </a:r>
                <a:r>
                  <a:rPr lang="fr-FR" dirty="0" err="1"/>
                  <a:t>Zp</a:t>
                </a:r>
                <a:r>
                  <a:rPr lang="fr-FR" dirty="0"/>
                  <a:t>[x]/f(x) où f(x) </a:t>
                </a:r>
                <a:r>
                  <a:rPr lang="fr-FR" dirty="0" smtClean="0"/>
                  <a:t>est </a:t>
                </a:r>
                <a:r>
                  <a:rPr lang="fr-FR" dirty="0"/>
                  <a:t>un polynôme de degré </a:t>
                </a:r>
                <a:r>
                  <a:rPr lang="fr-FR" dirty="0" smtClean="0"/>
                  <a:t>h </a:t>
                </a:r>
                <a:r>
                  <a:rPr lang="fr-FR" dirty="0"/>
                  <a:t>qui est irréductible dans Z/</a:t>
                </a:r>
                <a:r>
                  <a:rPr lang="fr-FR" dirty="0" err="1"/>
                  <a:t>pZ</a:t>
                </a:r>
                <a:r>
                  <a:rPr lang="fr-FR" dirty="0"/>
                  <a:t> </a:t>
                </a:r>
                <a:r>
                  <a:rPr lang="fr-FR" dirty="0" smtClean="0"/>
                  <a:t>.soit </a:t>
                </a:r>
                <a:r>
                  <a:rPr lang="fr-FR" dirty="0"/>
                  <a:t>g(x</a:t>
                </a:r>
                <a:r>
                  <a:rPr lang="fr-FR" dirty="0" smtClean="0"/>
                  <a:t>) </a:t>
                </a:r>
                <a:r>
                  <a:rPr lang="fr-FR" dirty="0"/>
                  <a:t>un élément primitif de Z/</a:t>
                </a:r>
                <a:r>
                  <a:rPr lang="fr-FR" dirty="0" err="1"/>
                  <a:t>pZ</a:t>
                </a:r>
                <a:r>
                  <a:rPr lang="fr-FR" dirty="0"/>
                  <a:t>. </a:t>
                </a:r>
                <a:endParaRPr lang="fr-FR" dirty="0" smtClean="0"/>
              </a:p>
              <a:p>
                <a:pPr algn="just">
                  <a:buClr>
                    <a:schemeClr val="tx1"/>
                  </a:buClr>
                </a:pPr>
                <a:endParaRPr lang="fr-FR" dirty="0" smtClean="0"/>
              </a:p>
              <a:p>
                <a:pPr marL="342900" indent="-342900" algn="just">
                  <a:buClr>
                    <a:schemeClr val="tx1"/>
                  </a:buClr>
                  <a:buFont typeface="Wingdings" pitchFamily="2" charset="2"/>
                  <a:buChar char="ü"/>
                </a:pPr>
                <a:r>
                  <a:rPr lang="fr-FR" dirty="0" smtClean="0"/>
                  <a:t> </a:t>
                </a:r>
                <a:r>
                  <a:rPr lang="fr-FR" dirty="0"/>
                  <a:t>Pour chaque i </a:t>
                </a:r>
                <a:r>
                  <a:rPr lang="fr-FR" dirty="0" smtClean="0"/>
                  <a:t>є </a:t>
                </a:r>
                <a:r>
                  <a:rPr lang="fr-FR" dirty="0"/>
                  <a:t>Z/</a:t>
                </a:r>
                <a:r>
                  <a:rPr lang="fr-FR" dirty="0" err="1"/>
                  <a:t>pZ</a:t>
                </a:r>
                <a:r>
                  <a:rPr lang="fr-FR" dirty="0"/>
                  <a:t> calculer les logarithmes discrets ai = </a:t>
                </a:r>
                <a:r>
                  <a:rPr lang="fr-FR" dirty="0" err="1"/>
                  <a:t>log</a:t>
                </a:r>
                <a:r>
                  <a:rPr lang="fr-FR" sz="1400" dirty="0" err="1"/>
                  <a:t>g</a:t>
                </a:r>
                <a:r>
                  <a:rPr lang="fr-FR" sz="1400" dirty="0"/>
                  <a:t>(x)</a:t>
                </a:r>
                <a:r>
                  <a:rPr lang="fr-FR" dirty="0"/>
                  <a:t>(</a:t>
                </a:r>
                <a:r>
                  <a:rPr lang="fr-FR" dirty="0" err="1"/>
                  <a:t>x+i</a:t>
                </a:r>
                <a:r>
                  <a:rPr lang="fr-FR" dirty="0"/>
                  <a:t>). </a:t>
                </a:r>
                <a:endParaRPr lang="fr-FR" dirty="0" smtClean="0"/>
              </a:p>
              <a:p>
                <a:pPr algn="just">
                  <a:buClr>
                    <a:schemeClr val="tx1"/>
                  </a:buClr>
                </a:pPr>
                <a:endParaRPr lang="fr-FR" dirty="0"/>
              </a:p>
              <a:p>
                <a:pPr marL="342900" indent="-342900" algn="just">
                  <a:buClrTx/>
                  <a:buFont typeface="Wingdings" pitchFamily="2" charset="2"/>
                  <a:buChar char="ü"/>
                </a:pPr>
                <a:r>
                  <a:rPr lang="fr-FR" dirty="0" smtClean="0"/>
                  <a:t> </a:t>
                </a:r>
                <a:r>
                  <a:rPr lang="fr-FR" dirty="0"/>
                  <a:t>Choisir un entier aléatoire </a:t>
                </a:r>
                <a:r>
                  <a:rPr lang="fr-FR" dirty="0" smtClean="0"/>
                  <a:t>d  </a:t>
                </a:r>
                <a:r>
                  <a:rPr lang="fr-FR" dirty="0"/>
                  <a:t>avec 0 ≤ d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-2. </a:t>
                </a:r>
              </a:p>
              <a:p>
                <a:pPr marL="342900" indent="-342900" algn="just">
                  <a:buClrTx/>
                  <a:buFont typeface="Wingdings" pitchFamily="2" charset="2"/>
                  <a:buChar char="ü"/>
                </a:pPr>
                <a:endParaRPr lang="fr-FR" dirty="0"/>
              </a:p>
              <a:p>
                <a:pPr marL="342900" indent="-342900" algn="just">
                  <a:buClrTx/>
                  <a:buFont typeface="Wingdings" pitchFamily="2" charset="2"/>
                  <a:buChar char="ü"/>
                </a:pPr>
                <a:r>
                  <a:rPr lang="fr-FR" dirty="0" smtClean="0"/>
                  <a:t>Calculer ci = (</a:t>
                </a:r>
                <a:r>
                  <a:rPr lang="fr-FR" dirty="0" err="1"/>
                  <a:t>ai+d</a:t>
                </a:r>
                <a:r>
                  <a:rPr lang="fr-FR" dirty="0" smtClean="0"/>
                  <a:t>) mod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fr-FR" dirty="0"/>
                  <a:t>-1  </a:t>
                </a:r>
                <a:r>
                  <a:rPr lang="fr-FR" dirty="0" smtClean="0"/>
                  <a:t> </a:t>
                </a:r>
                <a:r>
                  <a:rPr lang="fr-FR" dirty="0"/>
                  <a:t>pour  </a:t>
                </a:r>
                <a:r>
                  <a:rPr lang="fr-FR" dirty="0" smtClean="0"/>
                  <a:t> </a:t>
                </a:r>
                <a:r>
                  <a:rPr lang="fr-FR" dirty="0"/>
                  <a:t>0 ≤ i ≤ p-1</a:t>
                </a:r>
                <a:r>
                  <a:rPr lang="fr-FR" dirty="0" smtClean="0"/>
                  <a:t>.</a:t>
                </a:r>
              </a:p>
              <a:p>
                <a:pPr algn="just">
                  <a:buClrTx/>
                </a:pPr>
                <a:endParaRPr lang="fr-FR" dirty="0"/>
              </a:p>
              <a:p>
                <a:pPr marL="342900" indent="-342900" algn="just">
                  <a:buClrTx/>
                  <a:buFont typeface="Wingdings" pitchFamily="2" charset="2"/>
                  <a:buChar char="ü"/>
                </a:pPr>
                <a:r>
                  <a:rPr lang="fr-FR" dirty="0" smtClean="0"/>
                  <a:t>la  </a:t>
                </a:r>
                <a:r>
                  <a:rPr lang="fr-FR" dirty="0"/>
                  <a:t>clé publique est([c0,c1,……..cp-1],</a:t>
                </a:r>
                <a:r>
                  <a:rPr lang="fr-FR" dirty="0" err="1"/>
                  <a:t>P,h</a:t>
                </a:r>
                <a:r>
                  <a:rPr lang="fr-FR" dirty="0"/>
                  <a:t>) </a:t>
                </a:r>
                <a:r>
                  <a:rPr lang="fr-FR" dirty="0" smtClean="0"/>
                  <a:t>et </a:t>
                </a:r>
                <a:r>
                  <a:rPr lang="fr-FR" dirty="0"/>
                  <a:t>la clé privée est [f(x),g(x),d</a:t>
                </a:r>
                <a:r>
                  <a:rPr lang="fr-FR" dirty="0" smtClean="0"/>
                  <a:t>].</a:t>
                </a:r>
                <a:endParaRPr lang="fr-FR" dirty="0"/>
              </a:p>
              <a:p>
                <a:pPr algn="just"/>
                <a:endParaRPr lang="fr-FR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2564904"/>
                <a:ext cx="8229600" cy="3531096"/>
              </a:xfrm>
              <a:blipFill rotWithShape="1">
                <a:blip r:embed="rId2"/>
                <a:stretch>
                  <a:fillRect l="-519" t="-2073" r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Cryptosystème de Chor-Rivest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75856" y="1988840"/>
            <a:ext cx="2658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spc="200" dirty="0">
                <a:latin typeface="+mj-lt"/>
                <a:ea typeface="+mj-ea"/>
                <a:cs typeface="Tunga" pitchFamily="2"/>
              </a:rPr>
              <a:t>Génération de clés</a:t>
            </a:r>
          </a:p>
        </p:txBody>
      </p:sp>
    </p:spTree>
    <p:extLst>
      <p:ext uri="{BB962C8B-B14F-4D97-AF65-F5344CB8AC3E}">
        <p14:creationId xmlns:p14="http://schemas.microsoft.com/office/powerpoint/2010/main" val="34665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c plein 22"/>
          <p:cNvSpPr/>
          <p:nvPr/>
        </p:nvSpPr>
        <p:spPr>
          <a:xfrm>
            <a:off x="-3060848" y="78293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e 23"/>
          <p:cNvGrpSpPr/>
          <p:nvPr/>
        </p:nvGrpSpPr>
        <p:grpSpPr>
          <a:xfrm>
            <a:off x="1822186" y="1773262"/>
            <a:ext cx="5712764" cy="427857"/>
            <a:chOff x="328048" y="214010"/>
            <a:chExt cx="5712764" cy="427857"/>
          </a:xfrm>
        </p:grpSpPr>
        <p:sp>
          <p:nvSpPr>
            <p:cNvPr id="46" name="Rectangle 45"/>
            <p:cNvSpPr/>
            <p:nvPr/>
          </p:nvSpPr>
          <p:spPr>
            <a:xfrm>
              <a:off x="328048" y="214010"/>
              <a:ext cx="5712764" cy="427857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328048" y="214010"/>
              <a:ext cx="5712764" cy="427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9612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rPr>
                <a:t>Cryptographie publique</a:t>
              </a:r>
              <a:endParaRPr lang="fr-FR" sz="2000" kern="1200" dirty="0"/>
            </a:p>
          </p:txBody>
        </p:sp>
      </p:grpSp>
      <p:sp>
        <p:nvSpPr>
          <p:cNvPr id="25" name="Ellipse 24"/>
          <p:cNvSpPr/>
          <p:nvPr/>
        </p:nvSpPr>
        <p:spPr>
          <a:xfrm>
            <a:off x="1554775" y="1719780"/>
            <a:ext cx="534822" cy="534822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2174129" y="2414967"/>
            <a:ext cx="5360822" cy="427857"/>
            <a:chOff x="679991" y="855715"/>
            <a:chExt cx="5360822" cy="427857"/>
          </a:xfrm>
        </p:grpSpPr>
        <p:sp>
          <p:nvSpPr>
            <p:cNvPr id="44" name="Rectangle 43"/>
            <p:cNvSpPr/>
            <p:nvPr/>
          </p:nvSpPr>
          <p:spPr>
            <a:xfrm>
              <a:off x="679991" y="855715"/>
              <a:ext cx="5360822" cy="427857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79991" y="855715"/>
              <a:ext cx="5360822" cy="427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9612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/>
                <a:t>Problème général de sac à dos</a:t>
              </a:r>
              <a:endParaRPr lang="fr-FR" sz="2000" kern="1200" dirty="0"/>
            </a:p>
          </p:txBody>
        </p:sp>
      </p:grpSp>
      <p:sp>
        <p:nvSpPr>
          <p:cNvPr id="27" name="Ellipse 26"/>
          <p:cNvSpPr/>
          <p:nvPr/>
        </p:nvSpPr>
        <p:spPr>
          <a:xfrm>
            <a:off x="1906717" y="2361485"/>
            <a:ext cx="534822" cy="534822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2335063" y="3056673"/>
            <a:ext cx="5199888" cy="427857"/>
            <a:chOff x="840925" y="1497421"/>
            <a:chExt cx="5199888" cy="427857"/>
          </a:xfrm>
        </p:grpSpPr>
        <p:sp>
          <p:nvSpPr>
            <p:cNvPr id="42" name="Rectangle 41"/>
            <p:cNvSpPr/>
            <p:nvPr/>
          </p:nvSpPr>
          <p:spPr>
            <a:xfrm>
              <a:off x="840925" y="1497421"/>
              <a:ext cx="5199888" cy="427857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840925" y="1497421"/>
              <a:ext cx="5199888" cy="427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9612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/>
                <a:t>Cryptosystème de Merkle-Hellman</a:t>
              </a:r>
              <a:endParaRPr lang="fr-FR" sz="2000" kern="1200" dirty="0"/>
            </a:p>
          </p:txBody>
        </p:sp>
      </p:grpSp>
      <p:sp>
        <p:nvSpPr>
          <p:cNvPr id="29" name="Ellipse 28"/>
          <p:cNvSpPr/>
          <p:nvPr/>
        </p:nvSpPr>
        <p:spPr>
          <a:xfrm>
            <a:off x="2067652" y="3003191"/>
            <a:ext cx="534822" cy="534822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2335063" y="3697972"/>
            <a:ext cx="5199888" cy="427857"/>
            <a:chOff x="840925" y="2138720"/>
            <a:chExt cx="5199888" cy="427857"/>
          </a:xfrm>
        </p:grpSpPr>
        <p:sp>
          <p:nvSpPr>
            <p:cNvPr id="40" name="Rectangle 39"/>
            <p:cNvSpPr/>
            <p:nvPr/>
          </p:nvSpPr>
          <p:spPr>
            <a:xfrm>
              <a:off x="840925" y="2138720"/>
              <a:ext cx="5199888" cy="427857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840925" y="2138720"/>
              <a:ext cx="5199888" cy="427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9612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rPr>
                <a:t>Réduction de réseau</a:t>
              </a:r>
              <a:endParaRPr lang="fr-FR" sz="2000" kern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1" name="Ellipse 30"/>
          <p:cNvSpPr/>
          <p:nvPr/>
        </p:nvSpPr>
        <p:spPr>
          <a:xfrm>
            <a:off x="2067652" y="3644490"/>
            <a:ext cx="534822" cy="534822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grpSp>
        <p:nvGrpSpPr>
          <p:cNvPr id="32" name="Groupe 31"/>
          <p:cNvGrpSpPr/>
          <p:nvPr/>
        </p:nvGrpSpPr>
        <p:grpSpPr>
          <a:xfrm>
            <a:off x="2174129" y="4339678"/>
            <a:ext cx="5360822" cy="427857"/>
            <a:chOff x="679991" y="2780426"/>
            <a:chExt cx="5360822" cy="427857"/>
          </a:xfrm>
        </p:grpSpPr>
        <p:sp>
          <p:nvSpPr>
            <p:cNvPr id="38" name="Rectangle 37"/>
            <p:cNvSpPr/>
            <p:nvPr/>
          </p:nvSpPr>
          <p:spPr>
            <a:xfrm>
              <a:off x="679991" y="2780426"/>
              <a:ext cx="5360822" cy="427857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679991" y="2780426"/>
              <a:ext cx="5360822" cy="427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9612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rPr>
                <a:t>Cryptanalyse du système de Merkle-Hellman</a:t>
              </a:r>
              <a:endParaRPr lang="fr-FR" sz="2000" kern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Ellipse 32"/>
          <p:cNvSpPr/>
          <p:nvPr/>
        </p:nvSpPr>
        <p:spPr>
          <a:xfrm>
            <a:off x="1906717" y="4286196"/>
            <a:ext cx="534822" cy="534822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1822186" y="4981383"/>
            <a:ext cx="5712764" cy="427857"/>
            <a:chOff x="328048" y="3422131"/>
            <a:chExt cx="5712764" cy="427857"/>
          </a:xfrm>
        </p:grpSpPr>
        <p:sp>
          <p:nvSpPr>
            <p:cNvPr id="36" name="Rectangle 35"/>
            <p:cNvSpPr/>
            <p:nvPr/>
          </p:nvSpPr>
          <p:spPr>
            <a:xfrm>
              <a:off x="328048" y="3422131"/>
              <a:ext cx="5712764" cy="427857"/>
            </a:xfrm>
            <a:prstGeom prst="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328048" y="3422131"/>
              <a:ext cx="5712764" cy="427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9612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smtClean="0"/>
                <a:t>Cryptosystème de Chor-Rivest</a:t>
              </a:r>
              <a:endParaRPr lang="fr-FR" sz="2000" b="1" kern="1200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1554775" y="4927901"/>
            <a:ext cx="534822" cy="534822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4" name="Espace réservé du numéro de diapositive 11"/>
          <p:cNvSpPr>
            <a:spLocks noGrp="1"/>
          </p:cNvSpPr>
          <p:nvPr>
            <p:ph type="sldNum" sz="quarter" idx="11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2597FE4-5E0E-45E2-81E7-8E29921EF0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1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 algn="just">
                  <a:buClrTx/>
                  <a:buFont typeface="Wingdings" pitchFamily="2" charset="2"/>
                  <a:buChar char="§"/>
                </a:pPr>
                <a:r>
                  <a:rPr lang="fr-FR" dirty="0" smtClean="0"/>
                  <a:t>Les </a:t>
                </a:r>
                <a:r>
                  <a:rPr lang="fr-FR" dirty="0"/>
                  <a:t>messages sont des suites binaires de longueur </a:t>
                </a:r>
                <a:r>
                  <a:rPr lang="fr-FR" dirty="0" smtClean="0"/>
                  <a:t>P avec </a:t>
                </a:r>
                <a:r>
                  <a:rPr lang="fr-FR" dirty="0"/>
                  <a:t>exactement </a:t>
                </a:r>
                <a:r>
                  <a:rPr lang="fr-FR" dirty="0" smtClean="0"/>
                  <a:t>h </a:t>
                </a:r>
                <a:r>
                  <a:rPr lang="fr-FR" dirty="0"/>
                  <a:t>1</a:t>
                </a:r>
              </a:p>
              <a:p>
                <a:pPr algn="just"/>
                <a:r>
                  <a:rPr lang="fr-FR" dirty="0"/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  <m:r>
                          <a:rPr lang="fr-FR" i="1">
                            <a:latin typeface="Cambria Math"/>
                          </a:rPr>
                          <m:t>=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mi</m:t>
                        </m:r>
                        <m:r>
                          <a:rPr lang="fr-FR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  <a:endParaRPr lang="fr-FR" dirty="0" smtClean="0"/>
              </a:p>
              <a:p>
                <a:pPr marL="342900" indent="-342900" algn="just">
                  <a:buClrTx/>
                  <a:buFont typeface="Wingdings" pitchFamily="2" charset="2"/>
                  <a:buChar char="§"/>
                </a:pPr>
                <a:r>
                  <a:rPr lang="fr-FR" dirty="0" smtClean="0"/>
                  <a:t>Le </a:t>
                </a:r>
                <a:r>
                  <a:rPr lang="fr-FR" dirty="0"/>
                  <a:t>cryptogramme est obtenu par :</a:t>
                </a:r>
              </a:p>
              <a:p>
                <a:pPr algn="just"/>
                <a:r>
                  <a:rPr lang="fr-FR" dirty="0"/>
                  <a:t>C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  <m:r>
                          <a:rPr lang="fr-FR" i="1">
                            <a:latin typeface="Cambria Math"/>
                          </a:rPr>
                          <m:t>=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𝑚𝑖𝑐𝑖</m:t>
                            </m:r>
                            <m:r>
                              <a:rPr lang="fr-FR" i="1">
                                <a:latin typeface="Cambria Math"/>
                              </a:rPr>
                              <m:t>(</m:t>
                            </m:r>
                            <m:r>
                              <a:rPr lang="fr-FR" i="1">
                                <a:latin typeface="Cambria Math"/>
                              </a:rPr>
                              <m:t>𝑚𝑜𝑑</m:t>
                            </m:r>
                            <m:r>
                              <a:rPr lang="fr-FR" i="1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fr-FR" i="1">
                                <a:latin typeface="Cambria Math"/>
                              </a:rPr>
                              <m:t>−</m:t>
                            </m:r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  <m:r>
                              <a:rPr lang="fr-F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dirty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5606" t="-951" r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342900" lvl="0" indent="-342900" algn="just">
                  <a:buClrTx/>
                  <a:buFont typeface="Wingdings" pitchFamily="2" charset="2"/>
                  <a:buChar char="§"/>
                </a:pPr>
                <a:r>
                  <a:rPr lang="fr-FR" dirty="0"/>
                  <a:t>Calculer r = (</a:t>
                </a:r>
                <a:r>
                  <a:rPr lang="fr-FR" dirty="0" smtClean="0"/>
                  <a:t>C–</a:t>
                </a:r>
                <a:r>
                  <a:rPr lang="fr-FR" dirty="0" err="1" smtClean="0"/>
                  <a:t>hd</a:t>
                </a:r>
                <a:r>
                  <a:rPr lang="fr-FR" dirty="0"/>
                  <a:t>) mod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fr-FR" dirty="0"/>
                  <a:t>-1). </a:t>
                </a:r>
                <a:endParaRPr lang="fr-FR" dirty="0" smtClean="0"/>
              </a:p>
              <a:p>
                <a:pPr lvl="0" algn="just">
                  <a:buClrTx/>
                </a:pPr>
                <a:r>
                  <a:rPr lang="fr-FR" dirty="0"/>
                  <a:t> </a:t>
                </a:r>
              </a:p>
              <a:p>
                <a:pPr marL="342900" lvl="0" indent="-342900" algn="just">
                  <a:buClrTx/>
                  <a:buFont typeface="Wingdings" pitchFamily="2" charset="2"/>
                  <a:buChar char="§"/>
                </a:pPr>
                <a:r>
                  <a:rPr lang="fr-FR" dirty="0"/>
                  <a:t>Calculer u(x) =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𝑔</m:t>
                        </m:r>
                        <m:r>
                          <a:rPr lang="fr-FR" i="1">
                            <a:latin typeface="Cambria Math"/>
                          </a:rPr>
                          <m:t>(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  <m:r>
                          <a:rPr lang="fr-FR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fr-FR" dirty="0"/>
                  <a:t> (mod f(x</a:t>
                </a:r>
                <a:r>
                  <a:rPr lang="fr-FR" dirty="0" smtClean="0"/>
                  <a:t>)).</a:t>
                </a:r>
              </a:p>
              <a:p>
                <a:pPr lvl="0" algn="just">
                  <a:buClrTx/>
                </a:pPr>
                <a:endParaRPr lang="fr-FR" dirty="0"/>
              </a:p>
              <a:p>
                <a:pPr marL="342900" lvl="0" indent="-342900" algn="just">
                  <a:buClrTx/>
                  <a:buFont typeface="Wingdings" pitchFamily="2" charset="2"/>
                  <a:buChar char="§"/>
                </a:pPr>
                <a:r>
                  <a:rPr lang="fr-FR" dirty="0"/>
                  <a:t>Calculer s(x) = u(x) + f(x) . </a:t>
                </a:r>
                <a:endParaRPr lang="fr-FR" dirty="0" smtClean="0"/>
              </a:p>
              <a:p>
                <a:pPr lvl="0" algn="just">
                  <a:buClrTx/>
                </a:pPr>
                <a:r>
                  <a:rPr lang="fr-FR" dirty="0"/>
                  <a:t> </a:t>
                </a:r>
              </a:p>
              <a:p>
                <a:pPr marL="342900" lvl="0" indent="-342900" algn="just">
                  <a:buClrTx/>
                  <a:buFont typeface="Wingdings" pitchFamily="2" charset="2"/>
                  <a:buChar char="§"/>
                </a:pPr>
                <a:r>
                  <a:rPr lang="fr-FR" dirty="0"/>
                  <a:t>Factoriser s(x)  en facteurs </a:t>
                </a:r>
                <a:r>
                  <a:rPr lang="fr-FR" dirty="0" smtClean="0"/>
                  <a:t>linéaires S(x</a:t>
                </a:r>
                <a:r>
                  <a:rPr lang="fr-F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/>
                          </a:rPr>
                          <m:t>𝑗</m:t>
                        </m:r>
                        <m:r>
                          <a:rPr lang="fr-FR" i="1">
                            <a:latin typeface="Cambria Math"/>
                          </a:rPr>
                          <m:t>=</m:t>
                        </m:r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𝑡𝑗</m:t>
                                </m:r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212" r="-1515" b="-174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chiffrement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fr-FR" dirty="0" smtClean="0"/>
              <a:t>déchiffrement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20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Cryptosystème de Chor-Rivest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72000" y="2708920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fr-FR" dirty="0"/>
              <a:t>après la parution de la méthode de Merkle-Hellman, il a été remarqué que des répétitions pouvaient </a:t>
            </a:r>
            <a:r>
              <a:rPr lang="fr-FR" dirty="0" smtClean="0"/>
              <a:t>apparaître.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endParaRPr lang="fr-FR" dirty="0" smtClean="0"/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fr-FR" dirty="0" smtClean="0"/>
              <a:t>L’algorithme </a:t>
            </a:r>
            <a:r>
              <a:rPr lang="fr-FR" dirty="0"/>
              <a:t>LLL </a:t>
            </a:r>
            <a:r>
              <a:rPr lang="fr-FR" dirty="0" smtClean="0"/>
              <a:t>permet </a:t>
            </a:r>
            <a:r>
              <a:rPr lang="fr-FR" dirty="0"/>
              <a:t>de déchiffrer quasi systématiquement le message codé. </a:t>
            </a:r>
            <a:endParaRPr lang="fr-FR" dirty="0" smtClean="0"/>
          </a:p>
          <a:p>
            <a:pPr marL="342900" indent="-342900" algn="just">
              <a:buClrTx/>
              <a:buFont typeface="Wingdings" pitchFamily="2" charset="2"/>
              <a:buChar char="Ø"/>
            </a:pPr>
            <a:endParaRPr lang="fr-FR" dirty="0" smtClean="0"/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fr-FR" dirty="0"/>
              <a:t>la méthode de </a:t>
            </a:r>
            <a:r>
              <a:rPr lang="fr-FR" dirty="0" smtClean="0"/>
              <a:t>Chor-Rivest </a:t>
            </a:r>
            <a:r>
              <a:rPr lang="fr-FR" dirty="0"/>
              <a:t>ne semble pas encore avoir été attaquée</a:t>
            </a:r>
            <a:r>
              <a:rPr lang="fr-FR" dirty="0" smtClean="0"/>
              <a:t>.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endParaRPr lang="fr-FR" dirty="0" smtClean="0"/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fr-FR" dirty="0"/>
              <a:t>non plus utilisée car pour avoir une résistance comparable à du RSA 512 bits, il faudrait une clé publique de l’ordre de 36000 bits.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Conclusion</a:t>
            </a: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9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22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39552" y="3117344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Lucida Calligraphy" pitchFamily="66" charset="0"/>
              </a:rPr>
              <a:t>Merci pour votre attention </a:t>
            </a:r>
            <a:endParaRPr lang="fr-FR" sz="4000" b="1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555776" y="2204864"/>
            <a:ext cx="4013200" cy="1031240"/>
          </a:xfrm>
        </p:spPr>
        <p:txBody>
          <a:bodyPr/>
          <a:lstStyle/>
          <a:p>
            <a:r>
              <a:rPr lang="fr-FR" dirty="0" smtClean="0"/>
              <a:t>Cryptographie à base de sac à dos</a:t>
            </a:r>
            <a:endParaRPr lang="fr-FR" dirty="0"/>
          </a:p>
        </p:txBody>
      </p:sp>
      <p:pic>
        <p:nvPicPr>
          <p:cNvPr id="9" name="Image 8" descr="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1296144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17307"/>
            <a:ext cx="1873361" cy="890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ZoneTexte 10"/>
          <p:cNvSpPr txBox="1"/>
          <p:nvPr/>
        </p:nvSpPr>
        <p:spPr>
          <a:xfrm>
            <a:off x="539551" y="5373354"/>
            <a:ext cx="8354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       Réalisé par:                                                                                 Jugé par:</a:t>
            </a:r>
          </a:p>
          <a:p>
            <a:r>
              <a:rPr lang="fr-FR" b="1" dirty="0" smtClean="0"/>
              <a:t>Loubna EL BACHIRI                                                           </a:t>
            </a:r>
            <a:r>
              <a:rPr lang="fr-FR" b="1" dirty="0" smtClean="0"/>
              <a:t>  Mme. Hanane </a:t>
            </a:r>
            <a:r>
              <a:rPr lang="fr-FR" b="1" dirty="0"/>
              <a:t>El </a:t>
            </a:r>
            <a:r>
              <a:rPr lang="fr-FR" b="1" dirty="0" err="1"/>
              <a:t>Bakkali</a:t>
            </a:r>
            <a:endParaRPr lang="fr-FR" b="1" dirty="0" smtClean="0"/>
          </a:p>
          <a:p>
            <a:r>
              <a:rPr lang="fr-FR" b="1" dirty="0" smtClean="0"/>
              <a:t>Tarik </a:t>
            </a:r>
            <a:r>
              <a:rPr lang="fr-FR" b="1" dirty="0"/>
              <a:t>RAHMATALLAH </a:t>
            </a:r>
            <a:r>
              <a:rPr lang="fr-FR" b="1" dirty="0" smtClean="0"/>
              <a:t>                                                         </a:t>
            </a:r>
            <a:r>
              <a:rPr lang="fr-FR" b="1" dirty="0" smtClean="0"/>
              <a:t>Mr</a:t>
            </a:r>
            <a:r>
              <a:rPr lang="fr-FR" b="1" dirty="0"/>
              <a:t>. Hussain BENAZZA</a:t>
            </a:r>
          </a:p>
          <a:p>
            <a:endParaRPr lang="fr-FR" b="1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Cryptographie publique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5000" y="3799581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799581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33600" y="3418581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324600" y="3418581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p:cxnSp>
        <p:nvCxnSpPr>
          <p:cNvPr id="9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2359541" y="5068391"/>
            <a:ext cx="254794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6551929" y="5068589"/>
            <a:ext cx="253604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8"/>
          <p:cNvSpPr txBox="1"/>
          <p:nvPr/>
        </p:nvSpPr>
        <p:spPr>
          <a:xfrm>
            <a:off x="2209800" y="5139035"/>
            <a:ext cx="497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err="1" smtClean="0"/>
              <a:t>pk</a:t>
            </a:r>
            <a:endParaRPr lang="en-US" sz="2400" b="1" dirty="0"/>
          </a:p>
        </p:txBody>
      </p:sp>
      <p:sp>
        <p:nvSpPr>
          <p:cNvPr id="12" name="TextBox 9"/>
          <p:cNvSpPr txBox="1"/>
          <p:nvPr/>
        </p:nvSpPr>
        <p:spPr>
          <a:xfrm>
            <a:off x="6435746" y="5110459"/>
            <a:ext cx="455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err="1" smtClean="0"/>
              <a:t>sk</a:t>
            </a:r>
            <a:endParaRPr lang="en-US" sz="2400" b="1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914400" y="431035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018263" y="3927319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048000" y="431035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286297" y="3927319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431035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3927319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c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431035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3927319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2472035"/>
            <a:ext cx="776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Bob</a:t>
            </a:r>
            <a:r>
              <a:rPr lang="en-US" sz="2400" dirty="0"/>
              <a:t> </a:t>
            </a:r>
            <a:r>
              <a:rPr lang="fr-FR" sz="2400" dirty="0" smtClean="0"/>
              <a:t>génère</a:t>
            </a:r>
            <a:r>
              <a:rPr lang="en-US" sz="2400" dirty="0" smtClean="0"/>
              <a:t> </a:t>
            </a:r>
            <a:r>
              <a:rPr lang="fr-FR" sz="2400" dirty="0" smtClean="0"/>
              <a:t>une paire de clés(PK, SK)    et donne  </a:t>
            </a:r>
            <a:r>
              <a:rPr lang="en-US" sz="2400" dirty="0" smtClean="0"/>
              <a:t>PK  </a:t>
            </a:r>
            <a:r>
              <a:rPr lang="en-US" sz="2400" dirty="0"/>
              <a:t>à</a:t>
            </a:r>
            <a:r>
              <a:rPr lang="en-US" sz="2400" dirty="0" smtClean="0"/>
              <a:t> Alice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2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1103248"/>
          </a:xfrm>
        </p:spPr>
        <p:txBody>
          <a:bodyPr/>
          <a:lstStyle/>
          <a:p>
            <a:r>
              <a:rPr lang="fr-FR" i="1" dirty="0"/>
              <a:t>Problème de sac à dos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général de sac à dos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5</a:t>
            </a:fld>
            <a:endParaRPr lang="fr-FR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2896"/>
            <a:ext cx="2095500" cy="181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249289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 remplir le sac de façon à maximiser la valeur totale des objets tout en respectant la capacité du sac ?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6531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 NP-complet !</a:t>
            </a:r>
          </a:p>
        </p:txBody>
      </p:sp>
    </p:spTree>
    <p:extLst>
      <p:ext uri="{BB962C8B-B14F-4D97-AF65-F5344CB8AC3E}">
        <p14:creationId xmlns:p14="http://schemas.microsoft.com/office/powerpoint/2010/main" val="12269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endParaRPr lang="fr-FR" dirty="0" smtClean="0"/>
          </a:p>
          <a:p>
            <a:pPr marL="342900" indent="-342900" algn="l">
              <a:buFont typeface="Wingdings" pitchFamily="2" charset="2"/>
              <a:buChar char="Ø"/>
            </a:pPr>
            <a:endParaRPr lang="fr-FR" dirty="0"/>
          </a:p>
          <a:p>
            <a:pPr marL="342900" indent="-342900" algn="l">
              <a:buClrTx/>
              <a:buFont typeface="Wingdings" pitchFamily="2" charset="2"/>
              <a:buChar char="Ø"/>
            </a:pPr>
            <a:r>
              <a:rPr lang="fr-FR" dirty="0" smtClean="0"/>
              <a:t>Défini </a:t>
            </a:r>
            <a:r>
              <a:rPr lang="fr-FR" dirty="0"/>
              <a:t>par Merkle et Hellman en </a:t>
            </a:r>
            <a:r>
              <a:rPr lang="fr-FR" dirty="0" smtClean="0"/>
              <a:t>1978.</a:t>
            </a:r>
            <a:endParaRPr lang="fr-FR" dirty="0"/>
          </a:p>
          <a:p>
            <a:pPr marL="342900" indent="-342900" algn="l">
              <a:buFont typeface="Wingdings" pitchFamily="2" charset="2"/>
              <a:buChar char="Ø"/>
            </a:pPr>
            <a:endParaRPr lang="fr-FR" dirty="0"/>
          </a:p>
          <a:p>
            <a:pPr marL="342900" indent="-342900" algn="l">
              <a:buClrTx/>
              <a:buFont typeface="Wingdings" pitchFamily="2" charset="2"/>
              <a:buChar char="Ø"/>
            </a:pPr>
            <a:r>
              <a:rPr lang="fr-FR" dirty="0"/>
              <a:t>Cryptosystème </a:t>
            </a:r>
            <a:r>
              <a:rPr lang="fr-FR" dirty="0" smtClean="0"/>
              <a:t>asymétrique.</a:t>
            </a:r>
            <a:endParaRPr lang="fr-FR" dirty="0"/>
          </a:p>
          <a:p>
            <a:pPr marL="342900" indent="-342900" algn="l">
              <a:buFont typeface="Wingdings" pitchFamily="2" charset="2"/>
              <a:buChar char="Ø"/>
            </a:pPr>
            <a:endParaRPr lang="fr-FR" dirty="0"/>
          </a:p>
          <a:p>
            <a:pPr marL="342900" indent="-342900" algn="l">
              <a:buClrTx/>
              <a:buFont typeface="Wingdings" pitchFamily="2" charset="2"/>
              <a:buChar char="Ø"/>
            </a:pPr>
            <a:r>
              <a:rPr lang="fr-FR" dirty="0"/>
              <a:t>Basé sur le problème de la somme des sous </a:t>
            </a:r>
            <a:r>
              <a:rPr lang="fr-FR" dirty="0" smtClean="0"/>
              <a:t>ensembles.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cryptosystème de Merkle et Hellman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6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457200" y="2819400"/>
            <a:ext cx="8075239" cy="3209544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ClrTx/>
              <a:buFont typeface="Wingdings" pitchFamily="2" charset="2"/>
              <a:buChar char="Ø"/>
            </a:pPr>
            <a:r>
              <a:rPr lang="fr-FR" dirty="0"/>
              <a:t>Choisir un entier n suffisamment grand (taille du bloc)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fr-FR" dirty="0"/>
              <a:t>Choisir une suite (a1, a2,…., an) super croissante.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fr-FR" dirty="0"/>
              <a:t>Choisir un entier N supérieur à la somme des bi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fr-FR" dirty="0"/>
              <a:t>Choisir un entier A inférieur à N et premier avec N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fr-FR" dirty="0"/>
              <a:t>Calculer les ai = A</a:t>
            </a:r>
            <a:r>
              <a:rPr lang="fr-FR" baseline="30000" dirty="0"/>
              <a:t>-1</a:t>
            </a:r>
            <a:r>
              <a:rPr lang="fr-FR" dirty="0"/>
              <a:t>*bi mod M, les trier en ordre croissant et garder la permutation.</a:t>
            </a:r>
          </a:p>
          <a:p>
            <a:pPr lvl="0" algn="just"/>
            <a:endParaRPr lang="fr-FR" dirty="0"/>
          </a:p>
          <a:p>
            <a:pPr algn="just"/>
            <a:r>
              <a:rPr lang="fr-FR" dirty="0"/>
              <a:t>La clé publique est la suite des bi tandis que la clé privée est composée de N, A et (a1, …., an)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39752" y="2060848"/>
            <a:ext cx="4023360" cy="704088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sz="2000" dirty="0" smtClean="0"/>
              <a:t>Génération </a:t>
            </a:r>
            <a:r>
              <a:rPr lang="fr-FR" sz="2000" dirty="0"/>
              <a:t>de clés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7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cryptosystème de Merkle et Hellman</a:t>
            </a:r>
          </a:p>
        </p:txBody>
      </p:sp>
    </p:spTree>
    <p:extLst>
      <p:ext uri="{BB962C8B-B14F-4D97-AF65-F5344CB8AC3E}">
        <p14:creationId xmlns:p14="http://schemas.microsoft.com/office/powerpoint/2010/main" val="26976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fr-FR" dirty="0"/>
              <a:t>Le message chiffré est écrit en binaire sous la forme m1,m2…mn avec mi = 0 ou 1. </a:t>
            </a:r>
            <a:endParaRPr lang="fr-FR" dirty="0" smtClean="0"/>
          </a:p>
          <a:p>
            <a:pPr algn="just"/>
            <a:endParaRPr lang="fr-FR" dirty="0"/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fr-FR" dirty="0"/>
              <a:t>On calcule le chiffré d’un message comme suit : c=∑mi*bi</a:t>
            </a:r>
          </a:p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fr-FR" dirty="0"/>
              <a:t>Calculer d=</a:t>
            </a:r>
            <a:r>
              <a:rPr lang="fr-FR" i="1" dirty="0"/>
              <a:t> A</a:t>
            </a:r>
            <a:r>
              <a:rPr lang="fr-FR" baseline="30000" dirty="0"/>
              <a:t>-1</a:t>
            </a:r>
            <a:r>
              <a:rPr lang="fr-FR" dirty="0"/>
              <a:t>× </a:t>
            </a:r>
            <a:r>
              <a:rPr lang="fr-FR" i="1" dirty="0"/>
              <a:t>c</a:t>
            </a:r>
            <a:r>
              <a:rPr lang="fr-FR" dirty="0"/>
              <a:t> </a:t>
            </a:r>
            <a:r>
              <a:rPr lang="fr-FR" dirty="0" err="1"/>
              <a:t>mod</a:t>
            </a:r>
            <a:r>
              <a:rPr lang="fr-FR" i="1" dirty="0" err="1"/>
              <a:t>N</a:t>
            </a:r>
            <a:r>
              <a:rPr lang="fr-FR" i="1" dirty="0" smtClean="0"/>
              <a:t>.</a:t>
            </a:r>
          </a:p>
          <a:p>
            <a:pPr algn="just">
              <a:buClrTx/>
            </a:pPr>
            <a:endParaRPr lang="fr-FR" dirty="0"/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fr-FR" dirty="0"/>
              <a:t>Puis calculer les e1, e2, …., en tels que d=∑</a:t>
            </a:r>
            <a:r>
              <a:rPr lang="fr-FR" dirty="0" err="1"/>
              <a:t>ei</a:t>
            </a:r>
            <a:r>
              <a:rPr lang="fr-FR" dirty="0"/>
              <a:t>*ai. Il s’agit en fait de résoudre un problème de sac à dos très simple (suite super croissante)</a:t>
            </a:r>
          </a:p>
          <a:p>
            <a:pPr algn="just"/>
            <a:r>
              <a:rPr lang="fr-FR" dirty="0" smtClean="0"/>
              <a:t>      </a:t>
            </a:r>
            <a:r>
              <a:rPr lang="fr-FR" dirty="0" err="1" smtClean="0"/>
              <a:t>Ei</a:t>
            </a:r>
            <a:r>
              <a:rPr lang="fr-FR" dirty="0" smtClean="0"/>
              <a:t>=Mi </a:t>
            </a:r>
            <a:r>
              <a:rPr lang="fr-FR" dirty="0"/>
              <a:t>pour tout i </a:t>
            </a:r>
          </a:p>
          <a:p>
            <a:pPr algn="just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Chiffrement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Déchiffrement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8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cryptosystème de Merkle et Hellman</a:t>
            </a:r>
          </a:p>
        </p:txBody>
      </p:sp>
      <p:cxnSp>
        <p:nvCxnSpPr>
          <p:cNvPr id="8" name="Straight Connector 8"/>
          <p:cNvCxnSpPr/>
          <p:nvPr/>
        </p:nvCxnSpPr>
        <p:spPr>
          <a:xfrm>
            <a:off x="4572000" y="2636912"/>
            <a:ext cx="0" cy="353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20888"/>
            <a:ext cx="7632847" cy="407511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sous Maple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597FE4-5E0E-45E2-81E7-8E29921EF0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8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951</TotalTime>
  <Words>668</Words>
  <Application>Microsoft Office PowerPoint</Application>
  <PresentationFormat>Affichage à l'écran 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BlackTie</vt:lpstr>
      <vt:lpstr>Cryptographie à base de sac à dos</vt:lpstr>
      <vt:lpstr>Présentation PowerPoint</vt:lpstr>
      <vt:lpstr>Cryptographie publique</vt:lpstr>
      <vt:lpstr>Problème de sac à dos </vt:lpstr>
      <vt:lpstr>Problème général de sac à dos</vt:lpstr>
      <vt:lpstr>cryptosystème de Merkle et Hellman</vt:lpstr>
      <vt:lpstr>cryptosystème de Merkle et Hellman</vt:lpstr>
      <vt:lpstr>cryptosystème de Merkle et Hellman</vt:lpstr>
      <vt:lpstr>Implémentation sous Maple</vt:lpstr>
      <vt:lpstr>Implémentation sous Maple</vt:lpstr>
      <vt:lpstr>Implémentation sous Maple</vt:lpstr>
      <vt:lpstr>Cryptanalyse du système de Merkle-Hellman </vt:lpstr>
      <vt:lpstr>Réduction de réseau</vt:lpstr>
      <vt:lpstr> Cryptanalyse du système de Merkle et Hellman </vt:lpstr>
      <vt:lpstr> Cryptanalyse du système de Merkle et Hellman </vt:lpstr>
      <vt:lpstr>Implémentation sous Maple</vt:lpstr>
      <vt:lpstr>Implémentation sous Maple</vt:lpstr>
      <vt:lpstr>Implémentation sous Maple</vt:lpstr>
      <vt:lpstr>Cryptosystème de Chor-Rivest</vt:lpstr>
      <vt:lpstr>Cryptosystème de Chor-Rivest</vt:lpstr>
      <vt:lpstr> Conclusion  </vt:lpstr>
      <vt:lpstr>Présentation PowerPoint</vt:lpstr>
      <vt:lpstr>Cryptographie à base de sac à 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Loubna</dc:creator>
  <cp:lastModifiedBy>Loubna</cp:lastModifiedBy>
  <cp:revision>75</cp:revision>
  <dcterms:created xsi:type="dcterms:W3CDTF">2012-12-17T23:03:29Z</dcterms:created>
  <dcterms:modified xsi:type="dcterms:W3CDTF">2012-12-21T14:32:47Z</dcterms:modified>
</cp:coreProperties>
</file>