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99"/>
  </p:notesMasterIdLst>
  <p:handoutMasterIdLst>
    <p:handoutMasterId r:id="rId100"/>
  </p:handoutMasterIdLst>
  <p:sldIdLst>
    <p:sldId id="304" r:id="rId2"/>
    <p:sldId id="412" r:id="rId3"/>
    <p:sldId id="413" r:id="rId4"/>
    <p:sldId id="305" r:id="rId5"/>
    <p:sldId id="309" r:id="rId6"/>
    <p:sldId id="311" r:id="rId7"/>
    <p:sldId id="344" r:id="rId8"/>
    <p:sldId id="312" r:id="rId9"/>
    <p:sldId id="306" r:id="rId10"/>
    <p:sldId id="307" r:id="rId11"/>
    <p:sldId id="346" r:id="rId12"/>
    <p:sldId id="308" r:id="rId13"/>
    <p:sldId id="391" r:id="rId14"/>
    <p:sldId id="313" r:id="rId15"/>
    <p:sldId id="392" r:id="rId16"/>
    <p:sldId id="393" r:id="rId17"/>
    <p:sldId id="347" r:id="rId18"/>
    <p:sldId id="314" r:id="rId19"/>
    <p:sldId id="394" r:id="rId20"/>
    <p:sldId id="395" r:id="rId21"/>
    <p:sldId id="348" r:id="rId22"/>
    <p:sldId id="315" r:id="rId23"/>
    <p:sldId id="316" r:id="rId24"/>
    <p:sldId id="317" r:id="rId25"/>
    <p:sldId id="396" r:id="rId26"/>
    <p:sldId id="318" r:id="rId27"/>
    <p:sldId id="321" r:id="rId28"/>
    <p:sldId id="319" r:id="rId29"/>
    <p:sldId id="322" r:id="rId30"/>
    <p:sldId id="323" r:id="rId31"/>
    <p:sldId id="324" r:id="rId32"/>
    <p:sldId id="325" r:id="rId33"/>
    <p:sldId id="326" r:id="rId34"/>
    <p:sldId id="327" r:id="rId35"/>
    <p:sldId id="350" r:id="rId36"/>
    <p:sldId id="352" r:id="rId37"/>
    <p:sldId id="328" r:id="rId38"/>
    <p:sldId id="329" r:id="rId39"/>
    <p:sldId id="330" r:id="rId40"/>
    <p:sldId id="332" r:id="rId41"/>
    <p:sldId id="331" r:id="rId42"/>
    <p:sldId id="397" r:id="rId43"/>
    <p:sldId id="398" r:id="rId44"/>
    <p:sldId id="362" r:id="rId45"/>
    <p:sldId id="372" r:id="rId46"/>
    <p:sldId id="407" r:id="rId47"/>
    <p:sldId id="414" r:id="rId48"/>
    <p:sldId id="411" r:id="rId49"/>
    <p:sldId id="415" r:id="rId50"/>
    <p:sldId id="340" r:id="rId51"/>
    <p:sldId id="341" r:id="rId52"/>
    <p:sldId id="342" r:id="rId53"/>
    <p:sldId id="375" r:id="rId54"/>
    <p:sldId id="349" r:id="rId55"/>
    <p:sldId id="351" r:id="rId56"/>
    <p:sldId id="354" r:id="rId57"/>
    <p:sldId id="353" r:id="rId58"/>
    <p:sldId id="373" r:id="rId59"/>
    <p:sldId id="409" r:id="rId60"/>
    <p:sldId id="356" r:id="rId61"/>
    <p:sldId id="357" r:id="rId62"/>
    <p:sldId id="399" r:id="rId63"/>
    <p:sldId id="400" r:id="rId64"/>
    <p:sldId id="401" r:id="rId65"/>
    <p:sldId id="402" r:id="rId66"/>
    <p:sldId id="405" r:id="rId67"/>
    <p:sldId id="403" r:id="rId68"/>
    <p:sldId id="404" r:id="rId69"/>
    <p:sldId id="406" r:id="rId70"/>
    <p:sldId id="360" r:id="rId71"/>
    <p:sldId id="361" r:id="rId72"/>
    <p:sldId id="358" r:id="rId73"/>
    <p:sldId id="359" r:id="rId74"/>
    <p:sldId id="388" r:id="rId75"/>
    <p:sldId id="334" r:id="rId76"/>
    <p:sldId id="338" r:id="rId77"/>
    <p:sldId id="333" r:id="rId78"/>
    <p:sldId id="335" r:id="rId79"/>
    <p:sldId id="336" r:id="rId80"/>
    <p:sldId id="337" r:id="rId81"/>
    <p:sldId id="376" r:id="rId82"/>
    <p:sldId id="377" r:id="rId83"/>
    <p:sldId id="378" r:id="rId84"/>
    <p:sldId id="379" r:id="rId85"/>
    <p:sldId id="380" r:id="rId86"/>
    <p:sldId id="381" r:id="rId87"/>
    <p:sldId id="382" r:id="rId88"/>
    <p:sldId id="383" r:id="rId89"/>
    <p:sldId id="384" r:id="rId90"/>
    <p:sldId id="385" r:id="rId91"/>
    <p:sldId id="386" r:id="rId92"/>
    <p:sldId id="387" r:id="rId93"/>
    <p:sldId id="389" r:id="rId94"/>
    <p:sldId id="343" r:id="rId95"/>
    <p:sldId id="390" r:id="rId96"/>
    <p:sldId id="355" r:id="rId97"/>
    <p:sldId id="320" r:id="rId98"/>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A65"/>
    <a:srgbClr val="FFCC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6914" autoAdjust="0"/>
    <p:restoredTop sz="49283" autoAdjust="0"/>
  </p:normalViewPr>
  <p:slideViewPr>
    <p:cSldViewPr>
      <p:cViewPr varScale="1">
        <p:scale>
          <a:sx n="79" d="100"/>
          <a:sy n="79" d="100"/>
        </p:scale>
        <p:origin x="-62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331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D08E2F-6908-4EC4-AD36-247FFAC28DFF}" type="doc">
      <dgm:prSet loTypeId="urn:microsoft.com/office/officeart/2005/8/layout/pyramid2" loCatId="pyramid" qsTypeId="urn:microsoft.com/office/officeart/2005/8/quickstyle/3d3" qsCatId="3D" csTypeId="urn:microsoft.com/office/officeart/2005/8/colors/colorful4" csCatId="colorful" phldr="1"/>
      <dgm:spPr/>
    </dgm:pt>
    <dgm:pt modelId="{9A77ED00-7D6C-47D2-AF5F-75221D9FA38E}">
      <dgm:prSet phldrT="[Texte]" custT="1"/>
      <dgm:spPr/>
      <dgm:t>
        <a:bodyPr/>
        <a:lstStyle/>
        <a:p>
          <a:pPr algn="l"/>
          <a:r>
            <a:rPr lang="fr-FR" sz="1400" b="1" dirty="0" smtClean="0">
              <a:solidFill>
                <a:schemeClr val="accent6">
                  <a:lumMod val="75000"/>
                </a:schemeClr>
              </a:solidFill>
              <a:latin typeface="Times New Roman" pitchFamily="18" charset="0"/>
              <a:cs typeface="Times New Roman" pitchFamily="18" charset="0"/>
            </a:rPr>
            <a:t>Eviter l’accès aux personnes non autorisées</a:t>
          </a:r>
          <a:endParaRPr lang="fr-FR" sz="1400" b="1" dirty="0">
            <a:solidFill>
              <a:schemeClr val="accent6">
                <a:lumMod val="75000"/>
              </a:schemeClr>
            </a:solidFill>
            <a:latin typeface="Times New Roman" pitchFamily="18" charset="0"/>
            <a:cs typeface="Times New Roman" pitchFamily="18" charset="0"/>
          </a:endParaRPr>
        </a:p>
      </dgm:t>
    </dgm:pt>
    <dgm:pt modelId="{45D7FC64-F3C6-4DA4-A811-9DE44AAB8569}" type="parTrans" cxnId="{BAF26018-5478-4747-8DDB-16E9C29F0A83}">
      <dgm:prSet/>
      <dgm:spPr/>
      <dgm:t>
        <a:bodyPr/>
        <a:lstStyle/>
        <a:p>
          <a:endParaRPr lang="fr-FR">
            <a:solidFill>
              <a:schemeClr val="accent6">
                <a:lumMod val="75000"/>
              </a:schemeClr>
            </a:solidFill>
          </a:endParaRPr>
        </a:p>
      </dgm:t>
    </dgm:pt>
    <dgm:pt modelId="{8207DAA8-8825-4132-AB2E-2B7B99B03265}" type="sibTrans" cxnId="{BAF26018-5478-4747-8DDB-16E9C29F0A83}">
      <dgm:prSet/>
      <dgm:spPr/>
      <dgm:t>
        <a:bodyPr/>
        <a:lstStyle/>
        <a:p>
          <a:endParaRPr lang="fr-FR">
            <a:solidFill>
              <a:schemeClr val="accent6">
                <a:lumMod val="75000"/>
              </a:schemeClr>
            </a:solidFill>
          </a:endParaRPr>
        </a:p>
      </dgm:t>
    </dgm:pt>
    <dgm:pt modelId="{3304CC12-F919-465D-8235-5A78FB02C963}">
      <dgm:prSet phldrT="[Texte]" custT="1"/>
      <dgm:spPr/>
      <dgm:t>
        <a:bodyPr/>
        <a:lstStyle/>
        <a:p>
          <a:pPr algn="l"/>
          <a:r>
            <a:rPr lang="fr-FR" sz="1400" b="1" dirty="0" smtClean="0">
              <a:solidFill>
                <a:schemeClr val="accent6">
                  <a:lumMod val="75000"/>
                </a:schemeClr>
              </a:solidFill>
              <a:latin typeface="Times New Roman" pitchFamily="18" charset="0"/>
              <a:cs typeface="Times New Roman" pitchFamily="18" charset="0"/>
            </a:rPr>
            <a:t>Protéger l’intégrité des données stockées dans l’ordinateur</a:t>
          </a:r>
          <a:endParaRPr lang="fr-FR" sz="1400" b="1" dirty="0">
            <a:solidFill>
              <a:schemeClr val="accent6">
                <a:lumMod val="75000"/>
              </a:schemeClr>
            </a:solidFill>
            <a:latin typeface="Times New Roman" pitchFamily="18" charset="0"/>
            <a:cs typeface="Times New Roman" pitchFamily="18" charset="0"/>
          </a:endParaRPr>
        </a:p>
      </dgm:t>
    </dgm:pt>
    <dgm:pt modelId="{F89B2A78-669F-4BB9-BA5B-085F7EE3457F}" type="sibTrans" cxnId="{8142240B-A811-499D-AAB0-499C49A80C44}">
      <dgm:prSet/>
      <dgm:spPr/>
      <dgm:t>
        <a:bodyPr/>
        <a:lstStyle/>
        <a:p>
          <a:endParaRPr lang="fr-FR">
            <a:solidFill>
              <a:schemeClr val="accent6">
                <a:lumMod val="75000"/>
              </a:schemeClr>
            </a:solidFill>
          </a:endParaRPr>
        </a:p>
      </dgm:t>
    </dgm:pt>
    <dgm:pt modelId="{CF1F8A66-671B-41EC-A7CB-3BF033AC4FE4}" type="parTrans" cxnId="{8142240B-A811-499D-AAB0-499C49A80C44}">
      <dgm:prSet/>
      <dgm:spPr/>
      <dgm:t>
        <a:bodyPr/>
        <a:lstStyle/>
        <a:p>
          <a:endParaRPr lang="fr-FR">
            <a:solidFill>
              <a:schemeClr val="accent6">
                <a:lumMod val="75000"/>
              </a:schemeClr>
            </a:solidFill>
          </a:endParaRPr>
        </a:p>
      </dgm:t>
    </dgm:pt>
    <dgm:pt modelId="{EBFD9D88-0CEA-4010-AA0D-D096ED7E63FC}">
      <dgm:prSet phldrT="[Texte]" custT="1"/>
      <dgm:spPr/>
      <dgm:t>
        <a:bodyPr/>
        <a:lstStyle/>
        <a:p>
          <a:pPr algn="l"/>
          <a:r>
            <a:rPr lang="fr-FR" sz="1400" b="1" dirty="0" smtClean="0">
              <a:solidFill>
                <a:schemeClr val="accent6">
                  <a:lumMod val="75000"/>
                </a:schemeClr>
              </a:solidFill>
              <a:latin typeface="Times New Roman" pitchFamily="18" charset="0"/>
              <a:cs typeface="Times New Roman" pitchFamily="18" charset="0"/>
            </a:rPr>
            <a:t>Eviter la perte de données / ou endommager le système à cause de catastrophes naturelles</a:t>
          </a:r>
          <a:endParaRPr lang="fr-FR" sz="1400" b="1" dirty="0">
            <a:solidFill>
              <a:schemeClr val="accent6">
                <a:lumMod val="75000"/>
              </a:schemeClr>
            </a:solidFill>
            <a:latin typeface="Times New Roman" pitchFamily="18" charset="0"/>
            <a:cs typeface="Times New Roman" pitchFamily="18" charset="0"/>
          </a:endParaRPr>
        </a:p>
      </dgm:t>
    </dgm:pt>
    <dgm:pt modelId="{50AE32A3-712B-4CE9-8F35-D90610DA38A2}" type="parTrans" cxnId="{F1C7625D-3526-4EFD-906C-EFADDEE6CDC0}">
      <dgm:prSet/>
      <dgm:spPr/>
      <dgm:t>
        <a:bodyPr/>
        <a:lstStyle/>
        <a:p>
          <a:endParaRPr lang="fr-FR"/>
        </a:p>
      </dgm:t>
    </dgm:pt>
    <dgm:pt modelId="{B315B1AA-C55D-450A-99C1-35CF6CF4DFB5}" type="sibTrans" cxnId="{F1C7625D-3526-4EFD-906C-EFADDEE6CDC0}">
      <dgm:prSet/>
      <dgm:spPr/>
      <dgm:t>
        <a:bodyPr/>
        <a:lstStyle/>
        <a:p>
          <a:endParaRPr lang="fr-FR"/>
        </a:p>
      </dgm:t>
    </dgm:pt>
    <dgm:pt modelId="{F4676DD3-5EAC-44A6-9F5C-F14BEC314CF8}">
      <dgm:prSet phldrT="[Texte]" custT="1"/>
      <dgm:spPr/>
      <dgm:t>
        <a:bodyPr/>
        <a:lstStyle/>
        <a:p>
          <a:pPr algn="l"/>
          <a:r>
            <a:rPr lang="fr-FR" sz="1400" b="1" dirty="0" smtClean="0">
              <a:solidFill>
                <a:schemeClr val="accent6">
                  <a:lumMod val="75000"/>
                </a:schemeClr>
              </a:solidFill>
              <a:latin typeface="Times New Roman" pitchFamily="18" charset="0"/>
              <a:cs typeface="Times New Roman" pitchFamily="18" charset="0"/>
            </a:rPr>
            <a:t>Eviter toute manipulation ou vol de données des ordinateurs</a:t>
          </a:r>
          <a:endParaRPr lang="fr-FR" sz="1400" b="1" dirty="0">
            <a:solidFill>
              <a:schemeClr val="accent6">
                <a:lumMod val="75000"/>
              </a:schemeClr>
            </a:solidFill>
            <a:latin typeface="Times New Roman" pitchFamily="18" charset="0"/>
            <a:cs typeface="Times New Roman" pitchFamily="18" charset="0"/>
          </a:endParaRPr>
        </a:p>
      </dgm:t>
    </dgm:pt>
    <dgm:pt modelId="{255F238B-073A-403F-B49B-89D2515A10F8}" type="parTrans" cxnId="{8BB483C0-F76A-4C10-8532-242E4D799FCA}">
      <dgm:prSet/>
      <dgm:spPr/>
      <dgm:t>
        <a:bodyPr/>
        <a:lstStyle/>
        <a:p>
          <a:endParaRPr lang="fr-FR"/>
        </a:p>
      </dgm:t>
    </dgm:pt>
    <dgm:pt modelId="{8D2438FF-390E-491C-A86A-70B35C6A6594}" type="sibTrans" cxnId="{8BB483C0-F76A-4C10-8532-242E4D799FCA}">
      <dgm:prSet/>
      <dgm:spPr/>
      <dgm:t>
        <a:bodyPr/>
        <a:lstStyle/>
        <a:p>
          <a:endParaRPr lang="fr-FR"/>
        </a:p>
      </dgm:t>
    </dgm:pt>
    <dgm:pt modelId="{DB4AC2C3-D600-4F10-82AF-90C1F8099825}" type="pres">
      <dgm:prSet presAssocID="{25D08E2F-6908-4EC4-AD36-247FFAC28DFF}" presName="compositeShape" presStyleCnt="0">
        <dgm:presLayoutVars>
          <dgm:dir/>
          <dgm:resizeHandles/>
        </dgm:presLayoutVars>
      </dgm:prSet>
      <dgm:spPr/>
    </dgm:pt>
    <dgm:pt modelId="{F7211BC7-ACED-4CEA-A5D7-EABCFC43AE4E}" type="pres">
      <dgm:prSet presAssocID="{25D08E2F-6908-4EC4-AD36-247FFAC28DFF}" presName="pyramid" presStyleLbl="node1" presStyleIdx="0" presStyleCnt="1" custScaleX="120588" custLinFactNeighborX="-125"/>
      <dgm:spPr>
        <a:solidFill>
          <a:srgbClr val="FFDA65"/>
        </a:solidFill>
      </dgm:spPr>
    </dgm:pt>
    <dgm:pt modelId="{123CFAF8-AAF3-443D-8B6D-F79C28C721E3}" type="pres">
      <dgm:prSet presAssocID="{25D08E2F-6908-4EC4-AD36-247FFAC28DFF}" presName="theList" presStyleCnt="0"/>
      <dgm:spPr/>
    </dgm:pt>
    <dgm:pt modelId="{F4556549-D5C5-44A9-ABD0-EE140C268F43}" type="pres">
      <dgm:prSet presAssocID="{9A77ED00-7D6C-47D2-AF5F-75221D9FA38E}" presName="aNode" presStyleLbl="fgAcc1" presStyleIdx="0" presStyleCnt="4" custScaleX="108246">
        <dgm:presLayoutVars>
          <dgm:bulletEnabled val="1"/>
        </dgm:presLayoutVars>
      </dgm:prSet>
      <dgm:spPr/>
      <dgm:t>
        <a:bodyPr/>
        <a:lstStyle/>
        <a:p>
          <a:endParaRPr lang="fr-FR"/>
        </a:p>
      </dgm:t>
    </dgm:pt>
    <dgm:pt modelId="{AB13FD83-BF8C-4DD5-B08F-E77A6A94B959}" type="pres">
      <dgm:prSet presAssocID="{9A77ED00-7D6C-47D2-AF5F-75221D9FA38E}" presName="aSpace" presStyleCnt="0"/>
      <dgm:spPr/>
    </dgm:pt>
    <dgm:pt modelId="{69CDEF55-CFD2-4899-BEB1-BFDB2CD5F76D}" type="pres">
      <dgm:prSet presAssocID="{F4676DD3-5EAC-44A6-9F5C-F14BEC314CF8}" presName="aNode" presStyleLbl="fgAcc1" presStyleIdx="1" presStyleCnt="4" custScaleX="108246">
        <dgm:presLayoutVars>
          <dgm:bulletEnabled val="1"/>
        </dgm:presLayoutVars>
      </dgm:prSet>
      <dgm:spPr/>
      <dgm:t>
        <a:bodyPr/>
        <a:lstStyle/>
        <a:p>
          <a:endParaRPr lang="fr-FR"/>
        </a:p>
      </dgm:t>
    </dgm:pt>
    <dgm:pt modelId="{8D157D46-7F5C-44F4-8925-76D419F6D987}" type="pres">
      <dgm:prSet presAssocID="{F4676DD3-5EAC-44A6-9F5C-F14BEC314CF8}" presName="aSpace" presStyleCnt="0"/>
      <dgm:spPr/>
    </dgm:pt>
    <dgm:pt modelId="{BC5D8C9B-13FC-4E04-BA4C-39B7D77423A1}" type="pres">
      <dgm:prSet presAssocID="{3304CC12-F919-465D-8235-5A78FB02C963}" presName="aNode" presStyleLbl="fgAcc1" presStyleIdx="2" presStyleCnt="4" custScaleX="109296">
        <dgm:presLayoutVars>
          <dgm:bulletEnabled val="1"/>
        </dgm:presLayoutVars>
      </dgm:prSet>
      <dgm:spPr/>
      <dgm:t>
        <a:bodyPr/>
        <a:lstStyle/>
        <a:p>
          <a:endParaRPr lang="fr-FR"/>
        </a:p>
      </dgm:t>
    </dgm:pt>
    <dgm:pt modelId="{9B62D244-5643-4356-B4C1-A3DE6DB2A9E8}" type="pres">
      <dgm:prSet presAssocID="{3304CC12-F919-465D-8235-5A78FB02C963}" presName="aSpace" presStyleCnt="0"/>
      <dgm:spPr/>
    </dgm:pt>
    <dgm:pt modelId="{34FEA198-D537-4D34-B3BC-73E604703996}" type="pres">
      <dgm:prSet presAssocID="{EBFD9D88-0CEA-4010-AA0D-D096ED7E63FC}" presName="aNode" presStyleLbl="fgAcc1" presStyleIdx="3" presStyleCnt="4" custScaleX="107196" custScaleY="120235">
        <dgm:presLayoutVars>
          <dgm:bulletEnabled val="1"/>
        </dgm:presLayoutVars>
      </dgm:prSet>
      <dgm:spPr/>
      <dgm:t>
        <a:bodyPr/>
        <a:lstStyle/>
        <a:p>
          <a:endParaRPr lang="fr-FR"/>
        </a:p>
      </dgm:t>
    </dgm:pt>
    <dgm:pt modelId="{76BAC08C-44C7-40C6-A8E9-2DF7EC07AFA4}" type="pres">
      <dgm:prSet presAssocID="{EBFD9D88-0CEA-4010-AA0D-D096ED7E63FC}" presName="aSpace" presStyleCnt="0"/>
      <dgm:spPr/>
    </dgm:pt>
  </dgm:ptLst>
  <dgm:cxnLst>
    <dgm:cxn modelId="{8948F158-56BC-4F4E-A789-23FB21A9D82C}" type="presOf" srcId="{25D08E2F-6908-4EC4-AD36-247FFAC28DFF}" destId="{DB4AC2C3-D600-4F10-82AF-90C1F8099825}" srcOrd="0" destOrd="0" presId="urn:microsoft.com/office/officeart/2005/8/layout/pyramid2"/>
    <dgm:cxn modelId="{8142240B-A811-499D-AAB0-499C49A80C44}" srcId="{25D08E2F-6908-4EC4-AD36-247FFAC28DFF}" destId="{3304CC12-F919-465D-8235-5A78FB02C963}" srcOrd="2" destOrd="0" parTransId="{CF1F8A66-671B-41EC-A7CB-3BF033AC4FE4}" sibTransId="{F89B2A78-669F-4BB9-BA5B-085F7EE3457F}"/>
    <dgm:cxn modelId="{8BB483C0-F76A-4C10-8532-242E4D799FCA}" srcId="{25D08E2F-6908-4EC4-AD36-247FFAC28DFF}" destId="{F4676DD3-5EAC-44A6-9F5C-F14BEC314CF8}" srcOrd="1" destOrd="0" parTransId="{255F238B-073A-403F-B49B-89D2515A10F8}" sibTransId="{8D2438FF-390E-491C-A86A-70B35C6A6594}"/>
    <dgm:cxn modelId="{F1C7625D-3526-4EFD-906C-EFADDEE6CDC0}" srcId="{25D08E2F-6908-4EC4-AD36-247FFAC28DFF}" destId="{EBFD9D88-0CEA-4010-AA0D-D096ED7E63FC}" srcOrd="3" destOrd="0" parTransId="{50AE32A3-712B-4CE9-8F35-D90610DA38A2}" sibTransId="{B315B1AA-C55D-450A-99C1-35CF6CF4DFB5}"/>
    <dgm:cxn modelId="{BAF26018-5478-4747-8DDB-16E9C29F0A83}" srcId="{25D08E2F-6908-4EC4-AD36-247FFAC28DFF}" destId="{9A77ED00-7D6C-47D2-AF5F-75221D9FA38E}" srcOrd="0" destOrd="0" parTransId="{45D7FC64-F3C6-4DA4-A811-9DE44AAB8569}" sibTransId="{8207DAA8-8825-4132-AB2E-2B7B99B03265}"/>
    <dgm:cxn modelId="{897EB3D1-3F2E-497A-A403-03FCCD96F296}" type="presOf" srcId="{3304CC12-F919-465D-8235-5A78FB02C963}" destId="{BC5D8C9B-13FC-4E04-BA4C-39B7D77423A1}" srcOrd="0" destOrd="0" presId="urn:microsoft.com/office/officeart/2005/8/layout/pyramid2"/>
    <dgm:cxn modelId="{54DAEC84-991C-41C7-8862-13CF59528F6C}" type="presOf" srcId="{9A77ED00-7D6C-47D2-AF5F-75221D9FA38E}" destId="{F4556549-D5C5-44A9-ABD0-EE140C268F43}" srcOrd="0" destOrd="0" presId="urn:microsoft.com/office/officeart/2005/8/layout/pyramid2"/>
    <dgm:cxn modelId="{32CEF969-BF52-4647-894E-38DEF66C37C9}" type="presOf" srcId="{F4676DD3-5EAC-44A6-9F5C-F14BEC314CF8}" destId="{69CDEF55-CFD2-4899-BEB1-BFDB2CD5F76D}" srcOrd="0" destOrd="0" presId="urn:microsoft.com/office/officeart/2005/8/layout/pyramid2"/>
    <dgm:cxn modelId="{A92AA717-EA1C-4624-8DA5-1417F1683402}" type="presOf" srcId="{EBFD9D88-0CEA-4010-AA0D-D096ED7E63FC}" destId="{34FEA198-D537-4D34-B3BC-73E604703996}" srcOrd="0" destOrd="0" presId="urn:microsoft.com/office/officeart/2005/8/layout/pyramid2"/>
    <dgm:cxn modelId="{6F53C868-F26A-4137-8473-A2A75C63B2FA}" type="presParOf" srcId="{DB4AC2C3-D600-4F10-82AF-90C1F8099825}" destId="{F7211BC7-ACED-4CEA-A5D7-EABCFC43AE4E}" srcOrd="0" destOrd="0" presId="urn:microsoft.com/office/officeart/2005/8/layout/pyramid2"/>
    <dgm:cxn modelId="{EC9A5409-27CC-4D5E-B848-66088AD21FA5}" type="presParOf" srcId="{DB4AC2C3-D600-4F10-82AF-90C1F8099825}" destId="{123CFAF8-AAF3-443D-8B6D-F79C28C721E3}" srcOrd="1" destOrd="0" presId="urn:microsoft.com/office/officeart/2005/8/layout/pyramid2"/>
    <dgm:cxn modelId="{AC640AF3-167C-4690-B512-9286E83DF6A8}" type="presParOf" srcId="{123CFAF8-AAF3-443D-8B6D-F79C28C721E3}" destId="{F4556549-D5C5-44A9-ABD0-EE140C268F43}" srcOrd="0" destOrd="0" presId="urn:microsoft.com/office/officeart/2005/8/layout/pyramid2"/>
    <dgm:cxn modelId="{9D12A251-5AB0-4792-A998-6DF06646E5D0}" type="presParOf" srcId="{123CFAF8-AAF3-443D-8B6D-F79C28C721E3}" destId="{AB13FD83-BF8C-4DD5-B08F-E77A6A94B959}" srcOrd="1" destOrd="0" presId="urn:microsoft.com/office/officeart/2005/8/layout/pyramid2"/>
    <dgm:cxn modelId="{18E192E1-E244-4150-A433-22BBA82E95B7}" type="presParOf" srcId="{123CFAF8-AAF3-443D-8B6D-F79C28C721E3}" destId="{69CDEF55-CFD2-4899-BEB1-BFDB2CD5F76D}" srcOrd="2" destOrd="0" presId="urn:microsoft.com/office/officeart/2005/8/layout/pyramid2"/>
    <dgm:cxn modelId="{FB50CC36-8DDD-4F82-B92A-1DEB2953A1D0}" type="presParOf" srcId="{123CFAF8-AAF3-443D-8B6D-F79C28C721E3}" destId="{8D157D46-7F5C-44F4-8925-76D419F6D987}" srcOrd="3" destOrd="0" presId="urn:microsoft.com/office/officeart/2005/8/layout/pyramid2"/>
    <dgm:cxn modelId="{82D288A9-607B-412E-AC2B-B0F6A3A41B06}" type="presParOf" srcId="{123CFAF8-AAF3-443D-8B6D-F79C28C721E3}" destId="{BC5D8C9B-13FC-4E04-BA4C-39B7D77423A1}" srcOrd="4" destOrd="0" presId="urn:microsoft.com/office/officeart/2005/8/layout/pyramid2"/>
    <dgm:cxn modelId="{02F9B760-FAE0-4EE5-A181-F8AE88DABCC4}" type="presParOf" srcId="{123CFAF8-AAF3-443D-8B6D-F79C28C721E3}" destId="{9B62D244-5643-4356-B4C1-A3DE6DB2A9E8}" srcOrd="5" destOrd="0" presId="urn:microsoft.com/office/officeart/2005/8/layout/pyramid2"/>
    <dgm:cxn modelId="{83F73430-8CB5-4129-AE29-A5D355DEF855}" type="presParOf" srcId="{123CFAF8-AAF3-443D-8B6D-F79C28C721E3}" destId="{34FEA198-D537-4D34-B3BC-73E604703996}" srcOrd="6" destOrd="0" presId="urn:microsoft.com/office/officeart/2005/8/layout/pyramid2"/>
    <dgm:cxn modelId="{05CBC8D5-5721-4380-8327-E4E26AFA43A8}" type="presParOf" srcId="{123CFAF8-AAF3-443D-8B6D-F79C28C721E3}" destId="{76BAC08C-44C7-40C6-A8E9-2DF7EC07AFA4}"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D08E2F-6908-4EC4-AD36-247FFAC28DFF}" type="doc">
      <dgm:prSet loTypeId="urn:microsoft.com/office/officeart/2005/8/layout/pyramid2" loCatId="pyramid" qsTypeId="urn:microsoft.com/office/officeart/2005/8/quickstyle/3d3" qsCatId="3D" csTypeId="urn:microsoft.com/office/officeart/2005/8/colors/colorful4" csCatId="colorful" phldr="1"/>
      <dgm:spPr/>
    </dgm:pt>
    <dgm:pt modelId="{9A77ED00-7D6C-47D2-AF5F-75221D9FA38E}">
      <dgm:prSet phldrT="[Texte]" custT="1"/>
      <dgm:spPr/>
      <dgm:t>
        <a:bodyPr/>
        <a:lstStyle/>
        <a:p>
          <a:pPr algn="l"/>
          <a:r>
            <a:rPr lang="fr-FR" sz="1400" b="1" dirty="0" smtClean="0">
              <a:solidFill>
                <a:schemeClr val="accent6">
                  <a:lumMod val="75000"/>
                </a:schemeClr>
              </a:solidFill>
              <a:latin typeface="Times New Roman" pitchFamily="18" charset="0"/>
              <a:cs typeface="Times New Roman" pitchFamily="18" charset="0"/>
            </a:rPr>
            <a:t>Application d’une stratégie de sécurité</a:t>
          </a:r>
          <a:endParaRPr lang="fr-FR" sz="1400" b="1" dirty="0">
            <a:solidFill>
              <a:schemeClr val="accent6">
                <a:lumMod val="75000"/>
              </a:schemeClr>
            </a:solidFill>
            <a:latin typeface="Times New Roman" pitchFamily="18" charset="0"/>
            <a:cs typeface="Times New Roman" pitchFamily="18" charset="0"/>
          </a:endParaRPr>
        </a:p>
      </dgm:t>
    </dgm:pt>
    <dgm:pt modelId="{45D7FC64-F3C6-4DA4-A811-9DE44AAB8569}" type="parTrans" cxnId="{BAF26018-5478-4747-8DDB-16E9C29F0A83}">
      <dgm:prSet/>
      <dgm:spPr/>
      <dgm:t>
        <a:bodyPr/>
        <a:lstStyle/>
        <a:p>
          <a:endParaRPr lang="fr-FR">
            <a:solidFill>
              <a:schemeClr val="accent6">
                <a:lumMod val="75000"/>
              </a:schemeClr>
            </a:solidFill>
          </a:endParaRPr>
        </a:p>
      </dgm:t>
    </dgm:pt>
    <dgm:pt modelId="{8207DAA8-8825-4132-AB2E-2B7B99B03265}" type="sibTrans" cxnId="{BAF26018-5478-4747-8DDB-16E9C29F0A83}">
      <dgm:prSet/>
      <dgm:spPr/>
      <dgm:t>
        <a:bodyPr/>
        <a:lstStyle/>
        <a:p>
          <a:endParaRPr lang="fr-FR">
            <a:solidFill>
              <a:schemeClr val="accent6">
                <a:lumMod val="75000"/>
              </a:schemeClr>
            </a:solidFill>
          </a:endParaRPr>
        </a:p>
      </dgm:t>
    </dgm:pt>
    <dgm:pt modelId="{3304CC12-F919-465D-8235-5A78FB02C963}">
      <dgm:prSet phldrT="[Texte]" custT="1"/>
      <dgm:spPr/>
      <dgm:t>
        <a:bodyPr/>
        <a:lstStyle/>
        <a:p>
          <a:pPr algn="l"/>
          <a:r>
            <a:rPr lang="fr-FR" sz="1400" b="1" dirty="0" smtClean="0">
              <a:solidFill>
                <a:schemeClr val="accent6">
                  <a:lumMod val="75000"/>
                </a:schemeClr>
              </a:solidFill>
              <a:latin typeface="Times New Roman" pitchFamily="18" charset="0"/>
              <a:cs typeface="Times New Roman" pitchFamily="18" charset="0"/>
            </a:rPr>
            <a:t>Un CA rigide peut entrainer  un déficit dans le partage d’expérience entre le personnel</a:t>
          </a:r>
          <a:endParaRPr lang="fr-FR" sz="1400" b="1" dirty="0">
            <a:solidFill>
              <a:schemeClr val="accent6">
                <a:lumMod val="75000"/>
              </a:schemeClr>
            </a:solidFill>
            <a:latin typeface="Times New Roman" pitchFamily="18" charset="0"/>
            <a:cs typeface="Times New Roman" pitchFamily="18" charset="0"/>
          </a:endParaRPr>
        </a:p>
      </dgm:t>
    </dgm:pt>
    <dgm:pt modelId="{F89B2A78-669F-4BB9-BA5B-085F7EE3457F}" type="sibTrans" cxnId="{8142240B-A811-499D-AAB0-499C49A80C44}">
      <dgm:prSet/>
      <dgm:spPr/>
      <dgm:t>
        <a:bodyPr/>
        <a:lstStyle/>
        <a:p>
          <a:endParaRPr lang="fr-FR">
            <a:solidFill>
              <a:schemeClr val="accent6">
                <a:lumMod val="75000"/>
              </a:schemeClr>
            </a:solidFill>
          </a:endParaRPr>
        </a:p>
      </dgm:t>
    </dgm:pt>
    <dgm:pt modelId="{CF1F8A66-671B-41EC-A7CB-3BF033AC4FE4}" type="parTrans" cxnId="{8142240B-A811-499D-AAB0-499C49A80C44}">
      <dgm:prSet/>
      <dgm:spPr/>
      <dgm:t>
        <a:bodyPr/>
        <a:lstStyle/>
        <a:p>
          <a:endParaRPr lang="fr-FR">
            <a:solidFill>
              <a:schemeClr val="accent6">
                <a:lumMod val="75000"/>
              </a:schemeClr>
            </a:solidFill>
          </a:endParaRPr>
        </a:p>
      </dgm:t>
    </dgm:pt>
    <dgm:pt modelId="{EBFD9D88-0CEA-4010-AA0D-D096ED7E63FC}">
      <dgm:prSet phldrT="[Texte]" custT="1"/>
      <dgm:spPr/>
      <dgm:t>
        <a:bodyPr/>
        <a:lstStyle/>
        <a:p>
          <a:pPr algn="l"/>
          <a:r>
            <a:rPr lang="fr-FR" sz="1400" b="1" dirty="0" smtClean="0">
              <a:solidFill>
                <a:schemeClr val="accent6">
                  <a:lumMod val="75000"/>
                </a:schemeClr>
              </a:solidFill>
              <a:latin typeface="Times New Roman" pitchFamily="18" charset="0"/>
              <a:cs typeface="Times New Roman" pitchFamily="18" charset="0"/>
            </a:rPr>
            <a:t>Facteur Coût et temps</a:t>
          </a:r>
          <a:endParaRPr lang="fr-FR" sz="1400" b="1" dirty="0">
            <a:solidFill>
              <a:schemeClr val="accent6">
                <a:lumMod val="75000"/>
              </a:schemeClr>
            </a:solidFill>
            <a:latin typeface="Times New Roman" pitchFamily="18" charset="0"/>
            <a:cs typeface="Times New Roman" pitchFamily="18" charset="0"/>
          </a:endParaRPr>
        </a:p>
      </dgm:t>
    </dgm:pt>
    <dgm:pt modelId="{50AE32A3-712B-4CE9-8F35-D90610DA38A2}" type="parTrans" cxnId="{F1C7625D-3526-4EFD-906C-EFADDEE6CDC0}">
      <dgm:prSet/>
      <dgm:spPr/>
      <dgm:t>
        <a:bodyPr/>
        <a:lstStyle/>
        <a:p>
          <a:endParaRPr lang="fr-FR"/>
        </a:p>
      </dgm:t>
    </dgm:pt>
    <dgm:pt modelId="{B315B1AA-C55D-450A-99C1-35CF6CF4DFB5}" type="sibTrans" cxnId="{F1C7625D-3526-4EFD-906C-EFADDEE6CDC0}">
      <dgm:prSet/>
      <dgm:spPr/>
      <dgm:t>
        <a:bodyPr/>
        <a:lstStyle/>
        <a:p>
          <a:endParaRPr lang="fr-FR"/>
        </a:p>
      </dgm:t>
    </dgm:pt>
    <dgm:pt modelId="{F4676DD3-5EAC-44A6-9F5C-F14BEC314CF8}">
      <dgm:prSet phldrT="[Texte]" custT="1"/>
      <dgm:spPr/>
      <dgm:t>
        <a:bodyPr/>
        <a:lstStyle/>
        <a:p>
          <a:pPr algn="l"/>
          <a:r>
            <a:rPr lang="fr-FR" sz="1400" b="1" dirty="0" smtClean="0">
              <a:solidFill>
                <a:schemeClr val="accent6">
                  <a:lumMod val="75000"/>
                </a:schemeClr>
              </a:solidFill>
              <a:latin typeface="Times New Roman" pitchFamily="18" charset="0"/>
              <a:cs typeface="Times New Roman" pitchFamily="18" charset="0"/>
            </a:rPr>
            <a:t>Social Engineering : tentatives</a:t>
          </a:r>
          <a:endParaRPr lang="fr-FR" sz="1400" b="1" dirty="0">
            <a:solidFill>
              <a:schemeClr val="accent6">
                <a:lumMod val="75000"/>
              </a:schemeClr>
            </a:solidFill>
            <a:latin typeface="Times New Roman" pitchFamily="18" charset="0"/>
            <a:cs typeface="Times New Roman" pitchFamily="18" charset="0"/>
          </a:endParaRPr>
        </a:p>
      </dgm:t>
    </dgm:pt>
    <dgm:pt modelId="{255F238B-073A-403F-B49B-89D2515A10F8}" type="parTrans" cxnId="{8BB483C0-F76A-4C10-8532-242E4D799FCA}">
      <dgm:prSet/>
      <dgm:spPr/>
      <dgm:t>
        <a:bodyPr/>
        <a:lstStyle/>
        <a:p>
          <a:endParaRPr lang="fr-FR"/>
        </a:p>
      </dgm:t>
    </dgm:pt>
    <dgm:pt modelId="{8D2438FF-390E-491C-A86A-70B35C6A6594}" type="sibTrans" cxnId="{8BB483C0-F76A-4C10-8532-242E4D799FCA}">
      <dgm:prSet/>
      <dgm:spPr/>
      <dgm:t>
        <a:bodyPr/>
        <a:lstStyle/>
        <a:p>
          <a:endParaRPr lang="fr-FR"/>
        </a:p>
      </dgm:t>
    </dgm:pt>
    <dgm:pt modelId="{6F8B6663-5F6F-4482-BB65-80D1FC758B70}">
      <dgm:prSet phldrT="[Texte]" custT="1"/>
      <dgm:spPr/>
      <dgm:t>
        <a:bodyPr/>
        <a:lstStyle/>
        <a:p>
          <a:pPr algn="l"/>
          <a:r>
            <a:rPr lang="fr-FR" sz="1400" b="1" dirty="0" smtClean="0">
              <a:solidFill>
                <a:schemeClr val="accent6">
                  <a:lumMod val="75000"/>
                </a:schemeClr>
              </a:solidFill>
              <a:latin typeface="Times New Roman" pitchFamily="18" charset="0"/>
              <a:cs typeface="Times New Roman" pitchFamily="18" charset="0"/>
            </a:rPr>
            <a:t>Terrorisme</a:t>
          </a:r>
          <a:endParaRPr lang="fr-FR" sz="1400" b="1" dirty="0">
            <a:solidFill>
              <a:schemeClr val="accent6">
                <a:lumMod val="75000"/>
              </a:schemeClr>
            </a:solidFill>
            <a:latin typeface="Times New Roman" pitchFamily="18" charset="0"/>
            <a:cs typeface="Times New Roman" pitchFamily="18" charset="0"/>
          </a:endParaRPr>
        </a:p>
      </dgm:t>
    </dgm:pt>
    <dgm:pt modelId="{C29471C9-9DDF-4905-9FBF-DA47B1700F4C}" type="parTrans" cxnId="{69BB3F0B-1DB2-4F35-B784-59B101887AE2}">
      <dgm:prSet/>
      <dgm:spPr/>
      <dgm:t>
        <a:bodyPr/>
        <a:lstStyle/>
        <a:p>
          <a:endParaRPr lang="fr-FR"/>
        </a:p>
      </dgm:t>
    </dgm:pt>
    <dgm:pt modelId="{C4385994-9C30-480D-AB3C-DFCFE7D31E05}" type="sibTrans" cxnId="{69BB3F0B-1DB2-4F35-B784-59B101887AE2}">
      <dgm:prSet/>
      <dgm:spPr/>
      <dgm:t>
        <a:bodyPr/>
        <a:lstStyle/>
        <a:p>
          <a:endParaRPr lang="fr-FR"/>
        </a:p>
      </dgm:t>
    </dgm:pt>
    <dgm:pt modelId="{0FFEF002-423E-4906-9E4D-EAC518783FB0}">
      <dgm:prSet phldrT="[Texte]" custT="1"/>
      <dgm:spPr/>
      <dgm:t>
        <a:bodyPr/>
        <a:lstStyle/>
        <a:p>
          <a:pPr algn="l"/>
          <a:r>
            <a:rPr lang="fr-FR" sz="1400" b="1" dirty="0" smtClean="0">
              <a:solidFill>
                <a:schemeClr val="accent6">
                  <a:lumMod val="75000"/>
                </a:schemeClr>
              </a:solidFill>
              <a:latin typeface="Times New Roman" pitchFamily="18" charset="0"/>
              <a:cs typeface="Times New Roman" pitchFamily="18" charset="0"/>
            </a:rPr>
            <a:t>Technologie sophistiqué</a:t>
          </a:r>
          <a:endParaRPr lang="fr-FR" sz="1400" b="1" dirty="0">
            <a:solidFill>
              <a:schemeClr val="accent6">
                <a:lumMod val="75000"/>
              </a:schemeClr>
            </a:solidFill>
            <a:latin typeface="Times New Roman" pitchFamily="18" charset="0"/>
            <a:cs typeface="Times New Roman" pitchFamily="18" charset="0"/>
          </a:endParaRPr>
        </a:p>
      </dgm:t>
    </dgm:pt>
    <dgm:pt modelId="{A977A9F6-DF91-49EB-A24D-0159DCD8BBCE}" type="parTrans" cxnId="{6CDD9ACD-739D-4E42-91E5-5BDD58AE57FF}">
      <dgm:prSet/>
      <dgm:spPr/>
      <dgm:t>
        <a:bodyPr/>
        <a:lstStyle/>
        <a:p>
          <a:endParaRPr lang="fr-FR"/>
        </a:p>
      </dgm:t>
    </dgm:pt>
    <dgm:pt modelId="{138E99EB-361E-4F85-937C-D6B645FB22B7}" type="sibTrans" cxnId="{6CDD9ACD-739D-4E42-91E5-5BDD58AE57FF}">
      <dgm:prSet/>
      <dgm:spPr/>
      <dgm:t>
        <a:bodyPr/>
        <a:lstStyle/>
        <a:p>
          <a:endParaRPr lang="fr-FR"/>
        </a:p>
      </dgm:t>
    </dgm:pt>
    <dgm:pt modelId="{DB4AC2C3-D600-4F10-82AF-90C1F8099825}" type="pres">
      <dgm:prSet presAssocID="{25D08E2F-6908-4EC4-AD36-247FFAC28DFF}" presName="compositeShape" presStyleCnt="0">
        <dgm:presLayoutVars>
          <dgm:dir/>
          <dgm:resizeHandles/>
        </dgm:presLayoutVars>
      </dgm:prSet>
      <dgm:spPr/>
    </dgm:pt>
    <dgm:pt modelId="{F7211BC7-ACED-4CEA-A5D7-EABCFC43AE4E}" type="pres">
      <dgm:prSet presAssocID="{25D08E2F-6908-4EC4-AD36-247FFAC28DFF}" presName="pyramid" presStyleLbl="node1" presStyleIdx="0" presStyleCnt="1" custScaleX="120588" custLinFactNeighborX="-125"/>
      <dgm:spPr>
        <a:solidFill>
          <a:srgbClr val="FFDA65"/>
        </a:solidFill>
      </dgm:spPr>
    </dgm:pt>
    <dgm:pt modelId="{123CFAF8-AAF3-443D-8B6D-F79C28C721E3}" type="pres">
      <dgm:prSet presAssocID="{25D08E2F-6908-4EC4-AD36-247FFAC28DFF}" presName="theList" presStyleCnt="0"/>
      <dgm:spPr/>
    </dgm:pt>
    <dgm:pt modelId="{F4556549-D5C5-44A9-ABD0-EE140C268F43}" type="pres">
      <dgm:prSet presAssocID="{9A77ED00-7D6C-47D2-AF5F-75221D9FA38E}" presName="aNode" presStyleLbl="fgAcc1" presStyleIdx="0" presStyleCnt="6" custScaleX="108246" custScaleY="111449" custLinFactY="-12726" custLinFactNeighborY="-100000">
        <dgm:presLayoutVars>
          <dgm:bulletEnabled val="1"/>
        </dgm:presLayoutVars>
      </dgm:prSet>
      <dgm:spPr/>
      <dgm:t>
        <a:bodyPr/>
        <a:lstStyle/>
        <a:p>
          <a:endParaRPr lang="fr-FR"/>
        </a:p>
      </dgm:t>
    </dgm:pt>
    <dgm:pt modelId="{AB13FD83-BF8C-4DD5-B08F-E77A6A94B959}" type="pres">
      <dgm:prSet presAssocID="{9A77ED00-7D6C-47D2-AF5F-75221D9FA38E}" presName="aSpace" presStyleCnt="0"/>
      <dgm:spPr/>
    </dgm:pt>
    <dgm:pt modelId="{69CDEF55-CFD2-4899-BEB1-BFDB2CD5F76D}" type="pres">
      <dgm:prSet presAssocID="{F4676DD3-5EAC-44A6-9F5C-F14BEC314CF8}" presName="aNode" presStyleLbl="fgAcc1" presStyleIdx="1" presStyleCnt="6" custScaleX="108246" custLinFactNeighborY="-52771">
        <dgm:presLayoutVars>
          <dgm:bulletEnabled val="1"/>
        </dgm:presLayoutVars>
      </dgm:prSet>
      <dgm:spPr/>
      <dgm:t>
        <a:bodyPr/>
        <a:lstStyle/>
        <a:p>
          <a:endParaRPr lang="fr-FR"/>
        </a:p>
      </dgm:t>
    </dgm:pt>
    <dgm:pt modelId="{8D157D46-7F5C-44F4-8925-76D419F6D987}" type="pres">
      <dgm:prSet presAssocID="{F4676DD3-5EAC-44A6-9F5C-F14BEC314CF8}" presName="aSpace" presStyleCnt="0"/>
      <dgm:spPr/>
    </dgm:pt>
    <dgm:pt modelId="{BC5D8C9B-13FC-4E04-BA4C-39B7D77423A1}" type="pres">
      <dgm:prSet presAssocID="{3304CC12-F919-465D-8235-5A78FB02C963}" presName="aNode" presStyleLbl="fgAcc1" presStyleIdx="2" presStyleCnt="6" custScaleX="109296" custScaleY="171555" custLinFactNeighborY="85341">
        <dgm:presLayoutVars>
          <dgm:bulletEnabled val="1"/>
        </dgm:presLayoutVars>
      </dgm:prSet>
      <dgm:spPr/>
      <dgm:t>
        <a:bodyPr/>
        <a:lstStyle/>
        <a:p>
          <a:endParaRPr lang="fr-FR"/>
        </a:p>
      </dgm:t>
    </dgm:pt>
    <dgm:pt modelId="{9B62D244-5643-4356-B4C1-A3DE6DB2A9E8}" type="pres">
      <dgm:prSet presAssocID="{3304CC12-F919-465D-8235-5A78FB02C963}" presName="aSpace" presStyleCnt="0"/>
      <dgm:spPr/>
    </dgm:pt>
    <dgm:pt modelId="{34FEA198-D537-4D34-B3BC-73E604703996}" type="pres">
      <dgm:prSet presAssocID="{EBFD9D88-0CEA-4010-AA0D-D096ED7E63FC}" presName="aNode" presStyleLbl="fgAcc1" presStyleIdx="3" presStyleCnt="6" custScaleX="107196" custScaleY="111371" custLinFactY="18536" custLinFactNeighborY="100000">
        <dgm:presLayoutVars>
          <dgm:bulletEnabled val="1"/>
        </dgm:presLayoutVars>
      </dgm:prSet>
      <dgm:spPr/>
      <dgm:t>
        <a:bodyPr/>
        <a:lstStyle/>
        <a:p>
          <a:endParaRPr lang="fr-FR"/>
        </a:p>
      </dgm:t>
    </dgm:pt>
    <dgm:pt modelId="{76BAC08C-44C7-40C6-A8E9-2DF7EC07AFA4}" type="pres">
      <dgm:prSet presAssocID="{EBFD9D88-0CEA-4010-AA0D-D096ED7E63FC}" presName="aSpace" presStyleCnt="0"/>
      <dgm:spPr/>
    </dgm:pt>
    <dgm:pt modelId="{ADD07070-2AC2-40A4-AF99-A7EDF21F1669}" type="pres">
      <dgm:prSet presAssocID="{6F8B6663-5F6F-4482-BB65-80D1FC758B70}" presName="aNode" presStyleLbl="fgAcc1" presStyleIdx="4" presStyleCnt="6" custScaleX="107864" custLinFactY="33181" custLinFactNeighborY="100000">
        <dgm:presLayoutVars>
          <dgm:bulletEnabled val="1"/>
        </dgm:presLayoutVars>
      </dgm:prSet>
      <dgm:spPr/>
      <dgm:t>
        <a:bodyPr/>
        <a:lstStyle/>
        <a:p>
          <a:endParaRPr lang="fr-FR"/>
        </a:p>
      </dgm:t>
    </dgm:pt>
    <dgm:pt modelId="{037F881E-B4AC-4819-84C8-44C721DF51EC}" type="pres">
      <dgm:prSet presAssocID="{6F8B6663-5F6F-4482-BB65-80D1FC758B70}" presName="aSpace" presStyleCnt="0"/>
      <dgm:spPr/>
    </dgm:pt>
    <dgm:pt modelId="{CD1FA88C-C51B-40F3-A96D-B9892236897D}" type="pres">
      <dgm:prSet presAssocID="{0FFEF002-423E-4906-9E4D-EAC518783FB0}" presName="aNode" presStyleLbl="fgAcc1" presStyleIdx="5" presStyleCnt="6" custScaleX="107782" custLinFactY="54823" custLinFactNeighborX="-41" custLinFactNeighborY="100000">
        <dgm:presLayoutVars>
          <dgm:bulletEnabled val="1"/>
        </dgm:presLayoutVars>
      </dgm:prSet>
      <dgm:spPr/>
      <dgm:t>
        <a:bodyPr/>
        <a:lstStyle/>
        <a:p>
          <a:endParaRPr lang="fr-FR"/>
        </a:p>
      </dgm:t>
    </dgm:pt>
    <dgm:pt modelId="{1F2BF70C-10AE-4C2D-99FB-0A4D4EFB3F8B}" type="pres">
      <dgm:prSet presAssocID="{0FFEF002-423E-4906-9E4D-EAC518783FB0}" presName="aSpace" presStyleCnt="0"/>
      <dgm:spPr/>
    </dgm:pt>
  </dgm:ptLst>
  <dgm:cxnLst>
    <dgm:cxn modelId="{BAF26018-5478-4747-8DDB-16E9C29F0A83}" srcId="{25D08E2F-6908-4EC4-AD36-247FFAC28DFF}" destId="{9A77ED00-7D6C-47D2-AF5F-75221D9FA38E}" srcOrd="0" destOrd="0" parTransId="{45D7FC64-F3C6-4DA4-A811-9DE44AAB8569}" sibTransId="{8207DAA8-8825-4132-AB2E-2B7B99B03265}"/>
    <dgm:cxn modelId="{031D4DBF-761D-4D36-ABE7-5737E45DE115}" type="presOf" srcId="{6F8B6663-5F6F-4482-BB65-80D1FC758B70}" destId="{ADD07070-2AC2-40A4-AF99-A7EDF21F1669}" srcOrd="0" destOrd="0" presId="urn:microsoft.com/office/officeart/2005/8/layout/pyramid2"/>
    <dgm:cxn modelId="{6CDD9ACD-739D-4E42-91E5-5BDD58AE57FF}" srcId="{25D08E2F-6908-4EC4-AD36-247FFAC28DFF}" destId="{0FFEF002-423E-4906-9E4D-EAC518783FB0}" srcOrd="5" destOrd="0" parTransId="{A977A9F6-DF91-49EB-A24D-0159DCD8BBCE}" sibTransId="{138E99EB-361E-4F85-937C-D6B645FB22B7}"/>
    <dgm:cxn modelId="{69BB3F0B-1DB2-4F35-B784-59B101887AE2}" srcId="{25D08E2F-6908-4EC4-AD36-247FFAC28DFF}" destId="{6F8B6663-5F6F-4482-BB65-80D1FC758B70}" srcOrd="4" destOrd="0" parTransId="{C29471C9-9DDF-4905-9FBF-DA47B1700F4C}" sibTransId="{C4385994-9C30-480D-AB3C-DFCFE7D31E05}"/>
    <dgm:cxn modelId="{8BB483C0-F76A-4C10-8532-242E4D799FCA}" srcId="{25D08E2F-6908-4EC4-AD36-247FFAC28DFF}" destId="{F4676DD3-5EAC-44A6-9F5C-F14BEC314CF8}" srcOrd="1" destOrd="0" parTransId="{255F238B-073A-403F-B49B-89D2515A10F8}" sibTransId="{8D2438FF-390E-491C-A86A-70B35C6A6594}"/>
    <dgm:cxn modelId="{F7F05249-6F5B-45C6-888C-8EC53B881619}" type="presOf" srcId="{0FFEF002-423E-4906-9E4D-EAC518783FB0}" destId="{CD1FA88C-C51B-40F3-A96D-B9892236897D}" srcOrd="0" destOrd="0" presId="urn:microsoft.com/office/officeart/2005/8/layout/pyramid2"/>
    <dgm:cxn modelId="{F1C7625D-3526-4EFD-906C-EFADDEE6CDC0}" srcId="{25D08E2F-6908-4EC4-AD36-247FFAC28DFF}" destId="{EBFD9D88-0CEA-4010-AA0D-D096ED7E63FC}" srcOrd="3" destOrd="0" parTransId="{50AE32A3-712B-4CE9-8F35-D90610DA38A2}" sibTransId="{B315B1AA-C55D-450A-99C1-35CF6CF4DFB5}"/>
    <dgm:cxn modelId="{38BB6C9A-1407-4599-B9F0-300A2E5612AC}" type="presOf" srcId="{3304CC12-F919-465D-8235-5A78FB02C963}" destId="{BC5D8C9B-13FC-4E04-BA4C-39B7D77423A1}" srcOrd="0" destOrd="0" presId="urn:microsoft.com/office/officeart/2005/8/layout/pyramid2"/>
    <dgm:cxn modelId="{8142240B-A811-499D-AAB0-499C49A80C44}" srcId="{25D08E2F-6908-4EC4-AD36-247FFAC28DFF}" destId="{3304CC12-F919-465D-8235-5A78FB02C963}" srcOrd="2" destOrd="0" parTransId="{CF1F8A66-671B-41EC-A7CB-3BF033AC4FE4}" sibTransId="{F89B2A78-669F-4BB9-BA5B-085F7EE3457F}"/>
    <dgm:cxn modelId="{F86E8172-4F35-4B58-9D4D-37E20022CECF}" type="presOf" srcId="{EBFD9D88-0CEA-4010-AA0D-D096ED7E63FC}" destId="{34FEA198-D537-4D34-B3BC-73E604703996}" srcOrd="0" destOrd="0" presId="urn:microsoft.com/office/officeart/2005/8/layout/pyramid2"/>
    <dgm:cxn modelId="{3661BA44-60E7-48C6-A3A8-FB810478B119}" type="presOf" srcId="{25D08E2F-6908-4EC4-AD36-247FFAC28DFF}" destId="{DB4AC2C3-D600-4F10-82AF-90C1F8099825}" srcOrd="0" destOrd="0" presId="urn:microsoft.com/office/officeart/2005/8/layout/pyramid2"/>
    <dgm:cxn modelId="{78A1BFDE-F342-472E-8DF8-D2413C09F24C}" type="presOf" srcId="{F4676DD3-5EAC-44A6-9F5C-F14BEC314CF8}" destId="{69CDEF55-CFD2-4899-BEB1-BFDB2CD5F76D}" srcOrd="0" destOrd="0" presId="urn:microsoft.com/office/officeart/2005/8/layout/pyramid2"/>
    <dgm:cxn modelId="{FAC36BB8-394E-4929-AC93-77CB2E5BF5D2}" type="presOf" srcId="{9A77ED00-7D6C-47D2-AF5F-75221D9FA38E}" destId="{F4556549-D5C5-44A9-ABD0-EE140C268F43}" srcOrd="0" destOrd="0" presId="urn:microsoft.com/office/officeart/2005/8/layout/pyramid2"/>
    <dgm:cxn modelId="{458915E5-4BDD-4694-B988-C88BA75FD348}" type="presParOf" srcId="{DB4AC2C3-D600-4F10-82AF-90C1F8099825}" destId="{F7211BC7-ACED-4CEA-A5D7-EABCFC43AE4E}" srcOrd="0" destOrd="0" presId="urn:microsoft.com/office/officeart/2005/8/layout/pyramid2"/>
    <dgm:cxn modelId="{034C2C25-98E6-4023-ACEF-E0CBE524AB95}" type="presParOf" srcId="{DB4AC2C3-D600-4F10-82AF-90C1F8099825}" destId="{123CFAF8-AAF3-443D-8B6D-F79C28C721E3}" srcOrd="1" destOrd="0" presId="urn:microsoft.com/office/officeart/2005/8/layout/pyramid2"/>
    <dgm:cxn modelId="{F51547ED-D4EC-4AAA-9B83-52E7FEBEC73C}" type="presParOf" srcId="{123CFAF8-AAF3-443D-8B6D-F79C28C721E3}" destId="{F4556549-D5C5-44A9-ABD0-EE140C268F43}" srcOrd="0" destOrd="0" presId="urn:microsoft.com/office/officeart/2005/8/layout/pyramid2"/>
    <dgm:cxn modelId="{3E0C5AD8-8D95-4C6B-86FF-F93CD8FF9A88}" type="presParOf" srcId="{123CFAF8-AAF3-443D-8B6D-F79C28C721E3}" destId="{AB13FD83-BF8C-4DD5-B08F-E77A6A94B959}" srcOrd="1" destOrd="0" presId="urn:microsoft.com/office/officeart/2005/8/layout/pyramid2"/>
    <dgm:cxn modelId="{B208C8FD-793C-4030-8589-C1976EB511E7}" type="presParOf" srcId="{123CFAF8-AAF3-443D-8B6D-F79C28C721E3}" destId="{69CDEF55-CFD2-4899-BEB1-BFDB2CD5F76D}" srcOrd="2" destOrd="0" presId="urn:microsoft.com/office/officeart/2005/8/layout/pyramid2"/>
    <dgm:cxn modelId="{0E198D0F-7E87-48C5-8126-BEDE152BE75F}" type="presParOf" srcId="{123CFAF8-AAF3-443D-8B6D-F79C28C721E3}" destId="{8D157D46-7F5C-44F4-8925-76D419F6D987}" srcOrd="3" destOrd="0" presId="urn:microsoft.com/office/officeart/2005/8/layout/pyramid2"/>
    <dgm:cxn modelId="{F4A08136-71D9-4813-B3EE-9265FC39FCB1}" type="presParOf" srcId="{123CFAF8-AAF3-443D-8B6D-F79C28C721E3}" destId="{BC5D8C9B-13FC-4E04-BA4C-39B7D77423A1}" srcOrd="4" destOrd="0" presId="urn:microsoft.com/office/officeart/2005/8/layout/pyramid2"/>
    <dgm:cxn modelId="{798C4AB5-E3D2-4290-88AF-D7C83B513866}" type="presParOf" srcId="{123CFAF8-AAF3-443D-8B6D-F79C28C721E3}" destId="{9B62D244-5643-4356-B4C1-A3DE6DB2A9E8}" srcOrd="5" destOrd="0" presId="urn:microsoft.com/office/officeart/2005/8/layout/pyramid2"/>
    <dgm:cxn modelId="{2A7D8E98-0915-4A19-B7CF-75E337FFC545}" type="presParOf" srcId="{123CFAF8-AAF3-443D-8B6D-F79C28C721E3}" destId="{34FEA198-D537-4D34-B3BC-73E604703996}" srcOrd="6" destOrd="0" presId="urn:microsoft.com/office/officeart/2005/8/layout/pyramid2"/>
    <dgm:cxn modelId="{4DCA329B-1F31-4E22-A0D3-E61A09B5B9A7}" type="presParOf" srcId="{123CFAF8-AAF3-443D-8B6D-F79C28C721E3}" destId="{76BAC08C-44C7-40C6-A8E9-2DF7EC07AFA4}" srcOrd="7" destOrd="0" presId="urn:microsoft.com/office/officeart/2005/8/layout/pyramid2"/>
    <dgm:cxn modelId="{40A0247D-5614-4070-A3DC-2150253B58D1}" type="presParOf" srcId="{123CFAF8-AAF3-443D-8B6D-F79C28C721E3}" destId="{ADD07070-2AC2-40A4-AF99-A7EDF21F1669}" srcOrd="8" destOrd="0" presId="urn:microsoft.com/office/officeart/2005/8/layout/pyramid2"/>
    <dgm:cxn modelId="{C87D3CC7-F142-49D5-A30B-070ACB1049DF}" type="presParOf" srcId="{123CFAF8-AAF3-443D-8B6D-F79C28C721E3}" destId="{037F881E-B4AC-4819-84C8-44C721DF51EC}" srcOrd="9" destOrd="0" presId="urn:microsoft.com/office/officeart/2005/8/layout/pyramid2"/>
    <dgm:cxn modelId="{161C3926-F325-497E-9045-0023AE919CF0}" type="presParOf" srcId="{123CFAF8-AAF3-443D-8B6D-F79C28C721E3}" destId="{CD1FA88C-C51B-40F3-A96D-B9892236897D}" srcOrd="10" destOrd="0" presId="urn:microsoft.com/office/officeart/2005/8/layout/pyramid2"/>
    <dgm:cxn modelId="{B06A9B60-D7CD-4D54-83DB-E864BA282F48}" type="presParOf" srcId="{123CFAF8-AAF3-443D-8B6D-F79C28C721E3}" destId="{1F2BF70C-10AE-4C2D-99FB-0A4D4EFB3F8B}"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11BC7-ACED-4CEA-A5D7-EABCFC43AE4E}">
      <dsp:nvSpPr>
        <dsp:cNvPr id="0" name=""/>
        <dsp:cNvSpPr/>
      </dsp:nvSpPr>
      <dsp:spPr>
        <a:xfrm>
          <a:off x="-12758" y="0"/>
          <a:ext cx="4651865" cy="3857652"/>
        </a:xfrm>
        <a:prstGeom prst="triangle">
          <a:avLst/>
        </a:prstGeom>
        <a:solidFill>
          <a:srgbClr val="FFDA65"/>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4556549-D5C5-44A9-ABD0-EE140C268F43}">
      <dsp:nvSpPr>
        <dsp:cNvPr id="0" name=""/>
        <dsp:cNvSpPr/>
      </dsp:nvSpPr>
      <dsp:spPr>
        <a:xfrm>
          <a:off x="2209790" y="385860"/>
          <a:ext cx="2714240" cy="656252"/>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FR" sz="1400" b="1" kern="1200" dirty="0" smtClean="0">
              <a:solidFill>
                <a:schemeClr val="accent6">
                  <a:lumMod val="75000"/>
                </a:schemeClr>
              </a:solidFill>
              <a:latin typeface="Times New Roman" pitchFamily="18" charset="0"/>
              <a:cs typeface="Times New Roman" pitchFamily="18" charset="0"/>
            </a:rPr>
            <a:t>Eviter l’accès aux personnes non autorisées</a:t>
          </a:r>
          <a:endParaRPr lang="fr-FR" sz="1400" b="1" kern="1200" dirty="0">
            <a:solidFill>
              <a:schemeClr val="accent6">
                <a:lumMod val="75000"/>
              </a:schemeClr>
            </a:solidFill>
            <a:latin typeface="Times New Roman" pitchFamily="18" charset="0"/>
            <a:cs typeface="Times New Roman" pitchFamily="18" charset="0"/>
          </a:endParaRPr>
        </a:p>
      </dsp:txBody>
      <dsp:txXfrm>
        <a:off x="2241826" y="417896"/>
        <a:ext cx="2650168" cy="592180"/>
      </dsp:txXfrm>
    </dsp:sp>
    <dsp:sp modelId="{69CDEF55-CFD2-4899-BEB1-BFDB2CD5F76D}">
      <dsp:nvSpPr>
        <dsp:cNvPr id="0" name=""/>
        <dsp:cNvSpPr/>
      </dsp:nvSpPr>
      <dsp:spPr>
        <a:xfrm>
          <a:off x="2209790" y="1124145"/>
          <a:ext cx="2714240" cy="656252"/>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FR" sz="1400" b="1" kern="1200" dirty="0" smtClean="0">
              <a:solidFill>
                <a:schemeClr val="accent6">
                  <a:lumMod val="75000"/>
                </a:schemeClr>
              </a:solidFill>
              <a:latin typeface="Times New Roman" pitchFamily="18" charset="0"/>
              <a:cs typeface="Times New Roman" pitchFamily="18" charset="0"/>
            </a:rPr>
            <a:t>Eviter toute manipulation ou vol de données des ordinateurs</a:t>
          </a:r>
          <a:endParaRPr lang="fr-FR" sz="1400" b="1" kern="1200" dirty="0">
            <a:solidFill>
              <a:schemeClr val="accent6">
                <a:lumMod val="75000"/>
              </a:schemeClr>
            </a:solidFill>
            <a:latin typeface="Times New Roman" pitchFamily="18" charset="0"/>
            <a:cs typeface="Times New Roman" pitchFamily="18" charset="0"/>
          </a:endParaRPr>
        </a:p>
      </dsp:txBody>
      <dsp:txXfrm>
        <a:off x="2241826" y="1156181"/>
        <a:ext cx="2650168" cy="592180"/>
      </dsp:txXfrm>
    </dsp:sp>
    <dsp:sp modelId="{BC5D8C9B-13FC-4E04-BA4C-39B7D77423A1}">
      <dsp:nvSpPr>
        <dsp:cNvPr id="0" name=""/>
        <dsp:cNvSpPr/>
      </dsp:nvSpPr>
      <dsp:spPr>
        <a:xfrm>
          <a:off x="2196626" y="1862429"/>
          <a:ext cx="2740568" cy="656252"/>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FR" sz="1400" b="1" kern="1200" dirty="0" smtClean="0">
              <a:solidFill>
                <a:schemeClr val="accent6">
                  <a:lumMod val="75000"/>
                </a:schemeClr>
              </a:solidFill>
              <a:latin typeface="Times New Roman" pitchFamily="18" charset="0"/>
              <a:cs typeface="Times New Roman" pitchFamily="18" charset="0"/>
            </a:rPr>
            <a:t>Protéger l’intégrité des données stockées dans l’ordinateur</a:t>
          </a:r>
          <a:endParaRPr lang="fr-FR" sz="1400" b="1" kern="1200" dirty="0">
            <a:solidFill>
              <a:schemeClr val="accent6">
                <a:lumMod val="75000"/>
              </a:schemeClr>
            </a:solidFill>
            <a:latin typeface="Times New Roman" pitchFamily="18" charset="0"/>
            <a:cs typeface="Times New Roman" pitchFamily="18" charset="0"/>
          </a:endParaRPr>
        </a:p>
      </dsp:txBody>
      <dsp:txXfrm>
        <a:off x="2228662" y="1894465"/>
        <a:ext cx="2676496" cy="592180"/>
      </dsp:txXfrm>
    </dsp:sp>
    <dsp:sp modelId="{34FEA198-D537-4D34-B3BC-73E604703996}">
      <dsp:nvSpPr>
        <dsp:cNvPr id="0" name=""/>
        <dsp:cNvSpPr/>
      </dsp:nvSpPr>
      <dsp:spPr>
        <a:xfrm>
          <a:off x="2222954" y="2600714"/>
          <a:ext cx="2687911" cy="789045"/>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FR" sz="1400" b="1" kern="1200" dirty="0" smtClean="0">
              <a:solidFill>
                <a:schemeClr val="accent6">
                  <a:lumMod val="75000"/>
                </a:schemeClr>
              </a:solidFill>
              <a:latin typeface="Times New Roman" pitchFamily="18" charset="0"/>
              <a:cs typeface="Times New Roman" pitchFamily="18" charset="0"/>
            </a:rPr>
            <a:t>Eviter la perte de données / ou endommager le système à cause de catastrophes naturelles</a:t>
          </a:r>
          <a:endParaRPr lang="fr-FR" sz="1400" b="1" kern="1200" dirty="0">
            <a:solidFill>
              <a:schemeClr val="accent6">
                <a:lumMod val="75000"/>
              </a:schemeClr>
            </a:solidFill>
            <a:latin typeface="Times New Roman" pitchFamily="18" charset="0"/>
            <a:cs typeface="Times New Roman" pitchFamily="18" charset="0"/>
          </a:endParaRPr>
        </a:p>
      </dsp:txBody>
      <dsp:txXfrm>
        <a:off x="2261472" y="2639232"/>
        <a:ext cx="2610875" cy="7120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11BC7-ACED-4CEA-A5D7-EABCFC43AE4E}">
      <dsp:nvSpPr>
        <dsp:cNvPr id="0" name=""/>
        <dsp:cNvSpPr/>
      </dsp:nvSpPr>
      <dsp:spPr>
        <a:xfrm>
          <a:off x="-12758" y="0"/>
          <a:ext cx="4651865" cy="3857652"/>
        </a:xfrm>
        <a:prstGeom prst="triangle">
          <a:avLst/>
        </a:prstGeom>
        <a:solidFill>
          <a:srgbClr val="FFDA65"/>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4556549-D5C5-44A9-ABD0-EE140C268F43}">
      <dsp:nvSpPr>
        <dsp:cNvPr id="0" name=""/>
        <dsp:cNvSpPr/>
      </dsp:nvSpPr>
      <dsp:spPr>
        <a:xfrm>
          <a:off x="2209790" y="285752"/>
          <a:ext cx="2714240" cy="446725"/>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FR" sz="1400" b="1" kern="1200" dirty="0" smtClean="0">
              <a:solidFill>
                <a:schemeClr val="accent6">
                  <a:lumMod val="75000"/>
                </a:schemeClr>
              </a:solidFill>
              <a:latin typeface="Times New Roman" pitchFamily="18" charset="0"/>
              <a:cs typeface="Times New Roman" pitchFamily="18" charset="0"/>
            </a:rPr>
            <a:t>Application d’une stratégie de sécurité</a:t>
          </a:r>
          <a:endParaRPr lang="fr-FR" sz="1400" b="1" kern="1200" dirty="0">
            <a:solidFill>
              <a:schemeClr val="accent6">
                <a:lumMod val="75000"/>
              </a:schemeClr>
            </a:solidFill>
            <a:latin typeface="Times New Roman" pitchFamily="18" charset="0"/>
            <a:cs typeface="Times New Roman" pitchFamily="18" charset="0"/>
          </a:endParaRPr>
        </a:p>
      </dsp:txBody>
      <dsp:txXfrm>
        <a:off x="2231597" y="307559"/>
        <a:ext cx="2670626" cy="403111"/>
      </dsp:txXfrm>
    </dsp:sp>
    <dsp:sp modelId="{69CDEF55-CFD2-4899-BEB1-BFDB2CD5F76D}">
      <dsp:nvSpPr>
        <dsp:cNvPr id="0" name=""/>
        <dsp:cNvSpPr/>
      </dsp:nvSpPr>
      <dsp:spPr>
        <a:xfrm>
          <a:off x="2209790" y="857256"/>
          <a:ext cx="2714240" cy="400834"/>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FR" sz="1400" b="1" kern="1200" dirty="0" smtClean="0">
              <a:solidFill>
                <a:schemeClr val="accent6">
                  <a:lumMod val="75000"/>
                </a:schemeClr>
              </a:solidFill>
              <a:latin typeface="Times New Roman" pitchFamily="18" charset="0"/>
              <a:cs typeface="Times New Roman" pitchFamily="18" charset="0"/>
            </a:rPr>
            <a:t>Social Engineering : tentatives</a:t>
          </a:r>
          <a:endParaRPr lang="fr-FR" sz="1400" b="1" kern="1200" dirty="0">
            <a:solidFill>
              <a:schemeClr val="accent6">
                <a:lumMod val="75000"/>
              </a:schemeClr>
            </a:solidFill>
            <a:latin typeface="Times New Roman" pitchFamily="18" charset="0"/>
            <a:cs typeface="Times New Roman" pitchFamily="18" charset="0"/>
          </a:endParaRPr>
        </a:p>
      </dsp:txBody>
      <dsp:txXfrm>
        <a:off x="2229357" y="876823"/>
        <a:ext cx="2675106" cy="361700"/>
      </dsp:txXfrm>
    </dsp:sp>
    <dsp:sp modelId="{BC5D8C9B-13FC-4E04-BA4C-39B7D77423A1}">
      <dsp:nvSpPr>
        <dsp:cNvPr id="0" name=""/>
        <dsp:cNvSpPr/>
      </dsp:nvSpPr>
      <dsp:spPr>
        <a:xfrm>
          <a:off x="2196626" y="1377394"/>
          <a:ext cx="2740568" cy="687651"/>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FR" sz="1400" b="1" kern="1200" dirty="0" smtClean="0">
              <a:solidFill>
                <a:schemeClr val="accent6">
                  <a:lumMod val="75000"/>
                </a:schemeClr>
              </a:solidFill>
              <a:latin typeface="Times New Roman" pitchFamily="18" charset="0"/>
              <a:cs typeface="Times New Roman" pitchFamily="18" charset="0"/>
            </a:rPr>
            <a:t>Un CA rigide peut entrainer  un déficit dans le partage d’expérience entre le personnel</a:t>
          </a:r>
          <a:endParaRPr lang="fr-FR" sz="1400" b="1" kern="1200" dirty="0">
            <a:solidFill>
              <a:schemeClr val="accent6">
                <a:lumMod val="75000"/>
              </a:schemeClr>
            </a:solidFill>
            <a:latin typeface="Times New Roman" pitchFamily="18" charset="0"/>
            <a:cs typeface="Times New Roman" pitchFamily="18" charset="0"/>
          </a:endParaRPr>
        </a:p>
      </dsp:txBody>
      <dsp:txXfrm>
        <a:off x="2230194" y="1410962"/>
        <a:ext cx="2673432" cy="620515"/>
      </dsp:txXfrm>
    </dsp:sp>
    <dsp:sp modelId="{34FEA198-D537-4D34-B3BC-73E604703996}">
      <dsp:nvSpPr>
        <dsp:cNvPr id="0" name=""/>
        <dsp:cNvSpPr/>
      </dsp:nvSpPr>
      <dsp:spPr>
        <a:xfrm>
          <a:off x="2222954" y="2196793"/>
          <a:ext cx="2687911" cy="446413"/>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FR" sz="1400" b="1" kern="1200" dirty="0" smtClean="0">
              <a:solidFill>
                <a:schemeClr val="accent6">
                  <a:lumMod val="75000"/>
                </a:schemeClr>
              </a:solidFill>
              <a:latin typeface="Times New Roman" pitchFamily="18" charset="0"/>
              <a:cs typeface="Times New Roman" pitchFamily="18" charset="0"/>
            </a:rPr>
            <a:t>Facteur Coût et temps</a:t>
          </a:r>
          <a:endParaRPr lang="fr-FR" sz="1400" b="1" kern="1200" dirty="0">
            <a:solidFill>
              <a:schemeClr val="accent6">
                <a:lumMod val="75000"/>
              </a:schemeClr>
            </a:solidFill>
            <a:latin typeface="Times New Roman" pitchFamily="18" charset="0"/>
            <a:cs typeface="Times New Roman" pitchFamily="18" charset="0"/>
          </a:endParaRPr>
        </a:p>
      </dsp:txBody>
      <dsp:txXfrm>
        <a:off x="2244746" y="2218585"/>
        <a:ext cx="2644327" cy="402829"/>
      </dsp:txXfrm>
    </dsp:sp>
    <dsp:sp modelId="{ADD07070-2AC2-40A4-AF99-A7EDF21F1669}">
      <dsp:nvSpPr>
        <dsp:cNvPr id="0" name=""/>
        <dsp:cNvSpPr/>
      </dsp:nvSpPr>
      <dsp:spPr>
        <a:xfrm>
          <a:off x="2214579" y="2752013"/>
          <a:ext cx="2704661" cy="400834"/>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FR" sz="1400" b="1" kern="1200" dirty="0" smtClean="0">
              <a:solidFill>
                <a:schemeClr val="accent6">
                  <a:lumMod val="75000"/>
                </a:schemeClr>
              </a:solidFill>
              <a:latin typeface="Times New Roman" pitchFamily="18" charset="0"/>
              <a:cs typeface="Times New Roman" pitchFamily="18" charset="0"/>
            </a:rPr>
            <a:t>Terrorisme</a:t>
          </a:r>
          <a:endParaRPr lang="fr-FR" sz="1400" b="1" kern="1200" dirty="0">
            <a:solidFill>
              <a:schemeClr val="accent6">
                <a:lumMod val="75000"/>
              </a:schemeClr>
            </a:solidFill>
            <a:latin typeface="Times New Roman" pitchFamily="18" charset="0"/>
            <a:cs typeface="Times New Roman" pitchFamily="18" charset="0"/>
          </a:endParaRPr>
        </a:p>
      </dsp:txBody>
      <dsp:txXfrm>
        <a:off x="2234146" y="2771580"/>
        <a:ext cx="2665527" cy="361700"/>
      </dsp:txXfrm>
    </dsp:sp>
    <dsp:sp modelId="{CD1FA88C-C51B-40F3-A96D-B9892236897D}">
      <dsp:nvSpPr>
        <dsp:cNvPr id="0" name=""/>
        <dsp:cNvSpPr/>
      </dsp:nvSpPr>
      <dsp:spPr>
        <a:xfrm>
          <a:off x="2214579" y="3289700"/>
          <a:ext cx="2702605" cy="400834"/>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FR" sz="1400" b="1" kern="1200" dirty="0" smtClean="0">
              <a:solidFill>
                <a:schemeClr val="accent6">
                  <a:lumMod val="75000"/>
                </a:schemeClr>
              </a:solidFill>
              <a:latin typeface="Times New Roman" pitchFamily="18" charset="0"/>
              <a:cs typeface="Times New Roman" pitchFamily="18" charset="0"/>
            </a:rPr>
            <a:t>Technologie sophistiqué</a:t>
          </a:r>
          <a:endParaRPr lang="fr-FR" sz="1400" b="1" kern="1200" dirty="0">
            <a:solidFill>
              <a:schemeClr val="accent6">
                <a:lumMod val="75000"/>
              </a:schemeClr>
            </a:solidFill>
            <a:latin typeface="Times New Roman" pitchFamily="18" charset="0"/>
            <a:cs typeface="Times New Roman" pitchFamily="18" charset="0"/>
          </a:endParaRPr>
        </a:p>
      </dsp:txBody>
      <dsp:txXfrm>
        <a:off x="2234146" y="3309267"/>
        <a:ext cx="2663471" cy="3617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6D9E06E-6320-4C3F-889A-C113C77B5066}" type="datetimeFigureOut">
              <a:rPr lang="fr-FR"/>
              <a:pPr>
                <a:defRPr/>
              </a:pPr>
              <a:t>01/10/2013</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fr-FR"/>
              <a:t>M. Senhadji                                        Sécurité Physique</a:t>
            </a: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AA18AB8-44CB-4D14-B8BA-364E13CC3389}" type="slidenum">
              <a:rPr lang="fr-FR"/>
              <a:pPr>
                <a:defRPr/>
              </a:pPr>
              <a:t>‹#›</a:t>
            </a:fld>
            <a:endParaRPr lang="fr-FR"/>
          </a:p>
        </p:txBody>
      </p:sp>
    </p:spTree>
    <p:extLst>
      <p:ext uri="{BB962C8B-B14F-4D97-AF65-F5344CB8AC3E}">
        <p14:creationId xmlns:p14="http://schemas.microsoft.com/office/powerpoint/2010/main" val="41716703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fr-F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983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fr-FR"/>
              <a:t>M. Senhadji                                        Sécurité Physique</a:t>
            </a: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022BF7A-7268-4216-82EF-B5B57EB7DEAC}" type="slidenum">
              <a:rPr lang="fr-FR"/>
              <a:pPr>
                <a:defRPr/>
              </a:pPr>
              <a:t>‹#›</a:t>
            </a:fld>
            <a:endParaRPr lang="fr-FR"/>
          </a:p>
        </p:txBody>
      </p:sp>
    </p:spTree>
    <p:extLst>
      <p:ext uri="{BB962C8B-B14F-4D97-AF65-F5344CB8AC3E}">
        <p14:creationId xmlns:p14="http://schemas.microsoft.com/office/powerpoint/2010/main" val="349603169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Espace réservé de l'image des diapositives 1"/>
          <p:cNvSpPr>
            <a:spLocks noGrp="1" noRot="1" noChangeAspect="1" noTextEdit="1"/>
          </p:cNvSpPr>
          <p:nvPr>
            <p:ph type="sldImg"/>
          </p:nvPr>
        </p:nvSpPr>
        <p:spPr>
          <a:ln/>
        </p:spPr>
      </p:sp>
      <p:sp>
        <p:nvSpPr>
          <p:cNvPr id="99331" name="Espace réservé des commentaires 2"/>
          <p:cNvSpPr>
            <a:spLocks noGrp="1"/>
          </p:cNvSpPr>
          <p:nvPr>
            <p:ph type="body" idx="1"/>
          </p:nvPr>
        </p:nvSpPr>
        <p:spPr>
          <a:noFill/>
          <a:ln/>
        </p:spPr>
        <p:txBody>
          <a:bodyPr/>
          <a:lstStyle/>
          <a:p>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Espace réservé de l'image des diapositives 1"/>
          <p:cNvSpPr>
            <a:spLocks noGrp="1" noRot="1" noChangeAspect="1" noTextEdit="1"/>
          </p:cNvSpPr>
          <p:nvPr>
            <p:ph type="sldImg"/>
          </p:nvPr>
        </p:nvSpPr>
        <p:spPr>
          <a:ln/>
        </p:spPr>
      </p:sp>
      <p:sp>
        <p:nvSpPr>
          <p:cNvPr id="100355" name="Espace réservé des commentaires 2"/>
          <p:cNvSpPr>
            <a:spLocks noGrp="1"/>
          </p:cNvSpPr>
          <p:nvPr>
            <p:ph type="body" idx="1"/>
          </p:nvPr>
        </p:nvSpPr>
        <p:spPr>
          <a:xfrm>
            <a:off x="687388" y="4343400"/>
            <a:ext cx="5486400" cy="4114800"/>
          </a:xfrm>
          <a:noFill/>
          <a:ln/>
        </p:spPr>
        <p:txBody>
          <a:bodyPr/>
          <a:lstStyle/>
          <a:p>
            <a:endParaRPr lang="fr-FR" smtClean="0"/>
          </a:p>
        </p:txBody>
      </p:sp>
      <p:sp>
        <p:nvSpPr>
          <p:cNvPr id="4" name="Espace réservé du numéro de diapositive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1CFF635-2FB4-4E79-A52D-F404C9B02EA7}" type="slidenum">
              <a:rPr lang="fr-FR" sz="1200">
                <a:latin typeface="+mn-lt"/>
              </a:rPr>
              <a:pPr algn="r" fontAlgn="auto">
                <a:spcBef>
                  <a:spcPts val="0"/>
                </a:spcBef>
                <a:spcAft>
                  <a:spcPts val="0"/>
                </a:spcAft>
                <a:defRPr/>
              </a:pPr>
              <a:t>97</a:t>
            </a:fld>
            <a:endParaRPr lang="fr-FR"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533400" y="228600"/>
            <a:ext cx="7772400" cy="842946"/>
          </a:xfrm>
        </p:spPr>
        <p:txBody>
          <a:bodyPr/>
          <a:lstStyle/>
          <a:p>
            <a:r>
              <a:rPr lang="fr-FR" dirty="0" smtClean="0"/>
              <a:t>Cliquez pour modifier le style du titre</a:t>
            </a:r>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fr-FR"/>
              <a:t>M. Senhadji</a:t>
            </a:r>
          </a:p>
        </p:txBody>
      </p:sp>
      <p:sp>
        <p:nvSpPr>
          <p:cNvPr id="3" name="Espace réservé du pied de page 2"/>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fr-FR"/>
              <a:t>Sécurité Physique</a:t>
            </a:r>
          </a:p>
        </p:txBody>
      </p:sp>
      <p:sp>
        <p:nvSpPr>
          <p:cNvPr id="4" name="Espace réservé du numéro de diapositive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082C9BC-1BB2-44E2-8959-20866F34682C}"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33400" y="228600"/>
            <a:ext cx="7772400" cy="7715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 du masque</a:t>
            </a:r>
          </a:p>
        </p:txBody>
      </p:sp>
      <p:sp>
        <p:nvSpPr>
          <p:cNvPr id="7171" name="Rectangle 3"/>
          <p:cNvSpPr>
            <a:spLocks noGrp="1" noChangeArrowheads="1"/>
          </p:cNvSpPr>
          <p:nvPr>
            <p:ph type="body" idx="1"/>
          </p:nvPr>
        </p:nvSpPr>
        <p:spPr bwMode="auto">
          <a:xfrm>
            <a:off x="571500" y="1447800"/>
            <a:ext cx="78581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31" name="Line 7"/>
          <p:cNvSpPr>
            <a:spLocks noChangeShapeType="1"/>
          </p:cNvSpPr>
          <p:nvPr/>
        </p:nvSpPr>
        <p:spPr bwMode="auto">
          <a:xfrm>
            <a:off x="533400" y="1143000"/>
            <a:ext cx="7924800" cy="0"/>
          </a:xfrm>
          <a:prstGeom prst="line">
            <a:avLst/>
          </a:prstGeom>
          <a:noFill/>
          <a:ln w="76200">
            <a:solidFill>
              <a:srgbClr val="FF6600"/>
            </a:solidFill>
            <a:round/>
            <a:headEnd/>
            <a:tailEnd/>
          </a:ln>
          <a:effectLst/>
        </p:spPr>
        <p:txBody>
          <a:bodyPr wrap="none" anchor="ctr"/>
          <a:lstStyle/>
          <a:p>
            <a:pPr>
              <a:defRPr/>
            </a:pPr>
            <a:endParaRPr lang="fr-FR"/>
          </a:p>
        </p:txBody>
      </p:sp>
      <p:sp>
        <p:nvSpPr>
          <p:cNvPr id="1033" name="Line 9"/>
          <p:cNvSpPr>
            <a:spLocks noChangeShapeType="1"/>
          </p:cNvSpPr>
          <p:nvPr/>
        </p:nvSpPr>
        <p:spPr bwMode="auto">
          <a:xfrm>
            <a:off x="533400" y="6324600"/>
            <a:ext cx="8382000" cy="0"/>
          </a:xfrm>
          <a:prstGeom prst="line">
            <a:avLst/>
          </a:prstGeom>
          <a:noFill/>
          <a:ln w="28575">
            <a:solidFill>
              <a:schemeClr val="tx1"/>
            </a:solidFill>
            <a:round/>
            <a:headEnd/>
            <a:tailEnd/>
          </a:ln>
          <a:effectLst/>
        </p:spPr>
        <p:txBody>
          <a:bodyPr wrap="none" anchor="ctr"/>
          <a:lstStyle/>
          <a:p>
            <a:pPr>
              <a:defRPr/>
            </a:pPr>
            <a:endParaRPr lang="fr-FR"/>
          </a:p>
        </p:txBody>
      </p:sp>
      <p:pic>
        <p:nvPicPr>
          <p:cNvPr id="7174" name="Picture 1" descr="ENSIAS_logo_2008[1]"/>
          <p:cNvPicPr>
            <a:picLocks noChangeAspect="1" noChangeArrowheads="1"/>
          </p:cNvPicPr>
          <p:nvPr userDrawn="1"/>
        </p:nvPicPr>
        <p:blipFill>
          <a:blip r:embed="rId6" cstate="print"/>
          <a:srcRect/>
          <a:stretch>
            <a:fillRect/>
          </a:stretch>
        </p:blipFill>
        <p:spPr bwMode="auto">
          <a:xfrm>
            <a:off x="7829550" y="0"/>
            <a:ext cx="1314450" cy="1000125"/>
          </a:xfrm>
          <a:prstGeom prst="rect">
            <a:avLst/>
          </a:prstGeom>
          <a:noFill/>
          <a:ln w="9525">
            <a:noFill/>
            <a:miter lim="800000"/>
            <a:headEnd/>
            <a:tailEnd/>
          </a:ln>
        </p:spPr>
      </p:pic>
      <p:sp>
        <p:nvSpPr>
          <p:cNvPr id="12" name="Rectangle 1056"/>
          <p:cNvSpPr>
            <a:spLocks noChangeArrowheads="1"/>
          </p:cNvSpPr>
          <p:nvPr userDrawn="1"/>
        </p:nvSpPr>
        <p:spPr bwMode="auto">
          <a:xfrm>
            <a:off x="0" y="6400800"/>
            <a:ext cx="1905000" cy="457200"/>
          </a:xfrm>
          <a:prstGeom prst="rect">
            <a:avLst/>
          </a:prstGeom>
          <a:noFill/>
          <a:ln w="9525">
            <a:noFill/>
            <a:miter lim="800000"/>
            <a:headEnd/>
            <a:tailEnd/>
          </a:ln>
          <a:effectLst/>
        </p:spPr>
        <p:txBody>
          <a:bodyPr/>
          <a:lstStyle/>
          <a:p>
            <a:pPr>
              <a:defRPr/>
            </a:pPr>
            <a:r>
              <a:rPr lang="fr-FR" sz="1400" dirty="0"/>
              <a:t>M. Senhadji</a:t>
            </a:r>
          </a:p>
        </p:txBody>
      </p:sp>
      <p:sp>
        <p:nvSpPr>
          <p:cNvPr id="13" name="Rectangle 1057"/>
          <p:cNvSpPr>
            <a:spLocks noChangeArrowheads="1"/>
          </p:cNvSpPr>
          <p:nvPr userDrawn="1"/>
        </p:nvSpPr>
        <p:spPr bwMode="auto">
          <a:xfrm>
            <a:off x="3390900" y="6400800"/>
            <a:ext cx="2895600" cy="457200"/>
          </a:xfrm>
          <a:prstGeom prst="rect">
            <a:avLst/>
          </a:prstGeom>
          <a:noFill/>
          <a:ln w="9525">
            <a:noFill/>
            <a:miter lim="800000"/>
            <a:headEnd/>
            <a:tailEnd/>
          </a:ln>
          <a:effectLst/>
        </p:spPr>
        <p:txBody>
          <a:bodyPr/>
          <a:lstStyle/>
          <a:p>
            <a:pPr>
              <a:defRPr/>
            </a:pPr>
            <a:r>
              <a:rPr lang="fr-FR" sz="1400" dirty="0"/>
              <a:t>Sécurité Physique</a:t>
            </a:r>
          </a:p>
        </p:txBody>
      </p:sp>
      <p:sp>
        <p:nvSpPr>
          <p:cNvPr id="14" name="Rectangle 1058"/>
          <p:cNvSpPr>
            <a:spLocks noChangeArrowheads="1"/>
          </p:cNvSpPr>
          <p:nvPr userDrawn="1"/>
        </p:nvSpPr>
        <p:spPr bwMode="auto">
          <a:xfrm>
            <a:off x="7858125" y="6400800"/>
            <a:ext cx="1190625" cy="457200"/>
          </a:xfrm>
          <a:prstGeom prst="rect">
            <a:avLst/>
          </a:prstGeom>
          <a:noFill/>
          <a:ln w="9525">
            <a:noFill/>
            <a:miter lim="800000"/>
            <a:headEnd/>
            <a:tailEnd/>
          </a:ln>
          <a:effectLst/>
        </p:spPr>
        <p:txBody>
          <a:bodyPr/>
          <a:lstStyle/>
          <a:p>
            <a:pPr algn="r">
              <a:defRPr/>
            </a:pPr>
            <a:fld id="{DB3D61F5-4B61-46F7-BD24-D7736B024968}" type="slidenum">
              <a:rPr lang="fr-FR" sz="1400"/>
              <a:pPr algn="r">
                <a:defRPr/>
              </a:pPr>
              <a:t>‹#›</a:t>
            </a:fld>
            <a:endParaRPr lang="fr-FR" sz="1400" dirty="0"/>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Lst>
  <p:hf hdr="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Comic Sans MS" pitchFamily="66" charset="0"/>
        </a:defRPr>
      </a:lvl2pPr>
      <a:lvl3pPr algn="l" rtl="0" eaLnBrk="0" fontAlgn="base" hangingPunct="0">
        <a:spcBef>
          <a:spcPct val="0"/>
        </a:spcBef>
        <a:spcAft>
          <a:spcPct val="0"/>
        </a:spcAft>
        <a:defRPr sz="4400">
          <a:solidFill>
            <a:schemeClr val="accent2"/>
          </a:solidFill>
          <a:latin typeface="Comic Sans MS" pitchFamily="66" charset="0"/>
        </a:defRPr>
      </a:lvl3pPr>
      <a:lvl4pPr algn="l" rtl="0" eaLnBrk="0" fontAlgn="base" hangingPunct="0">
        <a:spcBef>
          <a:spcPct val="0"/>
        </a:spcBef>
        <a:spcAft>
          <a:spcPct val="0"/>
        </a:spcAft>
        <a:defRPr sz="4400">
          <a:solidFill>
            <a:schemeClr val="accent2"/>
          </a:solidFill>
          <a:latin typeface="Comic Sans MS" pitchFamily="66" charset="0"/>
        </a:defRPr>
      </a:lvl4pPr>
      <a:lvl5pPr algn="l" rtl="0" eaLnBrk="0" fontAlgn="base" hangingPunct="0">
        <a:spcBef>
          <a:spcPct val="0"/>
        </a:spcBef>
        <a:spcAft>
          <a:spcPct val="0"/>
        </a:spcAft>
        <a:defRPr sz="4400">
          <a:solidFill>
            <a:schemeClr val="accent2"/>
          </a:solidFill>
          <a:latin typeface="Comic Sans MS" pitchFamily="66" charset="0"/>
        </a:defRPr>
      </a:lvl5pPr>
      <a:lvl6pPr marL="457200" algn="l" rtl="0" eaLnBrk="0" fontAlgn="base" hangingPunct="0">
        <a:spcBef>
          <a:spcPct val="0"/>
        </a:spcBef>
        <a:spcAft>
          <a:spcPct val="0"/>
        </a:spcAft>
        <a:defRPr sz="4400">
          <a:solidFill>
            <a:schemeClr val="accent2"/>
          </a:solidFill>
          <a:latin typeface="Comic Sans MS" pitchFamily="66" charset="0"/>
        </a:defRPr>
      </a:lvl6pPr>
      <a:lvl7pPr marL="914400" algn="l" rtl="0" eaLnBrk="0" fontAlgn="base" hangingPunct="0">
        <a:spcBef>
          <a:spcPct val="0"/>
        </a:spcBef>
        <a:spcAft>
          <a:spcPct val="0"/>
        </a:spcAft>
        <a:defRPr sz="4400">
          <a:solidFill>
            <a:schemeClr val="accent2"/>
          </a:solidFill>
          <a:latin typeface="Comic Sans MS" pitchFamily="66" charset="0"/>
        </a:defRPr>
      </a:lvl7pPr>
      <a:lvl8pPr marL="1371600" algn="l" rtl="0" eaLnBrk="0" fontAlgn="base" hangingPunct="0">
        <a:spcBef>
          <a:spcPct val="0"/>
        </a:spcBef>
        <a:spcAft>
          <a:spcPct val="0"/>
        </a:spcAft>
        <a:defRPr sz="4400">
          <a:solidFill>
            <a:schemeClr val="accent2"/>
          </a:solidFill>
          <a:latin typeface="Comic Sans MS" pitchFamily="66" charset="0"/>
        </a:defRPr>
      </a:lvl8pPr>
      <a:lvl9pPr marL="1828800" algn="l" rtl="0" eaLnBrk="0" fontAlgn="base" hangingPunct="0">
        <a:spcBef>
          <a:spcPct val="0"/>
        </a:spcBef>
        <a:spcAft>
          <a:spcPct val="0"/>
        </a:spcAft>
        <a:defRPr sz="4400">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25.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image" Target="../media/image2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image" Target="../media/image2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oleObject" Target="../embeddings/oleObject9.bin"/><Relationship Id="rId4" Type="http://schemas.openxmlformats.org/officeDocument/2006/relationships/image" Target="../media/image26.png"/></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27.wmf"/><Relationship Id="rId4" Type="http://schemas.openxmlformats.org/officeDocument/2006/relationships/oleObject" Target="../embeddings/Microsoft_Word_97_-_2003_Document1.doc"/></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1157288" y="0"/>
            <a:ext cx="7272337" cy="1143000"/>
          </a:xfrm>
        </p:spPr>
        <p:txBody>
          <a:bodyPr/>
          <a:lstStyle/>
          <a:p>
            <a:r>
              <a:rPr lang="fr-FR" smtClean="0"/>
              <a:t>Université Mohamed V</a:t>
            </a:r>
          </a:p>
        </p:txBody>
      </p:sp>
      <p:sp>
        <p:nvSpPr>
          <p:cNvPr id="9219" name="Rectangle 1028"/>
          <p:cNvSpPr>
            <a:spLocks noChangeArrowheads="1"/>
          </p:cNvSpPr>
          <p:nvPr/>
        </p:nvSpPr>
        <p:spPr bwMode="auto">
          <a:xfrm>
            <a:off x="1143000" y="1905000"/>
            <a:ext cx="6705600" cy="3429000"/>
          </a:xfrm>
          <a:prstGeom prst="rect">
            <a:avLst/>
          </a:prstGeom>
          <a:noFill/>
          <a:ln w="9525">
            <a:noFill/>
            <a:miter lim="800000"/>
            <a:headEnd/>
            <a:tailEnd/>
          </a:ln>
        </p:spPr>
        <p:txBody>
          <a:bodyPr anchor="ctr"/>
          <a:lstStyle/>
          <a:p>
            <a:r>
              <a:rPr lang="fr-FR" sz="5400">
                <a:solidFill>
                  <a:schemeClr val="accent2"/>
                </a:solidFill>
                <a:latin typeface="Comic Sans MS" pitchFamily="66" charset="0"/>
              </a:rPr>
              <a:t>Sécurité physique et carte à Puces</a:t>
            </a:r>
          </a:p>
        </p:txBody>
      </p:sp>
      <p:sp>
        <p:nvSpPr>
          <p:cNvPr id="9220" name="Text Box 1031"/>
          <p:cNvSpPr txBox="1">
            <a:spLocks noChangeArrowheads="1"/>
          </p:cNvSpPr>
          <p:nvPr/>
        </p:nvSpPr>
        <p:spPr bwMode="auto">
          <a:xfrm>
            <a:off x="6105525" y="5257800"/>
            <a:ext cx="2733675" cy="731838"/>
          </a:xfrm>
          <a:prstGeom prst="rect">
            <a:avLst/>
          </a:prstGeom>
          <a:noFill/>
          <a:ln w="9525">
            <a:noFill/>
            <a:miter lim="800000"/>
            <a:headEnd/>
            <a:tailEnd/>
          </a:ln>
        </p:spPr>
        <p:txBody>
          <a:bodyPr wrap="none">
            <a:spAutoFit/>
          </a:bodyPr>
          <a:lstStyle/>
          <a:p>
            <a:pPr algn="r"/>
            <a:r>
              <a:rPr lang="fr-FR" b="1"/>
              <a:t>Mohamed Senhadji</a:t>
            </a:r>
          </a:p>
          <a:p>
            <a:pPr algn="r"/>
            <a:r>
              <a:rPr lang="fr-FR" sz="1800"/>
              <a:t>senhadji@ensias.ma</a:t>
            </a:r>
            <a:endParaRPr lang="fr-FR"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2"/>
          <p:cNvSpPr>
            <a:spLocks noGrp="1"/>
          </p:cNvSpPr>
          <p:nvPr>
            <p:ph type="title"/>
          </p:nvPr>
        </p:nvSpPr>
        <p:spPr/>
        <p:txBody>
          <a:bodyPr/>
          <a:lstStyle/>
          <a:p>
            <a:r>
              <a:rPr lang="fr-FR" smtClean="0"/>
              <a:t>Définition suite</a:t>
            </a:r>
          </a:p>
        </p:txBody>
      </p:sp>
      <p:sp>
        <p:nvSpPr>
          <p:cNvPr id="16387" name="Espace réservé du contenu 3"/>
          <p:cNvSpPr>
            <a:spLocks noGrp="1"/>
          </p:cNvSpPr>
          <p:nvPr>
            <p:ph idx="1"/>
          </p:nvPr>
        </p:nvSpPr>
        <p:spPr>
          <a:xfrm>
            <a:off x="466725" y="1143000"/>
            <a:ext cx="8320088" cy="5143500"/>
          </a:xfrm>
        </p:spPr>
        <p:txBody>
          <a:bodyPr/>
          <a:lstStyle/>
          <a:p>
            <a:r>
              <a:rPr lang="fr-FR" sz="2800" smtClean="0"/>
              <a:t>Physiques : les moyens physiques sont utilisés pour protéger les biens :</a:t>
            </a:r>
          </a:p>
          <a:p>
            <a:pPr lvl="1"/>
            <a:r>
              <a:rPr lang="fr-FR" sz="2000" smtClean="0"/>
              <a:t>Déployer des agents de sécurité </a:t>
            </a:r>
          </a:p>
          <a:p>
            <a:pPr lvl="1"/>
            <a:r>
              <a:rPr lang="fr-FR" sz="2000" smtClean="0"/>
              <a:t>Barrières, clôtures</a:t>
            </a:r>
          </a:p>
          <a:p>
            <a:r>
              <a:rPr lang="fr-FR" sz="2800" smtClean="0"/>
              <a:t>Techniques : les moyens techniques sont utilisés pour sécuriser les services et les systèmes d’informations (serveurs, salle machine, réseau, BD etc….) </a:t>
            </a:r>
          </a:p>
          <a:p>
            <a:pPr lvl="1"/>
            <a:r>
              <a:rPr lang="fr-FR" sz="2000" smtClean="0"/>
              <a:t>solution de contrôle d’accès, badges, biométrie, IDS, Capteurs, </a:t>
            </a:r>
          </a:p>
          <a:p>
            <a:r>
              <a:rPr lang="fr-FR" sz="2800" smtClean="0"/>
              <a:t>Opérationnels : les mesures communes de sécurité qui sont prises avant de procéder :</a:t>
            </a:r>
          </a:p>
          <a:p>
            <a:pPr lvl="1"/>
            <a:r>
              <a:rPr lang="fr-FR" sz="2000" smtClean="0"/>
              <a:t>analyse et identification des menaces,</a:t>
            </a:r>
          </a:p>
          <a:p>
            <a:pPr lvl="1"/>
            <a:r>
              <a:rPr lang="fr-FR" sz="2000" smtClean="0"/>
              <a:t>évaluation des risques et études des contre mesures appropriés</a:t>
            </a:r>
            <a:r>
              <a:rPr lang="fr-FR" sz="240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2000"/>
                                        <p:tgtEl>
                                          <p:spTgt spid="163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fade">
                                      <p:cBhvr>
                                        <p:cTn id="10" dur="2000"/>
                                        <p:tgtEl>
                                          <p:spTgt spid="1638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fade">
                                      <p:cBhvr>
                                        <p:cTn id="13" dur="2000"/>
                                        <p:tgtEl>
                                          <p:spTgt spid="163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387">
                                            <p:txEl>
                                              <p:pRg st="3" end="3"/>
                                            </p:txEl>
                                          </p:spTgt>
                                        </p:tgtEl>
                                        <p:attrNameLst>
                                          <p:attrName>style.visibility</p:attrName>
                                        </p:attrNameLst>
                                      </p:cBhvr>
                                      <p:to>
                                        <p:strVal val="visible"/>
                                      </p:to>
                                    </p:set>
                                    <p:animEffect transition="in" filter="fade">
                                      <p:cBhvr>
                                        <p:cTn id="18" dur="2000"/>
                                        <p:tgtEl>
                                          <p:spTgt spid="1638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387">
                                            <p:txEl>
                                              <p:pRg st="4" end="4"/>
                                            </p:txEl>
                                          </p:spTgt>
                                        </p:tgtEl>
                                        <p:attrNameLst>
                                          <p:attrName>style.visibility</p:attrName>
                                        </p:attrNameLst>
                                      </p:cBhvr>
                                      <p:to>
                                        <p:strVal val="visible"/>
                                      </p:to>
                                    </p:set>
                                    <p:animEffect transition="in" filter="fade">
                                      <p:cBhvr>
                                        <p:cTn id="21" dur="2000"/>
                                        <p:tgtEl>
                                          <p:spTgt spid="1638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387">
                                            <p:txEl>
                                              <p:pRg st="5" end="5"/>
                                            </p:txEl>
                                          </p:spTgt>
                                        </p:tgtEl>
                                        <p:attrNameLst>
                                          <p:attrName>style.visibility</p:attrName>
                                        </p:attrNameLst>
                                      </p:cBhvr>
                                      <p:to>
                                        <p:strVal val="visible"/>
                                      </p:to>
                                    </p:set>
                                    <p:animEffect transition="in" filter="fade">
                                      <p:cBhvr>
                                        <p:cTn id="26" dur="2000"/>
                                        <p:tgtEl>
                                          <p:spTgt spid="1638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387">
                                            <p:txEl>
                                              <p:pRg st="6" end="6"/>
                                            </p:txEl>
                                          </p:spTgt>
                                        </p:tgtEl>
                                        <p:attrNameLst>
                                          <p:attrName>style.visibility</p:attrName>
                                        </p:attrNameLst>
                                      </p:cBhvr>
                                      <p:to>
                                        <p:strVal val="visible"/>
                                      </p:to>
                                    </p:set>
                                    <p:animEffect transition="in" filter="fade">
                                      <p:cBhvr>
                                        <p:cTn id="29" dur="2000"/>
                                        <p:tgtEl>
                                          <p:spTgt spid="1638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387">
                                            <p:txEl>
                                              <p:pRg st="7" end="7"/>
                                            </p:txEl>
                                          </p:spTgt>
                                        </p:tgtEl>
                                        <p:attrNameLst>
                                          <p:attrName>style.visibility</p:attrName>
                                        </p:attrNameLst>
                                      </p:cBhvr>
                                      <p:to>
                                        <p:strVal val="visible"/>
                                      </p:to>
                                    </p:set>
                                    <p:animEffect transition="in" filter="fade">
                                      <p:cBhvr>
                                        <p:cTn id="32" dur="20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a:xfrm>
            <a:off x="533400" y="228600"/>
            <a:ext cx="7772400" cy="842963"/>
          </a:xfrm>
        </p:spPr>
        <p:txBody>
          <a:bodyPr/>
          <a:lstStyle/>
          <a:p>
            <a:endParaRPr lang="fr-FR" smtClean="0"/>
          </a:p>
        </p:txBody>
      </p:sp>
      <p:sp>
        <p:nvSpPr>
          <p:cNvPr id="3" name="Espace réservé du contenu 3"/>
          <p:cNvSpPr txBox="1">
            <a:spLocks/>
          </p:cNvSpPr>
          <p:nvPr/>
        </p:nvSpPr>
        <p:spPr>
          <a:xfrm>
            <a:off x="538163" y="1285875"/>
            <a:ext cx="7534275" cy="4857750"/>
          </a:xfrm>
          <a:prstGeom prst="rect">
            <a:avLst/>
          </a:prstGeom>
        </p:spPr>
        <p:txBody>
          <a:bodyPr/>
          <a:lstStyle/>
          <a:p>
            <a:pPr marL="342900" indent="-342900" algn="l">
              <a:spcBef>
                <a:spcPct val="20000"/>
              </a:spcBef>
              <a:buFontTx/>
              <a:buChar char="•"/>
              <a:defRPr/>
            </a:pPr>
            <a:r>
              <a:rPr lang="fr-FR" sz="2000" kern="0" dirty="0">
                <a:latin typeface="+mn-lt"/>
              </a:rPr>
              <a:t>Statistiques sur la sécurité</a:t>
            </a:r>
          </a:p>
          <a:p>
            <a:pPr marL="342900" indent="-342900" algn="l">
              <a:spcBef>
                <a:spcPct val="20000"/>
              </a:spcBef>
              <a:buFontTx/>
              <a:buChar char="•"/>
              <a:defRPr/>
            </a:pPr>
            <a:r>
              <a:rPr lang="fr-FR" sz="2000" kern="0" dirty="0">
                <a:latin typeface="+mn-lt"/>
              </a:rPr>
              <a:t>Sécurité Physique</a:t>
            </a:r>
          </a:p>
          <a:p>
            <a:pPr marL="342900" indent="-342900" algn="l">
              <a:spcBef>
                <a:spcPct val="20000"/>
              </a:spcBef>
              <a:buFontTx/>
              <a:buChar char="•"/>
              <a:defRPr/>
            </a:pPr>
            <a:r>
              <a:rPr lang="fr-FR" sz="2000" kern="0" dirty="0">
                <a:solidFill>
                  <a:srgbClr val="FF0000"/>
                </a:solidFill>
                <a:latin typeface="+mn-lt"/>
              </a:rPr>
              <a:t>Besoin en sécurité physique</a:t>
            </a:r>
          </a:p>
          <a:p>
            <a:pPr marL="342900" indent="-342900" algn="l">
              <a:spcBef>
                <a:spcPct val="20000"/>
              </a:spcBef>
              <a:buFontTx/>
              <a:buChar char="•"/>
              <a:defRPr/>
            </a:pPr>
            <a:r>
              <a:rPr lang="fr-FR" sz="2000" kern="0" dirty="0">
                <a:latin typeface="+mn-lt"/>
              </a:rPr>
              <a:t>Facteurs affectant la sécurité physique</a:t>
            </a:r>
          </a:p>
          <a:p>
            <a:pPr marL="342900" indent="-342900" algn="l">
              <a:spcBef>
                <a:spcPct val="20000"/>
              </a:spcBef>
              <a:buFontTx/>
              <a:buChar char="•"/>
              <a:defRPr/>
            </a:pPr>
            <a:r>
              <a:rPr lang="fr-FR" sz="2000" kern="0" dirty="0"/>
              <a:t>Sécurité physique-liste de contrôle</a:t>
            </a:r>
          </a:p>
          <a:p>
            <a:pPr marL="342900" indent="-342900" algn="l">
              <a:spcBef>
                <a:spcPct val="20000"/>
              </a:spcBef>
              <a:buFontTx/>
              <a:buChar char="•"/>
              <a:defRPr/>
            </a:pPr>
            <a:r>
              <a:rPr lang="fr-FR" sz="2000" kern="0" dirty="0">
                <a:solidFill>
                  <a:schemeClr val="tx2"/>
                </a:solidFill>
              </a:rPr>
              <a:t>Obstacles Physiques</a:t>
            </a:r>
          </a:p>
          <a:p>
            <a:pPr marL="342900" indent="-342900" algn="l">
              <a:spcBef>
                <a:spcPct val="20000"/>
              </a:spcBef>
              <a:buFontTx/>
              <a:buChar char="•"/>
              <a:defRPr/>
            </a:pPr>
            <a:r>
              <a:rPr lang="fr-FR" sz="2000" kern="0" dirty="0">
                <a:latin typeface="+mn-lt"/>
              </a:rPr>
              <a:t>Wireless Security</a:t>
            </a:r>
          </a:p>
          <a:p>
            <a:pPr marL="342900" indent="-342900" algn="l">
              <a:spcBef>
                <a:spcPct val="20000"/>
              </a:spcBef>
              <a:buFontTx/>
              <a:buChar char="•"/>
              <a:defRPr/>
            </a:pPr>
            <a:r>
              <a:rPr lang="fr-FR" sz="2000" kern="0" dirty="0">
                <a:latin typeface="+mn-lt"/>
              </a:rPr>
              <a:t>Vols des </a:t>
            </a:r>
            <a:r>
              <a:rPr lang="fr-FR" sz="2000" kern="0" dirty="0" err="1">
                <a:latin typeface="+mn-lt"/>
              </a:rPr>
              <a:t>Laptops</a:t>
            </a:r>
            <a:endParaRPr lang="fr-FR" sz="2000" kern="0" dirty="0">
              <a:latin typeface="+mn-lt"/>
            </a:endParaRPr>
          </a:p>
          <a:p>
            <a:pPr marL="342900" indent="-342900" algn="l">
              <a:spcBef>
                <a:spcPct val="20000"/>
              </a:spcBef>
              <a:buFontTx/>
              <a:buChar char="•"/>
              <a:defRPr/>
            </a:pPr>
            <a:r>
              <a:rPr lang="fr-FR" sz="2000" kern="0" dirty="0"/>
              <a:t>Défis pour mettre en œuvre  la sécurité Physique</a:t>
            </a:r>
          </a:p>
          <a:p>
            <a:pPr marL="342900" indent="-342900" algn="l">
              <a:spcBef>
                <a:spcPct val="20000"/>
              </a:spcBef>
              <a:buFontTx/>
              <a:buChar char="•"/>
              <a:defRPr/>
            </a:pPr>
            <a:r>
              <a:rPr lang="fr-FR" sz="2000" kern="0" dirty="0"/>
              <a:t>Techniques d’espionnage</a:t>
            </a:r>
          </a:p>
          <a:p>
            <a:pPr marL="342900" indent="-342900" algn="l">
              <a:spcBef>
                <a:spcPct val="20000"/>
              </a:spcBef>
              <a:buFontTx/>
              <a:buChar char="•"/>
              <a:defRPr/>
            </a:pPr>
            <a:r>
              <a:rPr lang="fr-FR" sz="2000" kern="0" dirty="0">
                <a:solidFill>
                  <a:schemeClr val="tx2"/>
                </a:solidFill>
              </a:rPr>
              <a:t>Les mécanismes de sécurité de l’information</a:t>
            </a:r>
          </a:p>
          <a:p>
            <a:pPr marL="342900" indent="-342900" algn="l">
              <a:spcBef>
                <a:spcPct val="20000"/>
              </a:spcBef>
              <a:buFontTx/>
              <a:buChar char="•"/>
              <a:defRPr/>
            </a:pPr>
            <a:r>
              <a:rPr lang="fr-FR" sz="2000" kern="0" dirty="0">
                <a:solidFill>
                  <a:schemeClr val="tx2"/>
                </a:solidFill>
              </a:rPr>
              <a:t>Sécurité du système de  l’information</a:t>
            </a:r>
          </a:p>
          <a:p>
            <a:pPr marL="342900" indent="-342900" algn="l">
              <a:spcBef>
                <a:spcPct val="20000"/>
              </a:spcBef>
              <a:buFontTx/>
              <a:buChar char="•"/>
              <a:defRPr/>
            </a:pPr>
            <a:r>
              <a:rPr lang="fr-FR" sz="2000" kern="0" dirty="0"/>
              <a:t>EPS (</a:t>
            </a:r>
            <a:r>
              <a:rPr lang="fr-FR" sz="2000" kern="0" dirty="0" err="1"/>
              <a:t>Electronic</a:t>
            </a:r>
            <a:r>
              <a:rPr lang="fr-FR" sz="2000" kern="0" dirty="0"/>
              <a:t> </a:t>
            </a:r>
            <a:r>
              <a:rPr lang="fr-FR" sz="2000" kern="0" dirty="0" err="1"/>
              <a:t>Physical</a:t>
            </a:r>
            <a:r>
              <a:rPr lang="fr-FR" sz="2000" kern="0" dirty="0"/>
              <a:t> Security)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2"/>
          <p:cNvSpPr>
            <a:spLocks noGrp="1"/>
          </p:cNvSpPr>
          <p:nvPr>
            <p:ph type="title"/>
          </p:nvPr>
        </p:nvSpPr>
        <p:spPr>
          <a:xfrm>
            <a:off x="428625" y="142875"/>
            <a:ext cx="7772400" cy="771525"/>
          </a:xfrm>
        </p:spPr>
        <p:txBody>
          <a:bodyPr/>
          <a:lstStyle/>
          <a:p>
            <a:r>
              <a:rPr lang="fr-FR" sz="3600" smtClean="0"/>
              <a:t>Les besoins en sécurité physique</a:t>
            </a:r>
          </a:p>
        </p:txBody>
      </p:sp>
      <p:graphicFrame>
        <p:nvGraphicFramePr>
          <p:cNvPr id="7" name="Diagramme 6"/>
          <p:cNvGraphicFramePr/>
          <p:nvPr/>
        </p:nvGraphicFramePr>
        <p:xfrm>
          <a:off x="642910" y="2214554"/>
          <a:ext cx="4924436" cy="3857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6" name="Picture 4"/>
          <p:cNvPicPr>
            <a:picLocks noChangeAspect="1" noChangeArrowheads="1"/>
          </p:cNvPicPr>
          <p:nvPr/>
        </p:nvPicPr>
        <p:blipFill>
          <a:blip r:embed="rId7" cstate="print"/>
          <a:srcRect/>
          <a:stretch>
            <a:fillRect/>
          </a:stretch>
        </p:blipFill>
        <p:spPr bwMode="auto">
          <a:xfrm>
            <a:off x="5929313" y="1323975"/>
            <a:ext cx="2500312" cy="2890838"/>
          </a:xfrm>
          <a:prstGeom prst="rect">
            <a:avLst/>
          </a:prstGeom>
          <a:noFill/>
          <a:ln w="9525">
            <a:noFill/>
            <a:miter lim="800000"/>
            <a:headEnd/>
            <a:tailEnd/>
          </a:ln>
        </p:spPr>
      </p:pic>
      <p:sp>
        <p:nvSpPr>
          <p:cNvPr id="18437" name="ZoneTexte 4"/>
          <p:cNvSpPr txBox="1">
            <a:spLocks noChangeArrowheads="1"/>
          </p:cNvSpPr>
          <p:nvPr/>
        </p:nvSpPr>
        <p:spPr bwMode="auto">
          <a:xfrm>
            <a:off x="636588" y="1484313"/>
            <a:ext cx="1414462" cy="461962"/>
          </a:xfrm>
          <a:prstGeom prst="rect">
            <a:avLst/>
          </a:prstGeom>
          <a:noFill/>
          <a:ln w="9525">
            <a:noFill/>
            <a:miter lim="800000"/>
            <a:headEnd/>
            <a:tailEnd/>
          </a:ln>
        </p:spPr>
        <p:txBody>
          <a:bodyPr wrap="none">
            <a:spAutoFit/>
          </a:bodyPr>
          <a:lstStyle/>
          <a:p>
            <a:r>
              <a:rPr lang="fr-FR"/>
              <a:t>Pour le SI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F7211BC7-ACED-4CEA-A5D7-EABCFC43AE4E}"/>
                                            </p:graphicEl>
                                          </p:spTgt>
                                        </p:tgtEl>
                                        <p:attrNameLst>
                                          <p:attrName>style.visibility</p:attrName>
                                        </p:attrNameLst>
                                      </p:cBhvr>
                                      <p:to>
                                        <p:strVal val="visible"/>
                                      </p:to>
                                    </p:set>
                                    <p:animEffect transition="in" filter="fade">
                                      <p:cBhvr>
                                        <p:cTn id="7" dur="2000"/>
                                        <p:tgtEl>
                                          <p:spTgt spid="7">
                                            <p:graphicEl>
                                              <a:dgm id="{F7211BC7-ACED-4CEA-A5D7-EABCFC43AE4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F4556549-D5C5-44A9-ABD0-EE140C268F43}"/>
                                            </p:graphicEl>
                                          </p:spTgt>
                                        </p:tgtEl>
                                        <p:attrNameLst>
                                          <p:attrName>style.visibility</p:attrName>
                                        </p:attrNameLst>
                                      </p:cBhvr>
                                      <p:to>
                                        <p:strVal val="visible"/>
                                      </p:to>
                                    </p:set>
                                    <p:animEffect transition="in" filter="fade">
                                      <p:cBhvr>
                                        <p:cTn id="12" dur="2000"/>
                                        <p:tgtEl>
                                          <p:spTgt spid="7">
                                            <p:graphicEl>
                                              <a:dgm id="{F4556549-D5C5-44A9-ABD0-EE140C268F4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69CDEF55-CFD2-4899-BEB1-BFDB2CD5F76D}"/>
                                            </p:graphicEl>
                                          </p:spTgt>
                                        </p:tgtEl>
                                        <p:attrNameLst>
                                          <p:attrName>style.visibility</p:attrName>
                                        </p:attrNameLst>
                                      </p:cBhvr>
                                      <p:to>
                                        <p:strVal val="visible"/>
                                      </p:to>
                                    </p:set>
                                    <p:animEffect transition="in" filter="fade">
                                      <p:cBhvr>
                                        <p:cTn id="17" dur="2000"/>
                                        <p:tgtEl>
                                          <p:spTgt spid="7">
                                            <p:graphicEl>
                                              <a:dgm id="{69CDEF55-CFD2-4899-BEB1-BFDB2CD5F76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BC5D8C9B-13FC-4E04-BA4C-39B7D77423A1}"/>
                                            </p:graphicEl>
                                          </p:spTgt>
                                        </p:tgtEl>
                                        <p:attrNameLst>
                                          <p:attrName>style.visibility</p:attrName>
                                        </p:attrNameLst>
                                      </p:cBhvr>
                                      <p:to>
                                        <p:strVal val="visible"/>
                                      </p:to>
                                    </p:set>
                                    <p:animEffect transition="in" filter="fade">
                                      <p:cBhvr>
                                        <p:cTn id="22" dur="2000"/>
                                        <p:tgtEl>
                                          <p:spTgt spid="7">
                                            <p:graphicEl>
                                              <a:dgm id="{BC5D8C9B-13FC-4E04-BA4C-39B7D77423A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34FEA198-D537-4D34-B3BC-73E604703996}"/>
                                            </p:graphicEl>
                                          </p:spTgt>
                                        </p:tgtEl>
                                        <p:attrNameLst>
                                          <p:attrName>style.visibility</p:attrName>
                                        </p:attrNameLst>
                                      </p:cBhvr>
                                      <p:to>
                                        <p:strVal val="visible"/>
                                      </p:to>
                                    </p:set>
                                    <p:animEffect transition="in" filter="fade">
                                      <p:cBhvr>
                                        <p:cTn id="27" dur="2000"/>
                                        <p:tgtEl>
                                          <p:spTgt spid="7">
                                            <p:graphicEl>
                                              <a:dgm id="{34FEA198-D537-4D34-B3BC-73E60470399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2"/>
          <p:cNvSpPr>
            <a:spLocks noGrp="1"/>
          </p:cNvSpPr>
          <p:nvPr>
            <p:ph type="title"/>
          </p:nvPr>
        </p:nvSpPr>
        <p:spPr/>
        <p:txBody>
          <a:bodyPr/>
          <a:lstStyle/>
          <a:p>
            <a:r>
              <a:rPr lang="fr-FR" smtClean="0"/>
              <a:t>Les besoins : suite</a:t>
            </a:r>
          </a:p>
        </p:txBody>
      </p:sp>
      <p:sp>
        <p:nvSpPr>
          <p:cNvPr id="19459" name="Espace réservé du contenu 3"/>
          <p:cNvSpPr>
            <a:spLocks noGrp="1"/>
          </p:cNvSpPr>
          <p:nvPr>
            <p:ph idx="1"/>
          </p:nvPr>
        </p:nvSpPr>
        <p:spPr>
          <a:xfrm>
            <a:off x="571500" y="1500188"/>
            <a:ext cx="7858125" cy="4643437"/>
          </a:xfrm>
        </p:spPr>
        <p:txBody>
          <a:bodyPr/>
          <a:lstStyle/>
          <a:p>
            <a:r>
              <a:rPr lang="fr-FR" smtClean="0"/>
              <a:t>La sécurité physique ne consiste pas à sécuriser juste le SI, elle implique aussi la sécurisation :</a:t>
            </a:r>
          </a:p>
          <a:p>
            <a:pPr lvl="1"/>
            <a:r>
              <a:rPr lang="fr-FR" smtClean="0"/>
              <a:t> des environs de la société, les locaux, ou toute zone propre à la société,</a:t>
            </a:r>
          </a:p>
          <a:p>
            <a:pPr lvl="1"/>
            <a:r>
              <a:rPr lang="fr-FR" smtClean="0"/>
              <a:t> des postes de travail,</a:t>
            </a:r>
          </a:p>
          <a:p>
            <a:pPr lvl="1"/>
            <a:r>
              <a:rPr lang="fr-FR" smtClean="0"/>
              <a:t> du réseau,</a:t>
            </a:r>
          </a:p>
          <a:p>
            <a:pPr lvl="1"/>
            <a:r>
              <a:rPr lang="fr-FR" smtClean="0"/>
              <a:t>Accès distant</a:t>
            </a:r>
          </a:p>
          <a:p>
            <a:pPr lvl="1"/>
            <a:r>
              <a:rPr lang="fr-FR" smtClean="0"/>
              <a:t> Poubelles</a:t>
            </a:r>
          </a:p>
          <a:p>
            <a:endParaRPr lang="fr-FR"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2"/>
          <p:cNvSpPr>
            <a:spLocks noGrp="1"/>
          </p:cNvSpPr>
          <p:nvPr>
            <p:ph type="title"/>
          </p:nvPr>
        </p:nvSpPr>
        <p:spPr>
          <a:xfrm>
            <a:off x="428625" y="142875"/>
            <a:ext cx="7772400" cy="771525"/>
          </a:xfrm>
        </p:spPr>
        <p:txBody>
          <a:bodyPr/>
          <a:lstStyle/>
          <a:p>
            <a:r>
              <a:rPr lang="fr-FR" sz="3200" smtClean="0"/>
              <a:t>Responsabilité de la sécurité physique</a:t>
            </a:r>
          </a:p>
        </p:txBody>
      </p:sp>
      <p:sp>
        <p:nvSpPr>
          <p:cNvPr id="20483" name="Espace réservé du contenu 3"/>
          <p:cNvSpPr>
            <a:spLocks noGrp="1"/>
          </p:cNvSpPr>
          <p:nvPr>
            <p:ph idx="1"/>
          </p:nvPr>
        </p:nvSpPr>
        <p:spPr>
          <a:xfrm>
            <a:off x="571500" y="1196752"/>
            <a:ext cx="7858125" cy="5112568"/>
          </a:xfrm>
        </p:spPr>
        <p:txBody>
          <a:bodyPr/>
          <a:lstStyle/>
          <a:p>
            <a:r>
              <a:rPr lang="fr-FR" sz="2600" dirty="0" smtClean="0"/>
              <a:t>En général, la sécurité touches plusieurs corps de métiers. </a:t>
            </a:r>
            <a:r>
              <a:rPr lang="fr-FR" sz="2600" dirty="0"/>
              <a:t>P</a:t>
            </a:r>
            <a:r>
              <a:rPr lang="fr-FR" sz="2600" dirty="0" smtClean="0"/>
              <a:t>ar conséquent,  plusieurs compétences peuvent intervenir dans la sécurité,</a:t>
            </a:r>
          </a:p>
          <a:p>
            <a:r>
              <a:rPr lang="fr-FR" sz="2600" dirty="0" smtClean="0"/>
              <a:t>Les personnes impliquées dans la sécurité physique et sécurité du SI sont :</a:t>
            </a:r>
          </a:p>
          <a:p>
            <a:pPr lvl="1"/>
            <a:r>
              <a:rPr lang="fr-FR" sz="2400" dirty="0" smtClean="0"/>
              <a:t>Les services d’ordre d’accès aux locaux de la société</a:t>
            </a:r>
          </a:p>
          <a:p>
            <a:pPr lvl="1"/>
            <a:r>
              <a:rPr lang="fr-FR" sz="2400" dirty="0" smtClean="0"/>
              <a:t>Service de protection du personnel (incendies, accident, contamination, </a:t>
            </a:r>
            <a:r>
              <a:rPr lang="fr-FR" sz="2400" dirty="0" err="1" smtClean="0"/>
              <a:t>etc</a:t>
            </a:r>
            <a:r>
              <a:rPr lang="fr-FR" sz="2400" dirty="0" smtClean="0"/>
              <a:t>) </a:t>
            </a:r>
          </a:p>
          <a:p>
            <a:pPr lvl="1"/>
            <a:r>
              <a:rPr lang="fr-FR" sz="2400" dirty="0" smtClean="0"/>
              <a:t>Le DSI, responsable système, responsable réseau</a:t>
            </a:r>
          </a:p>
          <a:p>
            <a:r>
              <a:rPr lang="fr-FR" sz="2600" dirty="0" smtClean="0"/>
              <a:t>La politique de sécurité physique doit fixer les responsabilités de chacun des corps de métier pour tout type de violation.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20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fade">
                                      <p:cBhvr>
                                        <p:cTn id="12" dur="2000"/>
                                        <p:tgtEl>
                                          <p:spTgt spid="2048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Effect transition="in" filter="fade">
                                      <p:cBhvr>
                                        <p:cTn id="15" dur="2000"/>
                                        <p:tgtEl>
                                          <p:spTgt spid="2048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483">
                                            <p:txEl>
                                              <p:pRg st="3" end="3"/>
                                            </p:txEl>
                                          </p:spTgt>
                                        </p:tgtEl>
                                        <p:attrNameLst>
                                          <p:attrName>style.visibility</p:attrName>
                                        </p:attrNameLst>
                                      </p:cBhvr>
                                      <p:to>
                                        <p:strVal val="visible"/>
                                      </p:to>
                                    </p:set>
                                    <p:animEffect transition="in" filter="fade">
                                      <p:cBhvr>
                                        <p:cTn id="18" dur="2000"/>
                                        <p:tgtEl>
                                          <p:spTgt spid="2048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483">
                                            <p:txEl>
                                              <p:pRg st="4" end="4"/>
                                            </p:txEl>
                                          </p:spTgt>
                                        </p:tgtEl>
                                        <p:attrNameLst>
                                          <p:attrName>style.visibility</p:attrName>
                                        </p:attrNameLst>
                                      </p:cBhvr>
                                      <p:to>
                                        <p:strVal val="visible"/>
                                      </p:to>
                                    </p:set>
                                    <p:animEffect transition="in" filter="fade">
                                      <p:cBhvr>
                                        <p:cTn id="21" dur="2000"/>
                                        <p:tgtEl>
                                          <p:spTgt spid="2048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483">
                                            <p:txEl>
                                              <p:pRg st="5" end="5"/>
                                            </p:txEl>
                                          </p:spTgt>
                                        </p:tgtEl>
                                        <p:attrNameLst>
                                          <p:attrName>style.visibility</p:attrName>
                                        </p:attrNameLst>
                                      </p:cBhvr>
                                      <p:to>
                                        <p:strVal val="visible"/>
                                      </p:to>
                                    </p:set>
                                    <p:animEffect transition="in" filter="fade">
                                      <p:cBhvr>
                                        <p:cTn id="26" dur="20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2"/>
          <p:cNvSpPr>
            <a:spLocks noGrp="1"/>
          </p:cNvSpPr>
          <p:nvPr>
            <p:ph type="title"/>
          </p:nvPr>
        </p:nvSpPr>
        <p:spPr/>
        <p:txBody>
          <a:bodyPr/>
          <a:lstStyle/>
          <a:p>
            <a:r>
              <a:rPr lang="fr-FR" smtClean="0"/>
              <a:t>Responsabilité : suite</a:t>
            </a:r>
          </a:p>
        </p:txBody>
      </p:sp>
      <p:sp>
        <p:nvSpPr>
          <p:cNvPr id="21507" name="Espace réservé du contenu 3"/>
          <p:cNvSpPr>
            <a:spLocks noGrp="1"/>
          </p:cNvSpPr>
          <p:nvPr>
            <p:ph idx="1"/>
          </p:nvPr>
        </p:nvSpPr>
        <p:spPr>
          <a:xfrm>
            <a:off x="571500" y="1214438"/>
            <a:ext cx="8001000" cy="5072062"/>
          </a:xfrm>
        </p:spPr>
        <p:txBody>
          <a:bodyPr/>
          <a:lstStyle/>
          <a:p>
            <a:r>
              <a:rPr lang="fr-FR" sz="2800" dirty="0" smtClean="0"/>
              <a:t>Les personnes suivantes doivent avoir la responsabilité de la sécurité physique et sécurité du SI de la société :</a:t>
            </a:r>
          </a:p>
          <a:p>
            <a:pPr lvl="1"/>
            <a:r>
              <a:rPr lang="fr-FR" sz="2400" dirty="0" smtClean="0"/>
              <a:t>Service sécurité gardiennage est responsable de :</a:t>
            </a:r>
          </a:p>
          <a:p>
            <a:pPr lvl="2"/>
            <a:r>
              <a:rPr lang="fr-FR" dirty="0" smtClean="0"/>
              <a:t> </a:t>
            </a:r>
            <a:r>
              <a:rPr lang="fr-FR" sz="2000" dirty="0" smtClean="0"/>
              <a:t>filtrer l’accès physique au locaux de la société</a:t>
            </a:r>
          </a:p>
          <a:p>
            <a:pPr lvl="2"/>
            <a:r>
              <a:rPr lang="fr-FR" sz="2000" dirty="0" smtClean="0"/>
              <a:t> formation des gardiens,  rondiers et veilleurs de nuit</a:t>
            </a:r>
          </a:p>
          <a:p>
            <a:pPr lvl="1"/>
            <a:r>
              <a:rPr lang="fr-FR" sz="2400" dirty="0" smtClean="0"/>
              <a:t>Service protection des agents est responsable de :</a:t>
            </a:r>
          </a:p>
          <a:p>
            <a:pPr lvl="2"/>
            <a:r>
              <a:rPr lang="fr-FR" sz="2000" dirty="0" smtClean="0"/>
              <a:t>Protection contre l’incendie et mesure à prendre</a:t>
            </a:r>
          </a:p>
          <a:p>
            <a:pPr lvl="2"/>
            <a:r>
              <a:rPr lang="fr-FR" sz="2000" dirty="0" smtClean="0"/>
              <a:t>Contamination, inondation, catastrophes naturelles, </a:t>
            </a:r>
            <a:r>
              <a:rPr lang="fr-FR" sz="2000" dirty="0" err="1" smtClean="0"/>
              <a:t>etc</a:t>
            </a:r>
            <a:r>
              <a:rPr lang="fr-FR" sz="2000" dirty="0" smtClean="0"/>
              <a:t>….</a:t>
            </a:r>
          </a:p>
          <a:p>
            <a:pPr lvl="1"/>
            <a:r>
              <a:rPr lang="fr-FR" sz="2400" dirty="0" smtClean="0"/>
              <a:t>Administrateur du SI est responsable de :</a:t>
            </a:r>
          </a:p>
          <a:p>
            <a:pPr lvl="2"/>
            <a:r>
              <a:rPr lang="fr-FR" sz="2000" dirty="0" smtClean="0"/>
              <a:t>L’accès au SI,</a:t>
            </a:r>
          </a:p>
          <a:p>
            <a:pPr lvl="2"/>
            <a:r>
              <a:rPr lang="fr-FR" sz="2000" dirty="0" smtClean="0"/>
              <a:t>L’accès au réseau et l’accès distant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u contenu 3"/>
          <p:cNvSpPr>
            <a:spLocks noGrp="1"/>
          </p:cNvSpPr>
          <p:nvPr>
            <p:ph idx="1"/>
          </p:nvPr>
        </p:nvSpPr>
        <p:spPr>
          <a:xfrm>
            <a:off x="571500" y="1844675"/>
            <a:ext cx="7858125" cy="3643313"/>
          </a:xfrm>
        </p:spPr>
        <p:txBody>
          <a:bodyPr/>
          <a:lstStyle/>
          <a:p>
            <a:pPr algn="ctr">
              <a:buFontTx/>
              <a:buNone/>
              <a:defRPr/>
            </a:pPr>
            <a:r>
              <a:rPr lang="fr-FR" sz="3600" dirty="0" smtClean="0">
                <a:latin typeface="+mj-lt"/>
              </a:rPr>
              <a:t>L’ensemble de ces corps de métiers doivent faire parti d’un comité piloté  par un responsable sécurité  qui cadre la politique de sécurité de la société et détermine le rôle de chacun des corps de métiers</a:t>
            </a:r>
          </a:p>
          <a:p>
            <a:pPr lvl="2">
              <a:buFontTx/>
              <a:buNone/>
              <a:defRPr/>
            </a:pPr>
            <a:endParaRPr lang="fr-FR" sz="3600" dirty="0" smtClean="0"/>
          </a:p>
        </p:txBody>
      </p:sp>
      <p:sp>
        <p:nvSpPr>
          <p:cNvPr id="22531" name="Titre 2"/>
          <p:cNvSpPr>
            <a:spLocks noGrp="1"/>
          </p:cNvSpPr>
          <p:nvPr>
            <p:ph type="title"/>
          </p:nvPr>
        </p:nvSpPr>
        <p:spPr/>
        <p:txBody>
          <a:bodyPr/>
          <a:lstStyle/>
          <a:p>
            <a:r>
              <a:rPr lang="fr-FR" smtClean="0"/>
              <a:t>Responsabilité : suite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p:cNvSpPr>
            <a:spLocks noGrp="1"/>
          </p:cNvSpPr>
          <p:nvPr>
            <p:ph type="title"/>
          </p:nvPr>
        </p:nvSpPr>
        <p:spPr>
          <a:xfrm>
            <a:off x="533400" y="228600"/>
            <a:ext cx="7772400" cy="842963"/>
          </a:xfrm>
        </p:spPr>
        <p:txBody>
          <a:bodyPr/>
          <a:lstStyle/>
          <a:p>
            <a:endParaRPr lang="fr-FR" smtClean="0"/>
          </a:p>
        </p:txBody>
      </p:sp>
      <p:sp>
        <p:nvSpPr>
          <p:cNvPr id="3" name="Espace réservé du contenu 3"/>
          <p:cNvSpPr txBox="1">
            <a:spLocks/>
          </p:cNvSpPr>
          <p:nvPr/>
        </p:nvSpPr>
        <p:spPr>
          <a:xfrm>
            <a:off x="609600" y="1304925"/>
            <a:ext cx="7534275" cy="4910138"/>
          </a:xfrm>
          <a:prstGeom prst="rect">
            <a:avLst/>
          </a:prstGeom>
        </p:spPr>
        <p:txBody>
          <a:bodyPr/>
          <a:lstStyle/>
          <a:p>
            <a:pPr marL="342900" indent="-342900" algn="l">
              <a:spcBef>
                <a:spcPct val="20000"/>
              </a:spcBef>
              <a:buFontTx/>
              <a:buChar char="•"/>
              <a:defRPr/>
            </a:pPr>
            <a:r>
              <a:rPr lang="fr-FR" sz="2000" kern="0" dirty="0">
                <a:latin typeface="+mn-lt"/>
              </a:rPr>
              <a:t>Statistiques sur la sécurité</a:t>
            </a:r>
          </a:p>
          <a:p>
            <a:pPr marL="342900" indent="-342900" algn="l">
              <a:spcBef>
                <a:spcPct val="20000"/>
              </a:spcBef>
              <a:buFontTx/>
              <a:buChar char="•"/>
              <a:defRPr/>
            </a:pPr>
            <a:r>
              <a:rPr lang="fr-FR" sz="2000" kern="0" dirty="0">
                <a:latin typeface="+mn-lt"/>
              </a:rPr>
              <a:t>Sécurité Physique</a:t>
            </a:r>
          </a:p>
          <a:p>
            <a:pPr marL="342900" indent="-342900" algn="l">
              <a:spcBef>
                <a:spcPct val="20000"/>
              </a:spcBef>
              <a:buFontTx/>
              <a:buChar char="•"/>
              <a:defRPr/>
            </a:pPr>
            <a:r>
              <a:rPr lang="fr-FR" sz="2000" kern="0" dirty="0">
                <a:latin typeface="+mn-lt"/>
              </a:rPr>
              <a:t>Besoin en sécurité physique</a:t>
            </a:r>
          </a:p>
          <a:p>
            <a:pPr marL="342900" indent="-342900" algn="l">
              <a:spcBef>
                <a:spcPct val="20000"/>
              </a:spcBef>
              <a:buFontTx/>
              <a:buChar char="•"/>
              <a:defRPr/>
            </a:pPr>
            <a:r>
              <a:rPr lang="fr-FR" sz="2000" kern="0" dirty="0">
                <a:solidFill>
                  <a:srgbClr val="FF0000"/>
                </a:solidFill>
                <a:latin typeface="+mn-lt"/>
              </a:rPr>
              <a:t>Facteurs affectant la sécurité physique</a:t>
            </a:r>
          </a:p>
          <a:p>
            <a:pPr marL="342900" indent="-342900" algn="l">
              <a:spcBef>
                <a:spcPct val="20000"/>
              </a:spcBef>
              <a:buFontTx/>
              <a:buChar char="•"/>
              <a:defRPr/>
            </a:pPr>
            <a:r>
              <a:rPr lang="fr-FR" sz="2000" kern="0" dirty="0"/>
              <a:t>Sécurité physique-liste de contrôle</a:t>
            </a:r>
            <a:endParaRPr lang="fr-FR" sz="2000" kern="0" dirty="0">
              <a:solidFill>
                <a:srgbClr val="FF0000"/>
              </a:solidFill>
              <a:latin typeface="+mn-lt"/>
            </a:endParaRPr>
          </a:p>
          <a:p>
            <a:pPr marL="342900" indent="-342900" algn="l">
              <a:spcBef>
                <a:spcPct val="20000"/>
              </a:spcBef>
              <a:buFontTx/>
              <a:buChar char="•"/>
              <a:defRPr/>
            </a:pPr>
            <a:r>
              <a:rPr lang="fr-FR" sz="2000" kern="0" dirty="0">
                <a:solidFill>
                  <a:schemeClr val="tx2"/>
                </a:solidFill>
              </a:rPr>
              <a:t>Obstacles Physiques</a:t>
            </a:r>
          </a:p>
          <a:p>
            <a:pPr marL="342900" indent="-342900" algn="l">
              <a:spcBef>
                <a:spcPct val="20000"/>
              </a:spcBef>
              <a:buFontTx/>
              <a:buChar char="•"/>
              <a:defRPr/>
            </a:pPr>
            <a:r>
              <a:rPr lang="fr-FR" sz="2000" kern="0" dirty="0">
                <a:latin typeface="+mn-lt"/>
              </a:rPr>
              <a:t>Wireless Security</a:t>
            </a:r>
          </a:p>
          <a:p>
            <a:pPr marL="342900" indent="-342900" algn="l">
              <a:spcBef>
                <a:spcPct val="20000"/>
              </a:spcBef>
              <a:buFontTx/>
              <a:buChar char="•"/>
              <a:defRPr/>
            </a:pPr>
            <a:r>
              <a:rPr lang="fr-FR" sz="2000" kern="0" dirty="0">
                <a:latin typeface="+mn-lt"/>
              </a:rPr>
              <a:t>Vols des </a:t>
            </a:r>
            <a:r>
              <a:rPr lang="fr-FR" sz="2000" kern="0" dirty="0" err="1">
                <a:latin typeface="+mn-lt"/>
              </a:rPr>
              <a:t>Laptops</a:t>
            </a:r>
            <a:endParaRPr lang="fr-FR" sz="2000" kern="0" dirty="0">
              <a:latin typeface="+mn-lt"/>
            </a:endParaRPr>
          </a:p>
          <a:p>
            <a:pPr marL="342900" indent="-342900" algn="l">
              <a:spcBef>
                <a:spcPct val="20000"/>
              </a:spcBef>
              <a:buFontTx/>
              <a:buChar char="•"/>
              <a:defRPr/>
            </a:pPr>
            <a:r>
              <a:rPr lang="fr-FR" sz="2000" kern="0" dirty="0"/>
              <a:t>Défis pour mettre en œuvre  la sécurité Physique</a:t>
            </a:r>
          </a:p>
          <a:p>
            <a:pPr marL="342900" indent="-342900" algn="l">
              <a:spcBef>
                <a:spcPct val="20000"/>
              </a:spcBef>
              <a:buFontTx/>
              <a:buChar char="•"/>
              <a:defRPr/>
            </a:pPr>
            <a:r>
              <a:rPr lang="fr-FR" sz="2000" kern="0" dirty="0"/>
              <a:t>Techniques d’espionnage</a:t>
            </a:r>
          </a:p>
          <a:p>
            <a:pPr marL="342900" indent="-342900" algn="l">
              <a:spcBef>
                <a:spcPct val="20000"/>
              </a:spcBef>
              <a:buFontTx/>
              <a:buChar char="•"/>
              <a:defRPr/>
            </a:pPr>
            <a:r>
              <a:rPr lang="fr-FR" sz="2000" kern="0" dirty="0">
                <a:solidFill>
                  <a:schemeClr val="tx2"/>
                </a:solidFill>
              </a:rPr>
              <a:t>Les mécanismes de sécurité de l’information</a:t>
            </a:r>
          </a:p>
          <a:p>
            <a:pPr marL="342900" indent="-342900" algn="l">
              <a:spcBef>
                <a:spcPct val="20000"/>
              </a:spcBef>
              <a:buFontTx/>
              <a:buChar char="•"/>
              <a:defRPr/>
            </a:pPr>
            <a:r>
              <a:rPr lang="fr-FR" sz="2000" kern="0" dirty="0">
                <a:solidFill>
                  <a:schemeClr val="tx2"/>
                </a:solidFill>
              </a:rPr>
              <a:t>Sécurité du système de  l’information</a:t>
            </a:r>
          </a:p>
          <a:p>
            <a:pPr marL="342900" indent="-342900" algn="l">
              <a:spcBef>
                <a:spcPct val="20000"/>
              </a:spcBef>
              <a:buFontTx/>
              <a:buChar char="•"/>
              <a:defRPr/>
            </a:pPr>
            <a:r>
              <a:rPr lang="fr-FR" sz="2000" kern="0" dirty="0"/>
              <a:t>EPS (</a:t>
            </a:r>
            <a:r>
              <a:rPr lang="fr-FR" sz="2000" kern="0" dirty="0" err="1"/>
              <a:t>Electronic</a:t>
            </a:r>
            <a:r>
              <a:rPr lang="fr-FR" sz="2000" kern="0" dirty="0"/>
              <a:t> </a:t>
            </a:r>
            <a:r>
              <a:rPr lang="fr-FR" sz="2000" kern="0" dirty="0" err="1"/>
              <a:t>Physical</a:t>
            </a:r>
            <a:r>
              <a:rPr lang="fr-FR" sz="2000" kern="0" dirty="0"/>
              <a:t> Security)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2"/>
          <p:cNvSpPr>
            <a:spLocks noGrp="1"/>
          </p:cNvSpPr>
          <p:nvPr>
            <p:ph type="title"/>
          </p:nvPr>
        </p:nvSpPr>
        <p:spPr>
          <a:xfrm>
            <a:off x="285750" y="142875"/>
            <a:ext cx="7772400" cy="771525"/>
          </a:xfrm>
        </p:spPr>
        <p:txBody>
          <a:bodyPr/>
          <a:lstStyle/>
          <a:p>
            <a:r>
              <a:rPr lang="fr-FR" sz="3200" smtClean="0"/>
              <a:t>Facteurs affectant la sécurité physique </a:t>
            </a:r>
          </a:p>
        </p:txBody>
      </p:sp>
      <p:sp>
        <p:nvSpPr>
          <p:cNvPr id="24579" name="Espace réservé du contenu 3"/>
          <p:cNvSpPr>
            <a:spLocks noGrp="1"/>
          </p:cNvSpPr>
          <p:nvPr>
            <p:ph idx="1"/>
          </p:nvPr>
        </p:nvSpPr>
        <p:spPr>
          <a:xfrm>
            <a:off x="428625" y="1428750"/>
            <a:ext cx="8358188" cy="4786313"/>
          </a:xfrm>
        </p:spPr>
        <p:txBody>
          <a:bodyPr/>
          <a:lstStyle/>
          <a:p>
            <a:r>
              <a:rPr lang="fr-FR" sz="2800" smtClean="0"/>
              <a:t>Vandalisme  : </a:t>
            </a:r>
          </a:p>
          <a:p>
            <a:pPr lvl="1"/>
            <a:r>
              <a:rPr lang="fr-FR" sz="2400" smtClean="0"/>
              <a:t>employé mécontent, (modification des MDP)</a:t>
            </a:r>
          </a:p>
          <a:p>
            <a:pPr lvl="1"/>
            <a:r>
              <a:rPr lang="fr-FR" sz="2400" smtClean="0"/>
              <a:t>troubles civiles, etc….</a:t>
            </a:r>
          </a:p>
          <a:p>
            <a:r>
              <a:rPr lang="fr-FR" sz="2800" smtClean="0"/>
              <a:t>Vol  : gardien, serrures, antivol et IDS</a:t>
            </a:r>
          </a:p>
          <a:p>
            <a:r>
              <a:rPr lang="fr-FR" sz="2800" smtClean="0"/>
              <a:t>Poussière :</a:t>
            </a:r>
          </a:p>
          <a:p>
            <a:pPr lvl="1"/>
            <a:r>
              <a:rPr lang="fr-FR" sz="2000" smtClean="0"/>
              <a:t>Diminue les performances du système (composant hardware),</a:t>
            </a:r>
          </a:p>
          <a:p>
            <a:pPr lvl="1"/>
            <a:r>
              <a:rPr lang="fr-FR" sz="2000" smtClean="0"/>
              <a:t>Réduit la faculté des composants à se refroidir,</a:t>
            </a:r>
          </a:p>
          <a:p>
            <a:pPr lvl="1"/>
            <a:r>
              <a:rPr lang="fr-FR" sz="2000" smtClean="0"/>
              <a:t>Même si le PC n’a jamais été ouvert, la poussière peut entrer par les ouvertures des connecteurs et ventilateurs,</a:t>
            </a:r>
          </a:p>
          <a:p>
            <a:pPr lvl="1"/>
            <a:r>
              <a:rPr lang="fr-FR" sz="2000" smtClean="0"/>
              <a:t>Il faut utiliser régulièrement un compresseur d’air pour souffler la poussière déposée sur la carte mère et les autres composants,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20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20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2000"/>
                                        <p:tgtEl>
                                          <p:spTgt spid="2457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579">
                                            <p:txEl>
                                              <p:pRg st="3" end="3"/>
                                            </p:txEl>
                                          </p:spTgt>
                                        </p:tgtEl>
                                        <p:attrNameLst>
                                          <p:attrName>style.visibility</p:attrName>
                                        </p:attrNameLst>
                                      </p:cBhvr>
                                      <p:to>
                                        <p:strVal val="visible"/>
                                      </p:to>
                                    </p:set>
                                    <p:animEffect transition="in" filter="fade">
                                      <p:cBhvr>
                                        <p:cTn id="18" dur="2000"/>
                                        <p:tgtEl>
                                          <p:spTgt spid="245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animEffect transition="in" filter="fade">
                                      <p:cBhvr>
                                        <p:cTn id="23" dur="2000"/>
                                        <p:tgtEl>
                                          <p:spTgt spid="2457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579">
                                            <p:txEl>
                                              <p:pRg st="5" end="5"/>
                                            </p:txEl>
                                          </p:spTgt>
                                        </p:tgtEl>
                                        <p:attrNameLst>
                                          <p:attrName>style.visibility</p:attrName>
                                        </p:attrNameLst>
                                      </p:cBhvr>
                                      <p:to>
                                        <p:strVal val="visible"/>
                                      </p:to>
                                    </p:set>
                                    <p:animEffect transition="in" filter="fade">
                                      <p:cBhvr>
                                        <p:cTn id="26" dur="2000"/>
                                        <p:tgtEl>
                                          <p:spTgt spid="2457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579">
                                            <p:txEl>
                                              <p:pRg st="6" end="6"/>
                                            </p:txEl>
                                          </p:spTgt>
                                        </p:tgtEl>
                                        <p:attrNameLst>
                                          <p:attrName>style.visibility</p:attrName>
                                        </p:attrNameLst>
                                      </p:cBhvr>
                                      <p:to>
                                        <p:strVal val="visible"/>
                                      </p:to>
                                    </p:set>
                                    <p:animEffect transition="in" filter="fade">
                                      <p:cBhvr>
                                        <p:cTn id="29" dur="2000"/>
                                        <p:tgtEl>
                                          <p:spTgt spid="24579">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579">
                                            <p:txEl>
                                              <p:pRg st="7" end="7"/>
                                            </p:txEl>
                                          </p:spTgt>
                                        </p:tgtEl>
                                        <p:attrNameLst>
                                          <p:attrName>style.visibility</p:attrName>
                                        </p:attrNameLst>
                                      </p:cBhvr>
                                      <p:to>
                                        <p:strVal val="visible"/>
                                      </p:to>
                                    </p:set>
                                    <p:animEffect transition="in" filter="fade">
                                      <p:cBhvr>
                                        <p:cTn id="32" dur="2000"/>
                                        <p:tgtEl>
                                          <p:spTgt spid="2457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579">
                                            <p:txEl>
                                              <p:pRg st="8" end="8"/>
                                            </p:txEl>
                                          </p:spTgt>
                                        </p:tgtEl>
                                        <p:attrNameLst>
                                          <p:attrName>style.visibility</p:attrName>
                                        </p:attrNameLst>
                                      </p:cBhvr>
                                      <p:to>
                                        <p:strVal val="visible"/>
                                      </p:to>
                                    </p:set>
                                    <p:animEffect transition="in" filter="fade">
                                      <p:cBhvr>
                                        <p:cTn id="35" dur="2000"/>
                                        <p:tgtEl>
                                          <p:spTgt spid="24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u contenu 3"/>
          <p:cNvSpPr>
            <a:spLocks noGrp="1"/>
          </p:cNvSpPr>
          <p:nvPr>
            <p:ph idx="1"/>
          </p:nvPr>
        </p:nvSpPr>
        <p:spPr>
          <a:xfrm>
            <a:off x="428625" y="1216025"/>
            <a:ext cx="8286750" cy="5021263"/>
          </a:xfrm>
        </p:spPr>
        <p:txBody>
          <a:bodyPr/>
          <a:lstStyle/>
          <a:p>
            <a:r>
              <a:rPr lang="fr-FR" sz="2800" smtClean="0"/>
              <a:t>Catastrophes naturelles : </a:t>
            </a:r>
          </a:p>
          <a:p>
            <a:pPr lvl="2"/>
            <a:r>
              <a:rPr lang="fr-FR" smtClean="0"/>
              <a:t>tremblement de terre (bâches, plastique à bulles),  </a:t>
            </a:r>
          </a:p>
          <a:p>
            <a:pPr lvl="2"/>
            <a:r>
              <a:rPr lang="fr-FR" smtClean="0"/>
              <a:t>Feu  : toujours erreurs humaine</a:t>
            </a:r>
          </a:p>
          <a:p>
            <a:pPr lvl="3"/>
            <a:r>
              <a:rPr lang="fr-FR" smtClean="0"/>
              <a:t>détection incendie (extincteurs),</a:t>
            </a:r>
          </a:p>
          <a:p>
            <a:pPr lvl="3"/>
            <a:r>
              <a:rPr lang="fr-FR" smtClean="0"/>
              <a:t>séparer les zones fumeurs</a:t>
            </a:r>
          </a:p>
          <a:p>
            <a:pPr lvl="2"/>
            <a:r>
              <a:rPr lang="fr-FR" smtClean="0"/>
              <a:t>Inondation : </a:t>
            </a:r>
          </a:p>
          <a:p>
            <a:pPr lvl="3"/>
            <a:r>
              <a:rPr lang="fr-FR" smtClean="0"/>
              <a:t>détecteur d’eau, </a:t>
            </a:r>
          </a:p>
          <a:p>
            <a:pPr lvl="3"/>
            <a:r>
              <a:rPr lang="fr-FR" smtClean="0"/>
              <a:t>inspection des infiltrations (rondiers)</a:t>
            </a:r>
          </a:p>
          <a:p>
            <a:pPr lvl="2"/>
            <a:r>
              <a:rPr lang="fr-FR" smtClean="0"/>
              <a:t>éclaire &amp; tonnerre : parafoudre</a:t>
            </a:r>
          </a:p>
          <a:p>
            <a:pPr lvl="3"/>
            <a:r>
              <a:rPr lang="fr-FR" smtClean="0"/>
              <a:t>surcharge électrique soudaine, </a:t>
            </a:r>
          </a:p>
          <a:p>
            <a:pPr lvl="3"/>
            <a:r>
              <a:rPr lang="fr-FR" smtClean="0"/>
              <a:t>fluctuation de voltage qui peut endommager le système</a:t>
            </a:r>
          </a:p>
          <a:p>
            <a:pPr lvl="3"/>
            <a:r>
              <a:rPr lang="fr-FR" smtClean="0"/>
              <a:t>tous les PC doivent avoir  un onduleur et/ou un stabilisateur</a:t>
            </a:r>
            <a:endParaRPr lang="fr-FR" sz="1800" u="sng" smtClean="0"/>
          </a:p>
        </p:txBody>
      </p:sp>
      <p:sp>
        <p:nvSpPr>
          <p:cNvPr id="25603" name="Titre 2"/>
          <p:cNvSpPr>
            <a:spLocks noGrp="1"/>
          </p:cNvSpPr>
          <p:nvPr>
            <p:ph type="title"/>
          </p:nvPr>
        </p:nvSpPr>
        <p:spPr>
          <a:xfrm>
            <a:off x="285750" y="142875"/>
            <a:ext cx="7772400" cy="771525"/>
          </a:xfrm>
        </p:spPr>
        <p:txBody>
          <a:bodyPr/>
          <a:lstStyle/>
          <a:p>
            <a:r>
              <a:rPr lang="fr-FR" sz="3200" smtClean="0"/>
              <a:t>Facteurs affectant la sécurité physique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116632"/>
            <a:ext cx="7772400" cy="771525"/>
          </a:xfrm>
        </p:spPr>
        <p:txBody>
          <a:bodyPr/>
          <a:lstStyle/>
          <a:p>
            <a:r>
              <a:rPr lang="fr-FR" dirty="0" smtClean="0"/>
              <a:t>Objectifs Généraux du cours</a:t>
            </a:r>
            <a:endParaRPr lang="fr-FR" dirty="0"/>
          </a:p>
        </p:txBody>
      </p:sp>
      <p:sp>
        <p:nvSpPr>
          <p:cNvPr id="3" name="Espace réservé du contenu 2"/>
          <p:cNvSpPr>
            <a:spLocks noGrp="1"/>
          </p:cNvSpPr>
          <p:nvPr>
            <p:ph idx="1"/>
          </p:nvPr>
        </p:nvSpPr>
        <p:spPr>
          <a:xfrm>
            <a:off x="571500" y="1447800"/>
            <a:ext cx="7858125" cy="4357464"/>
          </a:xfrm>
        </p:spPr>
        <p:txBody>
          <a:bodyPr/>
          <a:lstStyle/>
          <a:p>
            <a:r>
              <a:rPr lang="fr-FR" sz="2800" dirty="0" smtClean="0"/>
              <a:t>L’objectif général à atteindre, c’est qu’au terme de ce cours l’étudiant doit être capable de monter une solution de sécurité physique basé sur des composants technologiques pour maitriser le mouvement du personnel et des équipements à l’intérieur d’une entreprise.</a:t>
            </a:r>
          </a:p>
          <a:p>
            <a:r>
              <a:rPr lang="fr-FR" sz="2800" dirty="0" smtClean="0"/>
              <a:t>Pour ce faire, un certains nombre de cahiers de charges (études de cas) seront proposés aux étudiants en tant que projets à traiter</a:t>
            </a:r>
            <a:endParaRPr lang="fr-FR"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u contenu 3"/>
          <p:cNvSpPr>
            <a:spLocks noGrp="1"/>
          </p:cNvSpPr>
          <p:nvPr>
            <p:ph idx="1"/>
          </p:nvPr>
        </p:nvSpPr>
        <p:spPr>
          <a:xfrm>
            <a:off x="571500" y="1125538"/>
            <a:ext cx="7858125" cy="5256212"/>
          </a:xfrm>
        </p:spPr>
        <p:txBody>
          <a:bodyPr/>
          <a:lstStyle/>
          <a:p>
            <a:r>
              <a:rPr lang="fr-FR" sz="2800" smtClean="0"/>
              <a:t>Eau</a:t>
            </a:r>
          </a:p>
          <a:p>
            <a:pPr lvl="1"/>
            <a:r>
              <a:rPr lang="fr-FR" sz="2000" smtClean="0"/>
              <a:t>Les PC ne doivent pas être placés près de sources d’eau, éviter l’éclaboussement ou l’écoulement d’eau sur le PC,</a:t>
            </a:r>
          </a:p>
          <a:p>
            <a:pPr lvl="1"/>
            <a:r>
              <a:rPr lang="fr-FR" sz="2000" smtClean="0"/>
              <a:t>Les PC ne doivent pas être placé près de fenêtre,  </a:t>
            </a:r>
          </a:p>
          <a:p>
            <a:r>
              <a:rPr lang="fr-FR" sz="2800" smtClean="0"/>
              <a:t>Explosion</a:t>
            </a:r>
          </a:p>
          <a:p>
            <a:pPr lvl="1"/>
            <a:r>
              <a:rPr lang="fr-FR" sz="2000" smtClean="0"/>
              <a:t>Destruction massive</a:t>
            </a:r>
          </a:p>
          <a:p>
            <a:pPr lvl="1"/>
            <a:r>
              <a:rPr lang="fr-FR" sz="2000" smtClean="0"/>
              <a:t>Les produits chimiques doivent être stocké dans des zones isolés</a:t>
            </a:r>
          </a:p>
          <a:p>
            <a:r>
              <a:rPr lang="fr-FR" sz="2800" smtClean="0"/>
              <a:t>Attaques terroristes</a:t>
            </a:r>
          </a:p>
          <a:p>
            <a:pPr lvl="1"/>
            <a:r>
              <a:rPr lang="fr-FR" sz="2000" smtClean="0"/>
              <a:t>Peuvent arriver même si tout a été prévue en matière de sécurité physique</a:t>
            </a:r>
          </a:p>
          <a:p>
            <a:pPr lvl="1"/>
            <a:r>
              <a:rPr lang="fr-FR" sz="2000" smtClean="0"/>
              <a:t>Tout activité suspecte doit être reportée aux responsables de la sécurité</a:t>
            </a:r>
          </a:p>
          <a:p>
            <a:pPr>
              <a:buFontTx/>
              <a:buNone/>
            </a:pPr>
            <a:r>
              <a:rPr lang="fr-FR" sz="2800" u="sng" smtClean="0"/>
              <a:t>Les Détecteurs doivent être inspectés régulièrement</a:t>
            </a:r>
            <a:endParaRPr lang="fr-FR" sz="2000" smtClean="0"/>
          </a:p>
        </p:txBody>
      </p:sp>
      <p:sp>
        <p:nvSpPr>
          <p:cNvPr id="26627" name="Titre 2"/>
          <p:cNvSpPr>
            <a:spLocks noGrp="1"/>
          </p:cNvSpPr>
          <p:nvPr>
            <p:ph type="title"/>
          </p:nvPr>
        </p:nvSpPr>
        <p:spPr>
          <a:xfrm>
            <a:off x="285750" y="142875"/>
            <a:ext cx="7772400" cy="771525"/>
          </a:xfrm>
        </p:spPr>
        <p:txBody>
          <a:bodyPr/>
          <a:lstStyle/>
          <a:p>
            <a:r>
              <a:rPr lang="fr-FR" sz="3200" smtClean="0"/>
              <a:t>Facteurs affectant la sécurité physique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p:cNvSpPr>
          <p:nvPr>
            <p:ph type="title"/>
          </p:nvPr>
        </p:nvSpPr>
        <p:spPr>
          <a:xfrm>
            <a:off x="533400" y="228600"/>
            <a:ext cx="7772400" cy="842963"/>
          </a:xfrm>
        </p:spPr>
        <p:txBody>
          <a:bodyPr/>
          <a:lstStyle/>
          <a:p>
            <a:endParaRPr lang="fr-FR" smtClean="0"/>
          </a:p>
        </p:txBody>
      </p:sp>
      <p:sp>
        <p:nvSpPr>
          <p:cNvPr id="3" name="Espace réservé du contenu 3"/>
          <p:cNvSpPr txBox="1">
            <a:spLocks/>
          </p:cNvSpPr>
          <p:nvPr/>
        </p:nvSpPr>
        <p:spPr>
          <a:xfrm>
            <a:off x="609600" y="1357313"/>
            <a:ext cx="7534275" cy="4929187"/>
          </a:xfrm>
          <a:prstGeom prst="rect">
            <a:avLst/>
          </a:prstGeom>
        </p:spPr>
        <p:txBody>
          <a:bodyPr/>
          <a:lstStyle/>
          <a:p>
            <a:pPr marL="342900" indent="-342900" algn="l">
              <a:spcBef>
                <a:spcPct val="20000"/>
              </a:spcBef>
              <a:buFontTx/>
              <a:buChar char="•"/>
              <a:defRPr/>
            </a:pPr>
            <a:r>
              <a:rPr lang="fr-FR" sz="2000" kern="0" dirty="0">
                <a:latin typeface="+mn-lt"/>
              </a:rPr>
              <a:t>Statistiques sur la sécurité</a:t>
            </a:r>
          </a:p>
          <a:p>
            <a:pPr marL="342900" indent="-342900" algn="l">
              <a:spcBef>
                <a:spcPct val="20000"/>
              </a:spcBef>
              <a:buFontTx/>
              <a:buChar char="•"/>
              <a:defRPr/>
            </a:pPr>
            <a:r>
              <a:rPr lang="fr-FR" sz="2000" kern="0" dirty="0">
                <a:latin typeface="+mn-lt"/>
              </a:rPr>
              <a:t>Sécurité Physique</a:t>
            </a:r>
          </a:p>
          <a:p>
            <a:pPr marL="342900" indent="-342900" algn="l">
              <a:spcBef>
                <a:spcPct val="20000"/>
              </a:spcBef>
              <a:buFontTx/>
              <a:buChar char="•"/>
              <a:defRPr/>
            </a:pPr>
            <a:r>
              <a:rPr lang="fr-FR" sz="2000" kern="0" dirty="0">
                <a:latin typeface="+mn-lt"/>
              </a:rPr>
              <a:t>Besoin en sécurité physique</a:t>
            </a:r>
          </a:p>
          <a:p>
            <a:pPr marL="342900" indent="-342900" algn="l">
              <a:spcBef>
                <a:spcPct val="20000"/>
              </a:spcBef>
              <a:buFontTx/>
              <a:buChar char="•"/>
              <a:defRPr/>
            </a:pPr>
            <a:r>
              <a:rPr lang="fr-FR" sz="2000" kern="0" dirty="0">
                <a:latin typeface="+mn-lt"/>
              </a:rPr>
              <a:t>Facteurs affectant la sécurité physique</a:t>
            </a:r>
          </a:p>
          <a:p>
            <a:pPr marL="342900" indent="-342900" algn="l">
              <a:spcBef>
                <a:spcPct val="20000"/>
              </a:spcBef>
              <a:buFontTx/>
              <a:buChar char="•"/>
              <a:defRPr/>
            </a:pPr>
            <a:r>
              <a:rPr lang="fr-FR" sz="2000" kern="0" dirty="0">
                <a:solidFill>
                  <a:srgbClr val="FF0000"/>
                </a:solidFill>
                <a:latin typeface="+mn-lt"/>
              </a:rPr>
              <a:t>Sécurité physique-liste de contrôle</a:t>
            </a:r>
          </a:p>
          <a:p>
            <a:pPr marL="342900" indent="-342900" algn="l">
              <a:spcBef>
                <a:spcPct val="20000"/>
              </a:spcBef>
              <a:buFontTx/>
              <a:buChar char="•"/>
              <a:defRPr/>
            </a:pPr>
            <a:r>
              <a:rPr lang="fr-FR" sz="2000" kern="0" dirty="0">
                <a:solidFill>
                  <a:schemeClr val="tx2"/>
                </a:solidFill>
              </a:rPr>
              <a:t>Obstacles Physiques</a:t>
            </a:r>
          </a:p>
          <a:p>
            <a:pPr marL="342900" indent="-342900" algn="l">
              <a:spcBef>
                <a:spcPct val="20000"/>
              </a:spcBef>
              <a:buFontTx/>
              <a:buChar char="•"/>
              <a:defRPr/>
            </a:pPr>
            <a:r>
              <a:rPr lang="fr-FR" sz="2000" kern="0" dirty="0" err="1">
                <a:latin typeface="+mn-lt"/>
              </a:rPr>
              <a:t>Wereless</a:t>
            </a:r>
            <a:r>
              <a:rPr lang="fr-FR" sz="2000" kern="0" dirty="0">
                <a:latin typeface="+mn-lt"/>
              </a:rPr>
              <a:t> Security</a:t>
            </a:r>
          </a:p>
          <a:p>
            <a:pPr marL="342900" indent="-342900" algn="l">
              <a:spcBef>
                <a:spcPct val="20000"/>
              </a:spcBef>
              <a:buFontTx/>
              <a:buChar char="•"/>
              <a:defRPr/>
            </a:pPr>
            <a:r>
              <a:rPr lang="fr-FR" sz="2000" kern="0" dirty="0">
                <a:latin typeface="+mn-lt"/>
              </a:rPr>
              <a:t>Vols des </a:t>
            </a:r>
            <a:r>
              <a:rPr lang="fr-FR" sz="2000" kern="0" dirty="0" err="1">
                <a:latin typeface="+mn-lt"/>
              </a:rPr>
              <a:t>Laptops</a:t>
            </a:r>
            <a:endParaRPr lang="fr-FR" sz="2000" kern="0" dirty="0">
              <a:latin typeface="+mn-lt"/>
            </a:endParaRPr>
          </a:p>
          <a:p>
            <a:pPr marL="342900" indent="-342900" algn="l">
              <a:spcBef>
                <a:spcPct val="20000"/>
              </a:spcBef>
              <a:buFontTx/>
              <a:buChar char="•"/>
              <a:defRPr/>
            </a:pPr>
            <a:r>
              <a:rPr lang="fr-FR" sz="2000" kern="0" dirty="0"/>
              <a:t>Défis pour mettre en œuvre  la sécurité Physique</a:t>
            </a:r>
          </a:p>
          <a:p>
            <a:pPr marL="342900" indent="-342900" algn="l">
              <a:spcBef>
                <a:spcPct val="20000"/>
              </a:spcBef>
              <a:buFontTx/>
              <a:buChar char="•"/>
              <a:defRPr/>
            </a:pPr>
            <a:r>
              <a:rPr lang="fr-FR" sz="2000" kern="0" dirty="0"/>
              <a:t>Techniques d’espionnage</a:t>
            </a:r>
          </a:p>
          <a:p>
            <a:pPr marL="342900" indent="-342900" algn="l">
              <a:spcBef>
                <a:spcPct val="20000"/>
              </a:spcBef>
              <a:buFontTx/>
              <a:buChar char="•"/>
              <a:defRPr/>
            </a:pPr>
            <a:r>
              <a:rPr lang="fr-FR" sz="2000" kern="0" dirty="0">
                <a:solidFill>
                  <a:schemeClr val="tx2"/>
                </a:solidFill>
              </a:rPr>
              <a:t>Les mécanismes de sécurité de l’information</a:t>
            </a:r>
          </a:p>
          <a:p>
            <a:pPr marL="342900" indent="-342900" algn="l">
              <a:spcBef>
                <a:spcPct val="20000"/>
              </a:spcBef>
              <a:buFontTx/>
              <a:buChar char="•"/>
              <a:defRPr/>
            </a:pPr>
            <a:r>
              <a:rPr lang="fr-FR" sz="2000" kern="0" dirty="0">
                <a:solidFill>
                  <a:schemeClr val="tx2"/>
                </a:solidFill>
              </a:rPr>
              <a:t>Sécurité du système de  l’information</a:t>
            </a:r>
          </a:p>
          <a:p>
            <a:pPr marL="342900" indent="-342900" algn="l">
              <a:spcBef>
                <a:spcPct val="20000"/>
              </a:spcBef>
              <a:buFontTx/>
              <a:buChar char="•"/>
              <a:defRPr/>
            </a:pPr>
            <a:r>
              <a:rPr lang="fr-FR" sz="2000" kern="0" dirty="0"/>
              <a:t>EPS (</a:t>
            </a:r>
            <a:r>
              <a:rPr lang="fr-FR" sz="2000" kern="0" dirty="0" err="1"/>
              <a:t>Electronic</a:t>
            </a:r>
            <a:r>
              <a:rPr lang="fr-FR" sz="2000" kern="0" dirty="0"/>
              <a:t> </a:t>
            </a:r>
            <a:r>
              <a:rPr lang="fr-FR" sz="2000" kern="0" dirty="0" err="1"/>
              <a:t>Physical</a:t>
            </a:r>
            <a:r>
              <a:rPr lang="fr-FR" sz="2000" kern="0" dirty="0"/>
              <a:t> Security)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p:txBody>
          <a:bodyPr/>
          <a:lstStyle/>
          <a:p>
            <a:r>
              <a:rPr lang="fr-FR" sz="3600" smtClean="0"/>
              <a:t>Sécurité physique – Check list</a:t>
            </a:r>
          </a:p>
        </p:txBody>
      </p:sp>
      <p:sp>
        <p:nvSpPr>
          <p:cNvPr id="28675" name="Espace réservé du contenu 2"/>
          <p:cNvSpPr>
            <a:spLocks noGrp="1"/>
          </p:cNvSpPr>
          <p:nvPr>
            <p:ph idx="1"/>
          </p:nvPr>
        </p:nvSpPr>
        <p:spPr>
          <a:xfrm>
            <a:off x="571500" y="1285875"/>
            <a:ext cx="7858125" cy="5072063"/>
          </a:xfrm>
        </p:spPr>
        <p:txBody>
          <a:bodyPr/>
          <a:lstStyle/>
          <a:p>
            <a:r>
              <a:rPr lang="fr-FR" sz="2400" smtClean="0"/>
              <a:t>Les environs de la société</a:t>
            </a:r>
          </a:p>
          <a:p>
            <a:r>
              <a:rPr lang="fr-FR" sz="2400" smtClean="0"/>
              <a:t>Locaux</a:t>
            </a:r>
          </a:p>
          <a:p>
            <a:r>
              <a:rPr lang="fr-FR" sz="2400" smtClean="0"/>
              <a:t>Réception</a:t>
            </a:r>
          </a:p>
          <a:p>
            <a:r>
              <a:rPr lang="fr-FR" sz="2400" smtClean="0"/>
              <a:t>Serveur</a:t>
            </a:r>
          </a:p>
          <a:p>
            <a:r>
              <a:rPr lang="fr-FR" sz="2400" smtClean="0"/>
              <a:t>Station de travail</a:t>
            </a:r>
          </a:p>
          <a:p>
            <a:r>
              <a:rPr lang="fr-FR" sz="2400" smtClean="0"/>
              <a:t>Wireless access points</a:t>
            </a:r>
          </a:p>
          <a:p>
            <a:r>
              <a:rPr lang="fr-FR" sz="2400" smtClean="0"/>
              <a:t>D’autres équipements : fax, media amovible</a:t>
            </a:r>
          </a:p>
          <a:p>
            <a:r>
              <a:rPr lang="fr-FR" sz="2400" smtClean="0"/>
              <a:t>Contrôle d’accès</a:t>
            </a:r>
          </a:p>
          <a:p>
            <a:r>
              <a:rPr lang="fr-FR" sz="2400" smtClean="0"/>
              <a:t>Maintenance des équipements informatiques</a:t>
            </a:r>
          </a:p>
          <a:p>
            <a:r>
              <a:rPr lang="fr-FR" sz="2400" smtClean="0"/>
              <a:t>Ecoute électronique</a:t>
            </a:r>
          </a:p>
          <a:p>
            <a:r>
              <a:rPr lang="fr-FR" sz="2400" smtClean="0"/>
              <a:t>Accès distant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20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20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20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fade">
                                      <p:cBhvr>
                                        <p:cTn id="22" dur="20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fade">
                                      <p:cBhvr>
                                        <p:cTn id="27" dur="2000"/>
                                        <p:tgtEl>
                                          <p:spTgt spid="28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fade">
                                      <p:cBhvr>
                                        <p:cTn id="32" dur="2000"/>
                                        <p:tgtEl>
                                          <p:spTgt spid="286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675">
                                            <p:txEl>
                                              <p:pRg st="6" end="6"/>
                                            </p:txEl>
                                          </p:spTgt>
                                        </p:tgtEl>
                                        <p:attrNameLst>
                                          <p:attrName>style.visibility</p:attrName>
                                        </p:attrNameLst>
                                      </p:cBhvr>
                                      <p:to>
                                        <p:strVal val="visible"/>
                                      </p:to>
                                    </p:set>
                                    <p:animEffect transition="in" filter="fade">
                                      <p:cBhvr>
                                        <p:cTn id="37" dur="2000"/>
                                        <p:tgtEl>
                                          <p:spTgt spid="286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675">
                                            <p:txEl>
                                              <p:pRg st="7" end="7"/>
                                            </p:txEl>
                                          </p:spTgt>
                                        </p:tgtEl>
                                        <p:attrNameLst>
                                          <p:attrName>style.visibility</p:attrName>
                                        </p:attrNameLst>
                                      </p:cBhvr>
                                      <p:to>
                                        <p:strVal val="visible"/>
                                      </p:to>
                                    </p:set>
                                    <p:animEffect transition="in" filter="fade">
                                      <p:cBhvr>
                                        <p:cTn id="42" dur="2000"/>
                                        <p:tgtEl>
                                          <p:spTgt spid="286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675">
                                            <p:txEl>
                                              <p:pRg st="8" end="8"/>
                                            </p:txEl>
                                          </p:spTgt>
                                        </p:tgtEl>
                                        <p:attrNameLst>
                                          <p:attrName>style.visibility</p:attrName>
                                        </p:attrNameLst>
                                      </p:cBhvr>
                                      <p:to>
                                        <p:strVal val="visible"/>
                                      </p:to>
                                    </p:set>
                                    <p:animEffect transition="in" filter="fade">
                                      <p:cBhvr>
                                        <p:cTn id="47" dur="2000"/>
                                        <p:tgtEl>
                                          <p:spTgt spid="286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675">
                                            <p:txEl>
                                              <p:pRg st="9" end="9"/>
                                            </p:txEl>
                                          </p:spTgt>
                                        </p:tgtEl>
                                        <p:attrNameLst>
                                          <p:attrName>style.visibility</p:attrName>
                                        </p:attrNameLst>
                                      </p:cBhvr>
                                      <p:to>
                                        <p:strVal val="visible"/>
                                      </p:to>
                                    </p:set>
                                    <p:animEffect transition="in" filter="fade">
                                      <p:cBhvr>
                                        <p:cTn id="52" dur="2000"/>
                                        <p:tgtEl>
                                          <p:spTgt spid="2867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675">
                                            <p:txEl>
                                              <p:pRg st="10" end="10"/>
                                            </p:txEl>
                                          </p:spTgt>
                                        </p:tgtEl>
                                        <p:attrNameLst>
                                          <p:attrName>style.visibility</p:attrName>
                                        </p:attrNameLst>
                                      </p:cBhvr>
                                      <p:to>
                                        <p:strVal val="visible"/>
                                      </p:to>
                                    </p:set>
                                    <p:animEffect transition="in" filter="fade">
                                      <p:cBhvr>
                                        <p:cTn id="57" dur="2000"/>
                                        <p:tgtEl>
                                          <p:spTgt spid="286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p:txBody>
          <a:bodyPr/>
          <a:lstStyle/>
          <a:p>
            <a:r>
              <a:rPr lang="fr-FR" sz="3200" smtClean="0"/>
              <a:t>Sécurité physique(1)-contournement</a:t>
            </a:r>
          </a:p>
        </p:txBody>
      </p:sp>
      <p:sp>
        <p:nvSpPr>
          <p:cNvPr id="29699" name="Espace réservé du contenu 2"/>
          <p:cNvSpPr>
            <a:spLocks noGrp="1"/>
          </p:cNvSpPr>
          <p:nvPr>
            <p:ph idx="1"/>
          </p:nvPr>
        </p:nvSpPr>
        <p:spPr>
          <a:xfrm>
            <a:off x="571500" y="1566863"/>
            <a:ext cx="7858125" cy="4648200"/>
          </a:xfrm>
        </p:spPr>
        <p:txBody>
          <a:bodyPr/>
          <a:lstStyle/>
          <a:p>
            <a:r>
              <a:rPr lang="fr-FR" sz="2800" smtClean="0"/>
              <a:t>Les accès aux locaux de la société doivent être contrôlées (uniquement aux personnes autorisées),</a:t>
            </a:r>
          </a:p>
          <a:p>
            <a:r>
              <a:rPr lang="fr-FR" sz="2800" smtClean="0"/>
              <a:t>Pour sécuriser le périmètre de la société :</a:t>
            </a:r>
          </a:p>
          <a:p>
            <a:pPr lvl="1"/>
            <a:r>
              <a:rPr lang="fr-FR" sz="2400" smtClean="0"/>
              <a:t>Clôtures (intérieur, extérieur 4,5 à 9m)</a:t>
            </a:r>
          </a:p>
          <a:p>
            <a:pPr lvl="1"/>
            <a:r>
              <a:rPr lang="fr-FR" sz="2400" smtClean="0"/>
              <a:t>Portails : accès à l’entreprise</a:t>
            </a:r>
          </a:p>
          <a:p>
            <a:pPr lvl="2"/>
            <a:r>
              <a:rPr lang="fr-FR" sz="2000" smtClean="0"/>
              <a:t>filtre des visiteurs,</a:t>
            </a:r>
          </a:p>
          <a:p>
            <a:pPr lvl="2"/>
            <a:r>
              <a:rPr lang="fr-FR" sz="2000" smtClean="0"/>
              <a:t>barrières automatiques</a:t>
            </a:r>
          </a:p>
          <a:p>
            <a:pPr lvl="1"/>
            <a:r>
              <a:rPr lang="fr-FR" sz="2400" smtClean="0"/>
              <a:t>Murs : séparation des différentes zones de l’entreprise :</a:t>
            </a:r>
          </a:p>
          <a:p>
            <a:pPr lvl="2"/>
            <a:r>
              <a:rPr lang="fr-FR" sz="2000" smtClean="0"/>
              <a:t>Gardiens avec chiens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20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fade">
                                      <p:cBhvr>
                                        <p:cTn id="12" dur="2000"/>
                                        <p:tgtEl>
                                          <p:spTgt spid="2969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animEffect transition="in" filter="fade">
                                      <p:cBhvr>
                                        <p:cTn id="15" dur="2000"/>
                                        <p:tgtEl>
                                          <p:spTgt spid="2969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699">
                                            <p:txEl>
                                              <p:pRg st="3" end="3"/>
                                            </p:txEl>
                                          </p:spTgt>
                                        </p:tgtEl>
                                        <p:attrNameLst>
                                          <p:attrName>style.visibility</p:attrName>
                                        </p:attrNameLst>
                                      </p:cBhvr>
                                      <p:to>
                                        <p:strVal val="visible"/>
                                      </p:to>
                                    </p:set>
                                    <p:animEffect transition="in" filter="fade">
                                      <p:cBhvr>
                                        <p:cTn id="18" dur="2000"/>
                                        <p:tgtEl>
                                          <p:spTgt spid="2969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699">
                                            <p:txEl>
                                              <p:pRg st="4" end="4"/>
                                            </p:txEl>
                                          </p:spTgt>
                                        </p:tgtEl>
                                        <p:attrNameLst>
                                          <p:attrName>style.visibility</p:attrName>
                                        </p:attrNameLst>
                                      </p:cBhvr>
                                      <p:to>
                                        <p:strVal val="visible"/>
                                      </p:to>
                                    </p:set>
                                    <p:animEffect transition="in" filter="fade">
                                      <p:cBhvr>
                                        <p:cTn id="21" dur="2000"/>
                                        <p:tgtEl>
                                          <p:spTgt spid="2969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699">
                                            <p:txEl>
                                              <p:pRg st="5" end="5"/>
                                            </p:txEl>
                                          </p:spTgt>
                                        </p:tgtEl>
                                        <p:attrNameLst>
                                          <p:attrName>style.visibility</p:attrName>
                                        </p:attrNameLst>
                                      </p:cBhvr>
                                      <p:to>
                                        <p:strVal val="visible"/>
                                      </p:to>
                                    </p:set>
                                    <p:animEffect transition="in" filter="fade">
                                      <p:cBhvr>
                                        <p:cTn id="24" dur="2000"/>
                                        <p:tgtEl>
                                          <p:spTgt spid="2969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699">
                                            <p:txEl>
                                              <p:pRg st="6" end="6"/>
                                            </p:txEl>
                                          </p:spTgt>
                                        </p:tgtEl>
                                        <p:attrNameLst>
                                          <p:attrName>style.visibility</p:attrName>
                                        </p:attrNameLst>
                                      </p:cBhvr>
                                      <p:to>
                                        <p:strVal val="visible"/>
                                      </p:to>
                                    </p:set>
                                    <p:animEffect transition="in" filter="fade">
                                      <p:cBhvr>
                                        <p:cTn id="27" dur="2000"/>
                                        <p:tgtEl>
                                          <p:spTgt spid="2969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699">
                                            <p:txEl>
                                              <p:pRg st="7" end="7"/>
                                            </p:txEl>
                                          </p:spTgt>
                                        </p:tgtEl>
                                        <p:attrNameLst>
                                          <p:attrName>style.visibility</p:attrName>
                                        </p:attrNameLst>
                                      </p:cBhvr>
                                      <p:to>
                                        <p:strVal val="visible"/>
                                      </p:to>
                                    </p:set>
                                    <p:animEffect transition="in" filter="fade">
                                      <p:cBhvr>
                                        <p:cTn id="30" dur="2000"/>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a:xfrm>
            <a:off x="533400" y="157163"/>
            <a:ext cx="7772400" cy="771525"/>
          </a:xfrm>
        </p:spPr>
        <p:txBody>
          <a:bodyPr/>
          <a:lstStyle/>
          <a:p>
            <a:r>
              <a:rPr lang="fr-FR" sz="3200" smtClean="0"/>
              <a:t>Portails, Barrières </a:t>
            </a:r>
          </a:p>
        </p:txBody>
      </p:sp>
      <p:pic>
        <p:nvPicPr>
          <p:cNvPr id="30723" name="Picture 3"/>
          <p:cNvPicPr>
            <a:picLocks noChangeAspect="1" noChangeArrowheads="1"/>
          </p:cNvPicPr>
          <p:nvPr/>
        </p:nvPicPr>
        <p:blipFill>
          <a:blip r:embed="rId2" cstate="print"/>
          <a:srcRect/>
          <a:stretch>
            <a:fillRect/>
          </a:stretch>
        </p:blipFill>
        <p:spPr bwMode="auto">
          <a:xfrm>
            <a:off x="1246188" y="1214438"/>
            <a:ext cx="6894512"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2"/>
          <p:cNvSpPr>
            <a:spLocks noGrp="1"/>
          </p:cNvSpPr>
          <p:nvPr>
            <p:ph type="title"/>
          </p:nvPr>
        </p:nvSpPr>
        <p:spPr/>
        <p:txBody>
          <a:bodyPr/>
          <a:lstStyle/>
          <a:p>
            <a:r>
              <a:rPr lang="fr-FR" smtClean="0"/>
              <a:t>Contournement : suite</a:t>
            </a:r>
          </a:p>
        </p:txBody>
      </p:sp>
      <p:sp>
        <p:nvSpPr>
          <p:cNvPr id="31747" name="Espace réservé du contenu 3"/>
          <p:cNvSpPr>
            <a:spLocks noGrp="1"/>
          </p:cNvSpPr>
          <p:nvPr>
            <p:ph idx="1"/>
          </p:nvPr>
        </p:nvSpPr>
        <p:spPr/>
        <p:txBody>
          <a:bodyPr/>
          <a:lstStyle/>
          <a:p>
            <a:r>
              <a:rPr lang="fr-FR" smtClean="0"/>
              <a:t>Pour sécuriser le périmètre de la société :</a:t>
            </a:r>
          </a:p>
          <a:p>
            <a:pPr lvl="1"/>
            <a:r>
              <a:rPr lang="fr-FR" sz="2400" smtClean="0"/>
              <a:t>Gardiens, deux types de gardiens :</a:t>
            </a:r>
          </a:p>
          <a:p>
            <a:pPr lvl="2"/>
            <a:r>
              <a:rPr lang="fr-FR" sz="2000" smtClean="0"/>
              <a:t>Gardien interne  : connais mieux la société</a:t>
            </a:r>
          </a:p>
          <a:p>
            <a:pPr lvl="2"/>
            <a:r>
              <a:rPr lang="fr-FR" sz="2000" smtClean="0"/>
              <a:t>Sté de gardiennage : sous contrat, en cas de non respect des mesures, le gardien est remplacé.</a:t>
            </a:r>
          </a:p>
          <a:p>
            <a:pPr lvl="1"/>
            <a:r>
              <a:rPr lang="fr-FR" sz="2400" smtClean="0"/>
              <a:t>Alarmes : pour indiquer </a:t>
            </a:r>
          </a:p>
          <a:p>
            <a:pPr lvl="2"/>
            <a:r>
              <a:rPr lang="fr-FR" sz="2000" smtClean="0"/>
              <a:t>Niveau d’eau (en cas d’inondation),</a:t>
            </a:r>
          </a:p>
          <a:p>
            <a:pPr lvl="2"/>
            <a:r>
              <a:rPr lang="fr-FR" sz="2000" smtClean="0"/>
              <a:t>Feu,</a:t>
            </a:r>
          </a:p>
          <a:p>
            <a:pPr lvl="2"/>
            <a:r>
              <a:rPr lang="fr-FR" sz="2000" smtClean="0"/>
              <a:t>Contamination chimique, </a:t>
            </a:r>
          </a:p>
          <a:p>
            <a:pPr lvl="2"/>
            <a:r>
              <a:rPr lang="fr-FR" sz="2000" smtClean="0"/>
              <a:t>Tornades, </a:t>
            </a:r>
          </a:p>
          <a:p>
            <a:pPr lvl="2"/>
            <a:r>
              <a:rPr lang="fr-FR" sz="2000" smtClean="0"/>
              <a:t>Intrusion</a:t>
            </a:r>
          </a:p>
          <a:p>
            <a:pPr lvl="2"/>
            <a:r>
              <a:rPr lang="fr-FR" sz="2000" smtClean="0"/>
              <a:t>Antivol</a:t>
            </a:r>
            <a:endParaRPr lang="fr-FR"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p:txBody>
          <a:bodyPr/>
          <a:lstStyle/>
          <a:p>
            <a:r>
              <a:rPr lang="fr-FR" smtClean="0"/>
              <a:t>Sécurité physique (2)-locaux</a:t>
            </a:r>
          </a:p>
        </p:txBody>
      </p:sp>
      <p:sp>
        <p:nvSpPr>
          <p:cNvPr id="32771" name="Espace réservé du contenu 2"/>
          <p:cNvSpPr>
            <a:spLocks noGrp="1"/>
          </p:cNvSpPr>
          <p:nvPr>
            <p:ph idx="1"/>
          </p:nvPr>
        </p:nvSpPr>
        <p:spPr>
          <a:xfrm>
            <a:off x="601663" y="1700237"/>
            <a:ext cx="7858125" cy="4537075"/>
          </a:xfrm>
        </p:spPr>
        <p:txBody>
          <a:bodyPr/>
          <a:lstStyle/>
          <a:p>
            <a:r>
              <a:rPr lang="fr-FR" dirty="0" smtClean="0"/>
              <a:t>Les locaux peuvent être protégé par :</a:t>
            </a:r>
          </a:p>
          <a:p>
            <a:pPr lvl="1"/>
            <a:r>
              <a:rPr lang="fr-FR" sz="2600" dirty="0" smtClean="0"/>
              <a:t>La vérification des toitures, plafonds, canalisations,</a:t>
            </a:r>
          </a:p>
          <a:p>
            <a:pPr lvl="1"/>
            <a:r>
              <a:rPr lang="fr-FR" sz="2600" dirty="0" smtClean="0"/>
              <a:t>Utilisation des cameras CCTV avec écran </a:t>
            </a:r>
            <a:r>
              <a:rPr lang="fr-FR" sz="2600" dirty="0" err="1" smtClean="0"/>
              <a:t>monitoré</a:t>
            </a:r>
            <a:r>
              <a:rPr lang="fr-FR" sz="2600" dirty="0" smtClean="0"/>
              <a:t> (temps réel) et enregistreur (différé</a:t>
            </a:r>
            <a:r>
              <a:rPr lang="fr-FR" sz="2600" smtClean="0"/>
              <a:t>), différents </a:t>
            </a:r>
            <a:r>
              <a:rPr lang="fr-FR" sz="2600" dirty="0" smtClean="0"/>
              <a:t>types de Cameras,</a:t>
            </a:r>
          </a:p>
          <a:p>
            <a:pPr lvl="1"/>
            <a:r>
              <a:rPr lang="fr-FR" sz="2600" dirty="0" smtClean="0"/>
              <a:t>Système de détection d’intrusion,</a:t>
            </a:r>
          </a:p>
          <a:p>
            <a:pPr lvl="1"/>
            <a:r>
              <a:rPr lang="fr-FR" sz="2600" dirty="0" smtClean="0"/>
              <a:t>Bouton de panique : (réceptionniste, caisse)</a:t>
            </a:r>
          </a:p>
          <a:p>
            <a:pPr lvl="1"/>
            <a:r>
              <a:rPr lang="fr-FR" sz="2600" dirty="0" smtClean="0"/>
              <a:t>Système antivol : pour éviter le déplacement de certains appareils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fade">
                                      <p:cBhvr>
                                        <p:cTn id="7" dur="2000"/>
                                        <p:tgtEl>
                                          <p:spTgt spid="327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fade">
                                      <p:cBhvr>
                                        <p:cTn id="10" dur="2000"/>
                                        <p:tgtEl>
                                          <p:spTgt spid="327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Effect transition="in" filter="fade">
                                      <p:cBhvr>
                                        <p:cTn id="13" dur="2000"/>
                                        <p:tgtEl>
                                          <p:spTgt spid="327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771">
                                            <p:txEl>
                                              <p:pRg st="3" end="3"/>
                                            </p:txEl>
                                          </p:spTgt>
                                        </p:tgtEl>
                                        <p:attrNameLst>
                                          <p:attrName>style.visibility</p:attrName>
                                        </p:attrNameLst>
                                      </p:cBhvr>
                                      <p:to>
                                        <p:strVal val="visible"/>
                                      </p:to>
                                    </p:set>
                                    <p:animEffect transition="in" filter="fade">
                                      <p:cBhvr>
                                        <p:cTn id="16" dur="2000"/>
                                        <p:tgtEl>
                                          <p:spTgt spid="327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animEffect transition="in" filter="fade">
                                      <p:cBhvr>
                                        <p:cTn id="19" dur="2000"/>
                                        <p:tgtEl>
                                          <p:spTgt spid="3277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771">
                                            <p:txEl>
                                              <p:pRg st="5" end="5"/>
                                            </p:txEl>
                                          </p:spTgt>
                                        </p:tgtEl>
                                        <p:attrNameLst>
                                          <p:attrName>style.visibility</p:attrName>
                                        </p:attrNameLst>
                                      </p:cBhvr>
                                      <p:to>
                                        <p:strVal val="visible"/>
                                      </p:to>
                                    </p:set>
                                    <p:animEffect transition="in" filter="fade">
                                      <p:cBhvr>
                                        <p:cTn id="22" dur="20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4"/>
          <p:cNvSpPr>
            <a:spLocks noGrp="1"/>
          </p:cNvSpPr>
          <p:nvPr>
            <p:ph type="title"/>
          </p:nvPr>
        </p:nvSpPr>
        <p:spPr>
          <a:xfrm>
            <a:off x="533400" y="71438"/>
            <a:ext cx="7772400" cy="842962"/>
          </a:xfrm>
        </p:spPr>
        <p:txBody>
          <a:bodyPr/>
          <a:lstStyle/>
          <a:p>
            <a:r>
              <a:rPr lang="fr-FR" sz="3600" smtClean="0"/>
              <a:t>Liste de contrôle-camera CCTV</a:t>
            </a:r>
          </a:p>
        </p:txBody>
      </p:sp>
      <p:pic>
        <p:nvPicPr>
          <p:cNvPr id="33795" name="Picture 2"/>
          <p:cNvPicPr>
            <a:picLocks noChangeAspect="1" noChangeArrowheads="1"/>
          </p:cNvPicPr>
          <p:nvPr/>
        </p:nvPicPr>
        <p:blipFill>
          <a:blip r:embed="rId2" cstate="print"/>
          <a:srcRect/>
          <a:stretch>
            <a:fillRect/>
          </a:stretch>
        </p:blipFill>
        <p:spPr bwMode="auto">
          <a:xfrm>
            <a:off x="571500" y="1287463"/>
            <a:ext cx="7786688" cy="492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p:cNvSpPr>
          <p:nvPr>
            <p:ph type="title"/>
          </p:nvPr>
        </p:nvSpPr>
        <p:spPr>
          <a:xfrm>
            <a:off x="533400" y="142875"/>
            <a:ext cx="7772400" cy="771525"/>
          </a:xfrm>
        </p:spPr>
        <p:txBody>
          <a:bodyPr/>
          <a:lstStyle/>
          <a:p>
            <a:r>
              <a:rPr lang="fr-FR" sz="4000" smtClean="0"/>
              <a:t>Sécurité physique(3)-Réception</a:t>
            </a:r>
          </a:p>
        </p:txBody>
      </p:sp>
      <p:sp>
        <p:nvSpPr>
          <p:cNvPr id="34819" name="Espace réservé du contenu 2"/>
          <p:cNvSpPr>
            <a:spLocks noGrp="1"/>
          </p:cNvSpPr>
          <p:nvPr>
            <p:ph idx="1"/>
          </p:nvPr>
        </p:nvSpPr>
        <p:spPr>
          <a:xfrm>
            <a:off x="468313" y="1196752"/>
            <a:ext cx="8247062" cy="4929188"/>
          </a:xfrm>
        </p:spPr>
        <p:txBody>
          <a:bodyPr/>
          <a:lstStyle/>
          <a:p>
            <a:r>
              <a:rPr lang="fr-FR" sz="3000" dirty="0" smtClean="0"/>
              <a:t>La réception est l’endroit par lequel transit les visiteurs de la société, elle doit être protégée :</a:t>
            </a:r>
          </a:p>
          <a:p>
            <a:pPr lvl="1"/>
            <a:r>
              <a:rPr lang="fr-FR" sz="2600" dirty="0" smtClean="0"/>
              <a:t>Fichiers, documents, support amovibles : ne doivent pas être conservés à la réception,</a:t>
            </a:r>
          </a:p>
          <a:p>
            <a:pPr lvl="1"/>
            <a:r>
              <a:rPr lang="fr-FR" sz="2600" dirty="0" smtClean="0"/>
              <a:t>La réception doit être conçus pour filtrer l’accès aux locaux des personnes étrangères à la société</a:t>
            </a:r>
          </a:p>
          <a:p>
            <a:pPr lvl="1"/>
            <a:r>
              <a:rPr lang="fr-FR" sz="2600" dirty="0" smtClean="0"/>
              <a:t>L’écran  du PC doit être positionné de telle façon qu’il ne soit pas visible pour un visiteur,</a:t>
            </a:r>
          </a:p>
          <a:p>
            <a:pPr lvl="1"/>
            <a:r>
              <a:rPr lang="fr-FR" sz="2600" dirty="0" smtClean="0"/>
              <a:t>Le système doit être « </a:t>
            </a:r>
            <a:r>
              <a:rPr lang="fr-FR" sz="2600" dirty="0" err="1" smtClean="0"/>
              <a:t>logged</a:t>
            </a:r>
            <a:r>
              <a:rPr lang="fr-FR" sz="2600" dirty="0" smtClean="0"/>
              <a:t> off » lorsque la ou le </a:t>
            </a:r>
            <a:r>
              <a:rPr lang="fr-FR" sz="2600" dirty="0" err="1" smtClean="0"/>
              <a:t>réceptionnist</a:t>
            </a:r>
            <a:r>
              <a:rPr lang="fr-FR" sz="2600" dirty="0" smtClean="0"/>
              <a:t>(e) n’est pas à son poste</a:t>
            </a:r>
          </a:p>
          <a:p>
            <a:pPr lvl="1"/>
            <a:r>
              <a:rPr lang="fr-FR" sz="2600" dirty="0" smtClean="0"/>
              <a:t>Logiciel de gestion visiteurs</a:t>
            </a:r>
            <a:r>
              <a:rPr lang="fr-FR" dirty="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a:xfrm>
            <a:off x="500063" y="71438"/>
            <a:ext cx="7772400" cy="771525"/>
          </a:xfrm>
        </p:spPr>
        <p:txBody>
          <a:bodyPr/>
          <a:lstStyle/>
          <a:p>
            <a:r>
              <a:rPr lang="fr-FR" smtClean="0"/>
              <a:t>Liste de contrôle-Réception</a:t>
            </a:r>
          </a:p>
        </p:txBody>
      </p:sp>
      <p:sp>
        <p:nvSpPr>
          <p:cNvPr id="35843" name="Espace réservé du contenu 3"/>
          <p:cNvSpPr>
            <a:spLocks noGrp="1"/>
          </p:cNvSpPr>
          <p:nvPr>
            <p:ph idx="1"/>
          </p:nvPr>
        </p:nvSpPr>
        <p:spPr>
          <a:xfrm>
            <a:off x="428625" y="4572000"/>
            <a:ext cx="8572500" cy="1452563"/>
          </a:xfrm>
        </p:spPr>
        <p:txBody>
          <a:bodyPr/>
          <a:lstStyle/>
          <a:p>
            <a:r>
              <a:rPr lang="fr-FR" sz="2000" smtClean="0"/>
              <a:t>La salle d’attente doit être à une distance telle que les visiteurs n’entendent pas les conversations des réceptionnistes</a:t>
            </a:r>
          </a:p>
          <a:p>
            <a:r>
              <a:rPr lang="fr-FR" sz="2000" smtClean="0"/>
              <a:t>Les visiteurs qui restent longtemps à la réception  doivent être interrogés sur l’objet de leur visite. Auquel cas il faut les notifier de quitter pour des raisons de sécurité.</a:t>
            </a:r>
          </a:p>
        </p:txBody>
      </p:sp>
      <p:pic>
        <p:nvPicPr>
          <p:cNvPr id="35844" name="Picture 2"/>
          <p:cNvPicPr>
            <a:picLocks noChangeAspect="1" noChangeArrowheads="1"/>
          </p:cNvPicPr>
          <p:nvPr/>
        </p:nvPicPr>
        <p:blipFill>
          <a:blip r:embed="rId2" cstate="print"/>
          <a:srcRect/>
          <a:stretch>
            <a:fillRect/>
          </a:stretch>
        </p:blipFill>
        <p:spPr bwMode="auto">
          <a:xfrm>
            <a:off x="207963" y="1285875"/>
            <a:ext cx="8728075" cy="3143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20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fade">
                                      <p:cBhvr>
                                        <p:cTn id="12" dur="2000"/>
                                        <p:tgtEl>
                                          <p:spTgt spid="35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Objectifs Spécifiques</a:t>
            </a:r>
            <a:endParaRPr lang="fr-FR" dirty="0"/>
          </a:p>
        </p:txBody>
      </p:sp>
      <p:sp>
        <p:nvSpPr>
          <p:cNvPr id="4" name="Espace réservé du contenu 3"/>
          <p:cNvSpPr>
            <a:spLocks noGrp="1"/>
          </p:cNvSpPr>
          <p:nvPr>
            <p:ph idx="1"/>
          </p:nvPr>
        </p:nvSpPr>
        <p:spPr>
          <a:xfrm>
            <a:off x="571500" y="1447800"/>
            <a:ext cx="8104956" cy="4648200"/>
          </a:xfrm>
        </p:spPr>
        <p:txBody>
          <a:bodyPr/>
          <a:lstStyle/>
          <a:p>
            <a:r>
              <a:rPr lang="fr-FR" sz="2400" dirty="0" smtClean="0"/>
              <a:t>Les objectifs spécifiques à atteindre lors de ce cours consistent à maitriser les techniques et technologies permettant d’assurer la sécurité physique :</a:t>
            </a:r>
          </a:p>
          <a:p>
            <a:pPr>
              <a:buNone/>
            </a:pPr>
            <a:r>
              <a:rPr lang="fr-FR" sz="2400" dirty="0" smtClean="0"/>
              <a:t>	1-	Utilisation des supports d’identification (badges, 	biométrie, </a:t>
            </a:r>
            <a:r>
              <a:rPr lang="fr-FR" sz="2400" dirty="0" err="1" smtClean="0"/>
              <a:t>etc</a:t>
            </a:r>
            <a:r>
              <a:rPr lang="fr-FR" sz="2400" dirty="0" smtClean="0"/>
              <a:t>….)</a:t>
            </a:r>
          </a:p>
          <a:p>
            <a:pPr>
              <a:buNone/>
            </a:pPr>
            <a:r>
              <a:rPr lang="fr-FR" sz="2400" dirty="0" smtClean="0"/>
              <a:t>	2-	Sécurisation des supports d’identification</a:t>
            </a:r>
          </a:p>
          <a:p>
            <a:pPr>
              <a:buNone/>
            </a:pPr>
            <a:r>
              <a:rPr lang="fr-FR" sz="2400" dirty="0" smtClean="0"/>
              <a:t>	3-	Mécanisme de contrôle d’accès physique </a:t>
            </a:r>
          </a:p>
          <a:p>
            <a:pPr>
              <a:buNone/>
            </a:pPr>
            <a:r>
              <a:rPr lang="fr-FR" sz="2400" dirty="0" smtClean="0"/>
              <a:t>	4-	Technologie de vidéosurveillance, ronde de surveillance 	et  détection d’intrusion</a:t>
            </a:r>
          </a:p>
          <a:p>
            <a:pPr>
              <a:buNone/>
            </a:pPr>
            <a:r>
              <a:rPr lang="fr-FR" sz="2400" dirty="0" smtClean="0"/>
              <a:t>	5-	Sécurité du personnel, des biens mobilier et 	immobilier 	(incendie, vol, catastrophe naturelle, etc..)</a:t>
            </a:r>
          </a:p>
          <a:p>
            <a:endParaRPr lang="fr-FR"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u contenu 3"/>
          <p:cNvSpPr>
            <a:spLocks noGrp="1"/>
          </p:cNvSpPr>
          <p:nvPr>
            <p:ph idx="1"/>
          </p:nvPr>
        </p:nvSpPr>
        <p:spPr>
          <a:xfrm>
            <a:off x="571500" y="1268760"/>
            <a:ext cx="8072438" cy="4968552"/>
          </a:xfrm>
        </p:spPr>
        <p:txBody>
          <a:bodyPr/>
          <a:lstStyle/>
          <a:p>
            <a:r>
              <a:rPr lang="fr-FR" sz="2800" dirty="0" smtClean="0"/>
              <a:t>La salle machine contiens les serveurs qui sont les éléments les plus importants d’un réseau (système d’information). Elle doit disposer d’un niveau très élevé de sécurité,</a:t>
            </a:r>
          </a:p>
          <a:p>
            <a:r>
              <a:rPr lang="fr-FR" sz="2800" dirty="0" smtClean="0"/>
              <a:t>Elle doit être bien éclairé</a:t>
            </a:r>
          </a:p>
          <a:p>
            <a:r>
              <a:rPr lang="fr-FR" sz="2800" dirty="0" smtClean="0"/>
              <a:t>Le(s) serveur(s) </a:t>
            </a:r>
            <a:r>
              <a:rPr lang="fr-FR" sz="2800" dirty="0" err="1" smtClean="0"/>
              <a:t>doi</a:t>
            </a:r>
            <a:r>
              <a:rPr lang="fr-FR" sz="2800" smtClean="0"/>
              <a:t>(ven</a:t>
            </a:r>
            <a:r>
              <a:rPr lang="fr-FR" sz="2800" dirty="0" smtClean="0"/>
              <a:t>)t être sécurisé par :</a:t>
            </a:r>
          </a:p>
          <a:p>
            <a:pPr lvl="1"/>
            <a:r>
              <a:rPr lang="fr-FR" sz="2400" dirty="0" smtClean="0"/>
              <a:t>Fermé et verrouillé pour éviter  tout déplacement</a:t>
            </a:r>
          </a:p>
          <a:p>
            <a:pPr lvl="1"/>
            <a:r>
              <a:rPr lang="fr-FR" sz="2400" dirty="0" smtClean="0"/>
              <a:t>Ne pas permettre à un intrus de booter à distance les serveurs (supprimer DOS du serveur),</a:t>
            </a:r>
          </a:p>
          <a:p>
            <a:pPr lvl="1"/>
            <a:r>
              <a:rPr lang="fr-FR" sz="2400" dirty="0" smtClean="0"/>
              <a:t>Désactiver  les différents lecteurs (</a:t>
            </a:r>
            <a:r>
              <a:rPr lang="fr-FR" sz="2400" dirty="0" err="1" smtClean="0"/>
              <a:t>Floppy</a:t>
            </a:r>
            <a:r>
              <a:rPr lang="fr-FR" sz="2400" dirty="0" smtClean="0"/>
              <a:t> </a:t>
            </a:r>
            <a:r>
              <a:rPr lang="fr-FR" sz="2400" dirty="0" err="1" smtClean="0"/>
              <a:t>disk</a:t>
            </a:r>
            <a:r>
              <a:rPr lang="fr-FR" sz="2400" dirty="0" smtClean="0"/>
              <a:t>, CD-ROM, USB, etc…) en supprimant les drivers</a:t>
            </a:r>
          </a:p>
          <a:p>
            <a:pPr lvl="1"/>
            <a:endParaRPr lang="fr-FR" sz="2400" dirty="0" smtClean="0"/>
          </a:p>
        </p:txBody>
      </p:sp>
      <p:sp>
        <p:nvSpPr>
          <p:cNvPr id="36867" name="Titre 1"/>
          <p:cNvSpPr>
            <a:spLocks noGrp="1"/>
          </p:cNvSpPr>
          <p:nvPr>
            <p:ph type="title"/>
          </p:nvPr>
        </p:nvSpPr>
        <p:spPr>
          <a:xfrm>
            <a:off x="357188" y="142875"/>
            <a:ext cx="7772400" cy="771525"/>
          </a:xfrm>
        </p:spPr>
        <p:txBody>
          <a:bodyPr/>
          <a:lstStyle/>
          <a:p>
            <a:r>
              <a:rPr lang="fr-FR" sz="3600" smtClean="0"/>
              <a:t>Sécurité physique(4)-Salle Machine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Effect transition="in" filter="fade">
                                      <p:cBhvr>
                                        <p:cTn id="7" dur="2000"/>
                                        <p:tgtEl>
                                          <p:spTgt spid="368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6">
                                            <p:txEl>
                                              <p:pRg st="1" end="1"/>
                                            </p:txEl>
                                          </p:spTgt>
                                        </p:tgtEl>
                                        <p:attrNameLst>
                                          <p:attrName>style.visibility</p:attrName>
                                        </p:attrNameLst>
                                      </p:cBhvr>
                                      <p:to>
                                        <p:strVal val="visible"/>
                                      </p:to>
                                    </p:set>
                                    <p:animEffect transition="in" filter="fade">
                                      <p:cBhvr>
                                        <p:cTn id="12" dur="2000"/>
                                        <p:tgtEl>
                                          <p:spTgt spid="368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6">
                                            <p:txEl>
                                              <p:pRg st="2" end="2"/>
                                            </p:txEl>
                                          </p:spTgt>
                                        </p:tgtEl>
                                        <p:attrNameLst>
                                          <p:attrName>style.visibility</p:attrName>
                                        </p:attrNameLst>
                                      </p:cBhvr>
                                      <p:to>
                                        <p:strVal val="visible"/>
                                      </p:to>
                                    </p:set>
                                    <p:animEffect transition="in" filter="fade">
                                      <p:cBhvr>
                                        <p:cTn id="17" dur="2000"/>
                                        <p:tgtEl>
                                          <p:spTgt spid="36866">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866">
                                            <p:txEl>
                                              <p:pRg st="3" end="3"/>
                                            </p:txEl>
                                          </p:spTgt>
                                        </p:tgtEl>
                                        <p:attrNameLst>
                                          <p:attrName>style.visibility</p:attrName>
                                        </p:attrNameLst>
                                      </p:cBhvr>
                                      <p:to>
                                        <p:strVal val="visible"/>
                                      </p:to>
                                    </p:set>
                                    <p:animEffect transition="in" filter="fade">
                                      <p:cBhvr>
                                        <p:cTn id="20" dur="2000"/>
                                        <p:tgtEl>
                                          <p:spTgt spid="3686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866">
                                            <p:txEl>
                                              <p:pRg st="4" end="4"/>
                                            </p:txEl>
                                          </p:spTgt>
                                        </p:tgtEl>
                                        <p:attrNameLst>
                                          <p:attrName>style.visibility</p:attrName>
                                        </p:attrNameLst>
                                      </p:cBhvr>
                                      <p:to>
                                        <p:strVal val="visible"/>
                                      </p:to>
                                    </p:set>
                                    <p:animEffect transition="in" filter="fade">
                                      <p:cBhvr>
                                        <p:cTn id="23" dur="2000"/>
                                        <p:tgtEl>
                                          <p:spTgt spid="3686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6866">
                                            <p:txEl>
                                              <p:pRg st="5" end="5"/>
                                            </p:txEl>
                                          </p:spTgt>
                                        </p:tgtEl>
                                        <p:attrNameLst>
                                          <p:attrName>style.visibility</p:attrName>
                                        </p:attrNameLst>
                                      </p:cBhvr>
                                      <p:to>
                                        <p:strVal val="visible"/>
                                      </p:to>
                                    </p:set>
                                    <p:animEffect transition="in" filter="fade">
                                      <p:cBhvr>
                                        <p:cTn id="26" dur="2000"/>
                                        <p:tgtEl>
                                          <p:spTgt spid="368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Espace réservé du contenu 3"/>
          <p:cNvSpPr>
            <a:spLocks noGrp="1"/>
          </p:cNvSpPr>
          <p:nvPr>
            <p:ph idx="1"/>
          </p:nvPr>
        </p:nvSpPr>
        <p:spPr>
          <a:xfrm>
            <a:off x="468313" y="1052513"/>
            <a:ext cx="8248650" cy="4648200"/>
          </a:xfrm>
        </p:spPr>
        <p:txBody>
          <a:bodyPr/>
          <a:lstStyle/>
          <a:p>
            <a:r>
              <a:rPr lang="fr-FR" sz="2600" dirty="0" smtClean="0"/>
              <a:t>C’est la zone de travail de la majorité des employés,</a:t>
            </a:r>
          </a:p>
          <a:p>
            <a:r>
              <a:rPr lang="fr-FR" sz="2600" dirty="0" smtClean="0"/>
              <a:t>Les employés doivent être informés sur les règles de sécurité pour sécuriser leur espace de travail (house </a:t>
            </a:r>
            <a:r>
              <a:rPr lang="fr-FR" sz="2600" dirty="0" err="1" smtClean="0"/>
              <a:t>kepping</a:t>
            </a:r>
            <a:r>
              <a:rPr lang="fr-FR" sz="2600" dirty="0" smtClean="0"/>
              <a:t>),</a:t>
            </a:r>
          </a:p>
          <a:p>
            <a:r>
              <a:rPr lang="fr-FR" sz="2600" dirty="0" smtClean="0"/>
              <a:t>Les documents doivent être détruits avant de les mettre dans la poubelle</a:t>
            </a:r>
          </a:p>
          <a:p>
            <a:r>
              <a:rPr lang="fr-FR" sz="2600" dirty="0" smtClean="0"/>
              <a:t>Les stations de travail doivent être sécurisées :</a:t>
            </a:r>
          </a:p>
          <a:p>
            <a:pPr lvl="1"/>
            <a:r>
              <a:rPr lang="fr-FR" sz="2000" dirty="0" smtClean="0"/>
              <a:t>Des cameras,</a:t>
            </a:r>
          </a:p>
          <a:p>
            <a:pPr lvl="1"/>
            <a:r>
              <a:rPr lang="fr-FR" sz="2000" dirty="0" smtClean="0"/>
              <a:t>Ecran et PC doivent être verrouillés,</a:t>
            </a:r>
          </a:p>
          <a:p>
            <a:pPr lvl="1"/>
            <a:r>
              <a:rPr lang="fr-FR" sz="2000" dirty="0" smtClean="0"/>
              <a:t>Aménagement de l’espace (pas de vis-à-vis), </a:t>
            </a:r>
          </a:p>
          <a:p>
            <a:pPr lvl="1"/>
            <a:r>
              <a:rPr lang="fr-FR" sz="2000" dirty="0" smtClean="0"/>
              <a:t>Eviter les lecteurs amovibles</a:t>
            </a:r>
          </a:p>
          <a:p>
            <a:pPr lvl="1"/>
            <a:r>
              <a:rPr lang="fr-FR" sz="2000" dirty="0" smtClean="0"/>
              <a:t>Seule une station par rangée doit avoir ces drives mais </a:t>
            </a:r>
          </a:p>
          <a:p>
            <a:pPr lvl="1">
              <a:buFontTx/>
              <a:buNone/>
            </a:pPr>
            <a:r>
              <a:rPr lang="fr-FR" sz="2000" dirty="0" smtClean="0"/>
              <a:t>	ne doit être utilisée pour autre chose</a:t>
            </a:r>
          </a:p>
        </p:txBody>
      </p:sp>
      <p:sp>
        <p:nvSpPr>
          <p:cNvPr id="37891" name="Titre 1"/>
          <p:cNvSpPr>
            <a:spLocks noGrp="1"/>
          </p:cNvSpPr>
          <p:nvPr>
            <p:ph type="title"/>
          </p:nvPr>
        </p:nvSpPr>
        <p:spPr>
          <a:xfrm>
            <a:off x="285750" y="85725"/>
            <a:ext cx="8001000" cy="771525"/>
          </a:xfrm>
        </p:spPr>
        <p:txBody>
          <a:bodyPr/>
          <a:lstStyle/>
          <a:p>
            <a:r>
              <a:rPr lang="fr-FR" sz="3200" smtClean="0"/>
              <a:t>Sécurité physique(5)- Stations de travail</a:t>
            </a:r>
          </a:p>
        </p:txBody>
      </p:sp>
      <p:pic>
        <p:nvPicPr>
          <p:cNvPr id="37892" name="Picture 3"/>
          <p:cNvPicPr>
            <a:picLocks noChangeAspect="1" noChangeArrowheads="1"/>
          </p:cNvPicPr>
          <p:nvPr/>
        </p:nvPicPr>
        <p:blipFill>
          <a:blip r:embed="rId2" cstate="print"/>
          <a:srcRect/>
          <a:stretch>
            <a:fillRect/>
          </a:stretch>
        </p:blipFill>
        <p:spPr bwMode="auto">
          <a:xfrm>
            <a:off x="7072313" y="3683000"/>
            <a:ext cx="1857375" cy="2603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Effect transition="in" filter="fade">
                                      <p:cBhvr>
                                        <p:cTn id="7" dur="2000"/>
                                        <p:tgtEl>
                                          <p:spTgt spid="37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0">
                                            <p:txEl>
                                              <p:pRg st="1" end="1"/>
                                            </p:txEl>
                                          </p:spTgt>
                                        </p:tgtEl>
                                        <p:attrNameLst>
                                          <p:attrName>style.visibility</p:attrName>
                                        </p:attrNameLst>
                                      </p:cBhvr>
                                      <p:to>
                                        <p:strVal val="visible"/>
                                      </p:to>
                                    </p:set>
                                    <p:animEffect transition="in" filter="fade">
                                      <p:cBhvr>
                                        <p:cTn id="12" dur="2000"/>
                                        <p:tgtEl>
                                          <p:spTgt spid="378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0">
                                            <p:txEl>
                                              <p:pRg st="2" end="2"/>
                                            </p:txEl>
                                          </p:spTgt>
                                        </p:tgtEl>
                                        <p:attrNameLst>
                                          <p:attrName>style.visibility</p:attrName>
                                        </p:attrNameLst>
                                      </p:cBhvr>
                                      <p:to>
                                        <p:strVal val="visible"/>
                                      </p:to>
                                    </p:set>
                                    <p:animEffect transition="in" filter="fade">
                                      <p:cBhvr>
                                        <p:cTn id="17" dur="2000"/>
                                        <p:tgtEl>
                                          <p:spTgt spid="378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0">
                                            <p:txEl>
                                              <p:pRg st="3" end="3"/>
                                            </p:txEl>
                                          </p:spTgt>
                                        </p:tgtEl>
                                        <p:attrNameLst>
                                          <p:attrName>style.visibility</p:attrName>
                                        </p:attrNameLst>
                                      </p:cBhvr>
                                      <p:to>
                                        <p:strVal val="visible"/>
                                      </p:to>
                                    </p:set>
                                    <p:animEffect transition="in" filter="fade">
                                      <p:cBhvr>
                                        <p:cTn id="22" dur="2000"/>
                                        <p:tgtEl>
                                          <p:spTgt spid="37890">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890">
                                            <p:txEl>
                                              <p:pRg st="4" end="4"/>
                                            </p:txEl>
                                          </p:spTgt>
                                        </p:tgtEl>
                                        <p:attrNameLst>
                                          <p:attrName>style.visibility</p:attrName>
                                        </p:attrNameLst>
                                      </p:cBhvr>
                                      <p:to>
                                        <p:strVal val="visible"/>
                                      </p:to>
                                    </p:set>
                                    <p:animEffect transition="in" filter="fade">
                                      <p:cBhvr>
                                        <p:cTn id="25" dur="2000"/>
                                        <p:tgtEl>
                                          <p:spTgt spid="37890">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890">
                                            <p:txEl>
                                              <p:pRg st="5" end="5"/>
                                            </p:txEl>
                                          </p:spTgt>
                                        </p:tgtEl>
                                        <p:attrNameLst>
                                          <p:attrName>style.visibility</p:attrName>
                                        </p:attrNameLst>
                                      </p:cBhvr>
                                      <p:to>
                                        <p:strVal val="visible"/>
                                      </p:to>
                                    </p:set>
                                    <p:animEffect transition="in" filter="fade">
                                      <p:cBhvr>
                                        <p:cTn id="28" dur="2000"/>
                                        <p:tgtEl>
                                          <p:spTgt spid="37890">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890">
                                            <p:txEl>
                                              <p:pRg st="6" end="6"/>
                                            </p:txEl>
                                          </p:spTgt>
                                        </p:tgtEl>
                                        <p:attrNameLst>
                                          <p:attrName>style.visibility</p:attrName>
                                        </p:attrNameLst>
                                      </p:cBhvr>
                                      <p:to>
                                        <p:strVal val="visible"/>
                                      </p:to>
                                    </p:set>
                                    <p:animEffect transition="in" filter="fade">
                                      <p:cBhvr>
                                        <p:cTn id="31" dur="2000"/>
                                        <p:tgtEl>
                                          <p:spTgt spid="37890">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890">
                                            <p:txEl>
                                              <p:pRg st="7" end="7"/>
                                            </p:txEl>
                                          </p:spTgt>
                                        </p:tgtEl>
                                        <p:attrNameLst>
                                          <p:attrName>style.visibility</p:attrName>
                                        </p:attrNameLst>
                                      </p:cBhvr>
                                      <p:to>
                                        <p:strVal val="visible"/>
                                      </p:to>
                                    </p:set>
                                    <p:animEffect transition="in" filter="fade">
                                      <p:cBhvr>
                                        <p:cTn id="34" dur="2000"/>
                                        <p:tgtEl>
                                          <p:spTgt spid="37890">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890">
                                            <p:txEl>
                                              <p:pRg st="8" end="8"/>
                                            </p:txEl>
                                          </p:spTgt>
                                        </p:tgtEl>
                                        <p:attrNameLst>
                                          <p:attrName>style.visibility</p:attrName>
                                        </p:attrNameLst>
                                      </p:cBhvr>
                                      <p:to>
                                        <p:strVal val="visible"/>
                                      </p:to>
                                    </p:set>
                                    <p:animEffect transition="in" filter="fade">
                                      <p:cBhvr>
                                        <p:cTn id="37" dur="2000"/>
                                        <p:tgtEl>
                                          <p:spTgt spid="37890">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890">
                                            <p:txEl>
                                              <p:pRg st="9" end="9"/>
                                            </p:txEl>
                                          </p:spTgt>
                                        </p:tgtEl>
                                        <p:attrNameLst>
                                          <p:attrName>style.visibility</p:attrName>
                                        </p:attrNameLst>
                                      </p:cBhvr>
                                      <p:to>
                                        <p:strVal val="visible"/>
                                      </p:to>
                                    </p:set>
                                    <p:animEffect transition="in" filter="fade">
                                      <p:cBhvr>
                                        <p:cTn id="40" dur="2000"/>
                                        <p:tgtEl>
                                          <p:spTgt spid="3789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p:txBody>
          <a:bodyPr/>
          <a:lstStyle/>
          <a:p>
            <a:r>
              <a:rPr lang="fr-FR" sz="3200" smtClean="0"/>
              <a:t>Sécurité physique(6)– Acces Point</a:t>
            </a:r>
          </a:p>
        </p:txBody>
      </p:sp>
      <p:sp>
        <p:nvSpPr>
          <p:cNvPr id="38915" name="Espace réservé du contenu 4"/>
          <p:cNvSpPr>
            <a:spLocks noGrp="1"/>
          </p:cNvSpPr>
          <p:nvPr>
            <p:ph idx="1"/>
          </p:nvPr>
        </p:nvSpPr>
        <p:spPr>
          <a:xfrm>
            <a:off x="468313" y="1268413"/>
            <a:ext cx="8248650" cy="4648200"/>
          </a:xfrm>
        </p:spPr>
        <p:txBody>
          <a:bodyPr/>
          <a:lstStyle/>
          <a:p>
            <a:r>
              <a:rPr lang="fr-FR" smtClean="0"/>
              <a:t>Si un intrus accède au réseau de l’entreprise  via un AP, il peut faire tout ce qu’il veut</a:t>
            </a:r>
          </a:p>
          <a:p>
            <a:r>
              <a:rPr lang="fr-FR" smtClean="0"/>
              <a:t>Les AP doivent être sécurisés :</a:t>
            </a:r>
          </a:p>
          <a:p>
            <a:pPr lvl="1"/>
            <a:r>
              <a:rPr lang="fr-FR" smtClean="0"/>
              <a:t>Utilisation du cryptage WEP/WPA (chiffrement)</a:t>
            </a:r>
          </a:p>
          <a:p>
            <a:pPr lvl="1"/>
            <a:r>
              <a:rPr lang="fr-FR" smtClean="0"/>
              <a:t>SSID ne doit pas être révélé</a:t>
            </a:r>
          </a:p>
          <a:p>
            <a:pPr lvl="1"/>
            <a:r>
              <a:rPr lang="fr-FR" smtClean="0"/>
              <a:t>AP doit être protégé par un PASSWORD,</a:t>
            </a:r>
          </a:p>
          <a:p>
            <a:pPr lvl="1"/>
            <a:r>
              <a:rPr lang="fr-FR" smtClean="0"/>
              <a:t>Le mot de pass doit être robuste pour ne pas être craqué facilement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915">
                                            <p:txEl>
                                              <p:pRg st="3" end="3"/>
                                            </p:txEl>
                                          </p:spTgt>
                                        </p:tgtEl>
                                        <p:attrNameLst>
                                          <p:attrName>style.visibility</p:attrName>
                                        </p:attrNameLst>
                                      </p:cBhvr>
                                      <p:to>
                                        <p:strVal val="visible"/>
                                      </p:to>
                                    </p:set>
                                    <p:animEffect transition="in" filter="fade">
                                      <p:cBhvr>
                                        <p:cTn id="18" dur="2000"/>
                                        <p:tgtEl>
                                          <p:spTgt spid="3891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20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2000"/>
                                        <p:tgtEl>
                                          <p:spTgt spid="3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a:xfrm>
            <a:off x="285750" y="142875"/>
            <a:ext cx="8253413" cy="771525"/>
          </a:xfrm>
        </p:spPr>
        <p:txBody>
          <a:bodyPr/>
          <a:lstStyle/>
          <a:p>
            <a:r>
              <a:rPr lang="fr-FR" sz="3200" smtClean="0"/>
              <a:t>Sécurité physique(7)–Autres équipements</a:t>
            </a:r>
          </a:p>
        </p:txBody>
      </p:sp>
      <p:sp>
        <p:nvSpPr>
          <p:cNvPr id="39939" name="Espace réservé du contenu 3"/>
          <p:cNvSpPr>
            <a:spLocks noGrp="1"/>
          </p:cNvSpPr>
          <p:nvPr>
            <p:ph idx="1"/>
          </p:nvPr>
        </p:nvSpPr>
        <p:spPr>
          <a:xfrm>
            <a:off x="571500" y="1281113"/>
            <a:ext cx="7858125" cy="4933950"/>
          </a:xfrm>
        </p:spPr>
        <p:txBody>
          <a:bodyPr/>
          <a:lstStyle/>
          <a:p>
            <a:r>
              <a:rPr lang="fr-FR" sz="2800" smtClean="0"/>
              <a:t>Autres équipements : Fax, lecteurs amovibles, phone, modems, etc….</a:t>
            </a:r>
          </a:p>
          <a:p>
            <a:pPr lvl="1"/>
            <a:r>
              <a:rPr lang="fr-FR" sz="2400" smtClean="0"/>
              <a:t>Un téléphone ne doit pas être laissé sans surveillance</a:t>
            </a:r>
          </a:p>
          <a:p>
            <a:pPr lvl="1"/>
            <a:r>
              <a:rPr lang="fr-FR" sz="2400" smtClean="0"/>
              <a:t>En cas d’absence du réceptionniste le standard doit être verrouillé par un code PIN</a:t>
            </a:r>
          </a:p>
          <a:p>
            <a:pPr lvl="1"/>
            <a:r>
              <a:rPr lang="fr-FR" sz="2400" smtClean="0"/>
              <a:t>S’assurer que le téléphone n’est pas sous écoute,</a:t>
            </a:r>
          </a:p>
          <a:p>
            <a:pPr lvl="1"/>
            <a:r>
              <a:rPr lang="fr-FR" sz="2400" smtClean="0"/>
              <a:t>Les fax qui se trouvent dans la réception doivent être verrouillés en cas d’absence du réceptionniste,</a:t>
            </a:r>
          </a:p>
          <a:p>
            <a:pPr lvl="1"/>
            <a:r>
              <a:rPr lang="fr-FR" sz="2400" smtClean="0"/>
              <a:t>Les fax reçus doivent être rangés correctement,</a:t>
            </a:r>
          </a:p>
          <a:p>
            <a:pPr lvl="1"/>
            <a:r>
              <a:rPr lang="fr-FR" sz="2400" smtClean="0"/>
              <a:t>Les faxes à jeter doivent être broyés  </a:t>
            </a:r>
          </a:p>
          <a:p>
            <a:pPr lvl="1"/>
            <a:r>
              <a:rPr lang="fr-FR" sz="2400" smtClean="0"/>
              <a:t>Les lecteurs amovibles ne doivent pas traîner partout,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a:xfrm>
            <a:off x="500063" y="157163"/>
            <a:ext cx="8001000" cy="771525"/>
          </a:xfrm>
        </p:spPr>
        <p:txBody>
          <a:bodyPr/>
          <a:lstStyle/>
          <a:p>
            <a:r>
              <a:rPr lang="fr-FR" sz="3200" smtClean="0"/>
              <a:t>Sécurité Physique(8) -Contrôle d’accès</a:t>
            </a:r>
          </a:p>
        </p:txBody>
      </p:sp>
      <p:sp>
        <p:nvSpPr>
          <p:cNvPr id="40963" name="Espace réservé du contenu 2"/>
          <p:cNvSpPr>
            <a:spLocks noGrp="1"/>
          </p:cNvSpPr>
          <p:nvPr>
            <p:ph idx="1"/>
          </p:nvPr>
        </p:nvSpPr>
        <p:spPr>
          <a:xfrm>
            <a:off x="468313" y="1125538"/>
            <a:ext cx="8351837" cy="5183187"/>
          </a:xfrm>
        </p:spPr>
        <p:txBody>
          <a:bodyPr/>
          <a:lstStyle/>
          <a:p>
            <a:r>
              <a:rPr lang="fr-FR" sz="2800" smtClean="0"/>
              <a:t>Un système de contrôle d’accès est utilisé pour réguler et surveiller l’accès à des zones sensibles,</a:t>
            </a:r>
          </a:p>
          <a:p>
            <a:r>
              <a:rPr lang="fr-FR" sz="2800" smtClean="0"/>
              <a:t>Séparation des zones de travail</a:t>
            </a:r>
          </a:p>
          <a:p>
            <a:pPr lvl="1"/>
            <a:r>
              <a:rPr lang="fr-FR" sz="2400" smtClean="0"/>
              <a:t>Chaque service ou département doit avoir une zone de travail séparée</a:t>
            </a:r>
          </a:p>
          <a:p>
            <a:pPr lvl="1"/>
            <a:r>
              <a:rPr lang="fr-FR" sz="2400" smtClean="0"/>
              <a:t>Les accès entre les zones doivent être bien défini pour pouvoir les contrôler</a:t>
            </a:r>
          </a:p>
          <a:p>
            <a:pPr lvl="1"/>
            <a:r>
              <a:rPr lang="fr-FR" sz="2400" smtClean="0"/>
              <a:t>Les règles d’accès entre les zones doivent être bien définies pour élaborer les profils des différentes autorisations</a:t>
            </a:r>
          </a:p>
          <a:p>
            <a:pPr lvl="1"/>
            <a:r>
              <a:rPr lang="fr-FR" sz="2400" smtClean="0"/>
              <a:t>Ceci permet l’identification des employées ainsi que leurs services</a:t>
            </a:r>
          </a:p>
          <a:p>
            <a:r>
              <a:rPr lang="fr-FR" sz="2800" smtClean="0"/>
              <a:t>Cartes d’accès (différencie un employé / visiteur)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20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2000"/>
                                        <p:tgtEl>
                                          <p:spTgt spid="409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fade">
                                      <p:cBhvr>
                                        <p:cTn id="15" dur="2000"/>
                                        <p:tgtEl>
                                          <p:spTgt spid="409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2000"/>
                                        <p:tgtEl>
                                          <p:spTgt spid="409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2000"/>
                                        <p:tgtEl>
                                          <p:spTgt spid="4096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963">
                                            <p:txEl>
                                              <p:pRg st="5" end="5"/>
                                            </p:txEl>
                                          </p:spTgt>
                                        </p:tgtEl>
                                        <p:attrNameLst>
                                          <p:attrName>style.visibility</p:attrName>
                                        </p:attrNameLst>
                                      </p:cBhvr>
                                      <p:to>
                                        <p:strVal val="visible"/>
                                      </p:to>
                                    </p:set>
                                    <p:animEffect transition="in" filter="fade">
                                      <p:cBhvr>
                                        <p:cTn id="24" dur="2000"/>
                                        <p:tgtEl>
                                          <p:spTgt spid="4096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fade">
                                      <p:cBhvr>
                                        <p:cTn id="29" dur="2000"/>
                                        <p:tgtEl>
                                          <p:spTgt spid="40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p:cNvSpPr>
          <p:nvPr>
            <p:ph type="title"/>
          </p:nvPr>
        </p:nvSpPr>
        <p:spPr/>
        <p:txBody>
          <a:bodyPr/>
          <a:lstStyle/>
          <a:p>
            <a:r>
              <a:rPr lang="fr-FR" sz="3200" smtClean="0"/>
              <a:t>Contrôle d’accès – technologies ?</a:t>
            </a:r>
          </a:p>
        </p:txBody>
      </p:sp>
      <p:sp>
        <p:nvSpPr>
          <p:cNvPr id="41987" name="Espace réservé du contenu 2"/>
          <p:cNvSpPr>
            <a:spLocks noGrp="1"/>
          </p:cNvSpPr>
          <p:nvPr>
            <p:ph idx="1"/>
          </p:nvPr>
        </p:nvSpPr>
        <p:spPr>
          <a:xfrm>
            <a:off x="571500" y="1556792"/>
            <a:ext cx="7858125" cy="4536504"/>
          </a:xfrm>
        </p:spPr>
        <p:txBody>
          <a:bodyPr/>
          <a:lstStyle/>
          <a:p>
            <a:r>
              <a:rPr lang="fr-FR" dirty="0" smtClean="0"/>
              <a:t>Les technologies utilisées dans le contrôle d’accès électronique :</a:t>
            </a:r>
          </a:p>
          <a:p>
            <a:pPr lvl="1"/>
            <a:r>
              <a:rPr lang="fr-FR" dirty="0" smtClean="0"/>
              <a:t>Identification des personnes : Inductif, Code barre, Piste magnétique, RFID, Biométrie, </a:t>
            </a:r>
          </a:p>
          <a:p>
            <a:pPr lvl="1"/>
            <a:r>
              <a:rPr lang="fr-FR" dirty="0" smtClean="0"/>
              <a:t>Lecteurs : Badge, Biométrie, </a:t>
            </a:r>
            <a:r>
              <a:rPr lang="fr-FR" dirty="0" err="1" smtClean="0"/>
              <a:t>etc</a:t>
            </a:r>
            <a:r>
              <a:rPr lang="fr-FR" dirty="0" smtClean="0"/>
              <a:t>…</a:t>
            </a:r>
          </a:p>
          <a:p>
            <a:pPr lvl="1"/>
            <a:r>
              <a:rPr lang="fr-FR" dirty="0" smtClean="0"/>
              <a:t>Contrôleurs</a:t>
            </a:r>
          </a:p>
          <a:p>
            <a:pPr lvl="1"/>
            <a:r>
              <a:rPr lang="fr-FR" dirty="0" smtClean="0"/>
              <a:t>Obstacles physiques, SAS (</a:t>
            </a:r>
            <a:r>
              <a:rPr lang="fr-FR" dirty="0" err="1" smtClean="0"/>
              <a:t>Mantraps</a:t>
            </a:r>
            <a:r>
              <a:rPr lang="fr-FR" dirty="0" smtClean="0"/>
              <a:t>)</a:t>
            </a:r>
          </a:p>
          <a:p>
            <a:pPr lvl="1"/>
            <a:r>
              <a:rPr lang="fr-FR" dirty="0" smtClean="0"/>
              <a:t>Middleware</a:t>
            </a:r>
          </a:p>
          <a:p>
            <a:pPr lvl="1"/>
            <a:r>
              <a:rPr lang="fr-FR" dirty="0" smtClean="0"/>
              <a:t>Backoffice</a:t>
            </a:r>
          </a:p>
          <a:p>
            <a:pPr lvl="1"/>
            <a:endParaRPr lang="fr-FR"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2"/>
          <p:cNvSpPr>
            <a:spLocks noGrp="1"/>
          </p:cNvSpPr>
          <p:nvPr>
            <p:ph type="title"/>
          </p:nvPr>
        </p:nvSpPr>
        <p:spPr>
          <a:xfrm>
            <a:off x="428625" y="142875"/>
            <a:ext cx="7772400" cy="771525"/>
          </a:xfrm>
        </p:spPr>
        <p:txBody>
          <a:bodyPr/>
          <a:lstStyle/>
          <a:p>
            <a:r>
              <a:rPr lang="fr-FR" sz="3600" smtClean="0"/>
              <a:t>Contrôle d’accès- RFID Smart card</a:t>
            </a:r>
          </a:p>
        </p:txBody>
      </p:sp>
      <p:sp>
        <p:nvSpPr>
          <p:cNvPr id="43011" name="Espace réservé du contenu 3"/>
          <p:cNvSpPr>
            <a:spLocks noGrp="1"/>
          </p:cNvSpPr>
          <p:nvPr>
            <p:ph idx="1"/>
          </p:nvPr>
        </p:nvSpPr>
        <p:spPr>
          <a:xfrm>
            <a:off x="571500" y="1215008"/>
            <a:ext cx="7858125" cy="5094312"/>
          </a:xfrm>
        </p:spPr>
        <p:txBody>
          <a:bodyPr/>
          <a:lstStyle/>
          <a:p>
            <a:r>
              <a:rPr lang="fr-FR" sz="2400" dirty="0" smtClean="0"/>
              <a:t>Une carte à puce et un badge en plastique au format carte de crédit avec une puce qui peut être chargé par des données,</a:t>
            </a:r>
            <a:endParaRPr lang="fr-FR" sz="1200" dirty="0" smtClean="0"/>
          </a:p>
          <a:p>
            <a:r>
              <a:rPr lang="fr-FR" sz="2400" dirty="0" smtClean="0"/>
              <a:t>Ces cartes peuvent être utilisées :</a:t>
            </a:r>
            <a:r>
              <a:rPr lang="fr-FR" sz="1000" dirty="0" smtClean="0"/>
              <a:t>	</a:t>
            </a:r>
            <a:endParaRPr lang="fr-FR" sz="2000" dirty="0" smtClean="0"/>
          </a:p>
          <a:p>
            <a:pPr lvl="1"/>
            <a:r>
              <a:rPr lang="fr-FR" sz="2000" dirty="0" smtClean="0"/>
              <a:t>Téléphones portables,</a:t>
            </a:r>
          </a:p>
          <a:p>
            <a:pPr lvl="1"/>
            <a:r>
              <a:rPr lang="fr-FR" sz="2000" dirty="0" smtClean="0"/>
              <a:t>Application de porte monnaie électronique</a:t>
            </a:r>
          </a:p>
          <a:p>
            <a:pPr lvl="1"/>
            <a:r>
              <a:rPr lang="fr-FR" sz="2000" dirty="0" smtClean="0"/>
              <a:t>Contrôle d’accès, Passeport  bio, </a:t>
            </a:r>
          </a:p>
          <a:p>
            <a:pPr lvl="1"/>
            <a:r>
              <a:rPr lang="fr-FR" sz="2000" dirty="0" smtClean="0"/>
              <a:t>Carte Nationale, Permis de conduire, carte grise, sante</a:t>
            </a:r>
          </a:p>
          <a:p>
            <a:pPr lvl="1"/>
            <a:r>
              <a:rPr lang="fr-FR" sz="2000" dirty="0" smtClean="0"/>
              <a:t>Carte d’étudiant, club de sport, </a:t>
            </a:r>
          </a:p>
          <a:p>
            <a:pPr lvl="1"/>
            <a:r>
              <a:rPr lang="fr-FR" sz="2000" dirty="0" smtClean="0"/>
              <a:t>Transport, autoroute,</a:t>
            </a:r>
          </a:p>
          <a:p>
            <a:pPr lvl="1"/>
            <a:r>
              <a:rPr lang="fr-FR" sz="2000" dirty="0" smtClean="0"/>
              <a:t>Carte abonnement,  carte de fidélité, Satellite TV, </a:t>
            </a:r>
          </a:p>
          <a:p>
            <a:pPr lvl="1"/>
            <a:r>
              <a:rPr lang="fr-FR" sz="2000" dirty="0" err="1" smtClean="0"/>
              <a:t>etc</a:t>
            </a:r>
            <a:r>
              <a:rPr lang="fr-FR" sz="2000" dirty="0" smtClean="0"/>
              <a:t>….</a:t>
            </a:r>
          </a:p>
          <a:p>
            <a:r>
              <a:rPr lang="fr-FR" sz="2400" dirty="0" smtClean="0"/>
              <a:t>Elle peut être programmée pour plusieurs applications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20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fade">
                                      <p:cBhvr>
                                        <p:cTn id="12" dur="2000"/>
                                        <p:tgtEl>
                                          <p:spTgt spid="4301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animEffect transition="in" filter="fade">
                                      <p:cBhvr>
                                        <p:cTn id="15" dur="2000"/>
                                        <p:tgtEl>
                                          <p:spTgt spid="430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011">
                                            <p:txEl>
                                              <p:pRg st="3" end="3"/>
                                            </p:txEl>
                                          </p:spTgt>
                                        </p:tgtEl>
                                        <p:attrNameLst>
                                          <p:attrName>style.visibility</p:attrName>
                                        </p:attrNameLst>
                                      </p:cBhvr>
                                      <p:to>
                                        <p:strVal val="visible"/>
                                      </p:to>
                                    </p:set>
                                    <p:animEffect transition="in" filter="fade">
                                      <p:cBhvr>
                                        <p:cTn id="18" dur="2000"/>
                                        <p:tgtEl>
                                          <p:spTgt spid="430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011">
                                            <p:txEl>
                                              <p:pRg st="4" end="4"/>
                                            </p:txEl>
                                          </p:spTgt>
                                        </p:tgtEl>
                                        <p:attrNameLst>
                                          <p:attrName>style.visibility</p:attrName>
                                        </p:attrNameLst>
                                      </p:cBhvr>
                                      <p:to>
                                        <p:strVal val="visible"/>
                                      </p:to>
                                    </p:set>
                                    <p:animEffect transition="in" filter="fade">
                                      <p:cBhvr>
                                        <p:cTn id="21" dur="2000"/>
                                        <p:tgtEl>
                                          <p:spTgt spid="430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3011">
                                            <p:txEl>
                                              <p:pRg st="5" end="5"/>
                                            </p:txEl>
                                          </p:spTgt>
                                        </p:tgtEl>
                                        <p:attrNameLst>
                                          <p:attrName>style.visibility</p:attrName>
                                        </p:attrNameLst>
                                      </p:cBhvr>
                                      <p:to>
                                        <p:strVal val="visible"/>
                                      </p:to>
                                    </p:set>
                                    <p:animEffect transition="in" filter="fade">
                                      <p:cBhvr>
                                        <p:cTn id="24" dur="2000"/>
                                        <p:tgtEl>
                                          <p:spTgt spid="4301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011">
                                            <p:txEl>
                                              <p:pRg st="6" end="6"/>
                                            </p:txEl>
                                          </p:spTgt>
                                        </p:tgtEl>
                                        <p:attrNameLst>
                                          <p:attrName>style.visibility</p:attrName>
                                        </p:attrNameLst>
                                      </p:cBhvr>
                                      <p:to>
                                        <p:strVal val="visible"/>
                                      </p:to>
                                    </p:set>
                                    <p:animEffect transition="in" filter="fade">
                                      <p:cBhvr>
                                        <p:cTn id="27" dur="2000"/>
                                        <p:tgtEl>
                                          <p:spTgt spid="4301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011">
                                            <p:txEl>
                                              <p:pRg st="7" end="7"/>
                                            </p:txEl>
                                          </p:spTgt>
                                        </p:tgtEl>
                                        <p:attrNameLst>
                                          <p:attrName>style.visibility</p:attrName>
                                        </p:attrNameLst>
                                      </p:cBhvr>
                                      <p:to>
                                        <p:strVal val="visible"/>
                                      </p:to>
                                    </p:set>
                                    <p:animEffect transition="in" filter="fade">
                                      <p:cBhvr>
                                        <p:cTn id="30" dur="2000"/>
                                        <p:tgtEl>
                                          <p:spTgt spid="4301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3011">
                                            <p:txEl>
                                              <p:pRg st="8" end="8"/>
                                            </p:txEl>
                                          </p:spTgt>
                                        </p:tgtEl>
                                        <p:attrNameLst>
                                          <p:attrName>style.visibility</p:attrName>
                                        </p:attrNameLst>
                                      </p:cBhvr>
                                      <p:to>
                                        <p:strVal val="visible"/>
                                      </p:to>
                                    </p:set>
                                    <p:animEffect transition="in" filter="fade">
                                      <p:cBhvr>
                                        <p:cTn id="33" dur="2000"/>
                                        <p:tgtEl>
                                          <p:spTgt spid="43011">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3011">
                                            <p:txEl>
                                              <p:pRg st="9" end="9"/>
                                            </p:txEl>
                                          </p:spTgt>
                                        </p:tgtEl>
                                        <p:attrNameLst>
                                          <p:attrName>style.visibility</p:attrName>
                                        </p:attrNameLst>
                                      </p:cBhvr>
                                      <p:to>
                                        <p:strVal val="visible"/>
                                      </p:to>
                                    </p:set>
                                    <p:animEffect transition="in" filter="fade">
                                      <p:cBhvr>
                                        <p:cTn id="36" dur="2000"/>
                                        <p:tgtEl>
                                          <p:spTgt spid="43011">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3011">
                                            <p:txEl>
                                              <p:pRg st="10" end="10"/>
                                            </p:txEl>
                                          </p:spTgt>
                                        </p:tgtEl>
                                        <p:attrNameLst>
                                          <p:attrName>style.visibility</p:attrName>
                                        </p:attrNameLst>
                                      </p:cBhvr>
                                      <p:to>
                                        <p:strVal val="visible"/>
                                      </p:to>
                                    </p:set>
                                    <p:animEffect transition="in" filter="fade">
                                      <p:cBhvr>
                                        <p:cTn id="41" dur="2000"/>
                                        <p:tgtEl>
                                          <p:spTgt spid="430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2"/>
          <p:cNvSpPr>
            <a:spLocks noGrp="1"/>
          </p:cNvSpPr>
          <p:nvPr>
            <p:ph type="title"/>
          </p:nvPr>
        </p:nvSpPr>
        <p:spPr>
          <a:xfrm>
            <a:off x="533400" y="157163"/>
            <a:ext cx="7772400" cy="771525"/>
          </a:xfrm>
        </p:spPr>
        <p:txBody>
          <a:bodyPr/>
          <a:lstStyle/>
          <a:p>
            <a:r>
              <a:rPr lang="fr-FR" smtClean="0"/>
              <a:t>Contrôle d’accès-Biométrie</a:t>
            </a:r>
          </a:p>
        </p:txBody>
      </p:sp>
      <p:sp>
        <p:nvSpPr>
          <p:cNvPr id="44035" name="Espace réservé du contenu 3"/>
          <p:cNvSpPr>
            <a:spLocks noGrp="1"/>
          </p:cNvSpPr>
          <p:nvPr>
            <p:ph idx="1"/>
          </p:nvPr>
        </p:nvSpPr>
        <p:spPr>
          <a:xfrm>
            <a:off x="428625" y="1501775"/>
            <a:ext cx="8320088" cy="4591050"/>
          </a:xfrm>
        </p:spPr>
        <p:txBody>
          <a:bodyPr/>
          <a:lstStyle/>
          <a:p>
            <a:pPr marL="342900" lvl="1" indent="-342900">
              <a:buFontTx/>
              <a:buChar char="•"/>
            </a:pPr>
            <a:r>
              <a:rPr lang="fr-FR" sz="2400" dirty="0" smtClean="0"/>
              <a:t>La biométrie est la science qui permet de mesurer et d’analyser les données biologiques qui sont propre à chaque personne,</a:t>
            </a:r>
          </a:p>
          <a:p>
            <a:pPr marL="342900" lvl="1" indent="-342900">
              <a:buFontTx/>
              <a:buChar char="•"/>
            </a:pPr>
            <a:r>
              <a:rPr lang="fr-FR" sz="2400" dirty="0" smtClean="0"/>
              <a:t>Les lecteurs biométriques convertissent l’information saisie en format digital pour l’analyser et la comparer avec les données préenregistrées dans une base de données</a:t>
            </a:r>
          </a:p>
          <a:p>
            <a:pPr marL="342900" lvl="1" indent="-342900">
              <a:buFontTx/>
              <a:buChar char="•"/>
            </a:pPr>
            <a:r>
              <a:rPr lang="fr-FR" sz="2400" dirty="0" smtClean="0"/>
              <a:t>Il existe différents lecteurs biométriques :</a:t>
            </a:r>
          </a:p>
          <a:p>
            <a:pPr marL="742950" lvl="2" indent="-342900"/>
            <a:r>
              <a:rPr lang="fr-FR" dirty="0" smtClean="0"/>
              <a:t>Empreinte digitale, faciale</a:t>
            </a:r>
          </a:p>
          <a:p>
            <a:pPr marL="742950" lvl="2" indent="-342900"/>
            <a:r>
              <a:rPr lang="fr-FR" dirty="0" smtClean="0"/>
              <a:t>Rétine, Iris</a:t>
            </a:r>
          </a:p>
          <a:p>
            <a:pPr marL="742950" lvl="2" indent="-342900"/>
            <a:r>
              <a:rPr lang="fr-FR" dirty="0" smtClean="0"/>
              <a:t>Forme de la main, structure des veines,</a:t>
            </a:r>
          </a:p>
          <a:p>
            <a:pPr marL="742950" lvl="2" indent="-342900"/>
            <a:r>
              <a:rPr lang="fr-FR" dirty="0" smtClean="0"/>
              <a:t>Reconnaissance vocale.</a:t>
            </a:r>
          </a:p>
          <a:p>
            <a:pPr marL="742950" lvl="2" indent="-342900"/>
            <a:endParaRPr lang="fr-F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2000"/>
                                        <p:tgtEl>
                                          <p:spTgt spid="440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035">
                                            <p:txEl>
                                              <p:pRg st="1" end="1"/>
                                            </p:txEl>
                                          </p:spTgt>
                                        </p:tgtEl>
                                        <p:attrNameLst>
                                          <p:attrName>style.visibility</p:attrName>
                                        </p:attrNameLst>
                                      </p:cBhvr>
                                      <p:to>
                                        <p:strVal val="visible"/>
                                      </p:to>
                                    </p:set>
                                    <p:animEffect transition="in" filter="fade">
                                      <p:cBhvr>
                                        <p:cTn id="10" dur="2000"/>
                                        <p:tgtEl>
                                          <p:spTgt spid="440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Effect transition="in" filter="fade">
                                      <p:cBhvr>
                                        <p:cTn id="13" dur="2000"/>
                                        <p:tgtEl>
                                          <p:spTgt spid="4403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035">
                                            <p:txEl>
                                              <p:pRg st="3" end="3"/>
                                            </p:txEl>
                                          </p:spTgt>
                                        </p:tgtEl>
                                        <p:attrNameLst>
                                          <p:attrName>style.visibility</p:attrName>
                                        </p:attrNameLst>
                                      </p:cBhvr>
                                      <p:to>
                                        <p:strVal val="visible"/>
                                      </p:to>
                                    </p:set>
                                    <p:animEffect transition="in" filter="fade">
                                      <p:cBhvr>
                                        <p:cTn id="16" dur="2000"/>
                                        <p:tgtEl>
                                          <p:spTgt spid="4403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animEffect transition="in" filter="fade">
                                      <p:cBhvr>
                                        <p:cTn id="19" dur="2000"/>
                                        <p:tgtEl>
                                          <p:spTgt spid="4403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035">
                                            <p:txEl>
                                              <p:pRg st="5" end="5"/>
                                            </p:txEl>
                                          </p:spTgt>
                                        </p:tgtEl>
                                        <p:attrNameLst>
                                          <p:attrName>style.visibility</p:attrName>
                                        </p:attrNameLst>
                                      </p:cBhvr>
                                      <p:to>
                                        <p:strVal val="visible"/>
                                      </p:to>
                                    </p:set>
                                    <p:animEffect transition="in" filter="fade">
                                      <p:cBhvr>
                                        <p:cTn id="22" dur="2000"/>
                                        <p:tgtEl>
                                          <p:spTgt spid="4403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4035">
                                            <p:txEl>
                                              <p:pRg st="6" end="6"/>
                                            </p:txEl>
                                          </p:spTgt>
                                        </p:tgtEl>
                                        <p:attrNameLst>
                                          <p:attrName>style.visibility</p:attrName>
                                        </p:attrNameLst>
                                      </p:cBhvr>
                                      <p:to>
                                        <p:strVal val="visible"/>
                                      </p:to>
                                    </p:set>
                                    <p:animEffect transition="in" filter="fade">
                                      <p:cBhvr>
                                        <p:cTn id="25" dur="2000"/>
                                        <p:tgtEl>
                                          <p:spTgt spid="44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2"/>
          <p:cNvSpPr>
            <a:spLocks noGrp="1"/>
          </p:cNvSpPr>
          <p:nvPr>
            <p:ph type="title"/>
          </p:nvPr>
        </p:nvSpPr>
        <p:spPr>
          <a:xfrm>
            <a:off x="357188" y="71438"/>
            <a:ext cx="7772400" cy="771525"/>
          </a:xfrm>
        </p:spPr>
        <p:txBody>
          <a:bodyPr/>
          <a:lstStyle/>
          <a:p>
            <a:r>
              <a:rPr lang="fr-FR" sz="3600" smtClean="0"/>
              <a:t>Contrôle d’accès-Empreinte digitale</a:t>
            </a:r>
          </a:p>
        </p:txBody>
      </p:sp>
      <p:sp>
        <p:nvSpPr>
          <p:cNvPr id="45059" name="Espace réservé du contenu 3"/>
          <p:cNvSpPr>
            <a:spLocks noGrp="1"/>
          </p:cNvSpPr>
          <p:nvPr>
            <p:ph idx="1"/>
          </p:nvPr>
        </p:nvSpPr>
        <p:spPr>
          <a:xfrm>
            <a:off x="500063" y="1285875"/>
            <a:ext cx="7858125" cy="4929188"/>
          </a:xfrm>
        </p:spPr>
        <p:txBody>
          <a:bodyPr/>
          <a:lstStyle/>
          <a:p>
            <a:r>
              <a:rPr lang="fr-FR" sz="2400" smtClean="0"/>
              <a:t>Les empreintes des doigts peuvent être utilisées pour identifier une personne</a:t>
            </a:r>
          </a:p>
          <a:p>
            <a:r>
              <a:rPr lang="fr-FR" sz="2400" smtClean="0"/>
              <a:t>C’est la méthode biométrique la plus ancienne</a:t>
            </a:r>
          </a:p>
          <a:p>
            <a:r>
              <a:rPr lang="fr-FR" sz="2400" smtClean="0"/>
              <a:t>Chaque individu a une empreinte propre à lui</a:t>
            </a:r>
          </a:p>
          <a:p>
            <a:r>
              <a:rPr lang="fr-FR" sz="2400" smtClean="0"/>
              <a:t>Cette technique a été développée pour remplacer les Password, ID Cards ou d’autres méthodes pour contrôler l’accès aux PC, locaux, salles, etc…</a:t>
            </a:r>
          </a:p>
          <a:p>
            <a:r>
              <a:rPr lang="fr-FR" sz="2400" smtClean="0"/>
              <a:t>Utilisation des creux et des bosses de la surface du doigt </a:t>
            </a:r>
          </a:p>
          <a:p>
            <a:r>
              <a:rPr lang="fr-FR" sz="2400" smtClean="0"/>
              <a:t>Enrôlement des empreintes (base de donnée)</a:t>
            </a:r>
          </a:p>
          <a:p>
            <a:r>
              <a:rPr lang="fr-FR" sz="2400" smtClean="0"/>
              <a:t>Taux d’erreur 1/10</a:t>
            </a:r>
            <a:r>
              <a:rPr lang="fr-FR" sz="2400" baseline="30000" smtClean="0"/>
              <a:t>7</a:t>
            </a:r>
            <a:endParaRPr lang="fr-FR" sz="2400" smtClean="0"/>
          </a:p>
          <a:p>
            <a:r>
              <a:rPr lang="fr-FR" sz="2400" smtClean="0"/>
              <a:t>Falsifiable facilement</a:t>
            </a:r>
          </a:p>
        </p:txBody>
      </p:sp>
      <p:pic>
        <p:nvPicPr>
          <p:cNvPr id="45060" name="Picture 4"/>
          <p:cNvPicPr>
            <a:picLocks noChangeAspect="1" noChangeArrowheads="1"/>
          </p:cNvPicPr>
          <p:nvPr/>
        </p:nvPicPr>
        <p:blipFill>
          <a:blip r:embed="rId2" cstate="print"/>
          <a:srcRect/>
          <a:stretch>
            <a:fillRect/>
          </a:stretch>
        </p:blipFill>
        <p:spPr bwMode="auto">
          <a:xfrm>
            <a:off x="6572250" y="4714875"/>
            <a:ext cx="2179638" cy="1500188"/>
          </a:xfrm>
          <a:prstGeom prst="rect">
            <a:avLst/>
          </a:prstGeom>
          <a:noFill/>
          <a:ln w="9525">
            <a:noFill/>
            <a:miter lim="800000"/>
            <a:headEnd/>
            <a:tailEnd/>
          </a:ln>
        </p:spPr>
      </p:pic>
      <p:pic>
        <p:nvPicPr>
          <p:cNvPr id="45061" name="Picture 6"/>
          <p:cNvPicPr>
            <a:picLocks noChangeAspect="1" noChangeArrowheads="1"/>
          </p:cNvPicPr>
          <p:nvPr/>
        </p:nvPicPr>
        <p:blipFill>
          <a:blip r:embed="rId3" cstate="print"/>
          <a:srcRect/>
          <a:stretch>
            <a:fillRect/>
          </a:stretch>
        </p:blipFill>
        <p:spPr bwMode="auto">
          <a:xfrm>
            <a:off x="7358063" y="1500188"/>
            <a:ext cx="1314450" cy="1760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20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fade">
                                      <p:cBhvr>
                                        <p:cTn id="12" dur="20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fade">
                                      <p:cBhvr>
                                        <p:cTn id="17" dur="2000"/>
                                        <p:tgtEl>
                                          <p:spTgt spid="4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fade">
                                      <p:cBhvr>
                                        <p:cTn id="22" dur="2000"/>
                                        <p:tgtEl>
                                          <p:spTgt spid="45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Effect transition="in" filter="fade">
                                      <p:cBhvr>
                                        <p:cTn id="27" dur="2000"/>
                                        <p:tgtEl>
                                          <p:spTgt spid="450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5059">
                                            <p:txEl>
                                              <p:pRg st="5" end="5"/>
                                            </p:txEl>
                                          </p:spTgt>
                                        </p:tgtEl>
                                        <p:attrNameLst>
                                          <p:attrName>style.visibility</p:attrName>
                                        </p:attrNameLst>
                                      </p:cBhvr>
                                      <p:to>
                                        <p:strVal val="visible"/>
                                      </p:to>
                                    </p:set>
                                    <p:animEffect transition="in" filter="fade">
                                      <p:cBhvr>
                                        <p:cTn id="32" dur="2000"/>
                                        <p:tgtEl>
                                          <p:spTgt spid="450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5059">
                                            <p:txEl>
                                              <p:pRg st="6" end="6"/>
                                            </p:txEl>
                                          </p:spTgt>
                                        </p:tgtEl>
                                        <p:attrNameLst>
                                          <p:attrName>style.visibility</p:attrName>
                                        </p:attrNameLst>
                                      </p:cBhvr>
                                      <p:to>
                                        <p:strVal val="visible"/>
                                      </p:to>
                                    </p:set>
                                    <p:animEffect transition="in" filter="fade">
                                      <p:cBhvr>
                                        <p:cTn id="37" dur="2000"/>
                                        <p:tgtEl>
                                          <p:spTgt spid="450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5059">
                                            <p:txEl>
                                              <p:pRg st="7" end="7"/>
                                            </p:txEl>
                                          </p:spTgt>
                                        </p:tgtEl>
                                        <p:attrNameLst>
                                          <p:attrName>style.visibility</p:attrName>
                                        </p:attrNameLst>
                                      </p:cBhvr>
                                      <p:to>
                                        <p:strVal val="visible"/>
                                      </p:to>
                                    </p:set>
                                    <p:animEffect transition="in" filter="fade">
                                      <p:cBhvr>
                                        <p:cTn id="42" dur="2000"/>
                                        <p:tgtEl>
                                          <p:spTgt spid="45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2"/>
          <p:cNvSpPr>
            <a:spLocks noGrp="1"/>
          </p:cNvSpPr>
          <p:nvPr>
            <p:ph type="title"/>
          </p:nvPr>
        </p:nvSpPr>
        <p:spPr/>
        <p:txBody>
          <a:bodyPr/>
          <a:lstStyle/>
          <a:p>
            <a:r>
              <a:rPr lang="fr-FR" sz="3600" smtClean="0"/>
              <a:t>Contrôle d’accès-Reconnaissance</a:t>
            </a:r>
            <a:br>
              <a:rPr lang="fr-FR" sz="3600" smtClean="0"/>
            </a:br>
            <a:r>
              <a:rPr lang="fr-FR" sz="3600" smtClean="0"/>
              <a:t>de la rétine ou de l’Iris</a:t>
            </a:r>
          </a:p>
        </p:txBody>
      </p:sp>
      <p:sp>
        <p:nvSpPr>
          <p:cNvPr id="46083" name="Espace réservé du contenu 3"/>
          <p:cNvSpPr>
            <a:spLocks noGrp="1"/>
          </p:cNvSpPr>
          <p:nvPr>
            <p:ph idx="1"/>
          </p:nvPr>
        </p:nvSpPr>
        <p:spPr>
          <a:xfrm>
            <a:off x="571500" y="1495425"/>
            <a:ext cx="7858125" cy="4648200"/>
          </a:xfrm>
        </p:spPr>
        <p:txBody>
          <a:bodyPr/>
          <a:lstStyle/>
          <a:p>
            <a:r>
              <a:rPr lang="fr-FR" sz="2400" b="1" u="sng" smtClean="0"/>
              <a:t>Iris : </a:t>
            </a:r>
          </a:p>
          <a:p>
            <a:pPr>
              <a:buFontTx/>
              <a:buNone/>
            </a:pPr>
            <a:r>
              <a:rPr lang="fr-FR" sz="2400" smtClean="0"/>
              <a:t>	Analyse la couleur de l’œil derrière la cornée</a:t>
            </a:r>
          </a:p>
          <a:p>
            <a:pPr lvl="1"/>
            <a:r>
              <a:rPr lang="fr-FR" sz="2000" smtClean="0"/>
              <a:t>L’iris de l’œil humain a un motif  de texture propre</a:t>
            </a:r>
          </a:p>
          <a:p>
            <a:pPr lvl="1">
              <a:buFontTx/>
              <a:buNone/>
            </a:pPr>
            <a:r>
              <a:rPr lang="fr-FR" sz="2000" smtClean="0"/>
              <a:t>	a chaque personne</a:t>
            </a:r>
          </a:p>
          <a:p>
            <a:endParaRPr lang="fr-FR" sz="2400" b="1" u="sng" smtClean="0"/>
          </a:p>
          <a:p>
            <a:r>
              <a:rPr lang="fr-FR" sz="2400" b="1" u="sng" smtClean="0"/>
              <a:t>Rétine : </a:t>
            </a:r>
          </a:p>
          <a:p>
            <a:pPr lvl="1"/>
            <a:r>
              <a:rPr lang="fr-FR" sz="2000" smtClean="0"/>
              <a:t>Analyse les vaisseaux sanguins de l’œil</a:t>
            </a:r>
          </a:p>
          <a:p>
            <a:endParaRPr lang="fr-FR" sz="2400" smtClean="0"/>
          </a:p>
          <a:p>
            <a:r>
              <a:rPr lang="fr-FR" sz="2400" smtClean="0"/>
              <a:t>L’identification prends plus de temps </a:t>
            </a:r>
          </a:p>
          <a:p>
            <a:r>
              <a:rPr lang="fr-FR" sz="2400" smtClean="0"/>
              <a:t>Plus difficile à falsifier que l’empreinte</a:t>
            </a:r>
          </a:p>
          <a:p>
            <a:r>
              <a:rPr lang="fr-FR" sz="2400" smtClean="0"/>
              <a:t>Taux d’erreur 1/10</a:t>
            </a:r>
            <a:r>
              <a:rPr lang="fr-FR" sz="2400" baseline="30000" smtClean="0"/>
              <a:t>9</a:t>
            </a:r>
            <a:r>
              <a:rPr lang="fr-FR" sz="2400" smtClean="0"/>
              <a:t> </a:t>
            </a:r>
          </a:p>
        </p:txBody>
      </p:sp>
      <p:pic>
        <p:nvPicPr>
          <p:cNvPr id="46084" name="Picture 5"/>
          <p:cNvPicPr>
            <a:picLocks noChangeAspect="1" noChangeArrowheads="1"/>
          </p:cNvPicPr>
          <p:nvPr/>
        </p:nvPicPr>
        <p:blipFill>
          <a:blip r:embed="rId2" cstate="print"/>
          <a:srcRect/>
          <a:stretch>
            <a:fillRect/>
          </a:stretch>
        </p:blipFill>
        <p:spPr bwMode="auto">
          <a:xfrm>
            <a:off x="7053263" y="4086225"/>
            <a:ext cx="1447800" cy="1485900"/>
          </a:xfrm>
          <a:prstGeom prst="rect">
            <a:avLst/>
          </a:prstGeom>
          <a:noFill/>
          <a:ln w="9525">
            <a:noFill/>
            <a:miter lim="800000"/>
            <a:headEnd/>
            <a:tailEnd/>
          </a:ln>
        </p:spPr>
      </p:pic>
      <p:pic>
        <p:nvPicPr>
          <p:cNvPr id="46085" name="Picture 6"/>
          <p:cNvPicPr>
            <a:picLocks noChangeAspect="1" noChangeArrowheads="1"/>
          </p:cNvPicPr>
          <p:nvPr/>
        </p:nvPicPr>
        <p:blipFill>
          <a:blip r:embed="rId3" cstate="print"/>
          <a:srcRect/>
          <a:stretch>
            <a:fillRect/>
          </a:stretch>
        </p:blipFill>
        <p:spPr bwMode="auto">
          <a:xfrm>
            <a:off x="7043738" y="2071688"/>
            <a:ext cx="1457325" cy="14811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fade">
                                      <p:cBhvr>
                                        <p:cTn id="7" dur="20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fade">
                                      <p:cBhvr>
                                        <p:cTn id="12" dur="2000"/>
                                        <p:tgtEl>
                                          <p:spTgt spid="4608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animEffect transition="in" filter="fade">
                                      <p:cBhvr>
                                        <p:cTn id="15" dur="2000"/>
                                        <p:tgtEl>
                                          <p:spTgt spid="4608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6083">
                                            <p:txEl>
                                              <p:pRg st="3" end="3"/>
                                            </p:txEl>
                                          </p:spTgt>
                                        </p:tgtEl>
                                        <p:attrNameLst>
                                          <p:attrName>style.visibility</p:attrName>
                                        </p:attrNameLst>
                                      </p:cBhvr>
                                      <p:to>
                                        <p:strVal val="visible"/>
                                      </p:to>
                                    </p:set>
                                    <p:animEffect transition="in" filter="fade">
                                      <p:cBhvr>
                                        <p:cTn id="18" dur="2000"/>
                                        <p:tgtEl>
                                          <p:spTgt spid="4608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6083">
                                            <p:txEl>
                                              <p:pRg st="5" end="5"/>
                                            </p:txEl>
                                          </p:spTgt>
                                        </p:tgtEl>
                                        <p:attrNameLst>
                                          <p:attrName>style.visibility</p:attrName>
                                        </p:attrNameLst>
                                      </p:cBhvr>
                                      <p:to>
                                        <p:strVal val="visible"/>
                                      </p:to>
                                    </p:set>
                                    <p:animEffect transition="in" filter="fade">
                                      <p:cBhvr>
                                        <p:cTn id="23" dur="2000"/>
                                        <p:tgtEl>
                                          <p:spTgt spid="4608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083">
                                            <p:txEl>
                                              <p:pRg st="6" end="6"/>
                                            </p:txEl>
                                          </p:spTgt>
                                        </p:tgtEl>
                                        <p:attrNameLst>
                                          <p:attrName>style.visibility</p:attrName>
                                        </p:attrNameLst>
                                      </p:cBhvr>
                                      <p:to>
                                        <p:strVal val="visible"/>
                                      </p:to>
                                    </p:set>
                                    <p:animEffect transition="in" filter="fade">
                                      <p:cBhvr>
                                        <p:cTn id="26" dur="2000"/>
                                        <p:tgtEl>
                                          <p:spTgt spid="4608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6083">
                                            <p:txEl>
                                              <p:pRg st="8" end="8"/>
                                            </p:txEl>
                                          </p:spTgt>
                                        </p:tgtEl>
                                        <p:attrNameLst>
                                          <p:attrName>style.visibility</p:attrName>
                                        </p:attrNameLst>
                                      </p:cBhvr>
                                      <p:to>
                                        <p:strVal val="visible"/>
                                      </p:to>
                                    </p:set>
                                    <p:animEffect transition="in" filter="fade">
                                      <p:cBhvr>
                                        <p:cTn id="31" dur="2000"/>
                                        <p:tgtEl>
                                          <p:spTgt spid="4608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6083">
                                            <p:txEl>
                                              <p:pRg st="9" end="9"/>
                                            </p:txEl>
                                          </p:spTgt>
                                        </p:tgtEl>
                                        <p:attrNameLst>
                                          <p:attrName>style.visibility</p:attrName>
                                        </p:attrNameLst>
                                      </p:cBhvr>
                                      <p:to>
                                        <p:strVal val="visible"/>
                                      </p:to>
                                    </p:set>
                                    <p:animEffect transition="in" filter="fade">
                                      <p:cBhvr>
                                        <p:cTn id="36" dur="2000"/>
                                        <p:tgtEl>
                                          <p:spTgt spid="4608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6083">
                                            <p:txEl>
                                              <p:pRg st="10" end="10"/>
                                            </p:txEl>
                                          </p:spTgt>
                                        </p:tgtEl>
                                        <p:attrNameLst>
                                          <p:attrName>style.visibility</p:attrName>
                                        </p:attrNameLst>
                                      </p:cBhvr>
                                      <p:to>
                                        <p:strVal val="visible"/>
                                      </p:to>
                                    </p:set>
                                    <p:animEffect transition="in" filter="fade">
                                      <p:cBhvr>
                                        <p:cTn id="41" dur="2000"/>
                                        <p:tgtEl>
                                          <p:spTgt spid="460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a:xfrm>
            <a:off x="642938" y="228600"/>
            <a:ext cx="6429375" cy="842963"/>
          </a:xfrm>
        </p:spPr>
        <p:txBody>
          <a:bodyPr/>
          <a:lstStyle/>
          <a:p>
            <a:r>
              <a:rPr lang="fr-FR" smtClean="0"/>
              <a:t>Plan du cours</a:t>
            </a:r>
          </a:p>
        </p:txBody>
      </p:sp>
      <p:sp>
        <p:nvSpPr>
          <p:cNvPr id="4" name="Espace réservé du contenu 2"/>
          <p:cNvSpPr txBox="1">
            <a:spLocks/>
          </p:cNvSpPr>
          <p:nvPr/>
        </p:nvSpPr>
        <p:spPr>
          <a:xfrm>
            <a:off x="457200" y="1196752"/>
            <a:ext cx="8229600" cy="5022874"/>
          </a:xfrm>
          <a:prstGeom prst="rect">
            <a:avLst/>
          </a:prstGeom>
        </p:spPr>
        <p:txBody>
          <a:bodyPr/>
          <a:lstStyle/>
          <a:p>
            <a:pPr marL="342900" indent="-342900" algn="l">
              <a:spcBef>
                <a:spcPct val="20000"/>
              </a:spcBef>
              <a:buFont typeface="Wingdings" pitchFamily="2" charset="2"/>
              <a:buChar char="Ø"/>
              <a:defRPr/>
            </a:pPr>
            <a:r>
              <a:rPr lang="fr-FR" sz="2000" kern="0" dirty="0">
                <a:latin typeface="+mj-lt"/>
              </a:rPr>
              <a:t>Sécurité Physique</a:t>
            </a:r>
          </a:p>
          <a:p>
            <a:pPr marL="742950" lvl="1" indent="-285750" algn="l">
              <a:spcBef>
                <a:spcPct val="20000"/>
              </a:spcBef>
              <a:buFont typeface="Wingdings" pitchFamily="2" charset="2"/>
              <a:buChar char="Ø"/>
              <a:defRPr/>
            </a:pPr>
            <a:r>
              <a:rPr lang="fr-FR" sz="1600" kern="0" dirty="0">
                <a:latin typeface="+mj-lt"/>
              </a:rPr>
              <a:t>Ce module traite la sécurité physique selon les certifications connues dans le monde de la sécurité IT : </a:t>
            </a:r>
            <a:r>
              <a:rPr lang="fr-FR" sz="1600" kern="0" dirty="0" smtClean="0">
                <a:latin typeface="+mj-lt"/>
              </a:rPr>
              <a:t>CISSP (</a:t>
            </a:r>
            <a:r>
              <a:rPr lang="fr-FR" sz="1600" kern="0" dirty="0" err="1" smtClean="0">
                <a:latin typeface="+mj-lt"/>
              </a:rPr>
              <a:t>Certified</a:t>
            </a:r>
            <a:r>
              <a:rPr lang="fr-FR" sz="1600" kern="0" dirty="0" smtClean="0">
                <a:latin typeface="+mj-lt"/>
              </a:rPr>
              <a:t> Information System Security Professional), CISM (</a:t>
            </a:r>
            <a:r>
              <a:rPr lang="fr-FR" sz="1600" kern="0" dirty="0" err="1" smtClean="0">
                <a:latin typeface="+mj-lt"/>
              </a:rPr>
              <a:t>Certified</a:t>
            </a:r>
            <a:r>
              <a:rPr lang="fr-FR" sz="1600" kern="0" dirty="0" smtClean="0">
                <a:latin typeface="+mj-lt"/>
              </a:rPr>
              <a:t> Information Security Manager), CISA (</a:t>
            </a:r>
            <a:r>
              <a:rPr lang="fr-FR" sz="1600" kern="0" dirty="0" err="1" smtClean="0">
                <a:latin typeface="+mj-lt"/>
              </a:rPr>
              <a:t>Certified</a:t>
            </a:r>
            <a:r>
              <a:rPr lang="fr-FR" sz="1600" kern="0" dirty="0" smtClean="0">
                <a:latin typeface="+mj-lt"/>
              </a:rPr>
              <a:t> Information </a:t>
            </a:r>
            <a:r>
              <a:rPr lang="fr-FR" sz="1600" kern="0" dirty="0" err="1" smtClean="0">
                <a:latin typeface="+mj-lt"/>
              </a:rPr>
              <a:t>Systems</a:t>
            </a:r>
            <a:r>
              <a:rPr lang="fr-FR" sz="1600" kern="0" dirty="0" smtClean="0">
                <a:latin typeface="+mj-lt"/>
              </a:rPr>
              <a:t> </a:t>
            </a:r>
            <a:r>
              <a:rPr lang="fr-FR" sz="1600" kern="0" dirty="0" err="1" smtClean="0">
                <a:latin typeface="+mj-lt"/>
              </a:rPr>
              <a:t>Auditor</a:t>
            </a:r>
            <a:r>
              <a:rPr lang="fr-FR" sz="1600" kern="0" dirty="0" smtClean="0">
                <a:latin typeface="+mj-lt"/>
              </a:rPr>
              <a:t>) </a:t>
            </a:r>
            <a:r>
              <a:rPr lang="fr-FR" sz="1600" kern="0" dirty="0">
                <a:latin typeface="+mj-lt"/>
              </a:rPr>
              <a:t>&amp; </a:t>
            </a:r>
            <a:r>
              <a:rPr lang="fr-FR" sz="1600" kern="0" dirty="0" smtClean="0">
                <a:latin typeface="+mj-lt"/>
              </a:rPr>
              <a:t>CEH (</a:t>
            </a:r>
            <a:r>
              <a:rPr lang="fr-FR" sz="1600" kern="0" dirty="0" err="1" smtClean="0">
                <a:latin typeface="+mj-lt"/>
              </a:rPr>
              <a:t>Certified</a:t>
            </a:r>
            <a:r>
              <a:rPr lang="fr-FR" sz="1600" kern="0" dirty="0" smtClean="0">
                <a:latin typeface="+mj-lt"/>
              </a:rPr>
              <a:t> </a:t>
            </a:r>
            <a:r>
              <a:rPr lang="fr-FR" sz="1600" kern="0" dirty="0" err="1" smtClean="0">
                <a:latin typeface="+mj-lt"/>
              </a:rPr>
              <a:t>Ethical</a:t>
            </a:r>
            <a:r>
              <a:rPr lang="fr-FR" sz="1600" kern="0" dirty="0" smtClean="0">
                <a:latin typeface="+mj-lt"/>
              </a:rPr>
              <a:t> Hacher)</a:t>
            </a:r>
          </a:p>
          <a:p>
            <a:pPr marL="342900" indent="-342900" algn="l">
              <a:spcBef>
                <a:spcPct val="20000"/>
              </a:spcBef>
              <a:buFont typeface="Wingdings" pitchFamily="2" charset="2"/>
              <a:buChar char="Ø"/>
              <a:defRPr/>
            </a:pPr>
            <a:r>
              <a:rPr lang="fr-FR" sz="2000" kern="0" dirty="0" smtClean="0">
                <a:latin typeface="+mj-lt"/>
              </a:rPr>
              <a:t>Sécurité </a:t>
            </a:r>
            <a:r>
              <a:rPr lang="fr-FR" sz="2000" kern="0" dirty="0">
                <a:latin typeface="+mj-lt"/>
              </a:rPr>
              <a:t>RFID</a:t>
            </a:r>
          </a:p>
          <a:p>
            <a:pPr marL="800100" lvl="1" indent="-342900" algn="l">
              <a:spcBef>
                <a:spcPct val="20000"/>
              </a:spcBef>
              <a:buFont typeface="Wingdings" pitchFamily="2" charset="2"/>
              <a:buChar char="Ø"/>
              <a:defRPr/>
            </a:pPr>
            <a:r>
              <a:rPr lang="fr-FR" sz="1600" kern="0" dirty="0">
                <a:latin typeface="+mj-lt"/>
              </a:rPr>
              <a:t>Ce  module traite la sécurité des RFID après  une introduction complète aux  techniques RFID,  les vulnérabilités seront présentés et plusieurs techniques  d’attaques seront utilisées. Les travaux pratiques permettront de mieux maitriser ces techniques et  faciliter la mise en œuvre de solutions sécurisées basées sur ces cartes</a:t>
            </a:r>
          </a:p>
          <a:p>
            <a:pPr marL="285750" indent="-342900" algn="l">
              <a:spcBef>
                <a:spcPct val="20000"/>
              </a:spcBef>
              <a:buFont typeface="Wingdings" pitchFamily="2" charset="2"/>
              <a:buChar char="Ø"/>
              <a:defRPr/>
            </a:pPr>
            <a:r>
              <a:rPr lang="fr-FR" sz="2000" kern="0" dirty="0" smtClean="0">
                <a:latin typeface="+mj-lt"/>
              </a:rPr>
              <a:t>Travaux </a:t>
            </a:r>
            <a:r>
              <a:rPr lang="fr-FR" sz="2000" kern="0" dirty="0">
                <a:latin typeface="+mj-lt"/>
              </a:rPr>
              <a:t>Pratiques et travaux dirigés</a:t>
            </a:r>
          </a:p>
          <a:p>
            <a:pPr marL="742950" lvl="1" indent="-342900" algn="l">
              <a:spcBef>
                <a:spcPct val="20000"/>
              </a:spcBef>
              <a:buFont typeface="Wingdings" pitchFamily="2" charset="2"/>
              <a:buChar char="Ø"/>
              <a:defRPr/>
            </a:pPr>
            <a:r>
              <a:rPr lang="fr-FR" sz="1600" kern="0" dirty="0">
                <a:latin typeface="+mj-lt"/>
              </a:rPr>
              <a:t>Des travaux pratiques et des travaux dirigés seront dispensé durant ce cours  à la fin de chaque module</a:t>
            </a:r>
          </a:p>
          <a:p>
            <a:pPr marL="285750" indent="-342900" algn="l">
              <a:spcBef>
                <a:spcPct val="20000"/>
              </a:spcBef>
              <a:buFont typeface="Wingdings" pitchFamily="2" charset="2"/>
              <a:buChar char="Ø"/>
              <a:defRPr/>
            </a:pPr>
            <a:r>
              <a:rPr lang="fr-FR" sz="2000" kern="0" dirty="0">
                <a:latin typeface="+mj-lt"/>
              </a:rPr>
              <a:t>Mini Projets </a:t>
            </a:r>
          </a:p>
          <a:p>
            <a:pPr marL="742950" lvl="1" indent="-342900" algn="l">
              <a:spcBef>
                <a:spcPct val="20000"/>
              </a:spcBef>
              <a:buFont typeface="Wingdings" pitchFamily="2" charset="2"/>
              <a:buChar char="Ø"/>
              <a:defRPr/>
            </a:pPr>
            <a:r>
              <a:rPr lang="fr-FR" sz="1600" kern="0" dirty="0">
                <a:latin typeface="+mj-lt"/>
              </a:rPr>
              <a:t>A la fin de cet élément de module les étudiants se verront affectés des mini projets dans le domaine de la sécurité physique en utilisant des cartes RFID ou à puce.</a:t>
            </a:r>
          </a:p>
          <a:p>
            <a:pPr marL="342900" indent="-342900" algn="l">
              <a:spcBef>
                <a:spcPct val="20000"/>
              </a:spcBef>
              <a:buFont typeface="Wingdings" pitchFamily="2" charset="2"/>
              <a:buChar char="Ø"/>
              <a:defRPr/>
            </a:pPr>
            <a:endParaRPr lang="fr-FR" sz="1800" kern="0" dirty="0">
              <a:latin typeface="+mj-lt"/>
            </a:endParaRPr>
          </a:p>
          <a:p>
            <a:pPr marL="342900" indent="-342900" algn="l">
              <a:spcBef>
                <a:spcPct val="20000"/>
              </a:spcBef>
              <a:buFont typeface="Wingdings" pitchFamily="2" charset="2"/>
              <a:buChar char="Ø"/>
              <a:defRPr/>
            </a:pPr>
            <a:endParaRPr lang="fr-FR" sz="1400" kern="0" dirty="0">
              <a:latin typeface="+mj-lt"/>
            </a:endParaRPr>
          </a:p>
          <a:p>
            <a:pPr marL="342900" indent="-342900" algn="l">
              <a:spcBef>
                <a:spcPct val="20000"/>
              </a:spcBef>
              <a:buFontTx/>
              <a:buChar char="•"/>
              <a:defRPr/>
            </a:pPr>
            <a:endParaRPr lang="fr-FR" sz="1800" kern="0" dirty="0">
              <a:latin typeface="+mj-lt"/>
            </a:endParaRPr>
          </a:p>
          <a:p>
            <a:pPr marL="742950" lvl="1" indent="-285750" algn="l">
              <a:spcBef>
                <a:spcPct val="20000"/>
              </a:spcBef>
              <a:buFontTx/>
              <a:buChar char="–"/>
              <a:defRPr/>
            </a:pPr>
            <a:endParaRPr lang="fr-FR" sz="1600" kern="0" dirty="0">
              <a:latin typeface="+mj-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re 1"/>
          <p:cNvSpPr>
            <a:spLocks noGrp="1"/>
          </p:cNvSpPr>
          <p:nvPr>
            <p:ph type="title"/>
          </p:nvPr>
        </p:nvSpPr>
        <p:spPr/>
        <p:txBody>
          <a:bodyPr/>
          <a:lstStyle/>
          <a:p>
            <a:r>
              <a:rPr lang="fr-FR" sz="3600" smtClean="0"/>
              <a:t>Contrôle d’accès-Forme de la main structure des veines</a:t>
            </a:r>
          </a:p>
        </p:txBody>
      </p:sp>
      <p:sp>
        <p:nvSpPr>
          <p:cNvPr id="47107" name="Espace réservé du contenu 2"/>
          <p:cNvSpPr>
            <a:spLocks noGrp="1"/>
          </p:cNvSpPr>
          <p:nvPr>
            <p:ph idx="1"/>
          </p:nvPr>
        </p:nvSpPr>
        <p:spPr>
          <a:xfrm>
            <a:off x="571500" y="1444625"/>
            <a:ext cx="7858125" cy="4648200"/>
          </a:xfrm>
        </p:spPr>
        <p:txBody>
          <a:bodyPr/>
          <a:lstStyle/>
          <a:p>
            <a:r>
              <a:rPr lang="fr-FR" dirty="0" smtClean="0"/>
              <a:t>Forme de la main :</a:t>
            </a:r>
          </a:p>
          <a:p>
            <a:pPr lvl="1"/>
            <a:r>
              <a:rPr lang="fr-FR" dirty="0" smtClean="0"/>
              <a:t>La main est scannée en 3D, la taille,</a:t>
            </a:r>
          </a:p>
          <a:p>
            <a:pPr lvl="1">
              <a:buFontTx/>
              <a:buNone/>
            </a:pPr>
            <a:r>
              <a:rPr lang="fr-FR" dirty="0" smtClean="0"/>
              <a:t>la forme des doigts et articulations sont</a:t>
            </a:r>
          </a:p>
          <a:p>
            <a:pPr lvl="1">
              <a:buFontTx/>
              <a:buNone/>
            </a:pPr>
            <a:r>
              <a:rPr lang="fr-FR" dirty="0" smtClean="0"/>
              <a:t>analysés,</a:t>
            </a:r>
          </a:p>
          <a:p>
            <a:pPr lvl="1">
              <a:buFontTx/>
              <a:buNone/>
            </a:pPr>
            <a:endParaRPr lang="fr-FR" dirty="0" smtClean="0"/>
          </a:p>
          <a:p>
            <a:r>
              <a:rPr lang="fr-FR" dirty="0" smtClean="0"/>
              <a:t>Structure des veines :</a:t>
            </a:r>
          </a:p>
          <a:p>
            <a:pPr lvl="1"/>
            <a:r>
              <a:rPr lang="fr-FR" dirty="0" smtClean="0"/>
              <a:t>La disposition, l’emplacement et </a:t>
            </a:r>
          </a:p>
          <a:p>
            <a:pPr lvl="1">
              <a:buFontTx/>
              <a:buNone/>
            </a:pPr>
            <a:r>
              <a:rPr lang="fr-FR" dirty="0" smtClean="0"/>
              <a:t>l’épaisseur des veines sont considérés</a:t>
            </a:r>
          </a:p>
        </p:txBody>
      </p:sp>
      <p:pic>
        <p:nvPicPr>
          <p:cNvPr id="47108" name="Picture 2" descr="http://t0.gstatic.com/images?q=tbn:ANd9GcSc79EPf93NGE-LG6RtGIrHlIc5tECMjbxd5-iGYZ9bO-1siqA&amp;t=1&amp;usg=__Fs5pSjtv5Yid1UKhXqwKeYC7gAc="/>
          <p:cNvPicPr>
            <a:picLocks noChangeAspect="1" noChangeArrowheads="1"/>
          </p:cNvPicPr>
          <p:nvPr/>
        </p:nvPicPr>
        <p:blipFill>
          <a:blip r:embed="rId2" cstate="print"/>
          <a:srcRect/>
          <a:stretch>
            <a:fillRect/>
          </a:stretch>
        </p:blipFill>
        <p:spPr bwMode="auto">
          <a:xfrm>
            <a:off x="7000875" y="1590675"/>
            <a:ext cx="1619250" cy="1838325"/>
          </a:xfrm>
          <a:prstGeom prst="rect">
            <a:avLst/>
          </a:prstGeom>
          <a:noFill/>
          <a:ln w="9525">
            <a:noFill/>
            <a:miter lim="800000"/>
            <a:headEnd/>
            <a:tailEnd/>
          </a:ln>
        </p:spPr>
      </p:pic>
      <p:pic>
        <p:nvPicPr>
          <p:cNvPr id="47109" name="Picture 4" descr="http://t1.gstatic.com/images?q=tbn:sn1FUDE0_pw5hM:http://www.gizmodo.fr/savedfiles/Hand_vein2.jpeg&amp;t=1"/>
          <p:cNvPicPr>
            <a:picLocks noChangeAspect="1" noChangeArrowheads="1"/>
          </p:cNvPicPr>
          <p:nvPr/>
        </p:nvPicPr>
        <p:blipFill>
          <a:blip r:embed="rId3" cstate="print"/>
          <a:srcRect/>
          <a:stretch>
            <a:fillRect/>
          </a:stretch>
        </p:blipFill>
        <p:spPr bwMode="auto">
          <a:xfrm>
            <a:off x="7215188" y="4210050"/>
            <a:ext cx="1524000" cy="1647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animEffect transition="in" filter="fade">
                                      <p:cBhvr>
                                        <p:cTn id="21" dur="2000"/>
                                        <p:tgtEl>
                                          <p:spTgt spid="471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7107">
                                            <p:txEl>
                                              <p:pRg st="6" end="6"/>
                                            </p:txEl>
                                          </p:spTgt>
                                        </p:tgtEl>
                                        <p:attrNameLst>
                                          <p:attrName>style.visibility</p:attrName>
                                        </p:attrNameLst>
                                      </p:cBhvr>
                                      <p:to>
                                        <p:strVal val="visible"/>
                                      </p:to>
                                    </p:set>
                                    <p:animEffect transition="in" filter="fade">
                                      <p:cBhvr>
                                        <p:cTn id="24" dur="2000"/>
                                        <p:tgtEl>
                                          <p:spTgt spid="471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7" end="7"/>
                                            </p:txEl>
                                          </p:spTgt>
                                        </p:tgtEl>
                                        <p:attrNameLst>
                                          <p:attrName>style.visibility</p:attrName>
                                        </p:attrNameLst>
                                      </p:cBhvr>
                                      <p:to>
                                        <p:strVal val="visible"/>
                                      </p:to>
                                    </p:set>
                                    <p:animEffect transition="in" filter="fade">
                                      <p:cBhvr>
                                        <p:cTn id="27" dur="2000"/>
                                        <p:tgtEl>
                                          <p:spTgt spid="47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2"/>
          <p:cNvSpPr>
            <a:spLocks noGrp="1"/>
          </p:cNvSpPr>
          <p:nvPr>
            <p:ph type="title"/>
          </p:nvPr>
        </p:nvSpPr>
        <p:spPr/>
        <p:txBody>
          <a:bodyPr/>
          <a:lstStyle/>
          <a:p>
            <a:r>
              <a:rPr lang="fr-FR" sz="3600" dirty="0" smtClean="0"/>
              <a:t>Contrôle d’accès - Reconnaissance faciale &amp; vocale</a:t>
            </a:r>
          </a:p>
        </p:txBody>
      </p:sp>
      <p:sp>
        <p:nvSpPr>
          <p:cNvPr id="48131" name="Espace réservé du contenu 3"/>
          <p:cNvSpPr>
            <a:spLocks noGrp="1"/>
          </p:cNvSpPr>
          <p:nvPr>
            <p:ph idx="1"/>
          </p:nvPr>
        </p:nvSpPr>
        <p:spPr>
          <a:xfrm>
            <a:off x="571500" y="3284984"/>
            <a:ext cx="7858125" cy="2811016"/>
          </a:xfrm>
        </p:spPr>
        <p:txBody>
          <a:bodyPr/>
          <a:lstStyle/>
          <a:p>
            <a:pPr>
              <a:buFontTx/>
              <a:buNone/>
            </a:pPr>
            <a:r>
              <a:rPr lang="fr-FR" sz="2800" dirty="0" smtClean="0"/>
              <a:t>La reconnaissance de la parole est la transformation d’un signal de parole en une séquence de symboles représentative du contenu du signal.</a:t>
            </a:r>
          </a:p>
          <a:p>
            <a:r>
              <a:rPr lang="fr-FR" sz="2800" dirty="0" smtClean="0"/>
              <a:t>Basée sur l’identification des fréquences vocales</a:t>
            </a:r>
          </a:p>
          <a:p>
            <a:r>
              <a:rPr lang="fr-FR" sz="2800" dirty="0" smtClean="0"/>
              <a:t>Reconnaissance mono-locuteur</a:t>
            </a:r>
          </a:p>
          <a:p>
            <a:r>
              <a:rPr lang="fr-FR" sz="2800" dirty="0" smtClean="0"/>
              <a:t>Pas fiable : cas d’une personne enrhumé</a:t>
            </a:r>
          </a:p>
          <a:p>
            <a:endParaRPr lang="fr-FR" sz="2800" dirty="0" smtClean="0"/>
          </a:p>
        </p:txBody>
      </p:sp>
      <p:pic>
        <p:nvPicPr>
          <p:cNvPr id="37889" name="Picture 1"/>
          <p:cNvPicPr>
            <a:picLocks noChangeAspect="1" noChangeArrowheads="1"/>
          </p:cNvPicPr>
          <p:nvPr/>
        </p:nvPicPr>
        <p:blipFill>
          <a:blip r:embed="rId2" cstate="print"/>
          <a:srcRect/>
          <a:stretch>
            <a:fillRect/>
          </a:stretch>
        </p:blipFill>
        <p:spPr bwMode="auto">
          <a:xfrm>
            <a:off x="7164288" y="1339564"/>
            <a:ext cx="1654299" cy="1873412"/>
          </a:xfrm>
          <a:prstGeom prst="rect">
            <a:avLst/>
          </a:prstGeom>
          <a:noFill/>
          <a:ln w="9525">
            <a:noFill/>
            <a:miter lim="800000"/>
            <a:headEnd/>
            <a:tailEnd/>
          </a:ln>
        </p:spPr>
      </p:pic>
      <p:sp>
        <p:nvSpPr>
          <p:cNvPr id="6" name="ZoneTexte 5"/>
          <p:cNvSpPr txBox="1"/>
          <p:nvPr/>
        </p:nvSpPr>
        <p:spPr>
          <a:xfrm>
            <a:off x="553995" y="1772816"/>
            <a:ext cx="5242141" cy="954107"/>
          </a:xfrm>
          <a:prstGeom prst="rect">
            <a:avLst/>
          </a:prstGeom>
          <a:noFill/>
        </p:spPr>
        <p:txBody>
          <a:bodyPr wrap="none" rtlCol="0">
            <a:spAutoFit/>
          </a:bodyPr>
          <a:lstStyle/>
          <a:p>
            <a:r>
              <a:rPr lang="fr-FR" sz="2800" dirty="0" smtClean="0"/>
              <a:t>La reconnaissance faciale consiste</a:t>
            </a:r>
          </a:p>
          <a:p>
            <a:r>
              <a:rPr lang="fr-FR" sz="2800" dirty="0" smtClean="0"/>
              <a:t>à reconnaitre l’empreinte du visage</a:t>
            </a:r>
            <a:endParaRPr lang="fr-F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20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fade">
                                      <p:cBhvr>
                                        <p:cTn id="12" dur="20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fade">
                                      <p:cBhvr>
                                        <p:cTn id="17" dur="20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fade">
                                      <p:cBhvr>
                                        <p:cTn id="22" dur="2000"/>
                                        <p:tgtEl>
                                          <p:spTgt spid="48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85750" y="71438"/>
            <a:ext cx="8358188" cy="771525"/>
          </a:xfrm>
        </p:spPr>
        <p:txBody>
          <a:bodyPr/>
          <a:lstStyle/>
          <a:p>
            <a:r>
              <a:rPr lang="fr-FR" sz="3200" dirty="0" smtClean="0"/>
              <a:t>Contrôle d’accès-centrale ou contrôleur</a:t>
            </a:r>
          </a:p>
        </p:txBody>
      </p:sp>
      <p:sp>
        <p:nvSpPr>
          <p:cNvPr id="49155" name="Rectangle 3"/>
          <p:cNvSpPr>
            <a:spLocks noGrp="1" noChangeArrowheads="1"/>
          </p:cNvSpPr>
          <p:nvPr>
            <p:ph type="body" idx="1"/>
          </p:nvPr>
        </p:nvSpPr>
        <p:spPr>
          <a:xfrm>
            <a:off x="715962" y="1484784"/>
            <a:ext cx="7744469" cy="4551362"/>
          </a:xfrm>
        </p:spPr>
        <p:txBody>
          <a:bodyPr/>
          <a:lstStyle/>
          <a:p>
            <a:r>
              <a:rPr lang="fr-FR" dirty="0" smtClean="0"/>
              <a:t>Permet de gérer les lecteurs (interface entre le host et les lecteurs : badges, bio, </a:t>
            </a:r>
            <a:r>
              <a:rPr lang="fr-FR" dirty="0" err="1" smtClean="0"/>
              <a:t>etc</a:t>
            </a:r>
            <a:r>
              <a:rPr lang="fr-FR" dirty="0" smtClean="0"/>
              <a:t>…..)</a:t>
            </a:r>
          </a:p>
          <a:p>
            <a:r>
              <a:rPr lang="fr-FR" dirty="0" smtClean="0"/>
              <a:t>Envoie les signaux d’alarmes</a:t>
            </a:r>
          </a:p>
          <a:p>
            <a:r>
              <a:rPr lang="fr-FR" dirty="0" smtClean="0"/>
              <a:t>Récupère les signaux de contacts</a:t>
            </a:r>
          </a:p>
          <a:p>
            <a:r>
              <a:rPr lang="fr-FR" dirty="0" smtClean="0"/>
              <a:t>Distribue les commandes aux obstacles physiques</a:t>
            </a:r>
          </a:p>
          <a:p>
            <a:r>
              <a:rPr lang="fr-FR" dirty="0" smtClean="0"/>
              <a:t>Supporte plusieurs interfaces :  Ethernet, </a:t>
            </a:r>
            <a:r>
              <a:rPr lang="fr-FR" dirty="0" err="1" smtClean="0"/>
              <a:t>WiFi</a:t>
            </a:r>
            <a:r>
              <a:rPr lang="fr-FR" dirty="0" smtClean="0"/>
              <a:t>, </a:t>
            </a:r>
            <a:r>
              <a:rPr lang="fr-FR" dirty="0" err="1" smtClean="0"/>
              <a:t>Wiegant</a:t>
            </a:r>
            <a:r>
              <a:rPr lang="fr-FR" dirty="0" smtClean="0"/>
              <a:t>, RS232, RS485, </a:t>
            </a:r>
            <a:r>
              <a:rPr lang="fr-FR" dirty="0" err="1" smtClean="0"/>
              <a:t>USB,etc</a:t>
            </a:r>
            <a:r>
              <a:rPr lang="fr-FR"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fade">
                                      <p:cBhvr>
                                        <p:cTn id="12" dur="20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fade">
                                      <p:cBhvr>
                                        <p:cTn id="17" dur="20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fade">
                                      <p:cBhvr>
                                        <p:cTn id="22" dur="2000"/>
                                        <p:tgtEl>
                                          <p:spTgt spid="49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9155">
                                            <p:txEl>
                                              <p:pRg st="4" end="4"/>
                                            </p:txEl>
                                          </p:spTgt>
                                        </p:tgtEl>
                                        <p:attrNameLst>
                                          <p:attrName>style.visibility</p:attrName>
                                        </p:attrNameLst>
                                      </p:cBhvr>
                                      <p:to>
                                        <p:strVal val="visible"/>
                                      </p:to>
                                    </p:set>
                                    <p:animEffect transition="in" filter="fade">
                                      <p:cBhvr>
                                        <p:cTn id="27" dur="2000"/>
                                        <p:tgtEl>
                                          <p:spTgt spid="49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Espace réservé du contenu 3"/>
          <p:cNvSpPr>
            <a:spLocks noGrp="1"/>
          </p:cNvSpPr>
          <p:nvPr>
            <p:ph idx="1"/>
          </p:nvPr>
        </p:nvSpPr>
        <p:spPr>
          <a:xfrm>
            <a:off x="571500" y="1285875"/>
            <a:ext cx="7858125" cy="4929188"/>
          </a:xfrm>
        </p:spPr>
        <p:txBody>
          <a:bodyPr/>
          <a:lstStyle/>
          <a:p>
            <a:pPr>
              <a:buFontTx/>
              <a:buNone/>
            </a:pPr>
            <a:r>
              <a:rPr lang="fr-FR" dirty="0" smtClean="0"/>
              <a:t>Quelques considérations concernant les obstacles physiques :</a:t>
            </a:r>
          </a:p>
          <a:p>
            <a:endParaRPr lang="fr-FR" sz="1000" dirty="0" smtClean="0"/>
          </a:p>
          <a:p>
            <a:r>
              <a:rPr lang="fr-FR" sz="2800" dirty="0" smtClean="0"/>
              <a:t>L’activation se fait par contact sec : </a:t>
            </a:r>
          </a:p>
          <a:p>
            <a:r>
              <a:rPr lang="fr-FR" sz="2800" dirty="0" smtClean="0"/>
              <a:t>Logique positive/négative</a:t>
            </a:r>
          </a:p>
          <a:p>
            <a:r>
              <a:rPr lang="fr-FR" sz="2800" dirty="0" smtClean="0"/>
              <a:t>Verrouillage poigné (si accès seulement)</a:t>
            </a:r>
          </a:p>
          <a:p>
            <a:r>
              <a:rPr lang="fr-FR" sz="2800" dirty="0" smtClean="0"/>
              <a:t>En cas de porte : amortisseur ou ferme porte</a:t>
            </a:r>
          </a:p>
          <a:p>
            <a:r>
              <a:rPr lang="fr-FR" sz="2800" dirty="0" smtClean="0"/>
              <a:t>Barre anti-panique</a:t>
            </a:r>
          </a:p>
          <a:p>
            <a:r>
              <a:rPr lang="fr-FR" sz="2800" dirty="0" smtClean="0"/>
              <a:t>Contact magnétique pour contrôler durée ouverture</a:t>
            </a:r>
          </a:p>
          <a:p>
            <a:r>
              <a:rPr lang="fr-FR" sz="2800" dirty="0" smtClean="0"/>
              <a:t>Bouton poussoir pour ouverture d’urgence</a:t>
            </a:r>
          </a:p>
          <a:p>
            <a:endParaRPr lang="fr-FR" dirty="0" smtClean="0"/>
          </a:p>
        </p:txBody>
      </p:sp>
      <p:sp>
        <p:nvSpPr>
          <p:cNvPr id="50179" name="Titre 2"/>
          <p:cNvSpPr>
            <a:spLocks noGrp="1"/>
          </p:cNvSpPr>
          <p:nvPr>
            <p:ph type="title"/>
          </p:nvPr>
        </p:nvSpPr>
        <p:spPr>
          <a:xfrm>
            <a:off x="285750" y="228600"/>
            <a:ext cx="8358188" cy="771525"/>
          </a:xfrm>
        </p:spPr>
        <p:txBody>
          <a:bodyPr/>
          <a:lstStyle/>
          <a:p>
            <a:r>
              <a:rPr lang="fr-FR" sz="3600" smtClean="0"/>
              <a:t>Contrôle d’accès-Obstacles physiques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Effect transition="in" filter="fade">
                                      <p:cBhvr>
                                        <p:cTn id="7" dur="2000"/>
                                        <p:tgtEl>
                                          <p:spTgt spid="512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02">
                                            <p:txEl>
                                              <p:pRg st="2" end="2"/>
                                            </p:txEl>
                                          </p:spTgt>
                                        </p:tgtEl>
                                        <p:attrNameLst>
                                          <p:attrName>style.visibility</p:attrName>
                                        </p:attrNameLst>
                                      </p:cBhvr>
                                      <p:to>
                                        <p:strVal val="visible"/>
                                      </p:to>
                                    </p:set>
                                    <p:animEffect transition="in" filter="fade">
                                      <p:cBhvr>
                                        <p:cTn id="12" dur="2000"/>
                                        <p:tgtEl>
                                          <p:spTgt spid="512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02">
                                            <p:txEl>
                                              <p:pRg st="3" end="3"/>
                                            </p:txEl>
                                          </p:spTgt>
                                        </p:tgtEl>
                                        <p:attrNameLst>
                                          <p:attrName>style.visibility</p:attrName>
                                        </p:attrNameLst>
                                      </p:cBhvr>
                                      <p:to>
                                        <p:strVal val="visible"/>
                                      </p:to>
                                    </p:set>
                                    <p:animEffect transition="in" filter="fade">
                                      <p:cBhvr>
                                        <p:cTn id="17" dur="2000"/>
                                        <p:tgtEl>
                                          <p:spTgt spid="5120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02">
                                            <p:txEl>
                                              <p:pRg st="4" end="4"/>
                                            </p:txEl>
                                          </p:spTgt>
                                        </p:tgtEl>
                                        <p:attrNameLst>
                                          <p:attrName>style.visibility</p:attrName>
                                        </p:attrNameLst>
                                      </p:cBhvr>
                                      <p:to>
                                        <p:strVal val="visible"/>
                                      </p:to>
                                    </p:set>
                                    <p:animEffect transition="in" filter="fade">
                                      <p:cBhvr>
                                        <p:cTn id="22" dur="2000"/>
                                        <p:tgtEl>
                                          <p:spTgt spid="5120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02">
                                            <p:txEl>
                                              <p:pRg st="5" end="5"/>
                                            </p:txEl>
                                          </p:spTgt>
                                        </p:tgtEl>
                                        <p:attrNameLst>
                                          <p:attrName>style.visibility</p:attrName>
                                        </p:attrNameLst>
                                      </p:cBhvr>
                                      <p:to>
                                        <p:strVal val="visible"/>
                                      </p:to>
                                    </p:set>
                                    <p:animEffect transition="in" filter="fade">
                                      <p:cBhvr>
                                        <p:cTn id="27" dur="2000"/>
                                        <p:tgtEl>
                                          <p:spTgt spid="5120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02">
                                            <p:txEl>
                                              <p:pRg st="6" end="6"/>
                                            </p:txEl>
                                          </p:spTgt>
                                        </p:tgtEl>
                                        <p:attrNameLst>
                                          <p:attrName>style.visibility</p:attrName>
                                        </p:attrNameLst>
                                      </p:cBhvr>
                                      <p:to>
                                        <p:strVal val="visible"/>
                                      </p:to>
                                    </p:set>
                                    <p:animEffect transition="in" filter="fade">
                                      <p:cBhvr>
                                        <p:cTn id="32" dur="2000"/>
                                        <p:tgtEl>
                                          <p:spTgt spid="5120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202">
                                            <p:txEl>
                                              <p:pRg st="7" end="7"/>
                                            </p:txEl>
                                          </p:spTgt>
                                        </p:tgtEl>
                                        <p:attrNameLst>
                                          <p:attrName>style.visibility</p:attrName>
                                        </p:attrNameLst>
                                      </p:cBhvr>
                                      <p:to>
                                        <p:strVal val="visible"/>
                                      </p:to>
                                    </p:set>
                                    <p:animEffect transition="in" filter="fade">
                                      <p:cBhvr>
                                        <p:cTn id="37" dur="2000"/>
                                        <p:tgtEl>
                                          <p:spTgt spid="5120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1202">
                                            <p:txEl>
                                              <p:pRg st="8" end="8"/>
                                            </p:txEl>
                                          </p:spTgt>
                                        </p:tgtEl>
                                        <p:attrNameLst>
                                          <p:attrName>style.visibility</p:attrName>
                                        </p:attrNameLst>
                                      </p:cBhvr>
                                      <p:to>
                                        <p:strVal val="visible"/>
                                      </p:to>
                                    </p:set>
                                    <p:animEffect transition="in" filter="fade">
                                      <p:cBhvr>
                                        <p:cTn id="42" dur="2000"/>
                                        <p:tgtEl>
                                          <p:spTgt spid="512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re 2"/>
          <p:cNvSpPr>
            <a:spLocks noGrp="1"/>
          </p:cNvSpPr>
          <p:nvPr>
            <p:ph type="title"/>
          </p:nvPr>
        </p:nvSpPr>
        <p:spPr>
          <a:xfrm>
            <a:off x="285750" y="228600"/>
            <a:ext cx="8358188" cy="771525"/>
          </a:xfrm>
        </p:spPr>
        <p:txBody>
          <a:bodyPr/>
          <a:lstStyle/>
          <a:p>
            <a:r>
              <a:rPr lang="fr-FR" sz="3600" smtClean="0"/>
              <a:t>Contrôle d’accès-Obstacles physiques</a:t>
            </a:r>
          </a:p>
        </p:txBody>
      </p:sp>
      <p:sp>
        <p:nvSpPr>
          <p:cNvPr id="3" name="Espace réservé du contenu 2"/>
          <p:cNvSpPr txBox="1">
            <a:spLocks/>
          </p:cNvSpPr>
          <p:nvPr/>
        </p:nvSpPr>
        <p:spPr>
          <a:xfrm>
            <a:off x="571500" y="1643063"/>
            <a:ext cx="7858125" cy="4357687"/>
          </a:xfrm>
          <a:prstGeom prst="rect">
            <a:avLst/>
          </a:prstGeom>
        </p:spPr>
        <p:txBody>
          <a:bodyPr/>
          <a:lstStyle/>
          <a:p>
            <a:pPr marL="342900" indent="-342900" algn="l">
              <a:spcBef>
                <a:spcPct val="20000"/>
              </a:spcBef>
              <a:buFontTx/>
              <a:buChar char="•"/>
              <a:defRPr/>
            </a:pPr>
            <a:r>
              <a:rPr lang="fr-FR" sz="2800" kern="0" dirty="0">
                <a:latin typeface="+mn-lt"/>
              </a:rPr>
              <a:t>Gâches</a:t>
            </a:r>
          </a:p>
          <a:p>
            <a:pPr marL="342900" indent="-342900" algn="l">
              <a:spcBef>
                <a:spcPct val="20000"/>
              </a:spcBef>
              <a:buFontTx/>
              <a:buChar char="•"/>
              <a:defRPr/>
            </a:pPr>
            <a:r>
              <a:rPr lang="fr-FR" sz="2800" kern="0" dirty="0">
                <a:latin typeface="+mn-lt"/>
              </a:rPr>
              <a:t>Ventouses</a:t>
            </a:r>
          </a:p>
          <a:p>
            <a:pPr marL="342900" indent="-342900" algn="l">
              <a:spcBef>
                <a:spcPct val="20000"/>
              </a:spcBef>
              <a:buFontTx/>
              <a:buChar char="•"/>
              <a:defRPr/>
            </a:pPr>
            <a:r>
              <a:rPr lang="fr-FR" sz="2800" kern="0" dirty="0">
                <a:latin typeface="+mn-lt"/>
              </a:rPr>
              <a:t>Electro serrures</a:t>
            </a:r>
          </a:p>
          <a:p>
            <a:pPr marL="342900" indent="-342900" algn="l">
              <a:spcBef>
                <a:spcPct val="20000"/>
              </a:spcBef>
              <a:buFontTx/>
              <a:buChar char="•"/>
              <a:defRPr/>
            </a:pPr>
            <a:r>
              <a:rPr lang="fr-FR" sz="2800" kern="0" dirty="0" err="1">
                <a:latin typeface="+mn-lt"/>
              </a:rPr>
              <a:t>Motoverrous</a:t>
            </a:r>
            <a:endParaRPr lang="fr-FR" sz="2800" kern="0" dirty="0">
              <a:latin typeface="+mn-lt"/>
            </a:endParaRPr>
          </a:p>
          <a:p>
            <a:pPr marL="342900" indent="-342900" algn="l">
              <a:spcBef>
                <a:spcPct val="20000"/>
              </a:spcBef>
              <a:buFontTx/>
              <a:buChar char="•"/>
              <a:defRPr/>
            </a:pPr>
            <a:r>
              <a:rPr lang="fr-FR" sz="2800" kern="0" dirty="0">
                <a:latin typeface="+mn-lt"/>
              </a:rPr>
              <a:t>Tourniquets</a:t>
            </a:r>
          </a:p>
          <a:p>
            <a:pPr marL="342900" indent="-342900" algn="l">
              <a:spcBef>
                <a:spcPct val="20000"/>
              </a:spcBef>
              <a:buFontTx/>
              <a:buChar char="•"/>
              <a:defRPr/>
            </a:pPr>
            <a:r>
              <a:rPr lang="fr-FR" sz="2800" kern="0" dirty="0">
                <a:latin typeface="+mn-lt"/>
              </a:rPr>
              <a:t>Tripodes</a:t>
            </a:r>
          </a:p>
          <a:p>
            <a:pPr marL="342900" indent="-342900" algn="l">
              <a:spcBef>
                <a:spcPct val="20000"/>
              </a:spcBef>
              <a:buFontTx/>
              <a:buChar char="•"/>
              <a:defRPr/>
            </a:pPr>
            <a:r>
              <a:rPr lang="fr-FR" sz="2800" kern="0" dirty="0">
                <a:latin typeface="+mn-lt"/>
              </a:rPr>
              <a:t>Couloir</a:t>
            </a:r>
          </a:p>
          <a:p>
            <a:pPr marL="342900" indent="-342900" algn="l">
              <a:spcBef>
                <a:spcPct val="20000"/>
              </a:spcBef>
              <a:buFontTx/>
              <a:buChar char="•"/>
              <a:defRPr/>
            </a:pPr>
            <a:r>
              <a:rPr lang="fr-FR" sz="2800" kern="0" dirty="0">
                <a:latin typeface="+mn-lt"/>
              </a:rPr>
              <a:t>Portillon</a:t>
            </a:r>
          </a:p>
          <a:p>
            <a:pPr marL="342900" indent="-342900" algn="l">
              <a:spcBef>
                <a:spcPct val="20000"/>
              </a:spcBef>
              <a:buFontTx/>
              <a:buChar char="•"/>
              <a:defRPr/>
            </a:pPr>
            <a:endParaRPr lang="fr-FR" sz="2800" kern="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bwMode="auto">
          <a:xfrm>
            <a:off x="571500" y="71438"/>
            <a:ext cx="7772400" cy="842962"/>
          </a:xfrm>
          <a:prstGeom prst="rect">
            <a:avLst/>
          </a:prstGeom>
          <a:noFill/>
          <a:ln w="9525">
            <a:noFill/>
            <a:miter lim="800000"/>
            <a:headEnd/>
            <a:tailEnd/>
          </a:ln>
        </p:spPr>
        <p:txBody>
          <a:bodyPr anchor="ctr"/>
          <a:lstStyle/>
          <a:p>
            <a:pPr algn="l">
              <a:defRPr/>
            </a:pPr>
            <a:r>
              <a:rPr lang="fr-FR" sz="3600" kern="0" dirty="0">
                <a:solidFill>
                  <a:schemeClr val="accent2"/>
                </a:solidFill>
                <a:latin typeface="+mj-lt"/>
                <a:ea typeface="+mj-ea"/>
                <a:cs typeface="+mj-cs"/>
              </a:rPr>
              <a:t>Obstacle physique : SAS(</a:t>
            </a:r>
            <a:r>
              <a:rPr lang="fr-FR" sz="3600" kern="0" dirty="0" err="1">
                <a:solidFill>
                  <a:schemeClr val="accent2"/>
                </a:solidFill>
                <a:latin typeface="+mj-lt"/>
                <a:ea typeface="+mj-ea"/>
                <a:cs typeface="+mj-cs"/>
              </a:rPr>
              <a:t>Mantrap</a:t>
            </a:r>
            <a:r>
              <a:rPr lang="fr-FR" sz="3600" kern="0" dirty="0">
                <a:solidFill>
                  <a:schemeClr val="accent2"/>
                </a:solidFill>
                <a:latin typeface="+mj-lt"/>
                <a:ea typeface="+mj-ea"/>
                <a:cs typeface="+mj-cs"/>
              </a:rPr>
              <a:t>)</a:t>
            </a:r>
          </a:p>
        </p:txBody>
      </p:sp>
      <p:sp>
        <p:nvSpPr>
          <p:cNvPr id="52227" name="Espace réservé du contenu 4"/>
          <p:cNvSpPr>
            <a:spLocks noGrp="1"/>
          </p:cNvSpPr>
          <p:nvPr>
            <p:ph idx="1"/>
          </p:nvPr>
        </p:nvSpPr>
        <p:spPr>
          <a:xfrm>
            <a:off x="395288" y="1646238"/>
            <a:ext cx="8280400" cy="4303712"/>
          </a:xfrm>
        </p:spPr>
        <p:txBody>
          <a:bodyPr/>
          <a:lstStyle/>
          <a:p>
            <a:r>
              <a:rPr lang="fr-FR" smtClean="0"/>
              <a:t>Un </a:t>
            </a:r>
            <a:r>
              <a:rPr lang="fr-FR" b="1" smtClean="0"/>
              <a:t>SAS</a:t>
            </a:r>
            <a:r>
              <a:rPr lang="fr-FR" smtClean="0"/>
              <a:t> est un caisson muni de deux portes étanches. C'est un passage sécurisé pour les personnes dans certains bâtiments ou une porte technique d'un véhicule (bateau, sous-marin, vaisseau spatial) permettant le passage de deux milieux différents, ou un caisson permettant d'introduire des objets dans un lieu où règne des conditions particulières.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fr-FR" smtClean="0"/>
              <a:t>SAS Mantrap</a:t>
            </a:r>
          </a:p>
        </p:txBody>
      </p:sp>
      <p:sp>
        <p:nvSpPr>
          <p:cNvPr id="53251" name="Rectangle 3"/>
          <p:cNvSpPr>
            <a:spLocks noGrp="1" noChangeArrowheads="1"/>
          </p:cNvSpPr>
          <p:nvPr>
            <p:ph type="body" idx="1"/>
          </p:nvPr>
        </p:nvSpPr>
        <p:spPr/>
        <p:txBody>
          <a:bodyPr/>
          <a:lstStyle/>
          <a:p>
            <a:pPr>
              <a:lnSpc>
                <a:spcPct val="90000"/>
              </a:lnSpc>
            </a:pPr>
            <a:r>
              <a:rPr lang="fr-FR" dirty="0" smtClean="0"/>
              <a:t>Il consiste à placer deux portes avec un espace fermé entre les deux,</a:t>
            </a:r>
          </a:p>
          <a:p>
            <a:pPr>
              <a:lnSpc>
                <a:spcPct val="90000"/>
              </a:lnSpc>
            </a:pPr>
            <a:r>
              <a:rPr lang="fr-FR" dirty="0" smtClean="0"/>
              <a:t>Il permet aux utilisateurs d’entrer par la 1</a:t>
            </a:r>
            <a:r>
              <a:rPr lang="fr-FR" baseline="30000" dirty="0" smtClean="0"/>
              <a:t>er</a:t>
            </a:r>
            <a:r>
              <a:rPr lang="fr-FR" dirty="0" smtClean="0"/>
              <a:t> porte et exige une authentification pour sortir via la 2</a:t>
            </a:r>
            <a:r>
              <a:rPr lang="fr-FR" baseline="30000" dirty="0" smtClean="0"/>
              <a:t>ème</a:t>
            </a:r>
            <a:r>
              <a:rPr lang="fr-FR" dirty="0" smtClean="0"/>
              <a:t> porte,</a:t>
            </a:r>
          </a:p>
          <a:p>
            <a:pPr>
              <a:lnSpc>
                <a:spcPct val="90000"/>
              </a:lnSpc>
            </a:pPr>
            <a:r>
              <a:rPr lang="fr-FR" dirty="0" smtClean="0"/>
              <a:t>La sécurité est fourni selon :</a:t>
            </a:r>
          </a:p>
          <a:p>
            <a:pPr lvl="1">
              <a:lnSpc>
                <a:spcPct val="90000"/>
              </a:lnSpc>
            </a:pPr>
            <a:r>
              <a:rPr lang="fr-FR" dirty="0" smtClean="0"/>
              <a:t>Poids, image</a:t>
            </a:r>
          </a:p>
          <a:p>
            <a:pPr lvl="1">
              <a:lnSpc>
                <a:spcPct val="90000"/>
              </a:lnSpc>
            </a:pPr>
            <a:r>
              <a:rPr lang="fr-FR" dirty="0" smtClean="0"/>
              <a:t>Evaluation de la personne avant l’accès</a:t>
            </a:r>
          </a:p>
          <a:p>
            <a:pPr lvl="1">
              <a:lnSpc>
                <a:spcPct val="90000"/>
              </a:lnSpc>
            </a:pPr>
            <a:r>
              <a:rPr lang="fr-FR" dirty="0" smtClean="0"/>
              <a:t>Permet l’accès à une seule personne à la fois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fade">
                                      <p:cBhvr>
                                        <p:cTn id="7" dur="20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fade">
                                      <p:cBhvr>
                                        <p:cTn id="12" dur="2000"/>
                                        <p:tgtEl>
                                          <p:spTgt spid="53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251">
                                            <p:txEl>
                                              <p:pRg st="2" end="2"/>
                                            </p:txEl>
                                          </p:spTgt>
                                        </p:tgtEl>
                                        <p:attrNameLst>
                                          <p:attrName>style.visibility</p:attrName>
                                        </p:attrNameLst>
                                      </p:cBhvr>
                                      <p:to>
                                        <p:strVal val="visible"/>
                                      </p:to>
                                    </p:set>
                                    <p:animEffect transition="in" filter="fade">
                                      <p:cBhvr>
                                        <p:cTn id="17" dur="2000"/>
                                        <p:tgtEl>
                                          <p:spTgt spid="5325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3251">
                                            <p:txEl>
                                              <p:pRg st="3" end="3"/>
                                            </p:txEl>
                                          </p:spTgt>
                                        </p:tgtEl>
                                        <p:attrNameLst>
                                          <p:attrName>style.visibility</p:attrName>
                                        </p:attrNameLst>
                                      </p:cBhvr>
                                      <p:to>
                                        <p:strVal val="visible"/>
                                      </p:to>
                                    </p:set>
                                    <p:animEffect transition="in" filter="fade">
                                      <p:cBhvr>
                                        <p:cTn id="20" dur="2000"/>
                                        <p:tgtEl>
                                          <p:spTgt spid="53251">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3251">
                                            <p:txEl>
                                              <p:pRg st="4" end="4"/>
                                            </p:txEl>
                                          </p:spTgt>
                                        </p:tgtEl>
                                        <p:attrNameLst>
                                          <p:attrName>style.visibility</p:attrName>
                                        </p:attrNameLst>
                                      </p:cBhvr>
                                      <p:to>
                                        <p:strVal val="visible"/>
                                      </p:to>
                                    </p:set>
                                    <p:animEffect transition="in" filter="fade">
                                      <p:cBhvr>
                                        <p:cTn id="23" dur="2000"/>
                                        <p:tgtEl>
                                          <p:spTgt spid="5325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3251">
                                            <p:txEl>
                                              <p:pRg st="5" end="5"/>
                                            </p:txEl>
                                          </p:spTgt>
                                        </p:tgtEl>
                                        <p:attrNameLst>
                                          <p:attrName>style.visibility</p:attrName>
                                        </p:attrNameLst>
                                      </p:cBhvr>
                                      <p:to>
                                        <p:strVal val="visible"/>
                                      </p:to>
                                    </p:set>
                                    <p:animEffect transition="in" filter="fade">
                                      <p:cBhvr>
                                        <p:cTn id="26" dur="2000"/>
                                        <p:tgtEl>
                                          <p:spTgt spid="53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2" cstate="print"/>
          <a:srcRect/>
          <a:stretch>
            <a:fillRect/>
          </a:stretch>
        </p:blipFill>
        <p:spPr bwMode="auto">
          <a:xfrm>
            <a:off x="1" y="-27384"/>
            <a:ext cx="9144000" cy="6885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111618" name="Picture 2"/>
          <p:cNvPicPr>
            <a:picLocks noChangeAspect="1" noChangeArrowheads="1"/>
          </p:cNvPicPr>
          <p:nvPr/>
        </p:nvPicPr>
        <p:blipFill>
          <a:blip r:embed="rId2" cstate="print"/>
          <a:srcRect/>
          <a:stretch>
            <a:fillRect/>
          </a:stretch>
        </p:blipFill>
        <p:spPr bwMode="auto">
          <a:xfrm>
            <a:off x="0" y="-14321"/>
            <a:ext cx="9119057" cy="62861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1200366"/>
            <a:ext cx="7258570" cy="510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472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2"/>
          <p:cNvSpPr>
            <a:spLocks noGrp="1"/>
          </p:cNvSpPr>
          <p:nvPr>
            <p:ph type="title"/>
          </p:nvPr>
        </p:nvSpPr>
        <p:spPr/>
        <p:txBody>
          <a:bodyPr/>
          <a:lstStyle/>
          <a:p>
            <a:r>
              <a:rPr lang="fr-FR" smtClean="0"/>
              <a:t>Sommaire	</a:t>
            </a:r>
          </a:p>
        </p:txBody>
      </p:sp>
      <p:sp>
        <p:nvSpPr>
          <p:cNvPr id="11267" name="Espace réservé du contenu 3"/>
          <p:cNvSpPr>
            <a:spLocks noGrp="1"/>
          </p:cNvSpPr>
          <p:nvPr>
            <p:ph idx="1"/>
          </p:nvPr>
        </p:nvSpPr>
        <p:spPr>
          <a:xfrm>
            <a:off x="538163" y="1357313"/>
            <a:ext cx="7534275" cy="4857750"/>
          </a:xfrm>
        </p:spPr>
        <p:txBody>
          <a:bodyPr/>
          <a:lstStyle/>
          <a:p>
            <a:r>
              <a:rPr lang="fr-FR" sz="2000" dirty="0" smtClean="0"/>
              <a:t>Statistiques sur la sécurité</a:t>
            </a:r>
          </a:p>
          <a:p>
            <a:r>
              <a:rPr lang="fr-FR" sz="2000" dirty="0" smtClean="0"/>
              <a:t>Sécurité Physique</a:t>
            </a:r>
          </a:p>
          <a:p>
            <a:r>
              <a:rPr lang="fr-FR" sz="2000" dirty="0" smtClean="0"/>
              <a:t>Besoin en sécurité physique</a:t>
            </a:r>
          </a:p>
          <a:p>
            <a:r>
              <a:rPr lang="fr-FR" sz="2000" dirty="0" smtClean="0"/>
              <a:t>Facteurs affectant la sécurité physique</a:t>
            </a:r>
          </a:p>
          <a:p>
            <a:r>
              <a:rPr lang="fr-FR" sz="2000" dirty="0" smtClean="0"/>
              <a:t>Sécurité physique-liste de contrôle</a:t>
            </a:r>
          </a:p>
          <a:p>
            <a:r>
              <a:rPr lang="fr-FR" sz="2000" dirty="0" smtClean="0">
                <a:solidFill>
                  <a:schemeClr val="tx2"/>
                </a:solidFill>
              </a:rPr>
              <a:t>Obstacles Physiques</a:t>
            </a:r>
            <a:endParaRPr lang="fr-FR" sz="2000" dirty="0" smtClean="0"/>
          </a:p>
          <a:p>
            <a:r>
              <a:rPr lang="fr-FR" sz="2000" dirty="0" smtClean="0"/>
              <a:t>Wireless Security</a:t>
            </a:r>
          </a:p>
          <a:p>
            <a:r>
              <a:rPr lang="fr-FR" sz="2000" dirty="0" smtClean="0"/>
              <a:t>Vols des </a:t>
            </a:r>
            <a:r>
              <a:rPr lang="fr-FR" sz="2000" dirty="0" err="1" smtClean="0"/>
              <a:t>Laptops</a:t>
            </a:r>
            <a:endParaRPr lang="fr-FR" sz="2000" dirty="0" smtClean="0"/>
          </a:p>
          <a:p>
            <a:r>
              <a:rPr lang="fr-FR" sz="2000" dirty="0" smtClean="0"/>
              <a:t>Défis pour mettre en œuvre  la sécurité Physique</a:t>
            </a:r>
          </a:p>
          <a:p>
            <a:r>
              <a:rPr lang="fr-FR" sz="2000" dirty="0" smtClean="0"/>
              <a:t>Techniques d’espionnage</a:t>
            </a:r>
          </a:p>
          <a:p>
            <a:r>
              <a:rPr lang="fr-FR" sz="2000" dirty="0" smtClean="0">
                <a:solidFill>
                  <a:schemeClr val="tx2"/>
                </a:solidFill>
              </a:rPr>
              <a:t>Les mécanismes de sécurité de l’information</a:t>
            </a:r>
          </a:p>
          <a:p>
            <a:r>
              <a:rPr lang="fr-FR" sz="2000" dirty="0" smtClean="0">
                <a:solidFill>
                  <a:schemeClr val="tx2"/>
                </a:solidFill>
              </a:rPr>
              <a:t>Sécurité du système de  l’information</a:t>
            </a:r>
          </a:p>
          <a:p>
            <a:r>
              <a:rPr lang="fr-FR" sz="2000" dirty="0" smtClean="0"/>
              <a:t>EPS (</a:t>
            </a:r>
            <a:r>
              <a:rPr lang="fr-FR" sz="2000" dirty="0" err="1" smtClean="0"/>
              <a:t>Electronic</a:t>
            </a:r>
            <a:r>
              <a:rPr lang="fr-FR" sz="2000" dirty="0" smtClean="0"/>
              <a:t> </a:t>
            </a:r>
            <a:r>
              <a:rPr lang="fr-FR" sz="2000" dirty="0" err="1" smtClean="0"/>
              <a:t>Physical</a:t>
            </a:r>
            <a:r>
              <a:rPr lang="fr-FR" sz="2000" dirty="0" smtClean="0"/>
              <a:t> Security)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re 1"/>
          <p:cNvSpPr>
            <a:spLocks noGrp="1"/>
          </p:cNvSpPr>
          <p:nvPr>
            <p:ph type="title"/>
          </p:nvPr>
        </p:nvSpPr>
        <p:spPr/>
        <p:txBody>
          <a:bodyPr/>
          <a:lstStyle/>
          <a:p>
            <a:r>
              <a:rPr lang="fr-FR" sz="3600" smtClean="0"/>
              <a:t>Sécurité Physique(9)- Maintenance </a:t>
            </a:r>
          </a:p>
        </p:txBody>
      </p:sp>
      <p:sp>
        <p:nvSpPr>
          <p:cNvPr id="55299" name="Espace réservé du contenu 2"/>
          <p:cNvSpPr>
            <a:spLocks noGrp="1"/>
          </p:cNvSpPr>
          <p:nvPr>
            <p:ph idx="1"/>
          </p:nvPr>
        </p:nvSpPr>
        <p:spPr>
          <a:xfrm>
            <a:off x="500063" y="1357313"/>
            <a:ext cx="7858125" cy="4648200"/>
          </a:xfrm>
        </p:spPr>
        <p:txBody>
          <a:bodyPr/>
          <a:lstStyle/>
          <a:p>
            <a:r>
              <a:rPr lang="fr-FR" sz="2600" smtClean="0"/>
              <a:t>Nommer une personne qui s’occupera de la maintenance des équipements,</a:t>
            </a:r>
          </a:p>
          <a:p>
            <a:r>
              <a:rPr lang="fr-FR" sz="2600" smtClean="0"/>
              <a:t>Le matériel informatique qui est dans un entrepôt doit également être prix en compte,</a:t>
            </a:r>
          </a:p>
          <a:p>
            <a:r>
              <a:rPr lang="fr-FR" sz="2600" smtClean="0"/>
              <a:t>Le personnel du prestataire qui effectue le service de maintenance ne doit pas être laissé seul quand il viens pour l’entretien des équipements informatiques,</a:t>
            </a:r>
          </a:p>
          <a:p>
            <a:r>
              <a:rPr lang="fr-FR" sz="2600" smtClean="0"/>
              <a:t>Les boîtes à outils et les sacs du personnel du prestataire de maintenance doivent être soigneusement analysés pour éviter de compromettre la sécurité de l’entreprise.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fade">
                                      <p:cBhvr>
                                        <p:cTn id="7" dur="20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fade">
                                      <p:cBhvr>
                                        <p:cTn id="12" dur="2000"/>
                                        <p:tgtEl>
                                          <p:spTgt spid="55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fade">
                                      <p:cBhvr>
                                        <p:cTn id="17" dur="2000"/>
                                        <p:tgtEl>
                                          <p:spTgt spid="55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299">
                                            <p:txEl>
                                              <p:pRg st="3" end="3"/>
                                            </p:txEl>
                                          </p:spTgt>
                                        </p:tgtEl>
                                        <p:attrNameLst>
                                          <p:attrName>style.visibility</p:attrName>
                                        </p:attrNameLst>
                                      </p:cBhvr>
                                      <p:to>
                                        <p:strVal val="visible"/>
                                      </p:to>
                                    </p:set>
                                    <p:animEffect transition="in" filter="fade">
                                      <p:cBhvr>
                                        <p:cTn id="22" dur="2000"/>
                                        <p:tgtEl>
                                          <p:spTgt spid="55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bwMode="auto">
          <a:xfrm>
            <a:off x="357188" y="71438"/>
            <a:ext cx="7772400" cy="842962"/>
          </a:xfrm>
          <a:prstGeom prst="rect">
            <a:avLst/>
          </a:prstGeom>
          <a:noFill/>
          <a:ln w="9525">
            <a:noFill/>
            <a:miter lim="800000"/>
            <a:headEnd/>
            <a:tailEnd/>
          </a:ln>
        </p:spPr>
        <p:txBody>
          <a:bodyPr anchor="ctr"/>
          <a:lstStyle/>
          <a:p>
            <a:pPr algn="l">
              <a:defRPr/>
            </a:pPr>
            <a:r>
              <a:rPr lang="fr-FR" sz="3000" kern="0" dirty="0">
                <a:solidFill>
                  <a:schemeClr val="accent2"/>
                </a:solidFill>
                <a:latin typeface="+mj-lt"/>
                <a:ea typeface="+mj-ea"/>
                <a:cs typeface="+mj-cs"/>
              </a:rPr>
              <a:t>Sécurité Physique(10)-Ecoute téléphonique</a:t>
            </a:r>
          </a:p>
        </p:txBody>
      </p:sp>
      <p:sp>
        <p:nvSpPr>
          <p:cNvPr id="56323" name="Espace réservé du contenu 4"/>
          <p:cNvSpPr>
            <a:spLocks noGrp="1"/>
          </p:cNvSpPr>
          <p:nvPr>
            <p:ph idx="1"/>
          </p:nvPr>
        </p:nvSpPr>
        <p:spPr>
          <a:xfrm>
            <a:off x="500062" y="1661120"/>
            <a:ext cx="8248402" cy="4648200"/>
          </a:xfrm>
        </p:spPr>
        <p:txBody>
          <a:bodyPr/>
          <a:lstStyle/>
          <a:p>
            <a:r>
              <a:rPr lang="fr-FR" sz="2800" dirty="0" smtClean="0"/>
              <a:t>L’écoute électronique est l’action d’écouter secrètement les conversations d’autres personnes en connectant un appareil d’écoute à leur téléphone,</a:t>
            </a:r>
          </a:p>
          <a:p>
            <a:r>
              <a:rPr lang="fr-FR" sz="2800" dirty="0" smtClean="0"/>
              <a:t>Vous pouvez prendre les mesures suivantes pour s’assurer que personne n’écoute les communications :</a:t>
            </a:r>
          </a:p>
          <a:p>
            <a:pPr lvl="1"/>
            <a:r>
              <a:rPr lang="fr-FR" sz="2400" dirty="0" smtClean="0"/>
              <a:t>Inspecter régulièrement toutes les données qui circulent dans les câbles</a:t>
            </a:r>
          </a:p>
          <a:p>
            <a:pPr lvl="1"/>
            <a:r>
              <a:rPr lang="fr-FR" sz="2400" dirty="0" smtClean="0"/>
              <a:t>Utiliser des câbles blindés</a:t>
            </a:r>
          </a:p>
          <a:p>
            <a:pPr lvl="1"/>
            <a:r>
              <a:rPr lang="fr-FR" sz="2400" dirty="0" smtClean="0"/>
              <a:t>Ne jamais laisser des câbles exposés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fade">
                                      <p:cBhvr>
                                        <p:cTn id="7" dur="2000"/>
                                        <p:tgtEl>
                                          <p:spTgt spid="56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fade">
                                      <p:cBhvr>
                                        <p:cTn id="12" dur="2000"/>
                                        <p:tgtEl>
                                          <p:spTgt spid="5632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animEffect transition="in" filter="fade">
                                      <p:cBhvr>
                                        <p:cTn id="15" dur="2000"/>
                                        <p:tgtEl>
                                          <p:spTgt spid="5632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6323">
                                            <p:txEl>
                                              <p:pRg st="3" end="3"/>
                                            </p:txEl>
                                          </p:spTgt>
                                        </p:tgtEl>
                                        <p:attrNameLst>
                                          <p:attrName>style.visibility</p:attrName>
                                        </p:attrNameLst>
                                      </p:cBhvr>
                                      <p:to>
                                        <p:strVal val="visible"/>
                                      </p:to>
                                    </p:set>
                                    <p:animEffect transition="in" filter="fade">
                                      <p:cBhvr>
                                        <p:cTn id="18" dur="2000"/>
                                        <p:tgtEl>
                                          <p:spTgt spid="5632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323">
                                            <p:txEl>
                                              <p:pRg st="4" end="4"/>
                                            </p:txEl>
                                          </p:spTgt>
                                        </p:tgtEl>
                                        <p:attrNameLst>
                                          <p:attrName>style.visibility</p:attrName>
                                        </p:attrNameLst>
                                      </p:cBhvr>
                                      <p:to>
                                        <p:strVal val="visible"/>
                                      </p:to>
                                    </p:set>
                                    <p:animEffect transition="in" filter="fade">
                                      <p:cBhvr>
                                        <p:cTn id="21" dur="2000"/>
                                        <p:tgtEl>
                                          <p:spTgt spid="56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bwMode="auto">
          <a:xfrm>
            <a:off x="514350" y="85725"/>
            <a:ext cx="7772400" cy="842963"/>
          </a:xfrm>
          <a:prstGeom prst="rect">
            <a:avLst/>
          </a:prstGeom>
          <a:noFill/>
          <a:ln w="9525">
            <a:noFill/>
            <a:miter lim="800000"/>
            <a:headEnd/>
            <a:tailEnd/>
          </a:ln>
        </p:spPr>
        <p:txBody>
          <a:bodyPr anchor="ctr"/>
          <a:lstStyle/>
          <a:p>
            <a:pPr algn="l">
              <a:defRPr/>
            </a:pPr>
            <a:r>
              <a:rPr lang="fr-FR" sz="3600" kern="0" dirty="0">
                <a:solidFill>
                  <a:schemeClr val="accent2"/>
                </a:solidFill>
                <a:latin typeface="+mj-lt"/>
                <a:ea typeface="+mj-ea"/>
                <a:cs typeface="+mj-cs"/>
              </a:rPr>
              <a:t>Sécurité Physique(11)-accès distant</a:t>
            </a:r>
          </a:p>
        </p:txBody>
      </p:sp>
      <p:sp>
        <p:nvSpPr>
          <p:cNvPr id="57347" name="Espace réservé du contenu 4"/>
          <p:cNvSpPr>
            <a:spLocks noGrp="1"/>
          </p:cNvSpPr>
          <p:nvPr>
            <p:ph idx="1"/>
          </p:nvPr>
        </p:nvSpPr>
        <p:spPr>
          <a:xfrm>
            <a:off x="571500" y="1196752"/>
            <a:ext cx="7858125" cy="5040560"/>
          </a:xfrm>
        </p:spPr>
        <p:txBody>
          <a:bodyPr/>
          <a:lstStyle/>
          <a:p>
            <a:r>
              <a:rPr lang="fr-FR" sz="2800" dirty="0" smtClean="0"/>
              <a:t>L’accès distant est un moyen pour un employé de travailler depuis n’importe quel endroit en dehors des limites physiques de l’entreprise.</a:t>
            </a:r>
          </a:p>
          <a:p>
            <a:r>
              <a:rPr lang="fr-FR" sz="2800" dirty="0" smtClean="0"/>
              <a:t>L’accès distant au réseau de l’entreprise devrais être évité autant que possible</a:t>
            </a:r>
          </a:p>
          <a:p>
            <a:r>
              <a:rPr lang="fr-FR" sz="2800" dirty="0" smtClean="0"/>
              <a:t>Il est très facile pour un attaquant en utilisant l’accès distant de nuire au système d’information de l’entreprise</a:t>
            </a:r>
          </a:p>
          <a:p>
            <a:r>
              <a:rPr lang="fr-FR" sz="2800" dirty="0" smtClean="0"/>
              <a:t>L’accès distant est plus dangereux que l’accès physique puisque l’attaquant n’est pas dans le voisinage et la probabilité de l’attraper est moins.</a:t>
            </a:r>
          </a:p>
          <a:p>
            <a:endParaRPr lang="fr-FR"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fade">
                                      <p:cBhvr>
                                        <p:cTn id="7" dur="20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fade">
                                      <p:cBhvr>
                                        <p:cTn id="12" dur="2000"/>
                                        <p:tgtEl>
                                          <p:spTgt spid="57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fade">
                                      <p:cBhvr>
                                        <p:cTn id="17" dur="2000"/>
                                        <p:tgtEl>
                                          <p:spTgt spid="57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fade">
                                      <p:cBhvr>
                                        <p:cTn id="22" dur="20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p:cNvSpPr>
            <a:spLocks noGrp="1"/>
          </p:cNvSpPr>
          <p:nvPr>
            <p:ph type="title"/>
          </p:nvPr>
        </p:nvSpPr>
        <p:spPr>
          <a:xfrm>
            <a:off x="533400" y="71438"/>
            <a:ext cx="7772400" cy="771525"/>
          </a:xfrm>
        </p:spPr>
        <p:txBody>
          <a:bodyPr/>
          <a:lstStyle/>
          <a:p>
            <a:r>
              <a:rPr lang="fr-FR" sz="3600" smtClean="0"/>
              <a:t>Accès distant : suite</a:t>
            </a:r>
          </a:p>
        </p:txBody>
      </p:sp>
      <p:sp>
        <p:nvSpPr>
          <p:cNvPr id="58371" name="Espace réservé du contenu 2"/>
          <p:cNvSpPr>
            <a:spLocks noGrp="1"/>
          </p:cNvSpPr>
          <p:nvPr>
            <p:ph idx="1"/>
          </p:nvPr>
        </p:nvSpPr>
        <p:spPr>
          <a:xfrm>
            <a:off x="571500" y="1357313"/>
            <a:ext cx="7858125" cy="4648200"/>
          </a:xfrm>
        </p:spPr>
        <p:txBody>
          <a:bodyPr/>
          <a:lstStyle/>
          <a:p>
            <a:r>
              <a:rPr lang="fr-FR" sz="2800" dirty="0" smtClean="0"/>
              <a:t>Les données transféré durant un accès distant doivent être cryptées pour éviter l’interception</a:t>
            </a:r>
          </a:p>
          <a:p>
            <a:r>
              <a:rPr lang="fr-FR" sz="2800" dirty="0" smtClean="0"/>
              <a:t>L’accès distant doit être restreint pour des employés qui ont un niveau de responsabilité très important dans la compagnie</a:t>
            </a:r>
          </a:p>
          <a:p>
            <a:r>
              <a:rPr lang="fr-FR" sz="2800" dirty="0" smtClean="0"/>
              <a:t>Ils doivent avoir un compte (login) spécial pour l’accès distant, le mot de </a:t>
            </a:r>
            <a:r>
              <a:rPr lang="fr-FR" sz="2800" dirty="0" err="1" smtClean="0"/>
              <a:t>pass</a:t>
            </a:r>
            <a:r>
              <a:rPr lang="fr-FR" sz="2800" dirty="0" smtClean="0"/>
              <a:t> d’authentification doit être crypté pour éviter son piratage,</a:t>
            </a:r>
          </a:p>
          <a:p>
            <a:r>
              <a:rPr lang="fr-FR" sz="2800" dirty="0" smtClean="0"/>
              <a:t>VPN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fade">
                                      <p:cBhvr>
                                        <p:cTn id="7" dur="20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fade">
                                      <p:cBhvr>
                                        <p:cTn id="12" dur="2000"/>
                                        <p:tgtEl>
                                          <p:spTgt spid="5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fade">
                                      <p:cBhvr>
                                        <p:cTn id="17" dur="2000"/>
                                        <p:tgtEl>
                                          <p:spTgt spid="58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fade">
                                      <p:cBhvr>
                                        <p:cTn id="22" dur="2000"/>
                                        <p:tgtEl>
                                          <p:spTgt spid="58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re 1"/>
          <p:cNvSpPr>
            <a:spLocks noGrp="1"/>
          </p:cNvSpPr>
          <p:nvPr>
            <p:ph type="title"/>
          </p:nvPr>
        </p:nvSpPr>
        <p:spPr>
          <a:xfrm>
            <a:off x="533400" y="228600"/>
            <a:ext cx="7772400" cy="842963"/>
          </a:xfrm>
        </p:spPr>
        <p:txBody>
          <a:bodyPr/>
          <a:lstStyle/>
          <a:p>
            <a:endParaRPr lang="fr-FR" smtClean="0"/>
          </a:p>
        </p:txBody>
      </p:sp>
      <p:sp>
        <p:nvSpPr>
          <p:cNvPr id="3" name="Espace réservé du contenu 3"/>
          <p:cNvSpPr txBox="1">
            <a:spLocks/>
          </p:cNvSpPr>
          <p:nvPr/>
        </p:nvSpPr>
        <p:spPr>
          <a:xfrm>
            <a:off x="609600" y="1357313"/>
            <a:ext cx="7534275" cy="4714875"/>
          </a:xfrm>
          <a:prstGeom prst="rect">
            <a:avLst/>
          </a:prstGeom>
        </p:spPr>
        <p:txBody>
          <a:bodyPr/>
          <a:lstStyle/>
          <a:p>
            <a:pPr marL="342900" indent="-342900" algn="l">
              <a:spcBef>
                <a:spcPct val="20000"/>
              </a:spcBef>
              <a:buFontTx/>
              <a:buChar char="•"/>
              <a:defRPr/>
            </a:pPr>
            <a:r>
              <a:rPr lang="fr-FR" sz="2000" kern="0" dirty="0">
                <a:latin typeface="+mn-lt"/>
              </a:rPr>
              <a:t>Statistiques sur la sécurité</a:t>
            </a:r>
          </a:p>
          <a:p>
            <a:pPr marL="342900" indent="-342900" algn="l">
              <a:spcBef>
                <a:spcPct val="20000"/>
              </a:spcBef>
              <a:buFontTx/>
              <a:buChar char="•"/>
              <a:defRPr/>
            </a:pPr>
            <a:r>
              <a:rPr lang="fr-FR" sz="2000" kern="0" dirty="0">
                <a:latin typeface="+mn-lt"/>
              </a:rPr>
              <a:t>Sécurité Physique</a:t>
            </a:r>
          </a:p>
          <a:p>
            <a:pPr marL="342900" indent="-342900" algn="l">
              <a:spcBef>
                <a:spcPct val="20000"/>
              </a:spcBef>
              <a:buFontTx/>
              <a:buChar char="•"/>
              <a:defRPr/>
            </a:pPr>
            <a:r>
              <a:rPr lang="fr-FR" sz="2000" kern="0" dirty="0">
                <a:latin typeface="+mn-lt"/>
              </a:rPr>
              <a:t>Besoin en sécurité physique</a:t>
            </a:r>
          </a:p>
          <a:p>
            <a:pPr marL="342900" indent="-342900" algn="l">
              <a:spcBef>
                <a:spcPct val="20000"/>
              </a:spcBef>
              <a:buFontTx/>
              <a:buChar char="•"/>
              <a:defRPr/>
            </a:pPr>
            <a:r>
              <a:rPr lang="fr-FR" sz="2000" kern="0" dirty="0">
                <a:latin typeface="+mn-lt"/>
              </a:rPr>
              <a:t>Facteurs affectant la sécurité physique</a:t>
            </a:r>
          </a:p>
          <a:p>
            <a:pPr marL="342900" indent="-342900" algn="l">
              <a:spcBef>
                <a:spcPct val="20000"/>
              </a:spcBef>
              <a:buFontTx/>
              <a:buChar char="•"/>
              <a:defRPr/>
            </a:pPr>
            <a:r>
              <a:rPr lang="fr-FR" sz="2000" kern="0" dirty="0">
                <a:latin typeface="+mn-lt"/>
              </a:rPr>
              <a:t>Sécurité physique-liste de contrôle</a:t>
            </a:r>
          </a:p>
          <a:p>
            <a:pPr marL="342900" indent="-342900" algn="l">
              <a:spcBef>
                <a:spcPct val="20000"/>
              </a:spcBef>
              <a:buFontTx/>
              <a:buChar char="•"/>
              <a:defRPr/>
            </a:pPr>
            <a:r>
              <a:rPr lang="fr-FR" sz="2000" kern="0" dirty="0">
                <a:solidFill>
                  <a:srgbClr val="FF0000"/>
                </a:solidFill>
                <a:latin typeface="+mn-lt"/>
              </a:rPr>
              <a:t>Obstacles Physiques</a:t>
            </a:r>
            <a:endParaRPr lang="fr-FR" sz="2000" kern="0" dirty="0">
              <a:latin typeface="+mn-lt"/>
            </a:endParaRPr>
          </a:p>
          <a:p>
            <a:pPr marL="342900" indent="-342900" algn="l">
              <a:spcBef>
                <a:spcPct val="20000"/>
              </a:spcBef>
              <a:buFontTx/>
              <a:buChar char="•"/>
              <a:defRPr/>
            </a:pPr>
            <a:r>
              <a:rPr lang="fr-FR" sz="2000" kern="0" dirty="0">
                <a:latin typeface="+mn-lt"/>
              </a:rPr>
              <a:t>Wireless Security</a:t>
            </a:r>
          </a:p>
          <a:p>
            <a:pPr marL="342900" indent="-342900" algn="l">
              <a:spcBef>
                <a:spcPct val="20000"/>
              </a:spcBef>
              <a:buFontTx/>
              <a:buChar char="•"/>
              <a:defRPr/>
            </a:pPr>
            <a:r>
              <a:rPr lang="fr-FR" sz="2000" kern="0" dirty="0">
                <a:latin typeface="+mn-lt"/>
              </a:rPr>
              <a:t>Vols des </a:t>
            </a:r>
            <a:r>
              <a:rPr lang="fr-FR" sz="2000" kern="0" dirty="0" err="1">
                <a:latin typeface="+mn-lt"/>
              </a:rPr>
              <a:t>Laptops</a:t>
            </a:r>
            <a:endParaRPr lang="fr-FR" sz="2000" kern="0" dirty="0">
              <a:latin typeface="+mn-lt"/>
            </a:endParaRPr>
          </a:p>
          <a:p>
            <a:pPr marL="342900" indent="-342900" algn="l">
              <a:spcBef>
                <a:spcPct val="20000"/>
              </a:spcBef>
              <a:buFontTx/>
              <a:buChar char="•"/>
              <a:defRPr/>
            </a:pPr>
            <a:r>
              <a:rPr lang="fr-FR" sz="2000" kern="0" dirty="0"/>
              <a:t>Défis pour mettre en œuvre  la sécurité Physique</a:t>
            </a:r>
          </a:p>
          <a:p>
            <a:pPr marL="342900" indent="-342900" algn="l">
              <a:spcBef>
                <a:spcPct val="20000"/>
              </a:spcBef>
              <a:buFontTx/>
              <a:buChar char="•"/>
              <a:defRPr/>
            </a:pPr>
            <a:r>
              <a:rPr lang="fr-FR" sz="2000" kern="0" dirty="0"/>
              <a:t>Techniques d’espionnage</a:t>
            </a:r>
          </a:p>
          <a:p>
            <a:pPr marL="342900" indent="-342900" algn="l">
              <a:spcBef>
                <a:spcPct val="20000"/>
              </a:spcBef>
              <a:buFontTx/>
              <a:buChar char="•"/>
              <a:defRPr/>
            </a:pPr>
            <a:r>
              <a:rPr lang="fr-FR" sz="2000" kern="0" dirty="0">
                <a:solidFill>
                  <a:schemeClr val="tx2"/>
                </a:solidFill>
              </a:rPr>
              <a:t>Les mécanismes de sécurité de l’information</a:t>
            </a:r>
          </a:p>
          <a:p>
            <a:pPr marL="342900" indent="-342900" algn="l">
              <a:spcBef>
                <a:spcPct val="20000"/>
              </a:spcBef>
              <a:buFontTx/>
              <a:buChar char="•"/>
              <a:defRPr/>
            </a:pPr>
            <a:r>
              <a:rPr lang="fr-FR" sz="2000" kern="0" dirty="0">
                <a:solidFill>
                  <a:schemeClr val="tx2"/>
                </a:solidFill>
              </a:rPr>
              <a:t>Sécurité du système de  l’information</a:t>
            </a:r>
          </a:p>
          <a:p>
            <a:pPr marL="342900" indent="-342900" algn="l">
              <a:spcBef>
                <a:spcPct val="20000"/>
              </a:spcBef>
              <a:buFontTx/>
              <a:buChar char="•"/>
              <a:defRPr/>
            </a:pPr>
            <a:r>
              <a:rPr lang="fr-FR" sz="2000" kern="0" dirty="0"/>
              <a:t>EPS (</a:t>
            </a:r>
            <a:r>
              <a:rPr lang="fr-FR" sz="2000" kern="0" dirty="0" err="1"/>
              <a:t>Electronic</a:t>
            </a:r>
            <a:r>
              <a:rPr lang="fr-FR" sz="2000" kern="0" dirty="0"/>
              <a:t> </a:t>
            </a:r>
            <a:r>
              <a:rPr lang="fr-FR" sz="2000" kern="0" dirty="0" err="1"/>
              <a:t>Physical</a:t>
            </a:r>
            <a:r>
              <a:rPr lang="fr-FR" sz="2000" kern="0" dirty="0"/>
              <a:t> Security)</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re 1"/>
          <p:cNvSpPr>
            <a:spLocks noGrp="1"/>
          </p:cNvSpPr>
          <p:nvPr>
            <p:ph type="title"/>
          </p:nvPr>
        </p:nvSpPr>
        <p:spPr/>
        <p:txBody>
          <a:bodyPr/>
          <a:lstStyle/>
          <a:p>
            <a:r>
              <a:rPr lang="fr-FR" smtClean="0"/>
              <a:t>Obstacles physiques</a:t>
            </a:r>
          </a:p>
        </p:txBody>
      </p:sp>
      <p:sp>
        <p:nvSpPr>
          <p:cNvPr id="60419" name="Espace réservé du contenu 2"/>
          <p:cNvSpPr>
            <a:spLocks noGrp="1"/>
          </p:cNvSpPr>
          <p:nvPr>
            <p:ph idx="1"/>
          </p:nvPr>
        </p:nvSpPr>
        <p:spPr>
          <a:xfrm>
            <a:off x="571500" y="1143000"/>
            <a:ext cx="7858125" cy="5143500"/>
          </a:xfrm>
        </p:spPr>
        <p:txBody>
          <a:bodyPr/>
          <a:lstStyle/>
          <a:p>
            <a:r>
              <a:rPr lang="fr-FR" sz="2800" smtClean="0"/>
              <a:t>Gâches</a:t>
            </a:r>
          </a:p>
          <a:p>
            <a:r>
              <a:rPr lang="fr-FR" sz="2800" smtClean="0"/>
              <a:t>Ventouses</a:t>
            </a:r>
          </a:p>
          <a:p>
            <a:r>
              <a:rPr lang="fr-FR" sz="2800" smtClean="0"/>
              <a:t>Bandeaux et poignées ventouses</a:t>
            </a:r>
          </a:p>
          <a:p>
            <a:r>
              <a:rPr lang="fr-FR" sz="2800" smtClean="0"/>
              <a:t>Electro serrures</a:t>
            </a:r>
          </a:p>
          <a:p>
            <a:r>
              <a:rPr lang="fr-FR" sz="2800" smtClean="0"/>
              <a:t>Motoverrous</a:t>
            </a:r>
          </a:p>
          <a:p>
            <a:r>
              <a:rPr lang="fr-FR" sz="2800" smtClean="0"/>
              <a:t>Tourniquets</a:t>
            </a:r>
          </a:p>
          <a:p>
            <a:r>
              <a:rPr lang="fr-FR" sz="2800" smtClean="0"/>
              <a:t>Tripodes</a:t>
            </a:r>
          </a:p>
          <a:p>
            <a:r>
              <a:rPr lang="fr-FR" sz="2800" smtClean="0"/>
              <a:t>Couloir</a:t>
            </a:r>
          </a:p>
          <a:p>
            <a:r>
              <a:rPr lang="fr-FR" sz="2800" smtClean="0"/>
              <a:t>Portillon</a:t>
            </a:r>
          </a:p>
          <a:p>
            <a:r>
              <a:rPr lang="fr-FR" sz="2800" smtClean="0"/>
              <a:t>SAS</a:t>
            </a:r>
          </a:p>
          <a:p>
            <a:endParaRPr lang="fr-FR" sz="28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re 1"/>
          <p:cNvSpPr>
            <a:spLocks noGrp="1"/>
          </p:cNvSpPr>
          <p:nvPr>
            <p:ph type="title"/>
          </p:nvPr>
        </p:nvSpPr>
        <p:spPr>
          <a:xfrm>
            <a:off x="533400" y="228600"/>
            <a:ext cx="7772400" cy="842963"/>
          </a:xfrm>
        </p:spPr>
        <p:txBody>
          <a:bodyPr/>
          <a:lstStyle/>
          <a:p>
            <a:endParaRPr lang="fr-FR" smtClean="0"/>
          </a:p>
        </p:txBody>
      </p:sp>
      <p:sp>
        <p:nvSpPr>
          <p:cNvPr id="4" name="Espace réservé du contenu 3"/>
          <p:cNvSpPr txBox="1">
            <a:spLocks/>
          </p:cNvSpPr>
          <p:nvPr/>
        </p:nvSpPr>
        <p:spPr>
          <a:xfrm>
            <a:off x="609600" y="1357313"/>
            <a:ext cx="7534275" cy="4857750"/>
          </a:xfrm>
          <a:prstGeom prst="rect">
            <a:avLst/>
          </a:prstGeom>
        </p:spPr>
        <p:txBody>
          <a:bodyPr/>
          <a:lstStyle/>
          <a:p>
            <a:pPr marL="342900" indent="-342900" algn="l">
              <a:spcBef>
                <a:spcPct val="20000"/>
              </a:spcBef>
              <a:buFontTx/>
              <a:buChar char="•"/>
              <a:defRPr/>
            </a:pPr>
            <a:r>
              <a:rPr lang="fr-FR" sz="2000" kern="0" dirty="0">
                <a:latin typeface="+mn-lt"/>
              </a:rPr>
              <a:t>Statistiques sur la sécurité</a:t>
            </a:r>
          </a:p>
          <a:p>
            <a:pPr marL="342900" indent="-342900" algn="l">
              <a:spcBef>
                <a:spcPct val="20000"/>
              </a:spcBef>
              <a:buFontTx/>
              <a:buChar char="•"/>
              <a:defRPr/>
            </a:pPr>
            <a:r>
              <a:rPr lang="fr-FR" sz="2000" kern="0" dirty="0">
                <a:latin typeface="+mn-lt"/>
              </a:rPr>
              <a:t>Sécurité Physique</a:t>
            </a:r>
          </a:p>
          <a:p>
            <a:pPr marL="342900" indent="-342900" algn="l">
              <a:spcBef>
                <a:spcPct val="20000"/>
              </a:spcBef>
              <a:buFontTx/>
              <a:buChar char="•"/>
              <a:defRPr/>
            </a:pPr>
            <a:r>
              <a:rPr lang="fr-FR" sz="2000" kern="0" dirty="0">
                <a:latin typeface="+mn-lt"/>
              </a:rPr>
              <a:t>Besoin en sécurité physique</a:t>
            </a:r>
          </a:p>
          <a:p>
            <a:pPr marL="342900" indent="-342900" algn="l">
              <a:spcBef>
                <a:spcPct val="20000"/>
              </a:spcBef>
              <a:buFontTx/>
              <a:buChar char="•"/>
              <a:defRPr/>
            </a:pPr>
            <a:r>
              <a:rPr lang="fr-FR" sz="2000" kern="0" dirty="0">
                <a:latin typeface="+mn-lt"/>
              </a:rPr>
              <a:t>Facteurs affectant la sécurité physique</a:t>
            </a:r>
          </a:p>
          <a:p>
            <a:pPr marL="342900" indent="-342900" algn="l">
              <a:spcBef>
                <a:spcPct val="20000"/>
              </a:spcBef>
              <a:buFontTx/>
              <a:buChar char="•"/>
              <a:defRPr/>
            </a:pPr>
            <a:r>
              <a:rPr lang="fr-FR" sz="2000" kern="0" dirty="0">
                <a:latin typeface="+mn-lt"/>
              </a:rPr>
              <a:t>Sécurité physique-liste de contrôle</a:t>
            </a:r>
          </a:p>
          <a:p>
            <a:pPr marL="342900" indent="-342900" algn="l">
              <a:spcBef>
                <a:spcPct val="20000"/>
              </a:spcBef>
              <a:buFontTx/>
              <a:buChar char="•"/>
              <a:defRPr/>
            </a:pPr>
            <a:r>
              <a:rPr lang="fr-FR" sz="2000" kern="0" dirty="0">
                <a:solidFill>
                  <a:schemeClr val="tx2"/>
                </a:solidFill>
                <a:latin typeface="+mn-lt"/>
              </a:rPr>
              <a:t>Obstacles Physiques</a:t>
            </a:r>
          </a:p>
          <a:p>
            <a:pPr marL="342900" indent="-342900" algn="l">
              <a:spcBef>
                <a:spcPct val="20000"/>
              </a:spcBef>
              <a:buFontTx/>
              <a:buChar char="•"/>
              <a:defRPr/>
            </a:pPr>
            <a:r>
              <a:rPr lang="fr-FR" sz="2000" kern="0" dirty="0">
                <a:solidFill>
                  <a:srgbClr val="FF0000"/>
                </a:solidFill>
                <a:latin typeface="+mn-lt"/>
              </a:rPr>
              <a:t>Wireless Security</a:t>
            </a:r>
          </a:p>
          <a:p>
            <a:pPr marL="342900" indent="-342900" algn="l">
              <a:spcBef>
                <a:spcPct val="20000"/>
              </a:spcBef>
              <a:buFontTx/>
              <a:buChar char="•"/>
              <a:defRPr/>
            </a:pPr>
            <a:r>
              <a:rPr lang="fr-FR" sz="2000" kern="0" dirty="0">
                <a:latin typeface="+mn-lt"/>
              </a:rPr>
              <a:t>Vols des </a:t>
            </a:r>
            <a:r>
              <a:rPr lang="fr-FR" sz="2000" kern="0" dirty="0" err="1">
                <a:latin typeface="+mn-lt"/>
              </a:rPr>
              <a:t>Laptops</a:t>
            </a:r>
            <a:endParaRPr lang="fr-FR" sz="2000" kern="0" dirty="0">
              <a:latin typeface="+mn-lt"/>
            </a:endParaRPr>
          </a:p>
          <a:p>
            <a:pPr marL="342900" indent="-342900" algn="l">
              <a:spcBef>
                <a:spcPct val="20000"/>
              </a:spcBef>
              <a:buFontTx/>
              <a:buChar char="•"/>
              <a:defRPr/>
            </a:pPr>
            <a:r>
              <a:rPr lang="fr-FR" sz="2000" kern="0" dirty="0"/>
              <a:t>Défis pour mettre en œuvre  la sécurité Physique</a:t>
            </a:r>
          </a:p>
          <a:p>
            <a:pPr marL="342900" indent="-342900" algn="l">
              <a:spcBef>
                <a:spcPct val="20000"/>
              </a:spcBef>
              <a:buFontTx/>
              <a:buChar char="•"/>
              <a:defRPr/>
            </a:pPr>
            <a:r>
              <a:rPr lang="fr-FR" sz="2000" kern="0" dirty="0"/>
              <a:t>Techniques d’espionnage</a:t>
            </a:r>
          </a:p>
          <a:p>
            <a:pPr marL="342900" indent="-342900" algn="l">
              <a:spcBef>
                <a:spcPct val="20000"/>
              </a:spcBef>
              <a:buFontTx/>
              <a:buChar char="•"/>
              <a:defRPr/>
            </a:pPr>
            <a:r>
              <a:rPr lang="fr-FR" sz="2000" kern="0" dirty="0">
                <a:solidFill>
                  <a:schemeClr val="tx2"/>
                </a:solidFill>
              </a:rPr>
              <a:t>Les mécanismes de sécurité de l’information</a:t>
            </a:r>
          </a:p>
          <a:p>
            <a:pPr marL="342900" indent="-342900" algn="l">
              <a:spcBef>
                <a:spcPct val="20000"/>
              </a:spcBef>
              <a:buFontTx/>
              <a:buChar char="•"/>
              <a:defRPr/>
            </a:pPr>
            <a:r>
              <a:rPr lang="fr-FR" sz="2000" kern="0" dirty="0">
                <a:solidFill>
                  <a:schemeClr val="tx2"/>
                </a:solidFill>
              </a:rPr>
              <a:t>Sécurité du système de  l’information</a:t>
            </a:r>
          </a:p>
          <a:p>
            <a:pPr marL="342900" indent="-342900" algn="l">
              <a:spcBef>
                <a:spcPct val="20000"/>
              </a:spcBef>
              <a:buFontTx/>
              <a:buChar char="•"/>
              <a:defRPr/>
            </a:pPr>
            <a:r>
              <a:rPr lang="fr-FR" sz="2000" kern="0" dirty="0"/>
              <a:t>EPS (</a:t>
            </a:r>
            <a:r>
              <a:rPr lang="fr-FR" sz="2000" kern="0" dirty="0" err="1"/>
              <a:t>Electronic</a:t>
            </a:r>
            <a:r>
              <a:rPr lang="fr-FR" sz="2000" kern="0" dirty="0"/>
              <a:t> </a:t>
            </a:r>
            <a:r>
              <a:rPr lang="fr-FR" sz="2000" kern="0" dirty="0" err="1"/>
              <a:t>Physical</a:t>
            </a:r>
            <a:r>
              <a:rPr lang="fr-FR" sz="2000" kern="0" dirty="0"/>
              <a:t> Security)</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p:txBody>
          <a:bodyPr/>
          <a:lstStyle/>
          <a:p>
            <a:r>
              <a:rPr lang="fr-FR" smtClean="0"/>
              <a:t>Wireless Security </a:t>
            </a:r>
          </a:p>
        </p:txBody>
      </p:sp>
      <p:sp>
        <p:nvSpPr>
          <p:cNvPr id="62467" name="Espace réservé du contenu 2"/>
          <p:cNvSpPr>
            <a:spLocks noGrp="1"/>
          </p:cNvSpPr>
          <p:nvPr>
            <p:ph idx="1"/>
          </p:nvPr>
        </p:nvSpPr>
        <p:spPr>
          <a:xfrm>
            <a:off x="571500" y="1495425"/>
            <a:ext cx="7858125" cy="4505325"/>
          </a:xfrm>
        </p:spPr>
        <p:txBody>
          <a:bodyPr/>
          <a:lstStyle/>
          <a:p>
            <a:r>
              <a:rPr lang="fr-FR" sz="2800" smtClean="0"/>
              <a:t>Contrôle du trafic Wireless</a:t>
            </a:r>
          </a:p>
          <a:p>
            <a:r>
              <a:rPr lang="fr-FR" sz="2800" smtClean="0"/>
              <a:t>Activation cryptage :</a:t>
            </a:r>
          </a:p>
          <a:p>
            <a:pPr lvl="1"/>
            <a:r>
              <a:rPr lang="fr-FR" sz="2400" smtClean="0"/>
              <a:t>WEP (Wired Equivalent Privacy), clé de 40, 128 bits</a:t>
            </a:r>
          </a:p>
          <a:p>
            <a:pPr lvl="1"/>
            <a:r>
              <a:rPr lang="fr-FR" sz="2400" smtClean="0"/>
              <a:t>WPA (Wi-Fi Protected Access) </a:t>
            </a:r>
          </a:p>
          <a:p>
            <a:r>
              <a:rPr lang="fr-FR" sz="2800" smtClean="0"/>
              <a:t>Contrôle des adresses MAC</a:t>
            </a:r>
          </a:p>
          <a:p>
            <a:r>
              <a:rPr lang="fr-FR" sz="2800" smtClean="0"/>
              <a:t>Cryptage de bout en bout</a:t>
            </a:r>
          </a:p>
          <a:p>
            <a:pPr lvl="1"/>
            <a:r>
              <a:rPr lang="fr-FR" sz="2400" smtClean="0"/>
              <a:t>SSL/SSH,</a:t>
            </a:r>
          </a:p>
          <a:p>
            <a:pPr lvl="1"/>
            <a:r>
              <a:rPr lang="fr-FR" sz="2400" smtClean="0"/>
              <a:t>Utilisation de certificats</a:t>
            </a:r>
          </a:p>
          <a:p>
            <a:r>
              <a:rPr lang="fr-FR" sz="2800" smtClean="0"/>
              <a:t>VPN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fade">
                                      <p:cBhvr>
                                        <p:cTn id="7" dur="20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fade">
                                      <p:cBhvr>
                                        <p:cTn id="12" dur="2000"/>
                                        <p:tgtEl>
                                          <p:spTgt spid="6246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animEffect transition="in" filter="fade">
                                      <p:cBhvr>
                                        <p:cTn id="15" dur="2000"/>
                                        <p:tgtEl>
                                          <p:spTgt spid="6246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2467">
                                            <p:txEl>
                                              <p:pRg st="3" end="3"/>
                                            </p:txEl>
                                          </p:spTgt>
                                        </p:tgtEl>
                                        <p:attrNameLst>
                                          <p:attrName>style.visibility</p:attrName>
                                        </p:attrNameLst>
                                      </p:cBhvr>
                                      <p:to>
                                        <p:strVal val="visible"/>
                                      </p:to>
                                    </p:set>
                                    <p:animEffect transition="in" filter="fade">
                                      <p:cBhvr>
                                        <p:cTn id="18" dur="2000"/>
                                        <p:tgtEl>
                                          <p:spTgt spid="624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animEffect transition="in" filter="fade">
                                      <p:cBhvr>
                                        <p:cTn id="23" dur="2000"/>
                                        <p:tgtEl>
                                          <p:spTgt spid="6246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2467">
                                            <p:txEl>
                                              <p:pRg st="5" end="5"/>
                                            </p:txEl>
                                          </p:spTgt>
                                        </p:tgtEl>
                                        <p:attrNameLst>
                                          <p:attrName>style.visibility</p:attrName>
                                        </p:attrNameLst>
                                      </p:cBhvr>
                                      <p:to>
                                        <p:strVal val="visible"/>
                                      </p:to>
                                    </p:set>
                                    <p:animEffect transition="in" filter="fade">
                                      <p:cBhvr>
                                        <p:cTn id="28" dur="2000"/>
                                        <p:tgtEl>
                                          <p:spTgt spid="62467">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467">
                                            <p:txEl>
                                              <p:pRg st="6" end="6"/>
                                            </p:txEl>
                                          </p:spTgt>
                                        </p:tgtEl>
                                        <p:attrNameLst>
                                          <p:attrName>style.visibility</p:attrName>
                                        </p:attrNameLst>
                                      </p:cBhvr>
                                      <p:to>
                                        <p:strVal val="visible"/>
                                      </p:to>
                                    </p:set>
                                    <p:animEffect transition="in" filter="fade">
                                      <p:cBhvr>
                                        <p:cTn id="31" dur="2000"/>
                                        <p:tgtEl>
                                          <p:spTgt spid="62467">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2467">
                                            <p:txEl>
                                              <p:pRg st="7" end="7"/>
                                            </p:txEl>
                                          </p:spTgt>
                                        </p:tgtEl>
                                        <p:attrNameLst>
                                          <p:attrName>style.visibility</p:attrName>
                                        </p:attrNameLst>
                                      </p:cBhvr>
                                      <p:to>
                                        <p:strVal val="visible"/>
                                      </p:to>
                                    </p:set>
                                    <p:animEffect transition="in" filter="fade">
                                      <p:cBhvr>
                                        <p:cTn id="34" dur="2000"/>
                                        <p:tgtEl>
                                          <p:spTgt spid="62467">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2467">
                                            <p:txEl>
                                              <p:pRg st="8" end="8"/>
                                            </p:txEl>
                                          </p:spTgt>
                                        </p:tgtEl>
                                        <p:attrNameLst>
                                          <p:attrName>style.visibility</p:attrName>
                                        </p:attrNameLst>
                                      </p:cBhvr>
                                      <p:to>
                                        <p:strVal val="visible"/>
                                      </p:to>
                                    </p:set>
                                    <p:animEffect transition="in" filter="fade">
                                      <p:cBhvr>
                                        <p:cTn id="39" dur="2000"/>
                                        <p:tgtEl>
                                          <p:spTgt spid="624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re 1"/>
          <p:cNvSpPr>
            <a:spLocks noGrp="1"/>
          </p:cNvSpPr>
          <p:nvPr>
            <p:ph type="title"/>
          </p:nvPr>
        </p:nvSpPr>
        <p:spPr/>
        <p:txBody>
          <a:bodyPr/>
          <a:lstStyle/>
          <a:p>
            <a:r>
              <a:rPr lang="fr-FR" dirty="0" smtClean="0"/>
              <a:t>Wireless Security </a:t>
            </a:r>
          </a:p>
        </p:txBody>
      </p:sp>
      <p:sp>
        <p:nvSpPr>
          <p:cNvPr id="63491" name="Espace réservé du contenu 2"/>
          <p:cNvSpPr>
            <a:spLocks noGrp="1"/>
          </p:cNvSpPr>
          <p:nvPr>
            <p:ph idx="1"/>
          </p:nvPr>
        </p:nvSpPr>
        <p:spPr/>
        <p:txBody>
          <a:bodyPr/>
          <a:lstStyle/>
          <a:p>
            <a:r>
              <a:rPr lang="fr-FR" smtClean="0"/>
              <a:t>Evaluation des AP</a:t>
            </a:r>
          </a:p>
          <a:p>
            <a:pPr lvl="1"/>
            <a:r>
              <a:rPr lang="fr-FR" smtClean="0"/>
              <a:t>Les AP non autorisées doivent être contrôlés</a:t>
            </a:r>
          </a:p>
          <a:p>
            <a:pPr lvl="1"/>
            <a:r>
              <a:rPr lang="fr-FR" smtClean="0"/>
              <a:t>Installation de firewalls et IDS sur les laptops</a:t>
            </a:r>
          </a:p>
          <a:p>
            <a:pPr lvl="1"/>
            <a:r>
              <a:rPr lang="fr-FR" smtClean="0"/>
              <a:t>Analyse du système pour  toute configuration incorrecte de sécurité</a:t>
            </a:r>
          </a:p>
          <a:p>
            <a:pPr lvl="1"/>
            <a:r>
              <a:rPr lang="fr-FR" smtClean="0"/>
              <a:t>Verrouillage du système sur un nombre limité d’utilisateurs avec le minimum de droits possible</a:t>
            </a:r>
          </a:p>
          <a:p>
            <a:pPr lvl="1"/>
            <a:r>
              <a:rPr lang="fr-FR" smtClean="0"/>
              <a:t>Supprimer les Broadcast des SSID</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p:cNvSpPr>
            <a:spLocks noGrp="1"/>
          </p:cNvSpPr>
          <p:nvPr>
            <p:ph type="title"/>
          </p:nvPr>
        </p:nvSpPr>
        <p:spPr>
          <a:xfrm>
            <a:off x="533400" y="228600"/>
            <a:ext cx="7772400" cy="842963"/>
          </a:xfrm>
        </p:spPr>
        <p:txBody>
          <a:bodyPr/>
          <a:lstStyle/>
          <a:p>
            <a:r>
              <a:rPr lang="fr-FR" dirty="0" smtClean="0"/>
              <a:t>Wireless Security (M)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r>
              <a:rPr lang="fr-FR" sz="4000" smtClean="0"/>
              <a:t>Sécurité en quelques chiffres </a:t>
            </a:r>
          </a:p>
        </p:txBody>
      </p:sp>
      <p:sp>
        <p:nvSpPr>
          <p:cNvPr id="12291" name="Espace réservé du contenu 2"/>
          <p:cNvSpPr>
            <a:spLocks noGrp="1"/>
          </p:cNvSpPr>
          <p:nvPr>
            <p:ph idx="1"/>
          </p:nvPr>
        </p:nvSpPr>
        <p:spPr>
          <a:xfrm>
            <a:off x="500063" y="1196752"/>
            <a:ext cx="8196262" cy="4968552"/>
          </a:xfrm>
        </p:spPr>
        <p:txBody>
          <a:bodyPr/>
          <a:lstStyle/>
          <a:p>
            <a:r>
              <a:rPr lang="fr-FR" sz="2400" dirty="0" smtClean="0"/>
              <a:t>Alarmes  28%</a:t>
            </a:r>
          </a:p>
          <a:p>
            <a:r>
              <a:rPr lang="fr-FR" sz="2400" dirty="0" smtClean="0"/>
              <a:t>Contrôle d’accès avec cartes d’identification 90%</a:t>
            </a:r>
          </a:p>
          <a:p>
            <a:r>
              <a:rPr lang="fr-FR" sz="2400" dirty="0" smtClean="0"/>
              <a:t>Badges visiteurs ou laisser passer 93%</a:t>
            </a:r>
          </a:p>
          <a:p>
            <a:r>
              <a:rPr lang="fr-FR" sz="2400" dirty="0" smtClean="0"/>
              <a:t>Détecteur d’explosion  9%</a:t>
            </a:r>
          </a:p>
          <a:p>
            <a:r>
              <a:rPr lang="fr-FR" sz="2400" dirty="0" smtClean="0"/>
              <a:t>Agents de sécurité 56%</a:t>
            </a:r>
          </a:p>
          <a:p>
            <a:r>
              <a:rPr lang="fr-FR" sz="2400" dirty="0" smtClean="0"/>
              <a:t>Détecteur de métaux pour les visiteurs 7%</a:t>
            </a:r>
          </a:p>
          <a:p>
            <a:r>
              <a:rPr lang="fr-FR" sz="2400" dirty="0" smtClean="0"/>
              <a:t>260 disparitions de matériel informatique par jour</a:t>
            </a:r>
          </a:p>
          <a:p>
            <a:r>
              <a:rPr lang="fr-FR" sz="2400" dirty="0" smtClean="0"/>
              <a:t>Coût moyen d’un incident de sécurité est de 40.000 E</a:t>
            </a:r>
          </a:p>
          <a:p>
            <a:r>
              <a:rPr lang="fr-FR" sz="2400" dirty="0" smtClean="0"/>
              <a:t>3/4 des entreprises françaises estiment avoir une dépendance très forte vis-à-vis de leur SI</a:t>
            </a:r>
          </a:p>
          <a:p>
            <a:r>
              <a:rPr lang="fr-FR" sz="2400" dirty="0" smtClean="0"/>
              <a:t>1/4 des entreprises ont mis en place une politique de sécurité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20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fade">
                                      <p:cBhvr>
                                        <p:cTn id="12" dur="20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fade">
                                      <p:cBhvr>
                                        <p:cTn id="17" dur="20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fade">
                                      <p:cBhvr>
                                        <p:cTn id="22" dur="2000"/>
                                        <p:tgtEl>
                                          <p:spTgt spid="12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fade">
                                      <p:cBhvr>
                                        <p:cTn id="27" dur="2000"/>
                                        <p:tgtEl>
                                          <p:spTgt spid="12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fade">
                                      <p:cBhvr>
                                        <p:cTn id="32" dur="2000"/>
                                        <p:tgtEl>
                                          <p:spTgt spid="122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Effect transition="in" filter="fade">
                                      <p:cBhvr>
                                        <p:cTn id="37" dur="2000"/>
                                        <p:tgtEl>
                                          <p:spTgt spid="122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291">
                                            <p:txEl>
                                              <p:pRg st="7" end="7"/>
                                            </p:txEl>
                                          </p:spTgt>
                                        </p:tgtEl>
                                        <p:attrNameLst>
                                          <p:attrName>style.visibility</p:attrName>
                                        </p:attrNameLst>
                                      </p:cBhvr>
                                      <p:to>
                                        <p:strVal val="visible"/>
                                      </p:to>
                                    </p:set>
                                    <p:animEffect transition="in" filter="fade">
                                      <p:cBhvr>
                                        <p:cTn id="42" dur="2000"/>
                                        <p:tgtEl>
                                          <p:spTgt spid="1229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291">
                                            <p:txEl>
                                              <p:pRg st="8" end="8"/>
                                            </p:txEl>
                                          </p:spTgt>
                                        </p:tgtEl>
                                        <p:attrNameLst>
                                          <p:attrName>style.visibility</p:attrName>
                                        </p:attrNameLst>
                                      </p:cBhvr>
                                      <p:to>
                                        <p:strVal val="visible"/>
                                      </p:to>
                                    </p:set>
                                    <p:animEffect transition="in" filter="fade">
                                      <p:cBhvr>
                                        <p:cTn id="47" dur="2000"/>
                                        <p:tgtEl>
                                          <p:spTgt spid="1229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291">
                                            <p:txEl>
                                              <p:pRg st="9" end="9"/>
                                            </p:txEl>
                                          </p:spTgt>
                                        </p:tgtEl>
                                        <p:attrNameLst>
                                          <p:attrName>style.visibility</p:attrName>
                                        </p:attrNameLst>
                                      </p:cBhvr>
                                      <p:to>
                                        <p:strVal val="visible"/>
                                      </p:to>
                                    </p:set>
                                    <p:animEffect transition="in" filter="fade">
                                      <p:cBhvr>
                                        <p:cTn id="52" dur="2000"/>
                                        <p:tgtEl>
                                          <p:spTgt spid="12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re 1"/>
          <p:cNvSpPr>
            <a:spLocks noGrp="1"/>
          </p:cNvSpPr>
          <p:nvPr>
            <p:ph type="title"/>
          </p:nvPr>
        </p:nvSpPr>
        <p:spPr>
          <a:xfrm>
            <a:off x="533400" y="228600"/>
            <a:ext cx="7772400" cy="842963"/>
          </a:xfrm>
        </p:spPr>
        <p:txBody>
          <a:bodyPr/>
          <a:lstStyle/>
          <a:p>
            <a:endParaRPr lang="fr-FR" smtClean="0"/>
          </a:p>
        </p:txBody>
      </p:sp>
      <p:sp>
        <p:nvSpPr>
          <p:cNvPr id="3" name="Espace réservé du contenu 3"/>
          <p:cNvSpPr txBox="1">
            <a:spLocks/>
          </p:cNvSpPr>
          <p:nvPr/>
        </p:nvSpPr>
        <p:spPr>
          <a:xfrm>
            <a:off x="609600" y="1285875"/>
            <a:ext cx="7534275" cy="4857750"/>
          </a:xfrm>
          <a:prstGeom prst="rect">
            <a:avLst/>
          </a:prstGeom>
        </p:spPr>
        <p:txBody>
          <a:bodyPr/>
          <a:lstStyle/>
          <a:p>
            <a:pPr marL="342900" indent="-342900" algn="l">
              <a:spcBef>
                <a:spcPct val="20000"/>
              </a:spcBef>
              <a:buFontTx/>
              <a:buChar char="•"/>
              <a:defRPr/>
            </a:pPr>
            <a:r>
              <a:rPr lang="fr-FR" sz="2000" kern="0" dirty="0">
                <a:latin typeface="+mn-lt"/>
              </a:rPr>
              <a:t>Statistiques sur la sécurité</a:t>
            </a:r>
          </a:p>
          <a:p>
            <a:pPr marL="342900" indent="-342900" algn="l">
              <a:spcBef>
                <a:spcPct val="20000"/>
              </a:spcBef>
              <a:buFontTx/>
              <a:buChar char="•"/>
              <a:defRPr/>
            </a:pPr>
            <a:r>
              <a:rPr lang="fr-FR" sz="2000" kern="0" dirty="0">
                <a:latin typeface="+mn-lt"/>
              </a:rPr>
              <a:t>Sécurité Physique</a:t>
            </a:r>
          </a:p>
          <a:p>
            <a:pPr marL="342900" indent="-342900" algn="l">
              <a:spcBef>
                <a:spcPct val="20000"/>
              </a:spcBef>
              <a:buFontTx/>
              <a:buChar char="•"/>
              <a:defRPr/>
            </a:pPr>
            <a:r>
              <a:rPr lang="fr-FR" sz="2000" kern="0" dirty="0">
                <a:latin typeface="+mn-lt"/>
              </a:rPr>
              <a:t>Besoin en sécurité physique</a:t>
            </a:r>
          </a:p>
          <a:p>
            <a:pPr marL="342900" indent="-342900" algn="l">
              <a:spcBef>
                <a:spcPct val="20000"/>
              </a:spcBef>
              <a:buFontTx/>
              <a:buChar char="•"/>
              <a:defRPr/>
            </a:pPr>
            <a:r>
              <a:rPr lang="fr-FR" sz="2000" kern="0" dirty="0">
                <a:latin typeface="+mn-lt"/>
              </a:rPr>
              <a:t>Facteurs affectant la sécurité physique</a:t>
            </a:r>
          </a:p>
          <a:p>
            <a:pPr marL="342900" indent="-342900" algn="l">
              <a:spcBef>
                <a:spcPct val="20000"/>
              </a:spcBef>
              <a:buFontTx/>
              <a:buChar char="•"/>
              <a:defRPr/>
            </a:pPr>
            <a:r>
              <a:rPr lang="fr-FR" sz="2000" kern="0" dirty="0">
                <a:latin typeface="+mn-lt"/>
              </a:rPr>
              <a:t>Sécurité physique-liste de contrôle</a:t>
            </a:r>
          </a:p>
          <a:p>
            <a:pPr marL="342900" indent="-342900" algn="l">
              <a:spcBef>
                <a:spcPct val="20000"/>
              </a:spcBef>
              <a:buFontTx/>
              <a:buChar char="•"/>
              <a:defRPr/>
            </a:pPr>
            <a:r>
              <a:rPr lang="fr-FR" sz="2000" kern="0" dirty="0">
                <a:solidFill>
                  <a:schemeClr val="tx2"/>
                </a:solidFill>
                <a:latin typeface="+mn-lt"/>
              </a:rPr>
              <a:t>Obstacles Physiques</a:t>
            </a:r>
          </a:p>
          <a:p>
            <a:pPr marL="342900" indent="-342900" algn="l">
              <a:spcBef>
                <a:spcPct val="20000"/>
              </a:spcBef>
              <a:buFontTx/>
              <a:buChar char="•"/>
              <a:defRPr/>
            </a:pPr>
            <a:r>
              <a:rPr lang="fr-FR" sz="2000" kern="0" dirty="0">
                <a:latin typeface="+mn-lt"/>
              </a:rPr>
              <a:t>Wireless Security</a:t>
            </a:r>
          </a:p>
          <a:p>
            <a:pPr marL="342900" indent="-342900" algn="l">
              <a:spcBef>
                <a:spcPct val="20000"/>
              </a:spcBef>
              <a:buFontTx/>
              <a:buChar char="•"/>
              <a:defRPr/>
            </a:pPr>
            <a:r>
              <a:rPr lang="fr-FR" sz="2000" kern="0" dirty="0">
                <a:solidFill>
                  <a:srgbClr val="FF0000"/>
                </a:solidFill>
                <a:latin typeface="+mn-lt"/>
              </a:rPr>
              <a:t>Vols des </a:t>
            </a:r>
            <a:r>
              <a:rPr lang="fr-FR" sz="2000" kern="0" dirty="0" err="1">
                <a:solidFill>
                  <a:srgbClr val="FF0000"/>
                </a:solidFill>
                <a:latin typeface="+mn-lt"/>
              </a:rPr>
              <a:t>Laptops</a:t>
            </a:r>
            <a:endParaRPr lang="fr-FR" sz="2000" kern="0" dirty="0">
              <a:solidFill>
                <a:srgbClr val="FF0000"/>
              </a:solidFill>
              <a:latin typeface="+mn-lt"/>
            </a:endParaRPr>
          </a:p>
          <a:p>
            <a:pPr marL="342900" indent="-342900" algn="l">
              <a:spcBef>
                <a:spcPct val="20000"/>
              </a:spcBef>
              <a:buFontTx/>
              <a:buChar char="•"/>
              <a:defRPr/>
            </a:pPr>
            <a:r>
              <a:rPr lang="fr-FR" sz="2000" kern="0" dirty="0"/>
              <a:t>Défis pour mettre en œuvre  la sécurité Physique</a:t>
            </a:r>
          </a:p>
          <a:p>
            <a:pPr marL="342900" indent="-342900" algn="l">
              <a:spcBef>
                <a:spcPct val="20000"/>
              </a:spcBef>
              <a:buFontTx/>
              <a:buChar char="•"/>
              <a:defRPr/>
            </a:pPr>
            <a:r>
              <a:rPr lang="fr-FR" sz="2000" kern="0" dirty="0"/>
              <a:t>Techniques d’espionnage</a:t>
            </a:r>
          </a:p>
          <a:p>
            <a:pPr marL="342900" indent="-342900" algn="l">
              <a:spcBef>
                <a:spcPct val="20000"/>
              </a:spcBef>
              <a:buFontTx/>
              <a:buChar char="•"/>
              <a:defRPr/>
            </a:pPr>
            <a:r>
              <a:rPr lang="fr-FR" sz="2000" kern="0" dirty="0">
                <a:solidFill>
                  <a:schemeClr val="tx2"/>
                </a:solidFill>
              </a:rPr>
              <a:t>Les mécanismes de sécurité de l’information</a:t>
            </a:r>
          </a:p>
          <a:p>
            <a:pPr marL="342900" indent="-342900" algn="l">
              <a:spcBef>
                <a:spcPct val="20000"/>
              </a:spcBef>
              <a:buFontTx/>
              <a:buChar char="•"/>
              <a:defRPr/>
            </a:pPr>
            <a:r>
              <a:rPr lang="fr-FR" sz="2000" kern="0" dirty="0">
                <a:solidFill>
                  <a:schemeClr val="tx2"/>
                </a:solidFill>
              </a:rPr>
              <a:t>Sécurité du système de  l’information</a:t>
            </a:r>
          </a:p>
          <a:p>
            <a:pPr marL="342900" indent="-342900" algn="l">
              <a:spcBef>
                <a:spcPct val="20000"/>
              </a:spcBef>
              <a:buFontTx/>
              <a:buChar char="•"/>
              <a:defRPr/>
            </a:pPr>
            <a:r>
              <a:rPr lang="fr-FR" sz="2000" kern="0" dirty="0"/>
              <a:t>EPS (</a:t>
            </a:r>
            <a:r>
              <a:rPr lang="fr-FR" sz="2000" kern="0" dirty="0" err="1"/>
              <a:t>Electronic</a:t>
            </a:r>
            <a:r>
              <a:rPr lang="fr-FR" sz="2000" kern="0" dirty="0"/>
              <a:t> </a:t>
            </a:r>
            <a:r>
              <a:rPr lang="fr-FR" sz="2000" kern="0" dirty="0" err="1"/>
              <a:t>Physical</a:t>
            </a:r>
            <a:r>
              <a:rPr lang="fr-FR" sz="2000" kern="0" dirty="0"/>
              <a:t> Security)</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re 1"/>
          <p:cNvSpPr>
            <a:spLocks noGrp="1"/>
          </p:cNvSpPr>
          <p:nvPr>
            <p:ph type="title"/>
          </p:nvPr>
        </p:nvSpPr>
        <p:spPr/>
        <p:txBody>
          <a:bodyPr/>
          <a:lstStyle/>
          <a:p>
            <a:r>
              <a:rPr lang="fr-FR" smtClean="0"/>
              <a:t>Vol de PC portable </a:t>
            </a:r>
          </a:p>
        </p:txBody>
      </p:sp>
      <p:sp>
        <p:nvSpPr>
          <p:cNvPr id="66563" name="Espace réservé du contenu 2"/>
          <p:cNvSpPr>
            <a:spLocks noGrp="1"/>
          </p:cNvSpPr>
          <p:nvPr>
            <p:ph idx="1"/>
          </p:nvPr>
        </p:nvSpPr>
        <p:spPr>
          <a:xfrm>
            <a:off x="571500" y="1357313"/>
            <a:ext cx="7929563" cy="4572000"/>
          </a:xfrm>
        </p:spPr>
        <p:txBody>
          <a:bodyPr/>
          <a:lstStyle/>
          <a:p>
            <a:r>
              <a:rPr lang="fr-FR" smtClean="0"/>
              <a:t>Si un laptop est perdu :</a:t>
            </a:r>
          </a:p>
          <a:p>
            <a:pPr lvl="1"/>
            <a:r>
              <a:rPr lang="fr-FR" smtClean="0"/>
              <a:t>Risque de divulguer des informations stratégiques :</a:t>
            </a:r>
          </a:p>
          <a:p>
            <a:pPr lvl="2"/>
            <a:r>
              <a:rPr lang="fr-FR" smtClean="0"/>
              <a:t>Fusions de société</a:t>
            </a:r>
          </a:p>
          <a:p>
            <a:pPr lvl="2"/>
            <a:r>
              <a:rPr lang="fr-FR" smtClean="0"/>
              <a:t>Résultat d’exploitation non finalisé</a:t>
            </a:r>
          </a:p>
          <a:p>
            <a:pPr lvl="1"/>
            <a:r>
              <a:rPr lang="fr-FR" smtClean="0"/>
              <a:t>Risque de divulguer des informations tactiques :</a:t>
            </a:r>
          </a:p>
          <a:p>
            <a:pPr lvl="2"/>
            <a:r>
              <a:rPr lang="fr-FR" smtClean="0"/>
              <a:t>Offres clients</a:t>
            </a:r>
          </a:p>
          <a:p>
            <a:pPr lvl="2"/>
            <a:r>
              <a:rPr lang="fr-FR" smtClean="0"/>
              <a:t>Lecture des email,</a:t>
            </a:r>
          </a:p>
          <a:p>
            <a:pPr lvl="2"/>
            <a:r>
              <a:rPr lang="fr-FR" smtClean="0"/>
              <a:t>Calendrier des RDV, </a:t>
            </a:r>
          </a:p>
          <a:p>
            <a:pPr lvl="2"/>
            <a:r>
              <a:rPr lang="fr-FR" smtClean="0"/>
              <a:t>contacts,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re 2"/>
          <p:cNvSpPr>
            <a:spLocks noGrp="1"/>
          </p:cNvSpPr>
          <p:nvPr>
            <p:ph type="title"/>
          </p:nvPr>
        </p:nvSpPr>
        <p:spPr/>
        <p:txBody>
          <a:bodyPr/>
          <a:lstStyle/>
          <a:p>
            <a:r>
              <a:rPr lang="fr-FR" smtClean="0"/>
              <a:t>Vol de PC portable : suite</a:t>
            </a:r>
          </a:p>
        </p:txBody>
      </p:sp>
      <p:sp>
        <p:nvSpPr>
          <p:cNvPr id="67587" name="Espace réservé du contenu 3"/>
          <p:cNvSpPr>
            <a:spLocks noGrp="1"/>
          </p:cNvSpPr>
          <p:nvPr>
            <p:ph idx="1"/>
          </p:nvPr>
        </p:nvSpPr>
        <p:spPr/>
        <p:txBody>
          <a:bodyPr/>
          <a:lstStyle/>
          <a:p>
            <a:pPr lvl="1"/>
            <a:r>
              <a:rPr lang="fr-FR" smtClean="0"/>
              <a:t>Risque de divulguer des informations sur le réseau et l’infrastructure informatique :</a:t>
            </a:r>
          </a:p>
          <a:p>
            <a:pPr lvl="2"/>
            <a:r>
              <a:rPr lang="fr-FR" smtClean="0"/>
              <a:t>Usernames &amp; passwords</a:t>
            </a:r>
          </a:p>
          <a:p>
            <a:pPr lvl="2"/>
            <a:r>
              <a:rPr lang="fr-FR" smtClean="0"/>
              <a:t>Adressage IP,  DNS naming conventions, </a:t>
            </a:r>
          </a:p>
          <a:p>
            <a:pPr lvl="2"/>
            <a:r>
              <a:rPr lang="fr-FR" smtClean="0"/>
              <a:t>Serveur entrant et sortant des  mails</a:t>
            </a:r>
          </a:p>
          <a:p>
            <a:pPr lvl="2"/>
            <a:r>
              <a:rPr lang="fr-FR" smtClean="0"/>
              <a:t>Ou tout autre  détail qui permet de se connecter au réseau  de la société</a:t>
            </a:r>
          </a:p>
          <a:p>
            <a:pPr lvl="1"/>
            <a:r>
              <a:rPr lang="fr-FR" smtClean="0"/>
              <a:t> Risque d’obtention des informations sur le propriétaire du laptop</a:t>
            </a:r>
          </a:p>
          <a:p>
            <a:pPr lvl="2"/>
            <a:endParaRPr lang="fr-FR" smtClean="0"/>
          </a:p>
          <a:p>
            <a:pPr lvl="1"/>
            <a:endParaRPr lang="fr-FR" smtClean="0"/>
          </a:p>
          <a:p>
            <a:endParaRPr lang="fr-FR"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re 1"/>
          <p:cNvSpPr>
            <a:spLocks noGrp="1"/>
          </p:cNvSpPr>
          <p:nvPr>
            <p:ph type="title"/>
          </p:nvPr>
        </p:nvSpPr>
        <p:spPr>
          <a:xfrm>
            <a:off x="533400" y="228600"/>
            <a:ext cx="7772400" cy="842963"/>
          </a:xfrm>
        </p:spPr>
        <p:txBody>
          <a:bodyPr/>
          <a:lstStyle/>
          <a:p>
            <a:endParaRPr lang="fr-FR" smtClean="0"/>
          </a:p>
        </p:txBody>
      </p:sp>
      <p:pic>
        <p:nvPicPr>
          <p:cNvPr id="68611" name="Picture 2"/>
          <p:cNvPicPr>
            <a:picLocks noChangeAspect="1" noChangeArrowheads="1"/>
          </p:cNvPicPr>
          <p:nvPr/>
        </p:nvPicPr>
        <p:blipFill>
          <a:blip r:embed="rId2" cstate="print"/>
          <a:srcRect/>
          <a:stretch>
            <a:fillRect/>
          </a:stretch>
        </p:blipFill>
        <p:spPr bwMode="auto">
          <a:xfrm>
            <a:off x="714375" y="1192213"/>
            <a:ext cx="7500938" cy="5094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re 1"/>
          <p:cNvSpPr>
            <a:spLocks noGrp="1"/>
          </p:cNvSpPr>
          <p:nvPr>
            <p:ph type="title"/>
          </p:nvPr>
        </p:nvSpPr>
        <p:spPr>
          <a:xfrm>
            <a:off x="533400" y="228600"/>
            <a:ext cx="7772400" cy="842963"/>
          </a:xfrm>
        </p:spPr>
        <p:txBody>
          <a:bodyPr/>
          <a:lstStyle/>
          <a:p>
            <a:r>
              <a:rPr lang="fr-FR" smtClean="0"/>
              <a:t>Verrouillage des laptop</a:t>
            </a:r>
          </a:p>
        </p:txBody>
      </p:sp>
      <p:pic>
        <p:nvPicPr>
          <p:cNvPr id="69635" name="Picture 3"/>
          <p:cNvPicPr>
            <a:picLocks noChangeAspect="1" noChangeArrowheads="1"/>
          </p:cNvPicPr>
          <p:nvPr/>
        </p:nvPicPr>
        <p:blipFill>
          <a:blip r:embed="rId2" cstate="print"/>
          <a:srcRect/>
          <a:stretch>
            <a:fillRect/>
          </a:stretch>
        </p:blipFill>
        <p:spPr bwMode="auto">
          <a:xfrm>
            <a:off x="1238250" y="1214438"/>
            <a:ext cx="3262313" cy="2446337"/>
          </a:xfrm>
          <a:prstGeom prst="rect">
            <a:avLst/>
          </a:prstGeom>
          <a:noFill/>
          <a:ln w="9525">
            <a:noFill/>
            <a:miter lim="800000"/>
            <a:headEnd/>
            <a:tailEnd/>
          </a:ln>
        </p:spPr>
      </p:pic>
      <p:pic>
        <p:nvPicPr>
          <p:cNvPr id="69636" name="Picture 4"/>
          <p:cNvPicPr>
            <a:picLocks noChangeAspect="1" noChangeArrowheads="1"/>
          </p:cNvPicPr>
          <p:nvPr/>
        </p:nvPicPr>
        <p:blipFill>
          <a:blip r:embed="rId3" cstate="print"/>
          <a:srcRect/>
          <a:stretch>
            <a:fillRect/>
          </a:stretch>
        </p:blipFill>
        <p:spPr bwMode="auto">
          <a:xfrm>
            <a:off x="5381625" y="1285875"/>
            <a:ext cx="2762250" cy="2071688"/>
          </a:xfrm>
          <a:prstGeom prst="rect">
            <a:avLst/>
          </a:prstGeom>
          <a:noFill/>
          <a:ln w="9525">
            <a:noFill/>
            <a:miter lim="800000"/>
            <a:headEnd/>
            <a:tailEnd/>
          </a:ln>
        </p:spPr>
      </p:pic>
      <p:pic>
        <p:nvPicPr>
          <p:cNvPr id="69637" name="Picture 5"/>
          <p:cNvPicPr>
            <a:picLocks noChangeAspect="1" noChangeArrowheads="1"/>
          </p:cNvPicPr>
          <p:nvPr/>
        </p:nvPicPr>
        <p:blipFill>
          <a:blip r:embed="rId4" cstate="print"/>
          <a:srcRect/>
          <a:stretch>
            <a:fillRect/>
          </a:stretch>
        </p:blipFill>
        <p:spPr bwMode="auto">
          <a:xfrm>
            <a:off x="5048250" y="3786188"/>
            <a:ext cx="2857500" cy="2143125"/>
          </a:xfrm>
          <a:prstGeom prst="rect">
            <a:avLst/>
          </a:prstGeom>
          <a:noFill/>
          <a:ln w="9525">
            <a:noFill/>
            <a:miter lim="800000"/>
            <a:headEnd/>
            <a:tailEnd/>
          </a:ln>
        </p:spPr>
      </p:pic>
      <p:pic>
        <p:nvPicPr>
          <p:cNvPr id="69638" name="Picture 6"/>
          <p:cNvPicPr>
            <a:picLocks noChangeAspect="1" noChangeArrowheads="1"/>
          </p:cNvPicPr>
          <p:nvPr/>
        </p:nvPicPr>
        <p:blipFill>
          <a:blip r:embed="rId5" cstate="print"/>
          <a:srcRect/>
          <a:stretch>
            <a:fillRect/>
          </a:stretch>
        </p:blipFill>
        <p:spPr bwMode="auto">
          <a:xfrm>
            <a:off x="1238250" y="3714750"/>
            <a:ext cx="3238500" cy="2428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checkerboard(across)">
                                      <p:cBhvr>
                                        <p:cTn id="7" dur="500"/>
                                        <p:tgtEl>
                                          <p:spTgt spid="69635"/>
                                        </p:tgtEl>
                                      </p:cBhvr>
                                    </p:animEffect>
                                  </p:childTnLst>
                                </p:cTn>
                              </p:par>
                              <p:par>
                                <p:cTn id="8" presetID="5" presetClass="entr" presetSubtype="10" fill="hold" nodeType="withEffect">
                                  <p:stCondLst>
                                    <p:cond delay="0"/>
                                  </p:stCondLst>
                                  <p:childTnLst>
                                    <p:set>
                                      <p:cBhvr>
                                        <p:cTn id="9" dur="1" fill="hold">
                                          <p:stCondLst>
                                            <p:cond delay="0"/>
                                          </p:stCondLst>
                                        </p:cTn>
                                        <p:tgtEl>
                                          <p:spTgt spid="69638"/>
                                        </p:tgtEl>
                                        <p:attrNameLst>
                                          <p:attrName>style.visibility</p:attrName>
                                        </p:attrNameLst>
                                      </p:cBhvr>
                                      <p:to>
                                        <p:strVal val="visible"/>
                                      </p:to>
                                    </p:set>
                                    <p:animEffect transition="in" filter="checkerboard(across)">
                                      <p:cBhvr>
                                        <p:cTn id="10" dur="500"/>
                                        <p:tgtEl>
                                          <p:spTgt spid="69638"/>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9636"/>
                                        </p:tgtEl>
                                        <p:attrNameLst>
                                          <p:attrName>style.visibility</p:attrName>
                                        </p:attrNameLst>
                                      </p:cBhvr>
                                      <p:to>
                                        <p:strVal val="visible"/>
                                      </p:to>
                                    </p:set>
                                    <p:animEffect transition="in" filter="checkerboard(across)">
                                      <p:cBhvr>
                                        <p:cTn id="15" dur="500"/>
                                        <p:tgtEl>
                                          <p:spTgt spid="69636"/>
                                        </p:tgtEl>
                                      </p:cBhvr>
                                    </p:animEffect>
                                  </p:childTnLst>
                                </p:cTn>
                              </p:par>
                              <p:par>
                                <p:cTn id="16" presetID="5" presetClass="entr" presetSubtype="10" fill="hold" nodeType="withEffect">
                                  <p:stCondLst>
                                    <p:cond delay="0"/>
                                  </p:stCondLst>
                                  <p:childTnLst>
                                    <p:set>
                                      <p:cBhvr>
                                        <p:cTn id="17" dur="1" fill="hold">
                                          <p:stCondLst>
                                            <p:cond delay="0"/>
                                          </p:stCondLst>
                                        </p:cTn>
                                        <p:tgtEl>
                                          <p:spTgt spid="69637"/>
                                        </p:tgtEl>
                                        <p:attrNameLst>
                                          <p:attrName>style.visibility</p:attrName>
                                        </p:attrNameLst>
                                      </p:cBhvr>
                                      <p:to>
                                        <p:strVal val="visible"/>
                                      </p:to>
                                    </p:set>
                                    <p:animEffect transition="in" filter="checkerboard(across)">
                                      <p:cBhvr>
                                        <p:cTn id="18"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re 1"/>
          <p:cNvSpPr>
            <a:spLocks noGrp="1"/>
          </p:cNvSpPr>
          <p:nvPr>
            <p:ph type="title"/>
          </p:nvPr>
        </p:nvSpPr>
        <p:spPr/>
        <p:txBody>
          <a:bodyPr/>
          <a:lstStyle/>
          <a:p>
            <a:r>
              <a:rPr lang="fr-FR" sz="3200" smtClean="0"/>
              <a:t>Suivi de PC portable : </a:t>
            </a:r>
            <a:br>
              <a:rPr lang="fr-FR" sz="3200" smtClean="0"/>
            </a:br>
            <a:r>
              <a:rPr lang="fr-FR" sz="3200" smtClean="0"/>
              <a:t>Xtool Computer Tracker</a:t>
            </a:r>
          </a:p>
        </p:txBody>
      </p:sp>
      <p:sp>
        <p:nvSpPr>
          <p:cNvPr id="70659" name="Espace réservé du contenu 2"/>
          <p:cNvSpPr>
            <a:spLocks noGrp="1"/>
          </p:cNvSpPr>
          <p:nvPr>
            <p:ph idx="1"/>
          </p:nvPr>
        </p:nvSpPr>
        <p:spPr>
          <a:xfrm>
            <a:off x="357188" y="1209675"/>
            <a:ext cx="8286750" cy="5076825"/>
          </a:xfrm>
        </p:spPr>
        <p:txBody>
          <a:bodyPr/>
          <a:lstStyle/>
          <a:p>
            <a:r>
              <a:rPr lang="fr-FR" sz="2800" smtClean="0"/>
              <a:t>Que se passe-t-il si vous perdez votre PC portable ?</a:t>
            </a:r>
          </a:p>
          <a:p>
            <a:r>
              <a:rPr lang="fr-FR" sz="2800" smtClean="0"/>
              <a:t>Voulez vous que votre PC vous appel et vous dit ou est ce qu’ il se trouve ?</a:t>
            </a:r>
          </a:p>
          <a:p>
            <a:r>
              <a:rPr lang="fr-FR" sz="2800" smtClean="0"/>
              <a:t>XTOOL est un logiciel qui peut transmettre secrètement un signal furtif via une ligne téléphonique ou internet à un centre de contrôle pour suivre ça trace</a:t>
            </a:r>
          </a:p>
          <a:p>
            <a:r>
              <a:rPr lang="fr-FR" sz="2800" smtClean="0"/>
              <a:t>Chaque signal reçu par le centre de contrôle fourni suffisamment d’informations pour suivre la trace d’un PC :</a:t>
            </a:r>
            <a:r>
              <a:rPr lang="fr-FR" sz="2400" smtClean="0"/>
              <a:t> </a:t>
            </a:r>
          </a:p>
          <a:p>
            <a:pPr lvl="1"/>
            <a:r>
              <a:rPr lang="fr-FR" sz="2400" smtClean="0"/>
              <a:t>chaque signal contient le numéro de téléphone ou l’adresse IP qui est utilisée par le signal transmis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2000"/>
                                        <p:tgtEl>
                                          <p:spTgt spid="7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fade">
                                      <p:cBhvr>
                                        <p:cTn id="12" dur="2000"/>
                                        <p:tgtEl>
                                          <p:spTgt spid="70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Effect transition="in" filter="fade">
                                      <p:cBhvr>
                                        <p:cTn id="17" dur="2000"/>
                                        <p:tgtEl>
                                          <p:spTgt spid="70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0659">
                                            <p:txEl>
                                              <p:pRg st="3" end="3"/>
                                            </p:txEl>
                                          </p:spTgt>
                                        </p:tgtEl>
                                        <p:attrNameLst>
                                          <p:attrName>style.visibility</p:attrName>
                                        </p:attrNameLst>
                                      </p:cBhvr>
                                      <p:to>
                                        <p:strVal val="visible"/>
                                      </p:to>
                                    </p:set>
                                    <p:animEffect transition="in" filter="fade">
                                      <p:cBhvr>
                                        <p:cTn id="22" dur="2000"/>
                                        <p:tgtEl>
                                          <p:spTgt spid="70659">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0659">
                                            <p:txEl>
                                              <p:pRg st="4" end="4"/>
                                            </p:txEl>
                                          </p:spTgt>
                                        </p:tgtEl>
                                        <p:attrNameLst>
                                          <p:attrName>style.visibility</p:attrName>
                                        </p:attrNameLst>
                                      </p:cBhvr>
                                      <p:to>
                                        <p:strVal val="visible"/>
                                      </p:to>
                                    </p:set>
                                    <p:animEffect transition="in" filter="fade">
                                      <p:cBhvr>
                                        <p:cTn id="25" dur="2000"/>
                                        <p:tgtEl>
                                          <p:spTgt spid="70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re 3"/>
          <p:cNvSpPr>
            <a:spLocks noGrp="1"/>
          </p:cNvSpPr>
          <p:nvPr>
            <p:ph type="title"/>
          </p:nvPr>
        </p:nvSpPr>
        <p:spPr/>
        <p:txBody>
          <a:bodyPr/>
          <a:lstStyle/>
          <a:p>
            <a:r>
              <a:rPr lang="fr-FR" smtClean="0"/>
              <a:t>Laptop COP</a:t>
            </a:r>
          </a:p>
        </p:txBody>
      </p:sp>
      <p:sp>
        <p:nvSpPr>
          <p:cNvPr id="71683" name="Espace réservé du contenu 4"/>
          <p:cNvSpPr>
            <a:spLocks noGrp="1"/>
          </p:cNvSpPr>
          <p:nvPr>
            <p:ph idx="1"/>
          </p:nvPr>
        </p:nvSpPr>
        <p:spPr>
          <a:xfrm>
            <a:off x="571500" y="4500563"/>
            <a:ext cx="7858125" cy="1714500"/>
          </a:xfrm>
        </p:spPr>
        <p:txBody>
          <a:bodyPr/>
          <a:lstStyle/>
          <a:p>
            <a:r>
              <a:rPr lang="en-US" sz="2400" smtClean="0"/>
              <a:t>Geo-locate laptops in real time </a:t>
            </a:r>
          </a:p>
          <a:p>
            <a:r>
              <a:rPr lang="en-US" sz="2400" smtClean="0"/>
              <a:t>Geo-location is determined by wi-fi signal, not IP address</a:t>
            </a:r>
          </a:p>
          <a:p>
            <a:r>
              <a:rPr lang="en-US" sz="2400" smtClean="0"/>
              <a:t>Lock down the stolen laptop if desired</a:t>
            </a:r>
          </a:p>
          <a:p>
            <a:r>
              <a:rPr lang="en-US" sz="2400" smtClean="0"/>
              <a:t>More accurate than GPS</a:t>
            </a:r>
          </a:p>
          <a:p>
            <a:endParaRPr lang="fr-FR" sz="2400" smtClean="0"/>
          </a:p>
        </p:txBody>
      </p:sp>
      <p:pic>
        <p:nvPicPr>
          <p:cNvPr id="71684" name="Picture 2" descr="Laptop Tracking Software"/>
          <p:cNvPicPr>
            <a:picLocks noChangeAspect="1" noChangeArrowheads="1"/>
          </p:cNvPicPr>
          <p:nvPr/>
        </p:nvPicPr>
        <p:blipFill>
          <a:blip r:embed="rId2" cstate="print"/>
          <a:srcRect/>
          <a:stretch>
            <a:fillRect/>
          </a:stretch>
        </p:blipFill>
        <p:spPr bwMode="auto">
          <a:xfrm>
            <a:off x="428625" y="1195388"/>
            <a:ext cx="8180388" cy="32337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fade">
                                      <p:cBhvr>
                                        <p:cTn id="7" dur="2000"/>
                                        <p:tgtEl>
                                          <p:spTgt spid="71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fade">
                                      <p:cBhvr>
                                        <p:cTn id="12" dur="2000"/>
                                        <p:tgtEl>
                                          <p:spTgt spid="71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Effect transition="in" filter="fade">
                                      <p:cBhvr>
                                        <p:cTn id="17" dur="2000"/>
                                        <p:tgtEl>
                                          <p:spTgt spid="71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683">
                                            <p:txEl>
                                              <p:pRg st="3" end="3"/>
                                            </p:txEl>
                                          </p:spTgt>
                                        </p:tgtEl>
                                        <p:attrNameLst>
                                          <p:attrName>style.visibility</p:attrName>
                                        </p:attrNameLst>
                                      </p:cBhvr>
                                      <p:to>
                                        <p:strVal val="visible"/>
                                      </p:to>
                                    </p:set>
                                    <p:animEffect transition="in" filter="fade">
                                      <p:cBhvr>
                                        <p:cTn id="22" dur="2000"/>
                                        <p:tgtEl>
                                          <p:spTgt spid="71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re 1"/>
          <p:cNvSpPr>
            <a:spLocks noGrp="1"/>
          </p:cNvSpPr>
          <p:nvPr>
            <p:ph type="title"/>
          </p:nvPr>
        </p:nvSpPr>
        <p:spPr/>
        <p:txBody>
          <a:bodyPr/>
          <a:lstStyle/>
          <a:p>
            <a:r>
              <a:rPr lang="fr-FR" sz="3600" smtClean="0"/>
              <a:t>Outils permettant de trouver les Portables volés</a:t>
            </a:r>
          </a:p>
        </p:txBody>
      </p:sp>
      <p:sp>
        <p:nvSpPr>
          <p:cNvPr id="3" name="Espace réservé du contenu 2"/>
          <p:cNvSpPr>
            <a:spLocks noGrp="1"/>
          </p:cNvSpPr>
          <p:nvPr>
            <p:ph idx="1"/>
          </p:nvPr>
        </p:nvSpPr>
        <p:spPr/>
        <p:txBody>
          <a:bodyPr/>
          <a:lstStyle/>
          <a:p>
            <a:pPr>
              <a:defRPr/>
            </a:pPr>
            <a:r>
              <a:rPr lang="fr-FR" dirty="0" smtClean="0"/>
              <a:t>Logiciels qui fournissent le lieu ou se trouve le PC volé,</a:t>
            </a:r>
          </a:p>
          <a:p>
            <a:pPr>
              <a:defRPr/>
            </a:pPr>
            <a:r>
              <a:rPr lang="fr-FR" dirty="0" smtClean="0"/>
              <a:t>Ils utilisent la connexion internet :</a:t>
            </a:r>
          </a:p>
          <a:p>
            <a:pPr lvl="1">
              <a:defRPr/>
            </a:pPr>
            <a:r>
              <a:rPr lang="fr-FR" dirty="0" err="1" smtClean="0"/>
              <a:t>Ztrace</a:t>
            </a:r>
            <a:r>
              <a:rPr lang="fr-FR" dirty="0" smtClean="0"/>
              <a:t> Gold : </a:t>
            </a:r>
            <a:r>
              <a:rPr lang="fr-FR" dirty="0" smtClean="0">
                <a:solidFill>
                  <a:schemeClr val="accent6"/>
                </a:solidFill>
              </a:rPr>
              <a:t>www.ztrace.com</a:t>
            </a:r>
          </a:p>
          <a:p>
            <a:pPr lvl="1">
              <a:defRPr/>
            </a:pPr>
            <a:r>
              <a:rPr lang="fr-FR" dirty="0" err="1" smtClean="0"/>
              <a:t>CyberAngel</a:t>
            </a:r>
            <a:r>
              <a:rPr lang="fr-FR" dirty="0" smtClean="0"/>
              <a:t> : </a:t>
            </a:r>
            <a:r>
              <a:rPr lang="fr-FR" dirty="0" smtClean="0">
                <a:solidFill>
                  <a:schemeClr val="accent6"/>
                </a:solidFill>
              </a:rPr>
              <a:t>www.entryinc.com</a:t>
            </a:r>
          </a:p>
          <a:p>
            <a:pPr lvl="1">
              <a:defRPr/>
            </a:pPr>
            <a:r>
              <a:rPr lang="fr-FR" dirty="0" err="1" smtClean="0"/>
              <a:t>ComputerPlus</a:t>
            </a:r>
            <a:r>
              <a:rPr lang="fr-FR" dirty="0" smtClean="0"/>
              <a:t> : </a:t>
            </a:r>
            <a:r>
              <a:rPr lang="fr-FR" dirty="0" smtClean="0">
                <a:solidFill>
                  <a:schemeClr val="accent6"/>
                </a:solidFill>
              </a:rPr>
              <a:t>www.computrace.com</a:t>
            </a:r>
          </a:p>
          <a:p>
            <a:pPr lvl="1">
              <a:defRPr/>
            </a:pPr>
            <a:r>
              <a:rPr lang="fr-FR" dirty="0" err="1" smtClean="0"/>
              <a:t>Etc</a:t>
            </a:r>
            <a:r>
              <a:rPr lang="fr-FR" dirty="0" smtClean="0"/>
              <a:t>….</a:t>
            </a:r>
          </a:p>
          <a:p>
            <a:pPr lvl="1">
              <a:defRPr/>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re 1"/>
          <p:cNvSpPr>
            <a:spLocks noGrp="1"/>
          </p:cNvSpPr>
          <p:nvPr>
            <p:ph type="title"/>
          </p:nvPr>
        </p:nvSpPr>
        <p:spPr/>
        <p:txBody>
          <a:bodyPr/>
          <a:lstStyle/>
          <a:p>
            <a:r>
              <a:rPr lang="fr-FR" sz="4000" dirty="0" smtClean="0"/>
              <a:t>STOP Security Plates </a:t>
            </a:r>
          </a:p>
        </p:txBody>
      </p:sp>
      <p:sp>
        <p:nvSpPr>
          <p:cNvPr id="73731" name="Espace réservé du contenu 2"/>
          <p:cNvSpPr>
            <a:spLocks noGrp="1"/>
          </p:cNvSpPr>
          <p:nvPr>
            <p:ph idx="1"/>
          </p:nvPr>
        </p:nvSpPr>
        <p:spPr>
          <a:xfrm>
            <a:off x="571500" y="2143125"/>
            <a:ext cx="6572250" cy="3286125"/>
          </a:xfrm>
        </p:spPr>
        <p:txBody>
          <a:bodyPr/>
          <a:lstStyle/>
          <a:p>
            <a:r>
              <a:rPr lang="fr-FR" dirty="0" smtClean="0"/>
              <a:t>STOP plate « propriété perdue » et un N° téléphone gratuit pour vérifier l’identité du PC</a:t>
            </a:r>
          </a:p>
          <a:p>
            <a:r>
              <a:rPr lang="fr-FR" dirty="0" smtClean="0"/>
              <a:t>Le tatouage ne peut être effacé sans abîmer la toiture </a:t>
            </a:r>
          </a:p>
        </p:txBody>
      </p:sp>
      <p:pic>
        <p:nvPicPr>
          <p:cNvPr id="73732" name="Picture 2" descr="http://www.computersecurity.com/stop/images/stopplates.jpg"/>
          <p:cNvPicPr>
            <a:picLocks noChangeAspect="1" noChangeArrowheads="1"/>
          </p:cNvPicPr>
          <p:nvPr/>
        </p:nvPicPr>
        <p:blipFill>
          <a:blip r:embed="rId2" cstate="print"/>
          <a:srcRect/>
          <a:stretch>
            <a:fillRect/>
          </a:stretch>
        </p:blipFill>
        <p:spPr bwMode="auto">
          <a:xfrm>
            <a:off x="7286625" y="1241425"/>
            <a:ext cx="1714500" cy="5006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fade">
                                      <p:cBhvr>
                                        <p:cTn id="7" dur="20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fade">
                                      <p:cBhvr>
                                        <p:cTn id="12" dur="2000"/>
                                        <p:tgtEl>
                                          <p:spTgt spid="737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re 1"/>
          <p:cNvSpPr>
            <a:spLocks noGrp="1"/>
          </p:cNvSpPr>
          <p:nvPr>
            <p:ph type="title"/>
          </p:nvPr>
        </p:nvSpPr>
        <p:spPr/>
        <p:txBody>
          <a:bodyPr/>
          <a:lstStyle/>
          <a:p>
            <a:r>
              <a:rPr lang="fr-FR" smtClean="0"/>
              <a:t>Cryptage du DD : TrueCrypt</a:t>
            </a:r>
          </a:p>
        </p:txBody>
      </p:sp>
      <p:sp>
        <p:nvSpPr>
          <p:cNvPr id="74755" name="Espace réservé du contenu 2"/>
          <p:cNvSpPr>
            <a:spLocks noGrp="1"/>
          </p:cNvSpPr>
          <p:nvPr>
            <p:ph idx="1"/>
          </p:nvPr>
        </p:nvSpPr>
        <p:spPr>
          <a:xfrm>
            <a:off x="571500" y="1423988"/>
            <a:ext cx="7858125" cy="4648200"/>
          </a:xfrm>
        </p:spPr>
        <p:txBody>
          <a:bodyPr/>
          <a:lstStyle/>
          <a:p>
            <a:r>
              <a:rPr lang="fr-FR" dirty="0" err="1" smtClean="0"/>
              <a:t>TruCrypt</a:t>
            </a:r>
            <a:r>
              <a:rPr lang="fr-FR" dirty="0" smtClean="0"/>
              <a:t> est un logiciel qui permet de crypter (à la volée) une unité de stockage de données</a:t>
            </a:r>
          </a:p>
          <a:p>
            <a:r>
              <a:rPr lang="fr-FR" dirty="0" smtClean="0"/>
              <a:t>Les données sont automatiquement cryptées lors de la sauvegarde et décryptées lors de la restitution sans intervention de l’utilisateur</a:t>
            </a:r>
          </a:p>
          <a:p>
            <a:r>
              <a:rPr lang="fr-FR" dirty="0" smtClean="0"/>
              <a:t>C’est un logiciel OPEN SOURCE</a:t>
            </a:r>
          </a:p>
          <a:p>
            <a:r>
              <a:rPr lang="fr-FR" dirty="0" err="1" smtClean="0"/>
              <a:t>Ecryption</a:t>
            </a:r>
            <a:r>
              <a:rPr lang="fr-FR" dirty="0" smtClean="0"/>
              <a:t> </a:t>
            </a:r>
            <a:r>
              <a:rPr lang="fr-FR" dirty="0" err="1" smtClean="0"/>
              <a:t>algorithms</a:t>
            </a:r>
            <a:r>
              <a:rPr lang="fr-FR" dirty="0" smtClean="0"/>
              <a:t> : AES-256, Triple DES, </a:t>
            </a:r>
            <a:r>
              <a:rPr lang="fr-FR" dirty="0" err="1" smtClean="0"/>
              <a:t>Blowfish</a:t>
            </a:r>
            <a:r>
              <a:rPr lang="fr-FR" dirty="0" smtClean="0"/>
              <a:t> (448-bits </a:t>
            </a:r>
            <a:r>
              <a:rPr lang="fr-FR" dirty="0" err="1" smtClean="0"/>
              <a:t>key</a:t>
            </a:r>
            <a:r>
              <a:rPr lang="fr-FR" dirty="0" smtClean="0"/>
              <a:t>) </a:t>
            </a:r>
          </a:p>
          <a:p>
            <a:endParaRPr lang="fr-F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fade">
                                      <p:cBhvr>
                                        <p:cTn id="7" dur="2000"/>
                                        <p:tgtEl>
                                          <p:spTgt spid="74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Effect transition="in" filter="fade">
                                      <p:cBhvr>
                                        <p:cTn id="12" dur="2000"/>
                                        <p:tgtEl>
                                          <p:spTgt spid="74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4755">
                                            <p:txEl>
                                              <p:pRg st="2" end="2"/>
                                            </p:txEl>
                                          </p:spTgt>
                                        </p:tgtEl>
                                        <p:attrNameLst>
                                          <p:attrName>style.visibility</p:attrName>
                                        </p:attrNameLst>
                                      </p:cBhvr>
                                      <p:to>
                                        <p:strVal val="visible"/>
                                      </p:to>
                                    </p:set>
                                    <p:animEffect transition="in" filter="fade">
                                      <p:cBhvr>
                                        <p:cTn id="17" dur="2000"/>
                                        <p:tgtEl>
                                          <p:spTgt spid="74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4755">
                                            <p:txEl>
                                              <p:pRg st="3" end="3"/>
                                            </p:txEl>
                                          </p:spTgt>
                                        </p:tgtEl>
                                        <p:attrNameLst>
                                          <p:attrName>style.visibility</p:attrName>
                                        </p:attrNameLst>
                                      </p:cBhvr>
                                      <p:to>
                                        <p:strVal val="visible"/>
                                      </p:to>
                                    </p:set>
                                    <p:animEffect transition="in" filter="fade">
                                      <p:cBhvr>
                                        <p:cTn id="22" dur="2000"/>
                                        <p:tgtEl>
                                          <p:spTgt spid="74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a:xfrm>
            <a:off x="533400" y="228600"/>
            <a:ext cx="7772400" cy="842963"/>
          </a:xfrm>
        </p:spPr>
        <p:txBody>
          <a:bodyPr/>
          <a:lstStyle/>
          <a:p>
            <a:endParaRPr lang="fr-FR" smtClean="0"/>
          </a:p>
        </p:txBody>
      </p:sp>
      <p:sp>
        <p:nvSpPr>
          <p:cNvPr id="3" name="Espace réservé du contenu 3"/>
          <p:cNvSpPr txBox="1">
            <a:spLocks/>
          </p:cNvSpPr>
          <p:nvPr/>
        </p:nvSpPr>
        <p:spPr>
          <a:xfrm>
            <a:off x="538163" y="1357313"/>
            <a:ext cx="7534275" cy="4857750"/>
          </a:xfrm>
          <a:prstGeom prst="rect">
            <a:avLst/>
          </a:prstGeom>
        </p:spPr>
        <p:txBody>
          <a:bodyPr/>
          <a:lstStyle/>
          <a:p>
            <a:pPr marL="342900" indent="-342900" algn="l">
              <a:spcBef>
                <a:spcPct val="20000"/>
              </a:spcBef>
              <a:buFontTx/>
              <a:buChar char="•"/>
              <a:defRPr/>
            </a:pPr>
            <a:r>
              <a:rPr lang="fr-FR" sz="2000" kern="0" dirty="0">
                <a:latin typeface="+mn-lt"/>
              </a:rPr>
              <a:t>Statistiques sur la sécurité</a:t>
            </a:r>
          </a:p>
          <a:p>
            <a:pPr marL="342900" indent="-342900" algn="l">
              <a:spcBef>
                <a:spcPct val="20000"/>
              </a:spcBef>
              <a:buFontTx/>
              <a:buChar char="•"/>
              <a:defRPr/>
            </a:pPr>
            <a:r>
              <a:rPr lang="fr-FR" sz="2000" kern="0" dirty="0">
                <a:solidFill>
                  <a:srgbClr val="FF0000"/>
                </a:solidFill>
                <a:latin typeface="+mn-lt"/>
              </a:rPr>
              <a:t>Sécurité Physique</a:t>
            </a:r>
          </a:p>
          <a:p>
            <a:pPr marL="342900" indent="-342900" algn="l">
              <a:spcBef>
                <a:spcPct val="20000"/>
              </a:spcBef>
              <a:buFontTx/>
              <a:buChar char="•"/>
              <a:defRPr/>
            </a:pPr>
            <a:r>
              <a:rPr lang="fr-FR" sz="2000" kern="0" dirty="0">
                <a:latin typeface="+mn-lt"/>
              </a:rPr>
              <a:t>Besoin en sécurité physique</a:t>
            </a:r>
          </a:p>
          <a:p>
            <a:pPr marL="342900" indent="-342900" algn="l">
              <a:spcBef>
                <a:spcPct val="20000"/>
              </a:spcBef>
              <a:buFontTx/>
              <a:buChar char="•"/>
              <a:defRPr/>
            </a:pPr>
            <a:r>
              <a:rPr lang="fr-FR" sz="2000" kern="0" dirty="0">
                <a:latin typeface="+mn-lt"/>
              </a:rPr>
              <a:t>Facteurs affectant la sécurité physique</a:t>
            </a:r>
          </a:p>
          <a:p>
            <a:pPr marL="342900" indent="-342900" algn="l">
              <a:spcBef>
                <a:spcPct val="20000"/>
              </a:spcBef>
              <a:buFontTx/>
              <a:buChar char="•"/>
              <a:defRPr/>
            </a:pPr>
            <a:r>
              <a:rPr lang="fr-FR" sz="2000" kern="0" dirty="0"/>
              <a:t>Sécurité physique-liste de contrôle</a:t>
            </a:r>
          </a:p>
          <a:p>
            <a:pPr marL="342900" indent="-342900" algn="l">
              <a:spcBef>
                <a:spcPct val="20000"/>
              </a:spcBef>
              <a:buFontTx/>
              <a:buChar char="•"/>
              <a:defRPr/>
            </a:pPr>
            <a:r>
              <a:rPr lang="fr-FR" sz="2000" kern="0" dirty="0">
                <a:solidFill>
                  <a:schemeClr val="tx2"/>
                </a:solidFill>
              </a:rPr>
              <a:t>Obstacles Physiques</a:t>
            </a:r>
          </a:p>
          <a:p>
            <a:pPr marL="342900" indent="-342900" algn="l">
              <a:spcBef>
                <a:spcPct val="20000"/>
              </a:spcBef>
              <a:buFontTx/>
              <a:buChar char="•"/>
              <a:defRPr/>
            </a:pPr>
            <a:r>
              <a:rPr lang="fr-FR" sz="2000" kern="0" dirty="0">
                <a:latin typeface="+mn-lt"/>
              </a:rPr>
              <a:t>Wireless Security</a:t>
            </a:r>
          </a:p>
          <a:p>
            <a:pPr marL="342900" indent="-342900" algn="l">
              <a:spcBef>
                <a:spcPct val="20000"/>
              </a:spcBef>
              <a:buFontTx/>
              <a:buChar char="•"/>
              <a:defRPr/>
            </a:pPr>
            <a:r>
              <a:rPr lang="fr-FR" sz="2000" kern="0" dirty="0">
                <a:latin typeface="+mn-lt"/>
              </a:rPr>
              <a:t>Vols des </a:t>
            </a:r>
            <a:r>
              <a:rPr lang="fr-FR" sz="2000" kern="0" dirty="0" err="1">
                <a:latin typeface="+mn-lt"/>
              </a:rPr>
              <a:t>Laptops</a:t>
            </a:r>
            <a:endParaRPr lang="fr-FR" sz="2000" kern="0" dirty="0">
              <a:latin typeface="+mn-lt"/>
            </a:endParaRPr>
          </a:p>
          <a:p>
            <a:pPr marL="342900" indent="-342900" algn="l">
              <a:spcBef>
                <a:spcPct val="20000"/>
              </a:spcBef>
              <a:buFontTx/>
              <a:buChar char="•"/>
              <a:defRPr/>
            </a:pPr>
            <a:r>
              <a:rPr lang="fr-FR" sz="2000" kern="0" dirty="0"/>
              <a:t>Défis pour mettre en œuvre  la sécurité Physique</a:t>
            </a:r>
          </a:p>
          <a:p>
            <a:pPr marL="342900" indent="-342900" algn="l">
              <a:spcBef>
                <a:spcPct val="20000"/>
              </a:spcBef>
              <a:buFontTx/>
              <a:buChar char="•"/>
              <a:defRPr/>
            </a:pPr>
            <a:r>
              <a:rPr lang="fr-FR" sz="2000" kern="0" dirty="0">
                <a:latin typeface="+mn-lt"/>
              </a:rPr>
              <a:t>Techniques </a:t>
            </a:r>
            <a:r>
              <a:rPr lang="fr-FR" sz="2000" kern="0" dirty="0" smtClean="0">
                <a:latin typeface="+mn-lt"/>
              </a:rPr>
              <a:t>d’</a:t>
            </a:r>
            <a:r>
              <a:rPr lang="fr-FR" sz="2000" kern="0" dirty="0" err="1" smtClean="0">
                <a:latin typeface="+mn-lt"/>
              </a:rPr>
              <a:t>espionage</a:t>
            </a:r>
            <a:endParaRPr lang="fr-FR" sz="2000" kern="0" dirty="0">
              <a:latin typeface="+mn-lt"/>
            </a:endParaRPr>
          </a:p>
          <a:p>
            <a:pPr marL="342900" indent="-342900" algn="l">
              <a:spcBef>
                <a:spcPct val="20000"/>
              </a:spcBef>
              <a:buFontTx/>
              <a:buChar char="•"/>
              <a:defRPr/>
            </a:pPr>
            <a:r>
              <a:rPr lang="fr-FR" sz="2000" kern="0" dirty="0">
                <a:solidFill>
                  <a:schemeClr val="tx2"/>
                </a:solidFill>
              </a:rPr>
              <a:t>Les mécanismes de sécurité de l’information</a:t>
            </a:r>
          </a:p>
          <a:p>
            <a:pPr marL="342900" indent="-342900" algn="l">
              <a:spcBef>
                <a:spcPct val="20000"/>
              </a:spcBef>
              <a:buFontTx/>
              <a:buChar char="•"/>
              <a:defRPr/>
            </a:pPr>
            <a:r>
              <a:rPr lang="fr-FR" sz="2000" kern="0" dirty="0">
                <a:solidFill>
                  <a:schemeClr val="tx2"/>
                </a:solidFill>
              </a:rPr>
              <a:t>Sécurité du système de  l’information</a:t>
            </a:r>
          </a:p>
          <a:p>
            <a:pPr marL="342900" indent="-342900" algn="l">
              <a:spcBef>
                <a:spcPct val="20000"/>
              </a:spcBef>
              <a:buFontTx/>
              <a:buChar char="•"/>
              <a:defRPr/>
            </a:pPr>
            <a:r>
              <a:rPr lang="fr-FR" sz="2000" kern="0" dirty="0"/>
              <a:t>EPS (</a:t>
            </a:r>
            <a:r>
              <a:rPr lang="fr-FR" sz="2000" kern="0" dirty="0" err="1"/>
              <a:t>Electronic</a:t>
            </a:r>
            <a:r>
              <a:rPr lang="fr-FR" sz="2000" kern="0" dirty="0"/>
              <a:t> </a:t>
            </a:r>
            <a:r>
              <a:rPr lang="fr-FR" sz="2000" kern="0" dirty="0" err="1"/>
              <a:t>Physical</a:t>
            </a:r>
            <a:r>
              <a:rPr lang="fr-FR" sz="2000" kern="0" dirty="0"/>
              <a:t> Security)</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re 1"/>
          <p:cNvSpPr>
            <a:spLocks noGrp="1"/>
          </p:cNvSpPr>
          <p:nvPr>
            <p:ph type="title"/>
          </p:nvPr>
        </p:nvSpPr>
        <p:spPr>
          <a:xfrm>
            <a:off x="533400" y="228600"/>
            <a:ext cx="7772400" cy="842963"/>
          </a:xfrm>
        </p:spPr>
        <p:txBody>
          <a:bodyPr/>
          <a:lstStyle/>
          <a:p>
            <a:endParaRPr lang="fr-FR" smtClean="0"/>
          </a:p>
        </p:txBody>
      </p:sp>
      <p:sp>
        <p:nvSpPr>
          <p:cNvPr id="3" name="Espace réservé du contenu 3"/>
          <p:cNvSpPr txBox="1">
            <a:spLocks/>
          </p:cNvSpPr>
          <p:nvPr/>
        </p:nvSpPr>
        <p:spPr>
          <a:xfrm>
            <a:off x="642938" y="1285875"/>
            <a:ext cx="7534275" cy="4786313"/>
          </a:xfrm>
          <a:prstGeom prst="rect">
            <a:avLst/>
          </a:prstGeom>
        </p:spPr>
        <p:txBody>
          <a:bodyPr/>
          <a:lstStyle/>
          <a:p>
            <a:pPr marL="342900" indent="-342900" algn="l">
              <a:spcBef>
                <a:spcPct val="20000"/>
              </a:spcBef>
              <a:buFontTx/>
              <a:buChar char="•"/>
              <a:defRPr/>
            </a:pPr>
            <a:r>
              <a:rPr lang="fr-FR" sz="2000" kern="0" dirty="0">
                <a:latin typeface="+mn-lt"/>
              </a:rPr>
              <a:t>Statistiques sur la sécurité</a:t>
            </a:r>
          </a:p>
          <a:p>
            <a:pPr marL="342900" indent="-342900" algn="l">
              <a:spcBef>
                <a:spcPct val="20000"/>
              </a:spcBef>
              <a:buFontTx/>
              <a:buChar char="•"/>
              <a:defRPr/>
            </a:pPr>
            <a:r>
              <a:rPr lang="fr-FR" sz="2000" kern="0" dirty="0">
                <a:latin typeface="+mn-lt"/>
              </a:rPr>
              <a:t>Sécurité Physique</a:t>
            </a:r>
          </a:p>
          <a:p>
            <a:pPr marL="342900" indent="-342900" algn="l">
              <a:spcBef>
                <a:spcPct val="20000"/>
              </a:spcBef>
              <a:buFontTx/>
              <a:buChar char="•"/>
              <a:defRPr/>
            </a:pPr>
            <a:r>
              <a:rPr lang="fr-FR" sz="2000" kern="0" dirty="0">
                <a:latin typeface="+mn-lt"/>
              </a:rPr>
              <a:t>Besoin en sécurité physique</a:t>
            </a:r>
          </a:p>
          <a:p>
            <a:pPr marL="342900" indent="-342900" algn="l">
              <a:spcBef>
                <a:spcPct val="20000"/>
              </a:spcBef>
              <a:buFontTx/>
              <a:buChar char="•"/>
              <a:defRPr/>
            </a:pPr>
            <a:r>
              <a:rPr lang="fr-FR" sz="2000" kern="0" dirty="0">
                <a:latin typeface="+mn-lt"/>
              </a:rPr>
              <a:t>Facteurs affectant la sécurité physique</a:t>
            </a:r>
          </a:p>
          <a:p>
            <a:pPr marL="342900" indent="-342900" algn="l">
              <a:spcBef>
                <a:spcPct val="20000"/>
              </a:spcBef>
              <a:buFontTx/>
              <a:buChar char="•"/>
              <a:defRPr/>
            </a:pPr>
            <a:r>
              <a:rPr lang="fr-FR" sz="2000" kern="0" dirty="0">
                <a:latin typeface="+mn-lt"/>
              </a:rPr>
              <a:t>Sécurité physique-liste de contrôle</a:t>
            </a:r>
          </a:p>
          <a:p>
            <a:pPr marL="342900" indent="-342900" algn="l">
              <a:spcBef>
                <a:spcPct val="20000"/>
              </a:spcBef>
              <a:buFontTx/>
              <a:buChar char="•"/>
              <a:defRPr/>
            </a:pPr>
            <a:r>
              <a:rPr lang="fr-FR" sz="2000" kern="0" dirty="0">
                <a:solidFill>
                  <a:schemeClr val="tx2"/>
                </a:solidFill>
                <a:latin typeface="+mn-lt"/>
              </a:rPr>
              <a:t>Obstacles Physiques</a:t>
            </a:r>
          </a:p>
          <a:p>
            <a:pPr marL="342900" indent="-342900" algn="l">
              <a:spcBef>
                <a:spcPct val="20000"/>
              </a:spcBef>
              <a:buFontTx/>
              <a:buChar char="•"/>
              <a:defRPr/>
            </a:pPr>
            <a:r>
              <a:rPr lang="fr-FR" sz="2000" kern="0" dirty="0">
                <a:latin typeface="+mn-lt"/>
              </a:rPr>
              <a:t>Wireless Security</a:t>
            </a:r>
          </a:p>
          <a:p>
            <a:pPr marL="342900" indent="-342900" algn="l">
              <a:spcBef>
                <a:spcPct val="20000"/>
              </a:spcBef>
              <a:buFontTx/>
              <a:buChar char="•"/>
              <a:defRPr/>
            </a:pPr>
            <a:r>
              <a:rPr lang="fr-FR" sz="2000" kern="0" dirty="0">
                <a:solidFill>
                  <a:schemeClr val="tx2"/>
                </a:solidFill>
                <a:latin typeface="+mn-lt"/>
              </a:rPr>
              <a:t>Vols des </a:t>
            </a:r>
            <a:r>
              <a:rPr lang="fr-FR" sz="2000" kern="0" dirty="0" err="1">
                <a:solidFill>
                  <a:schemeClr val="tx2"/>
                </a:solidFill>
                <a:latin typeface="+mn-lt"/>
              </a:rPr>
              <a:t>Laptops</a:t>
            </a:r>
            <a:endParaRPr lang="fr-FR" sz="2000" kern="0" dirty="0">
              <a:solidFill>
                <a:schemeClr val="tx2"/>
              </a:solidFill>
              <a:latin typeface="+mn-lt"/>
            </a:endParaRPr>
          </a:p>
          <a:p>
            <a:pPr marL="342900" indent="-342900" algn="l">
              <a:spcBef>
                <a:spcPct val="20000"/>
              </a:spcBef>
              <a:buFontTx/>
              <a:buChar char="•"/>
              <a:defRPr/>
            </a:pPr>
            <a:r>
              <a:rPr lang="fr-FR" sz="2000" kern="0" dirty="0">
                <a:solidFill>
                  <a:srgbClr val="FF0000"/>
                </a:solidFill>
              </a:rPr>
              <a:t>Défis pour mettre en œuvre  la sécurité Physique</a:t>
            </a:r>
          </a:p>
          <a:p>
            <a:pPr marL="342900" indent="-342900" algn="l">
              <a:spcBef>
                <a:spcPct val="20000"/>
              </a:spcBef>
              <a:buFontTx/>
              <a:buChar char="•"/>
              <a:defRPr/>
            </a:pPr>
            <a:r>
              <a:rPr lang="fr-FR" sz="2000" kern="0" dirty="0"/>
              <a:t>Techniques d’espionnage</a:t>
            </a:r>
          </a:p>
          <a:p>
            <a:pPr marL="342900" indent="-342900" algn="l">
              <a:spcBef>
                <a:spcPct val="20000"/>
              </a:spcBef>
              <a:buFontTx/>
              <a:buChar char="•"/>
              <a:defRPr/>
            </a:pPr>
            <a:r>
              <a:rPr lang="fr-FR" sz="2000" kern="0" dirty="0">
                <a:solidFill>
                  <a:schemeClr val="tx2"/>
                </a:solidFill>
              </a:rPr>
              <a:t>Les mécanismes de sécurité de l’information</a:t>
            </a:r>
          </a:p>
          <a:p>
            <a:pPr marL="342900" indent="-342900" algn="l">
              <a:spcBef>
                <a:spcPct val="20000"/>
              </a:spcBef>
              <a:buFontTx/>
              <a:buChar char="•"/>
              <a:defRPr/>
            </a:pPr>
            <a:r>
              <a:rPr lang="fr-FR" sz="2000" kern="0" dirty="0">
                <a:solidFill>
                  <a:schemeClr val="tx2"/>
                </a:solidFill>
              </a:rPr>
              <a:t>Sécurité du système de  l’information</a:t>
            </a:r>
          </a:p>
          <a:p>
            <a:pPr marL="342900" indent="-342900" algn="l">
              <a:spcBef>
                <a:spcPct val="20000"/>
              </a:spcBef>
              <a:buFontTx/>
              <a:buChar char="•"/>
              <a:defRPr/>
            </a:pPr>
            <a:r>
              <a:rPr lang="fr-FR" sz="2000" kern="0" dirty="0"/>
              <a:t>EPS (</a:t>
            </a:r>
            <a:r>
              <a:rPr lang="fr-FR" sz="2000" kern="0" dirty="0" err="1"/>
              <a:t>Electronic</a:t>
            </a:r>
            <a:r>
              <a:rPr lang="fr-FR" sz="2000" kern="0" dirty="0"/>
              <a:t> </a:t>
            </a:r>
            <a:r>
              <a:rPr lang="fr-FR" sz="2000" kern="0" dirty="0" err="1"/>
              <a:t>Physical</a:t>
            </a:r>
            <a:r>
              <a:rPr lang="fr-FR" sz="2000" kern="0" dirty="0"/>
              <a:t> Security)</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re 1"/>
          <p:cNvSpPr>
            <a:spLocks noGrp="1"/>
          </p:cNvSpPr>
          <p:nvPr>
            <p:ph type="title"/>
          </p:nvPr>
        </p:nvSpPr>
        <p:spPr>
          <a:xfrm>
            <a:off x="533400" y="228600"/>
            <a:ext cx="7772400" cy="842963"/>
          </a:xfrm>
        </p:spPr>
        <p:txBody>
          <a:bodyPr/>
          <a:lstStyle/>
          <a:p>
            <a:r>
              <a:rPr lang="fr-FR" sz="3600" smtClean="0"/>
              <a:t>Défis pour mettre en œuvre </a:t>
            </a:r>
            <a:br>
              <a:rPr lang="fr-FR" sz="3600" smtClean="0"/>
            </a:br>
            <a:r>
              <a:rPr lang="fr-FR" sz="3600" smtClean="0"/>
              <a:t>la sécurité physique </a:t>
            </a:r>
          </a:p>
        </p:txBody>
      </p:sp>
      <p:graphicFrame>
        <p:nvGraphicFramePr>
          <p:cNvPr id="3" name="Diagramme 2"/>
          <p:cNvGraphicFramePr/>
          <p:nvPr/>
        </p:nvGraphicFramePr>
        <p:xfrm>
          <a:off x="642910" y="2214554"/>
          <a:ext cx="4924436" cy="3857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F7211BC7-ACED-4CEA-A5D7-EABCFC43AE4E}"/>
                                            </p:graphicEl>
                                          </p:spTgt>
                                        </p:tgtEl>
                                        <p:attrNameLst>
                                          <p:attrName>style.visibility</p:attrName>
                                        </p:attrNameLst>
                                      </p:cBhvr>
                                      <p:to>
                                        <p:strVal val="visible"/>
                                      </p:to>
                                    </p:set>
                                    <p:animEffect transition="in" filter="fade">
                                      <p:cBhvr>
                                        <p:cTn id="7" dur="2000"/>
                                        <p:tgtEl>
                                          <p:spTgt spid="3">
                                            <p:graphicEl>
                                              <a:dgm id="{F7211BC7-ACED-4CEA-A5D7-EABCFC43AE4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F4556549-D5C5-44A9-ABD0-EE140C268F43}"/>
                                            </p:graphicEl>
                                          </p:spTgt>
                                        </p:tgtEl>
                                        <p:attrNameLst>
                                          <p:attrName>style.visibility</p:attrName>
                                        </p:attrNameLst>
                                      </p:cBhvr>
                                      <p:to>
                                        <p:strVal val="visible"/>
                                      </p:to>
                                    </p:set>
                                    <p:animEffect transition="in" filter="fade">
                                      <p:cBhvr>
                                        <p:cTn id="12" dur="2000"/>
                                        <p:tgtEl>
                                          <p:spTgt spid="3">
                                            <p:graphicEl>
                                              <a:dgm id="{F4556549-D5C5-44A9-ABD0-EE140C268F4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69CDEF55-CFD2-4899-BEB1-BFDB2CD5F76D}"/>
                                            </p:graphicEl>
                                          </p:spTgt>
                                        </p:tgtEl>
                                        <p:attrNameLst>
                                          <p:attrName>style.visibility</p:attrName>
                                        </p:attrNameLst>
                                      </p:cBhvr>
                                      <p:to>
                                        <p:strVal val="visible"/>
                                      </p:to>
                                    </p:set>
                                    <p:animEffect transition="in" filter="fade">
                                      <p:cBhvr>
                                        <p:cTn id="17" dur="2000"/>
                                        <p:tgtEl>
                                          <p:spTgt spid="3">
                                            <p:graphicEl>
                                              <a:dgm id="{69CDEF55-CFD2-4899-BEB1-BFDB2CD5F76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BC5D8C9B-13FC-4E04-BA4C-39B7D77423A1}"/>
                                            </p:graphicEl>
                                          </p:spTgt>
                                        </p:tgtEl>
                                        <p:attrNameLst>
                                          <p:attrName>style.visibility</p:attrName>
                                        </p:attrNameLst>
                                      </p:cBhvr>
                                      <p:to>
                                        <p:strVal val="visible"/>
                                      </p:to>
                                    </p:set>
                                    <p:animEffect transition="in" filter="fade">
                                      <p:cBhvr>
                                        <p:cTn id="22" dur="2000"/>
                                        <p:tgtEl>
                                          <p:spTgt spid="3">
                                            <p:graphicEl>
                                              <a:dgm id="{BC5D8C9B-13FC-4E04-BA4C-39B7D77423A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graphicEl>
                                              <a:dgm id="{34FEA198-D537-4D34-B3BC-73E604703996}"/>
                                            </p:graphicEl>
                                          </p:spTgt>
                                        </p:tgtEl>
                                        <p:attrNameLst>
                                          <p:attrName>style.visibility</p:attrName>
                                        </p:attrNameLst>
                                      </p:cBhvr>
                                      <p:to>
                                        <p:strVal val="visible"/>
                                      </p:to>
                                    </p:set>
                                    <p:animEffect transition="in" filter="fade">
                                      <p:cBhvr>
                                        <p:cTn id="27" dur="2000"/>
                                        <p:tgtEl>
                                          <p:spTgt spid="3">
                                            <p:graphicEl>
                                              <a:dgm id="{34FEA198-D537-4D34-B3BC-73E604703996}"/>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graphicEl>
                                              <a:dgm id="{ADD07070-2AC2-40A4-AF99-A7EDF21F1669}"/>
                                            </p:graphicEl>
                                          </p:spTgt>
                                        </p:tgtEl>
                                        <p:attrNameLst>
                                          <p:attrName>style.visibility</p:attrName>
                                        </p:attrNameLst>
                                      </p:cBhvr>
                                      <p:to>
                                        <p:strVal val="visible"/>
                                      </p:to>
                                    </p:set>
                                    <p:animEffect transition="in" filter="fade">
                                      <p:cBhvr>
                                        <p:cTn id="32" dur="2000"/>
                                        <p:tgtEl>
                                          <p:spTgt spid="3">
                                            <p:graphicEl>
                                              <a:dgm id="{ADD07070-2AC2-40A4-AF99-A7EDF21F166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graphicEl>
                                              <a:dgm id="{CD1FA88C-C51B-40F3-A96D-B9892236897D}"/>
                                            </p:graphicEl>
                                          </p:spTgt>
                                        </p:tgtEl>
                                        <p:attrNameLst>
                                          <p:attrName>style.visibility</p:attrName>
                                        </p:attrNameLst>
                                      </p:cBhvr>
                                      <p:to>
                                        <p:strVal val="visible"/>
                                      </p:to>
                                    </p:set>
                                    <p:animEffect transition="in" filter="fade">
                                      <p:cBhvr>
                                        <p:cTn id="37" dur="2000"/>
                                        <p:tgtEl>
                                          <p:spTgt spid="3">
                                            <p:graphicEl>
                                              <a:dgm id="{CD1FA88C-C51B-40F3-A96D-B9892236897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re 1"/>
          <p:cNvSpPr>
            <a:spLocks noGrp="1"/>
          </p:cNvSpPr>
          <p:nvPr>
            <p:ph type="title"/>
          </p:nvPr>
        </p:nvSpPr>
        <p:spPr>
          <a:xfrm>
            <a:off x="533400" y="228600"/>
            <a:ext cx="7772400" cy="842963"/>
          </a:xfrm>
        </p:spPr>
        <p:txBody>
          <a:bodyPr/>
          <a:lstStyle/>
          <a:p>
            <a:endParaRPr lang="fr-FR" smtClean="0"/>
          </a:p>
        </p:txBody>
      </p:sp>
      <p:sp>
        <p:nvSpPr>
          <p:cNvPr id="3" name="Espace réservé du contenu 3"/>
          <p:cNvSpPr txBox="1">
            <a:spLocks/>
          </p:cNvSpPr>
          <p:nvPr/>
        </p:nvSpPr>
        <p:spPr>
          <a:xfrm>
            <a:off x="609600" y="1357313"/>
            <a:ext cx="7534275" cy="4857750"/>
          </a:xfrm>
          <a:prstGeom prst="rect">
            <a:avLst/>
          </a:prstGeom>
        </p:spPr>
        <p:txBody>
          <a:bodyPr/>
          <a:lstStyle/>
          <a:p>
            <a:pPr marL="342900" indent="-342900" algn="l">
              <a:spcBef>
                <a:spcPct val="20000"/>
              </a:spcBef>
              <a:buFontTx/>
              <a:buChar char="•"/>
              <a:defRPr/>
            </a:pPr>
            <a:r>
              <a:rPr lang="fr-FR" sz="2000" kern="0" dirty="0">
                <a:latin typeface="+mn-lt"/>
              </a:rPr>
              <a:t>Statistiques sur la sécurité</a:t>
            </a:r>
          </a:p>
          <a:p>
            <a:pPr marL="342900" indent="-342900" algn="l">
              <a:spcBef>
                <a:spcPct val="20000"/>
              </a:spcBef>
              <a:buFontTx/>
              <a:buChar char="•"/>
              <a:defRPr/>
            </a:pPr>
            <a:r>
              <a:rPr lang="fr-FR" sz="2000" kern="0" dirty="0">
                <a:latin typeface="+mn-lt"/>
              </a:rPr>
              <a:t>Sécurité Physique</a:t>
            </a:r>
          </a:p>
          <a:p>
            <a:pPr marL="342900" indent="-342900" algn="l">
              <a:spcBef>
                <a:spcPct val="20000"/>
              </a:spcBef>
              <a:buFontTx/>
              <a:buChar char="•"/>
              <a:defRPr/>
            </a:pPr>
            <a:r>
              <a:rPr lang="fr-FR" sz="2000" kern="0" dirty="0">
                <a:latin typeface="+mn-lt"/>
              </a:rPr>
              <a:t>Besoin en sécurité physique</a:t>
            </a:r>
          </a:p>
          <a:p>
            <a:pPr marL="342900" indent="-342900" algn="l">
              <a:spcBef>
                <a:spcPct val="20000"/>
              </a:spcBef>
              <a:buFontTx/>
              <a:buChar char="•"/>
              <a:defRPr/>
            </a:pPr>
            <a:r>
              <a:rPr lang="fr-FR" sz="2000" kern="0" dirty="0">
                <a:latin typeface="+mn-lt"/>
              </a:rPr>
              <a:t>Facteurs affectant la sécurité physique</a:t>
            </a:r>
          </a:p>
          <a:p>
            <a:pPr marL="342900" indent="-342900" algn="l">
              <a:spcBef>
                <a:spcPct val="20000"/>
              </a:spcBef>
              <a:buFontTx/>
              <a:buChar char="•"/>
              <a:defRPr/>
            </a:pPr>
            <a:r>
              <a:rPr lang="fr-FR" sz="2000" kern="0" dirty="0">
                <a:latin typeface="+mn-lt"/>
              </a:rPr>
              <a:t>Sécurité physique-liste de contrôle</a:t>
            </a:r>
          </a:p>
          <a:p>
            <a:pPr marL="342900" indent="-342900" algn="l">
              <a:spcBef>
                <a:spcPct val="20000"/>
              </a:spcBef>
              <a:buFontTx/>
              <a:buChar char="•"/>
              <a:defRPr/>
            </a:pPr>
            <a:r>
              <a:rPr lang="fr-FR" sz="2000" kern="0" dirty="0">
                <a:solidFill>
                  <a:schemeClr val="tx2"/>
                </a:solidFill>
                <a:latin typeface="+mn-lt"/>
              </a:rPr>
              <a:t>Obstacles Physiques</a:t>
            </a:r>
          </a:p>
          <a:p>
            <a:pPr marL="342900" indent="-342900" algn="l">
              <a:spcBef>
                <a:spcPct val="20000"/>
              </a:spcBef>
              <a:buFontTx/>
              <a:buChar char="•"/>
              <a:defRPr/>
            </a:pPr>
            <a:r>
              <a:rPr lang="fr-FR" sz="2000" kern="0" dirty="0">
                <a:latin typeface="+mn-lt"/>
              </a:rPr>
              <a:t>Wireless Security</a:t>
            </a:r>
          </a:p>
          <a:p>
            <a:pPr marL="342900" indent="-342900" algn="l">
              <a:spcBef>
                <a:spcPct val="20000"/>
              </a:spcBef>
              <a:buFontTx/>
              <a:buChar char="•"/>
              <a:defRPr/>
            </a:pPr>
            <a:r>
              <a:rPr lang="fr-FR" sz="2000" kern="0" dirty="0">
                <a:solidFill>
                  <a:schemeClr val="tx2"/>
                </a:solidFill>
                <a:latin typeface="+mn-lt"/>
              </a:rPr>
              <a:t>Vols des </a:t>
            </a:r>
            <a:r>
              <a:rPr lang="fr-FR" sz="2000" kern="0" dirty="0" err="1">
                <a:solidFill>
                  <a:schemeClr val="tx2"/>
                </a:solidFill>
                <a:latin typeface="+mn-lt"/>
              </a:rPr>
              <a:t>Laptops</a:t>
            </a:r>
            <a:endParaRPr lang="fr-FR" sz="2000" kern="0" dirty="0">
              <a:solidFill>
                <a:schemeClr val="tx2"/>
              </a:solidFill>
              <a:latin typeface="+mn-lt"/>
            </a:endParaRPr>
          </a:p>
          <a:p>
            <a:pPr marL="342900" indent="-342900" algn="l">
              <a:spcBef>
                <a:spcPct val="20000"/>
              </a:spcBef>
              <a:buFontTx/>
              <a:buChar char="•"/>
              <a:defRPr/>
            </a:pPr>
            <a:r>
              <a:rPr lang="fr-FR" sz="2000" kern="0" dirty="0"/>
              <a:t>Défis pour mettre en œuvre  la sécurité Physique</a:t>
            </a:r>
          </a:p>
          <a:p>
            <a:pPr marL="342900" indent="-342900" algn="l">
              <a:spcBef>
                <a:spcPct val="20000"/>
              </a:spcBef>
              <a:buFontTx/>
              <a:buChar char="•"/>
              <a:defRPr/>
            </a:pPr>
            <a:r>
              <a:rPr lang="fr-FR" sz="2000" kern="0" dirty="0">
                <a:solidFill>
                  <a:srgbClr val="FF0000"/>
                </a:solidFill>
              </a:rPr>
              <a:t>Techniques d’espionnage</a:t>
            </a:r>
          </a:p>
          <a:p>
            <a:pPr marL="342900" indent="-342900" algn="l">
              <a:spcBef>
                <a:spcPct val="20000"/>
              </a:spcBef>
              <a:buFontTx/>
              <a:buChar char="•"/>
              <a:defRPr/>
            </a:pPr>
            <a:r>
              <a:rPr lang="fr-FR" sz="2000" kern="0" dirty="0">
                <a:solidFill>
                  <a:schemeClr val="tx2"/>
                </a:solidFill>
              </a:rPr>
              <a:t>Les mécanismes de sécurité de l’information</a:t>
            </a:r>
          </a:p>
          <a:p>
            <a:pPr marL="342900" indent="-342900" algn="l">
              <a:spcBef>
                <a:spcPct val="20000"/>
              </a:spcBef>
              <a:buFontTx/>
              <a:buChar char="•"/>
              <a:defRPr/>
            </a:pPr>
            <a:r>
              <a:rPr lang="fr-FR" sz="2000" kern="0" dirty="0">
                <a:solidFill>
                  <a:schemeClr val="tx2"/>
                </a:solidFill>
              </a:rPr>
              <a:t>Sécurité du système de  l’information</a:t>
            </a:r>
          </a:p>
          <a:p>
            <a:pPr marL="342900" indent="-342900" algn="l">
              <a:spcBef>
                <a:spcPct val="20000"/>
              </a:spcBef>
              <a:buFontTx/>
              <a:buChar char="•"/>
              <a:defRPr/>
            </a:pPr>
            <a:r>
              <a:rPr lang="fr-FR" sz="2000" kern="0" dirty="0">
                <a:latin typeface="+mn-lt"/>
              </a:rPr>
              <a:t>EPS (</a:t>
            </a:r>
            <a:r>
              <a:rPr lang="fr-FR" sz="2000" kern="0" dirty="0" err="1">
                <a:latin typeface="+mn-lt"/>
              </a:rPr>
              <a:t>Electronic</a:t>
            </a:r>
            <a:r>
              <a:rPr lang="fr-FR" sz="2000" kern="0" dirty="0">
                <a:latin typeface="+mn-lt"/>
              </a:rPr>
              <a:t> </a:t>
            </a:r>
            <a:r>
              <a:rPr lang="fr-FR" sz="2000" kern="0" dirty="0" err="1">
                <a:latin typeface="+mn-lt"/>
              </a:rPr>
              <a:t>Physical</a:t>
            </a:r>
            <a:r>
              <a:rPr lang="fr-FR" sz="2000" kern="0" dirty="0">
                <a:latin typeface="+mn-lt"/>
              </a:rPr>
              <a:t> Security)</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re 1"/>
          <p:cNvSpPr>
            <a:spLocks noGrp="1"/>
          </p:cNvSpPr>
          <p:nvPr>
            <p:ph type="title"/>
          </p:nvPr>
        </p:nvSpPr>
        <p:spPr/>
        <p:txBody>
          <a:bodyPr/>
          <a:lstStyle/>
          <a:p>
            <a:r>
              <a:rPr lang="fr-FR" smtClean="0"/>
              <a:t>Techniques d’espionnage</a:t>
            </a:r>
          </a:p>
        </p:txBody>
      </p:sp>
      <p:sp>
        <p:nvSpPr>
          <p:cNvPr id="78851" name="Espace réservé du contenu 3"/>
          <p:cNvSpPr>
            <a:spLocks noGrp="1"/>
          </p:cNvSpPr>
          <p:nvPr>
            <p:ph idx="1"/>
          </p:nvPr>
        </p:nvSpPr>
        <p:spPr/>
        <p:txBody>
          <a:bodyPr/>
          <a:lstStyle/>
          <a:p>
            <a:r>
              <a:rPr lang="fr-FR" smtClean="0"/>
              <a:t>Votre sécurité physique pourrais être mise en cause par des employés qui peuvent utiliser :</a:t>
            </a:r>
          </a:p>
          <a:p>
            <a:pPr lvl="1"/>
            <a:r>
              <a:rPr lang="fr-FR" smtClean="0"/>
              <a:t>Cameras cachées ,</a:t>
            </a:r>
          </a:p>
          <a:p>
            <a:pPr lvl="1"/>
            <a:r>
              <a:rPr lang="fr-FR" smtClean="0"/>
              <a:t>Enregistreur vocale,</a:t>
            </a:r>
          </a:p>
          <a:p>
            <a:pPr lvl="1"/>
            <a:r>
              <a:rPr lang="fr-FR" smtClean="0"/>
              <a:t>Ecoute téléphonique,</a:t>
            </a:r>
          </a:p>
          <a:p>
            <a:pPr lvl="1"/>
            <a:r>
              <a:rPr lang="fr-FR" smtClean="0"/>
              <a:t>GPS,</a:t>
            </a:r>
          </a:p>
          <a:p>
            <a:pPr lvl="1"/>
            <a:r>
              <a:rPr lang="fr-FR" smtClean="0"/>
              <a:t>Désactivation des alarmes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re 1"/>
          <p:cNvSpPr>
            <a:spLocks noGrp="1"/>
          </p:cNvSpPr>
          <p:nvPr>
            <p:ph type="title"/>
          </p:nvPr>
        </p:nvSpPr>
        <p:spPr>
          <a:xfrm>
            <a:off x="533400" y="228600"/>
            <a:ext cx="7772400" cy="842963"/>
          </a:xfrm>
        </p:spPr>
        <p:txBody>
          <a:bodyPr/>
          <a:lstStyle/>
          <a:p>
            <a:endParaRPr lang="fr-FR" smtClean="0"/>
          </a:p>
        </p:txBody>
      </p:sp>
      <p:sp>
        <p:nvSpPr>
          <p:cNvPr id="3" name="Espace réservé du contenu 3"/>
          <p:cNvSpPr txBox="1">
            <a:spLocks/>
          </p:cNvSpPr>
          <p:nvPr/>
        </p:nvSpPr>
        <p:spPr>
          <a:xfrm>
            <a:off x="609600" y="1357313"/>
            <a:ext cx="7534275" cy="4857750"/>
          </a:xfrm>
          <a:prstGeom prst="rect">
            <a:avLst/>
          </a:prstGeom>
        </p:spPr>
        <p:txBody>
          <a:bodyPr/>
          <a:lstStyle/>
          <a:p>
            <a:pPr marL="342900" indent="-342900" algn="l">
              <a:spcBef>
                <a:spcPct val="20000"/>
              </a:spcBef>
              <a:buFontTx/>
              <a:buChar char="•"/>
              <a:defRPr/>
            </a:pPr>
            <a:r>
              <a:rPr lang="fr-FR" sz="2000" kern="0" dirty="0">
                <a:latin typeface="+mn-lt"/>
              </a:rPr>
              <a:t>Statistiques sur la sécurité</a:t>
            </a:r>
          </a:p>
          <a:p>
            <a:pPr marL="342900" indent="-342900" algn="l">
              <a:spcBef>
                <a:spcPct val="20000"/>
              </a:spcBef>
              <a:buFontTx/>
              <a:buChar char="•"/>
              <a:defRPr/>
            </a:pPr>
            <a:r>
              <a:rPr lang="fr-FR" sz="2000" kern="0" dirty="0">
                <a:latin typeface="+mn-lt"/>
              </a:rPr>
              <a:t>Sécurité Physique</a:t>
            </a:r>
          </a:p>
          <a:p>
            <a:pPr marL="342900" indent="-342900" algn="l">
              <a:spcBef>
                <a:spcPct val="20000"/>
              </a:spcBef>
              <a:buFontTx/>
              <a:buChar char="•"/>
              <a:defRPr/>
            </a:pPr>
            <a:r>
              <a:rPr lang="fr-FR" sz="2000" kern="0" dirty="0">
                <a:latin typeface="+mn-lt"/>
              </a:rPr>
              <a:t>Besoin en sécurité physique</a:t>
            </a:r>
          </a:p>
          <a:p>
            <a:pPr marL="342900" indent="-342900" algn="l">
              <a:spcBef>
                <a:spcPct val="20000"/>
              </a:spcBef>
              <a:buFontTx/>
              <a:buChar char="•"/>
              <a:defRPr/>
            </a:pPr>
            <a:r>
              <a:rPr lang="fr-FR" sz="2000" kern="0" dirty="0">
                <a:latin typeface="+mn-lt"/>
              </a:rPr>
              <a:t>Facteurs affectant la sécurité physique</a:t>
            </a:r>
          </a:p>
          <a:p>
            <a:pPr marL="342900" indent="-342900" algn="l">
              <a:spcBef>
                <a:spcPct val="20000"/>
              </a:spcBef>
              <a:buFontTx/>
              <a:buChar char="•"/>
              <a:defRPr/>
            </a:pPr>
            <a:r>
              <a:rPr lang="fr-FR" sz="2000" kern="0" dirty="0">
                <a:latin typeface="+mn-lt"/>
              </a:rPr>
              <a:t>Sécurité physique-liste de contrôle</a:t>
            </a:r>
          </a:p>
          <a:p>
            <a:pPr marL="342900" indent="-342900" algn="l">
              <a:spcBef>
                <a:spcPct val="20000"/>
              </a:spcBef>
              <a:buFontTx/>
              <a:buChar char="•"/>
              <a:defRPr/>
            </a:pPr>
            <a:r>
              <a:rPr lang="fr-FR" sz="2000" kern="0" dirty="0">
                <a:solidFill>
                  <a:schemeClr val="tx2"/>
                </a:solidFill>
                <a:latin typeface="+mn-lt"/>
              </a:rPr>
              <a:t>Obstacles Physiques</a:t>
            </a:r>
          </a:p>
          <a:p>
            <a:pPr marL="342900" indent="-342900" algn="l">
              <a:spcBef>
                <a:spcPct val="20000"/>
              </a:spcBef>
              <a:buFontTx/>
              <a:buChar char="•"/>
              <a:defRPr/>
            </a:pPr>
            <a:r>
              <a:rPr lang="fr-FR" sz="2000" kern="0" dirty="0">
                <a:latin typeface="+mn-lt"/>
              </a:rPr>
              <a:t>Wireless Security</a:t>
            </a:r>
          </a:p>
          <a:p>
            <a:pPr marL="342900" indent="-342900" algn="l">
              <a:spcBef>
                <a:spcPct val="20000"/>
              </a:spcBef>
              <a:buFontTx/>
              <a:buChar char="•"/>
              <a:defRPr/>
            </a:pPr>
            <a:r>
              <a:rPr lang="fr-FR" sz="2000" kern="0" dirty="0">
                <a:solidFill>
                  <a:schemeClr val="tx2"/>
                </a:solidFill>
                <a:latin typeface="+mn-lt"/>
              </a:rPr>
              <a:t>Vols des </a:t>
            </a:r>
            <a:r>
              <a:rPr lang="fr-FR" sz="2000" kern="0" dirty="0" err="1">
                <a:solidFill>
                  <a:schemeClr val="tx2"/>
                </a:solidFill>
                <a:latin typeface="+mn-lt"/>
              </a:rPr>
              <a:t>Laptops</a:t>
            </a:r>
            <a:endParaRPr lang="fr-FR" sz="2000" kern="0" dirty="0">
              <a:solidFill>
                <a:schemeClr val="tx2"/>
              </a:solidFill>
              <a:latin typeface="+mn-lt"/>
            </a:endParaRPr>
          </a:p>
          <a:p>
            <a:pPr marL="342900" indent="-342900" algn="l">
              <a:spcBef>
                <a:spcPct val="20000"/>
              </a:spcBef>
              <a:buFontTx/>
              <a:buChar char="•"/>
              <a:defRPr/>
            </a:pPr>
            <a:r>
              <a:rPr lang="fr-FR" sz="2000" kern="0" dirty="0"/>
              <a:t>Défis pour mettre en œuvre  la sécurité Physique</a:t>
            </a:r>
          </a:p>
          <a:p>
            <a:pPr marL="342900" indent="-342900" algn="l">
              <a:spcBef>
                <a:spcPct val="20000"/>
              </a:spcBef>
              <a:buFontTx/>
              <a:buChar char="•"/>
              <a:defRPr/>
            </a:pPr>
            <a:r>
              <a:rPr lang="fr-FR" sz="2000" kern="0" dirty="0">
                <a:solidFill>
                  <a:schemeClr val="tx2"/>
                </a:solidFill>
              </a:rPr>
              <a:t>Techniques d’espionnage</a:t>
            </a:r>
          </a:p>
          <a:p>
            <a:pPr marL="342900" indent="-342900" algn="l">
              <a:spcBef>
                <a:spcPct val="20000"/>
              </a:spcBef>
              <a:buFontTx/>
              <a:buChar char="•"/>
              <a:defRPr/>
            </a:pPr>
            <a:r>
              <a:rPr lang="fr-FR" sz="2000" kern="0" dirty="0">
                <a:solidFill>
                  <a:srgbClr val="FF0000"/>
                </a:solidFill>
                <a:latin typeface="+mn-lt"/>
              </a:rPr>
              <a:t>Les mécanismes de sécurité de l’information</a:t>
            </a:r>
          </a:p>
          <a:p>
            <a:pPr marL="342900" indent="-342900" algn="l">
              <a:spcBef>
                <a:spcPct val="20000"/>
              </a:spcBef>
              <a:buFontTx/>
              <a:buChar char="•"/>
              <a:defRPr/>
            </a:pPr>
            <a:r>
              <a:rPr lang="fr-FR" sz="2000" kern="0" dirty="0">
                <a:latin typeface="+mn-lt"/>
              </a:rPr>
              <a:t>Sécurité du système de  l’information</a:t>
            </a:r>
          </a:p>
          <a:p>
            <a:pPr marL="342900" indent="-342900" algn="l">
              <a:spcBef>
                <a:spcPct val="20000"/>
              </a:spcBef>
              <a:buFontTx/>
              <a:buChar char="•"/>
              <a:defRPr/>
            </a:pPr>
            <a:r>
              <a:rPr lang="fr-FR" sz="2000" kern="0" dirty="0">
                <a:latin typeface="+mn-lt"/>
              </a:rPr>
              <a:t>EPS (</a:t>
            </a:r>
            <a:r>
              <a:rPr lang="fr-FR" sz="2000" kern="0" dirty="0" err="1">
                <a:latin typeface="+mn-lt"/>
              </a:rPr>
              <a:t>Electronic</a:t>
            </a:r>
            <a:r>
              <a:rPr lang="fr-FR" sz="2000" kern="0" dirty="0">
                <a:latin typeface="+mn-lt"/>
              </a:rPr>
              <a:t> </a:t>
            </a:r>
            <a:r>
              <a:rPr lang="fr-FR" sz="2000" kern="0" dirty="0" err="1">
                <a:latin typeface="+mn-lt"/>
              </a:rPr>
              <a:t>Physical</a:t>
            </a:r>
            <a:r>
              <a:rPr lang="fr-FR" sz="2000" kern="0" dirty="0">
                <a:latin typeface="+mn-lt"/>
              </a:rPr>
              <a:t> Security)</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re 1"/>
          <p:cNvSpPr>
            <a:spLocks noGrp="1"/>
          </p:cNvSpPr>
          <p:nvPr>
            <p:ph type="title"/>
          </p:nvPr>
        </p:nvSpPr>
        <p:spPr>
          <a:xfrm>
            <a:off x="533400" y="228600"/>
            <a:ext cx="7772400" cy="842963"/>
          </a:xfrm>
        </p:spPr>
        <p:txBody>
          <a:bodyPr/>
          <a:lstStyle/>
          <a:p>
            <a:r>
              <a:rPr lang="fr-FR" smtClean="0"/>
              <a:t>Mécanismes de sécurité</a:t>
            </a:r>
          </a:p>
        </p:txBody>
      </p:sp>
      <p:sp>
        <p:nvSpPr>
          <p:cNvPr id="3" name="Rectangle 3"/>
          <p:cNvSpPr txBox="1">
            <a:spLocks noChangeArrowheads="1"/>
          </p:cNvSpPr>
          <p:nvPr/>
        </p:nvSpPr>
        <p:spPr>
          <a:xfrm>
            <a:off x="657225" y="1357313"/>
            <a:ext cx="7772400" cy="4572000"/>
          </a:xfrm>
          <a:prstGeom prst="rect">
            <a:avLst/>
          </a:prstGeom>
        </p:spPr>
        <p:txBody>
          <a:bodyPr/>
          <a:lstStyle/>
          <a:p>
            <a:pPr marL="342900" indent="-342900" algn="l">
              <a:spcBef>
                <a:spcPct val="20000"/>
              </a:spcBef>
              <a:defRPr/>
            </a:pPr>
            <a:r>
              <a:rPr lang="fr-FR" sz="2800" b="1" kern="0" dirty="0">
                <a:latin typeface="+mn-lt"/>
              </a:rPr>
              <a:t>Contrôle d ’accès :</a:t>
            </a:r>
          </a:p>
          <a:p>
            <a:pPr marL="342900" indent="-342900" algn="l">
              <a:spcBef>
                <a:spcPct val="20000"/>
              </a:spcBef>
              <a:defRPr/>
            </a:pPr>
            <a:endParaRPr lang="fr-FR" sz="2000" u="sng" kern="0" dirty="0">
              <a:latin typeface="+mn-lt"/>
            </a:endParaRPr>
          </a:p>
          <a:p>
            <a:pPr marL="342900" indent="-342900" algn="l">
              <a:spcBef>
                <a:spcPct val="20000"/>
              </a:spcBef>
              <a:buFontTx/>
              <a:buChar char="•"/>
              <a:defRPr/>
            </a:pPr>
            <a:r>
              <a:rPr lang="fr-FR" sz="2000" u="sng" kern="0" dirty="0">
                <a:latin typeface="+mn-lt"/>
              </a:rPr>
              <a:t>Gestion des droits d ’utilisation</a:t>
            </a:r>
            <a:r>
              <a:rPr lang="fr-FR" sz="2000" kern="0" dirty="0">
                <a:latin typeface="+mn-lt"/>
              </a:rPr>
              <a:t> </a:t>
            </a:r>
          </a:p>
          <a:p>
            <a:pPr marL="742950" lvl="1" indent="-285750" algn="l">
              <a:spcBef>
                <a:spcPct val="20000"/>
              </a:spcBef>
              <a:buFontTx/>
              <a:buChar char="–"/>
              <a:defRPr/>
            </a:pPr>
            <a:r>
              <a:rPr lang="fr-FR" sz="1800" kern="0" dirty="0">
                <a:latin typeface="+mn-lt"/>
              </a:rPr>
              <a:t>Accès légaux</a:t>
            </a:r>
          </a:p>
          <a:p>
            <a:pPr marL="742950" lvl="1" indent="-285750" algn="l">
              <a:spcBef>
                <a:spcPct val="20000"/>
              </a:spcBef>
              <a:buFontTx/>
              <a:buChar char="–"/>
              <a:defRPr/>
            </a:pPr>
            <a:r>
              <a:rPr lang="fr-FR" sz="1800" kern="0" dirty="0">
                <a:latin typeface="+mn-lt"/>
              </a:rPr>
              <a:t>Liste des personnes autorisées</a:t>
            </a:r>
          </a:p>
          <a:p>
            <a:pPr marL="742950" lvl="1" indent="-285750" algn="l">
              <a:spcBef>
                <a:spcPct val="20000"/>
              </a:spcBef>
              <a:buFontTx/>
              <a:buChar char="–"/>
              <a:defRPr/>
            </a:pPr>
            <a:r>
              <a:rPr lang="fr-FR" sz="1800" kern="0" dirty="0">
                <a:latin typeface="+mn-lt"/>
              </a:rPr>
              <a:t>Mots de passe</a:t>
            </a:r>
          </a:p>
          <a:p>
            <a:pPr marL="742950" lvl="1" indent="-285750" algn="l">
              <a:spcBef>
                <a:spcPct val="20000"/>
              </a:spcBef>
              <a:buFontTx/>
              <a:buChar char="–"/>
              <a:defRPr/>
            </a:pPr>
            <a:r>
              <a:rPr lang="fr-FR" sz="1800" kern="0" dirty="0">
                <a:latin typeface="+mn-lt"/>
              </a:rPr>
              <a:t>Règles d ’autorisation</a:t>
            </a:r>
          </a:p>
          <a:p>
            <a:pPr marL="742950" lvl="1" indent="-285750" algn="l">
              <a:spcBef>
                <a:spcPct val="20000"/>
              </a:spcBef>
              <a:buFontTx/>
              <a:buChar char="–"/>
              <a:defRPr/>
            </a:pPr>
            <a:r>
              <a:rPr lang="fr-FR" sz="1800" kern="0" dirty="0">
                <a:latin typeface="+mn-lt"/>
              </a:rPr>
              <a:t>Calendrier avec période et temps d ’accès</a:t>
            </a:r>
          </a:p>
          <a:p>
            <a:pPr marL="342900" indent="-342900" algn="l">
              <a:spcBef>
                <a:spcPct val="20000"/>
              </a:spcBef>
              <a:buFontTx/>
              <a:buChar char="•"/>
              <a:defRPr/>
            </a:pPr>
            <a:r>
              <a:rPr lang="fr-FR" sz="2000" u="sng" kern="0" dirty="0">
                <a:latin typeface="+mn-lt"/>
              </a:rPr>
              <a:t>Authentification</a:t>
            </a:r>
            <a:endParaRPr lang="fr-FR" sz="2000" kern="0" dirty="0">
              <a:latin typeface="+mn-lt"/>
            </a:endParaRPr>
          </a:p>
          <a:p>
            <a:pPr marL="342900" indent="-342900" algn="l">
              <a:spcBef>
                <a:spcPct val="20000"/>
              </a:spcBef>
              <a:defRPr/>
            </a:pPr>
            <a:r>
              <a:rPr lang="fr-FR" sz="2000" kern="0" dirty="0">
                <a:latin typeface="+mn-lt"/>
              </a:rPr>
              <a:t> 	Consiste à vérifier l ’identité d ’une entité (logique, matérielle ou humaine) par une autre à partir </a:t>
            </a:r>
          </a:p>
          <a:p>
            <a:pPr marL="742950" lvl="1" indent="-285750" algn="l">
              <a:spcBef>
                <a:spcPct val="20000"/>
              </a:spcBef>
              <a:buFontTx/>
              <a:buChar char="–"/>
              <a:defRPr/>
            </a:pPr>
            <a:r>
              <a:rPr lang="fr-FR" sz="1800" kern="0" dirty="0">
                <a:latin typeface="+mn-lt"/>
              </a:rPr>
              <a:t>d ’un élément supposé détenu ou connu de cette seule entité </a:t>
            </a:r>
          </a:p>
          <a:p>
            <a:pPr marL="742950" lvl="1" indent="-285750" algn="l">
              <a:spcBef>
                <a:spcPct val="20000"/>
              </a:spcBef>
              <a:buFontTx/>
              <a:buChar char="–"/>
              <a:defRPr/>
            </a:pPr>
            <a:r>
              <a:rPr lang="fr-FR" sz="1800" kern="0" dirty="0">
                <a:latin typeface="+mn-lt"/>
              </a:rPr>
              <a:t>ou de ses caractéristiques physiques spécifiques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re 1"/>
          <p:cNvSpPr>
            <a:spLocks noGrp="1"/>
          </p:cNvSpPr>
          <p:nvPr>
            <p:ph type="title"/>
          </p:nvPr>
        </p:nvSpPr>
        <p:spPr>
          <a:xfrm>
            <a:off x="533400" y="228600"/>
            <a:ext cx="7772400" cy="842963"/>
          </a:xfrm>
        </p:spPr>
        <p:txBody>
          <a:bodyPr/>
          <a:lstStyle/>
          <a:p>
            <a:r>
              <a:rPr lang="fr-FR" smtClean="0"/>
              <a:t>Mécanismes de sécurité</a:t>
            </a:r>
          </a:p>
        </p:txBody>
      </p:sp>
      <p:sp>
        <p:nvSpPr>
          <p:cNvPr id="4" name="Rectangle 3"/>
          <p:cNvSpPr txBox="1">
            <a:spLocks noChangeArrowheads="1"/>
          </p:cNvSpPr>
          <p:nvPr/>
        </p:nvSpPr>
        <p:spPr>
          <a:xfrm>
            <a:off x="500063" y="1193800"/>
            <a:ext cx="8001000" cy="4806950"/>
          </a:xfrm>
          <a:prstGeom prst="rect">
            <a:avLst/>
          </a:prstGeom>
        </p:spPr>
        <p:txBody>
          <a:bodyPr/>
          <a:lstStyle/>
          <a:p>
            <a:pPr marL="342900" indent="-342900" algn="l">
              <a:lnSpc>
                <a:spcPct val="90000"/>
              </a:lnSpc>
              <a:spcBef>
                <a:spcPct val="20000"/>
              </a:spcBef>
              <a:defRPr/>
            </a:pPr>
            <a:r>
              <a:rPr lang="fr-FR" sz="2800" b="1" kern="0" dirty="0">
                <a:solidFill>
                  <a:schemeClr val="tx2"/>
                </a:solidFill>
              </a:rPr>
              <a:t>Sécurité des échanges par réseau :</a:t>
            </a:r>
          </a:p>
          <a:p>
            <a:pPr marL="342900" indent="-342900" algn="l">
              <a:lnSpc>
                <a:spcPct val="90000"/>
              </a:lnSpc>
              <a:spcBef>
                <a:spcPct val="20000"/>
              </a:spcBef>
              <a:defRPr/>
            </a:pPr>
            <a:r>
              <a:rPr lang="fr-FR" sz="2000" kern="0" dirty="0">
                <a:latin typeface="+mn-lt"/>
              </a:rPr>
              <a:t>Les problèmes de sécurité des échanges par réseaux peuvent être en 1ère approximation classés en 4 catégories non disjointes:</a:t>
            </a:r>
          </a:p>
          <a:p>
            <a:pPr marL="342900" indent="-342900" algn="l">
              <a:lnSpc>
                <a:spcPct val="90000"/>
              </a:lnSpc>
              <a:spcBef>
                <a:spcPct val="20000"/>
              </a:spcBef>
              <a:buFontTx/>
              <a:buChar char="•"/>
              <a:defRPr/>
            </a:pPr>
            <a:r>
              <a:rPr lang="fr-FR" sz="2000" u="sng" kern="0" dirty="0">
                <a:latin typeface="+mn-lt"/>
              </a:rPr>
              <a:t>Confidentialité</a:t>
            </a:r>
            <a:r>
              <a:rPr lang="fr-FR" sz="2000" kern="0" dirty="0">
                <a:latin typeface="+mn-lt"/>
              </a:rPr>
              <a:t>: </a:t>
            </a:r>
          </a:p>
          <a:p>
            <a:pPr marL="742950" lvl="1" indent="-285750" algn="l">
              <a:lnSpc>
                <a:spcPct val="90000"/>
              </a:lnSpc>
              <a:spcBef>
                <a:spcPct val="20000"/>
              </a:spcBef>
              <a:buFontTx/>
              <a:buChar char="–"/>
              <a:defRPr/>
            </a:pPr>
            <a:r>
              <a:rPr lang="fr-FR" sz="1800" kern="0" dirty="0">
                <a:latin typeface="+mn-lt"/>
              </a:rPr>
              <a:t>Seuls les utilisateurs habilités doivent pouvoir prendre connaissance de l’information</a:t>
            </a:r>
          </a:p>
          <a:p>
            <a:pPr marL="742950" lvl="1" indent="-285750" algn="l">
              <a:lnSpc>
                <a:spcPct val="90000"/>
              </a:lnSpc>
              <a:spcBef>
                <a:spcPct val="20000"/>
              </a:spcBef>
              <a:buFontTx/>
              <a:buChar char="–"/>
              <a:defRPr/>
            </a:pPr>
            <a:r>
              <a:rPr lang="fr-FR" sz="1800" kern="0" dirty="0">
                <a:latin typeface="+mn-lt"/>
              </a:rPr>
              <a:t>Utilisateurs concernés ou à qui on veut vraiment envoyer l ’information</a:t>
            </a:r>
          </a:p>
          <a:p>
            <a:pPr marL="342900" indent="-342900" algn="l">
              <a:lnSpc>
                <a:spcPct val="90000"/>
              </a:lnSpc>
              <a:spcBef>
                <a:spcPct val="20000"/>
              </a:spcBef>
              <a:buFontTx/>
              <a:buChar char="•"/>
              <a:defRPr/>
            </a:pPr>
            <a:r>
              <a:rPr lang="fr-FR" sz="2000" u="sng" kern="0" dirty="0">
                <a:latin typeface="+mn-lt"/>
              </a:rPr>
              <a:t>Authentification</a:t>
            </a:r>
            <a:r>
              <a:rPr lang="fr-FR" sz="2000" kern="0" dirty="0">
                <a:latin typeface="+mn-lt"/>
              </a:rPr>
              <a:t>: avoir la certitude que la personne avec qui on dialogue est bien celle que l’on croit </a:t>
            </a:r>
          </a:p>
          <a:p>
            <a:pPr marL="342900" indent="-342900" algn="l">
              <a:lnSpc>
                <a:spcPct val="90000"/>
              </a:lnSpc>
              <a:spcBef>
                <a:spcPct val="20000"/>
              </a:spcBef>
              <a:buFontTx/>
              <a:buChar char="•"/>
              <a:defRPr/>
            </a:pPr>
            <a:r>
              <a:rPr lang="fr-FR" sz="2000" u="sng" kern="0" dirty="0">
                <a:latin typeface="+mn-lt"/>
              </a:rPr>
              <a:t>Non répudiation</a:t>
            </a:r>
            <a:r>
              <a:rPr lang="fr-FR" sz="2000" kern="0" dirty="0">
                <a:latin typeface="+mn-lt"/>
              </a:rPr>
              <a:t>: concerne les signatures </a:t>
            </a:r>
          </a:p>
          <a:p>
            <a:pPr marL="342900" indent="-342900">
              <a:lnSpc>
                <a:spcPct val="90000"/>
              </a:lnSpc>
              <a:spcBef>
                <a:spcPct val="20000"/>
              </a:spcBef>
              <a:defRPr/>
            </a:pPr>
            <a:r>
              <a:rPr lang="fr-FR" sz="2000" kern="0" dirty="0">
                <a:latin typeface="+mn-lt"/>
              </a:rPr>
              <a:t>comment prouver </a:t>
            </a:r>
            <a:r>
              <a:rPr lang="fr-FR" sz="2000" kern="0" dirty="0" err="1">
                <a:latin typeface="+mn-lt"/>
              </a:rPr>
              <a:t>qu</a:t>
            </a:r>
            <a:r>
              <a:rPr lang="fr-FR" sz="2000" kern="0" dirty="0">
                <a:latin typeface="+mn-lt"/>
              </a:rPr>
              <a:t> ’une personne</a:t>
            </a:r>
          </a:p>
          <a:p>
            <a:pPr marL="742950" lvl="1" indent="-285750">
              <a:lnSpc>
                <a:spcPct val="90000"/>
              </a:lnSpc>
              <a:spcBef>
                <a:spcPct val="20000"/>
              </a:spcBef>
              <a:buFontTx/>
              <a:buChar char="–"/>
              <a:defRPr/>
            </a:pPr>
            <a:r>
              <a:rPr lang="fr-FR" sz="1800" kern="0" dirty="0">
                <a:latin typeface="+mn-lt"/>
              </a:rPr>
              <a:t>a bien envoyé un message </a:t>
            </a:r>
          </a:p>
          <a:p>
            <a:pPr marL="742950" lvl="1" indent="-285750">
              <a:lnSpc>
                <a:spcPct val="90000"/>
              </a:lnSpc>
              <a:spcBef>
                <a:spcPct val="20000"/>
              </a:spcBef>
              <a:buFontTx/>
              <a:buChar char="–"/>
              <a:defRPr/>
            </a:pPr>
            <a:r>
              <a:rPr lang="fr-FR" sz="1800" kern="0" dirty="0">
                <a:latin typeface="+mn-lt"/>
              </a:rPr>
              <a:t>ou a bien reçu un message</a:t>
            </a:r>
          </a:p>
          <a:p>
            <a:pPr marL="342900" indent="-342900" algn="l">
              <a:lnSpc>
                <a:spcPct val="90000"/>
              </a:lnSpc>
              <a:spcBef>
                <a:spcPct val="20000"/>
              </a:spcBef>
              <a:buFontTx/>
              <a:buChar char="•"/>
              <a:defRPr/>
            </a:pPr>
            <a:r>
              <a:rPr lang="fr-FR" sz="2000" u="sng" kern="0" dirty="0">
                <a:latin typeface="+mn-lt"/>
              </a:rPr>
              <a:t>Contrôle d ’intégrité</a:t>
            </a:r>
            <a:r>
              <a:rPr lang="fr-FR" sz="2000" kern="0" dirty="0">
                <a:latin typeface="+mn-lt"/>
              </a:rPr>
              <a:t>: comment être sûr que le message que l ’on reçoit est bien celui qui a été envoyé et </a:t>
            </a:r>
            <a:r>
              <a:rPr lang="fr-FR" sz="2000" kern="0" dirty="0" err="1">
                <a:latin typeface="+mn-lt"/>
              </a:rPr>
              <a:t>qu</a:t>
            </a:r>
            <a:r>
              <a:rPr lang="fr-FR" sz="2000" kern="0" dirty="0">
                <a:latin typeface="+mn-lt"/>
              </a:rPr>
              <a:t> ’il n ’a pas été altéré et modifié en cours de route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re 1"/>
          <p:cNvSpPr>
            <a:spLocks noGrp="1"/>
          </p:cNvSpPr>
          <p:nvPr>
            <p:ph type="title"/>
          </p:nvPr>
        </p:nvSpPr>
        <p:spPr>
          <a:xfrm>
            <a:off x="428625" y="85725"/>
            <a:ext cx="7772400" cy="771525"/>
          </a:xfrm>
        </p:spPr>
        <p:txBody>
          <a:bodyPr/>
          <a:lstStyle/>
          <a:p>
            <a:r>
              <a:rPr lang="fr-FR" sz="3600" smtClean="0"/>
              <a:t>Les mécanismes d’authentification</a:t>
            </a:r>
          </a:p>
        </p:txBody>
      </p:sp>
      <p:sp>
        <p:nvSpPr>
          <p:cNvPr id="5" name="Rectangle 3"/>
          <p:cNvSpPr txBox="1">
            <a:spLocks noChangeArrowheads="1"/>
          </p:cNvSpPr>
          <p:nvPr/>
        </p:nvSpPr>
        <p:spPr bwMode="auto">
          <a:xfrm>
            <a:off x="609600" y="1524000"/>
            <a:ext cx="7772400" cy="4114800"/>
          </a:xfrm>
          <a:prstGeom prst="rect">
            <a:avLst/>
          </a:prstGeom>
          <a:noFill/>
          <a:ln w="9525">
            <a:noFill/>
            <a:miter lim="800000"/>
            <a:headEnd/>
            <a:tailEnd/>
          </a:ln>
        </p:spPr>
        <p:txBody>
          <a:bodyPr/>
          <a:lstStyle/>
          <a:p>
            <a:pPr marL="342900" indent="-342900">
              <a:spcBef>
                <a:spcPct val="20000"/>
              </a:spcBef>
              <a:defRPr/>
            </a:pPr>
            <a:r>
              <a:rPr lang="fr-FR" sz="2000" kern="0">
                <a:latin typeface="+mn-lt"/>
              </a:rPr>
              <a:t>L ’une des mesures les plus importantes et indispensables à l ’ensemble de la sécurité</a:t>
            </a:r>
          </a:p>
          <a:p>
            <a:pPr marL="342900" indent="-342900" algn="l">
              <a:spcBef>
                <a:spcPct val="20000"/>
              </a:spcBef>
              <a:buFontTx/>
              <a:buChar char="•"/>
              <a:defRPr/>
            </a:pPr>
            <a:r>
              <a:rPr lang="fr-FR" sz="2000" kern="0">
                <a:latin typeface="+mn-lt"/>
              </a:rPr>
              <a:t>Accéder physiquement aux locaux</a:t>
            </a:r>
          </a:p>
          <a:p>
            <a:pPr marL="342900" indent="-342900" algn="l">
              <a:spcBef>
                <a:spcPct val="20000"/>
              </a:spcBef>
              <a:buFontTx/>
              <a:buChar char="•"/>
              <a:defRPr/>
            </a:pPr>
            <a:r>
              <a:rPr lang="fr-FR" sz="2000" kern="0">
                <a:latin typeface="+mn-lt"/>
              </a:rPr>
              <a:t>Accéder physiquement aux éléments du réseau, terminaux, lignes ou ordinateurs centraux, serveurs</a:t>
            </a:r>
          </a:p>
          <a:p>
            <a:pPr marL="342900" indent="-342900" algn="l">
              <a:spcBef>
                <a:spcPct val="20000"/>
              </a:spcBef>
              <a:buFontTx/>
              <a:buChar char="•"/>
              <a:defRPr/>
            </a:pPr>
            <a:r>
              <a:rPr lang="fr-FR" sz="2000" kern="0">
                <a:latin typeface="+mn-lt"/>
              </a:rPr>
              <a:t>Accéder logiquement à tous ces éléments</a:t>
            </a:r>
          </a:p>
          <a:p>
            <a:pPr marL="342900" indent="-342900" algn="l">
              <a:spcBef>
                <a:spcPct val="20000"/>
              </a:spcBef>
              <a:buFontTx/>
              <a:buChar char="•"/>
              <a:defRPr/>
            </a:pPr>
            <a:endParaRPr lang="fr-FR" sz="2000" kern="0">
              <a:latin typeface="+mn-lt"/>
            </a:endParaRPr>
          </a:p>
          <a:p>
            <a:pPr marL="342900" indent="-342900" algn="l">
              <a:spcBef>
                <a:spcPct val="20000"/>
              </a:spcBef>
              <a:defRPr/>
            </a:pPr>
            <a:r>
              <a:rPr lang="fr-FR" sz="2000" kern="0">
                <a:latin typeface="+mn-lt"/>
              </a:rPr>
              <a:t>Deux étapes:</a:t>
            </a:r>
          </a:p>
          <a:p>
            <a:pPr marL="342900" indent="-342900" algn="l">
              <a:spcBef>
                <a:spcPct val="20000"/>
              </a:spcBef>
              <a:buFontTx/>
              <a:buChar char="•"/>
              <a:defRPr/>
            </a:pPr>
            <a:r>
              <a:rPr lang="fr-FR" sz="2000" kern="0">
                <a:latin typeface="+mn-lt"/>
              </a:rPr>
              <a:t>Identification (login): on peut identifier un groupe</a:t>
            </a:r>
          </a:p>
          <a:p>
            <a:pPr marL="342900" indent="-342900" algn="l">
              <a:spcBef>
                <a:spcPct val="20000"/>
              </a:spcBef>
              <a:buFontTx/>
              <a:buChar char="•"/>
              <a:defRPr/>
            </a:pPr>
            <a:r>
              <a:rPr lang="fr-FR" sz="2000" kern="0">
                <a:latin typeface="+mn-lt"/>
              </a:rPr>
              <a:t>Preuve : pour une et une seule personne</a:t>
            </a:r>
          </a:p>
          <a:p>
            <a:pPr marL="342900" indent="-342900">
              <a:spcBef>
                <a:spcPct val="20000"/>
              </a:spcBef>
              <a:defRPr/>
            </a:pPr>
            <a:r>
              <a:rPr lang="fr-FR" kern="0">
                <a:latin typeface="+mn-lt"/>
              </a:rPr>
              <a:t>Comment</a:t>
            </a:r>
            <a:r>
              <a:rPr lang="fr-FR" sz="2000" kern="0">
                <a:latin typeface="+mn-lt"/>
              </a:rPr>
              <a:t> ?</a:t>
            </a:r>
            <a:endParaRPr lang="fr-FR" sz="2000" kern="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re 1"/>
          <p:cNvSpPr>
            <a:spLocks noGrp="1"/>
          </p:cNvSpPr>
          <p:nvPr>
            <p:ph type="title"/>
          </p:nvPr>
        </p:nvSpPr>
        <p:spPr>
          <a:xfrm>
            <a:off x="500063" y="71438"/>
            <a:ext cx="7772400" cy="842962"/>
          </a:xfrm>
        </p:spPr>
        <p:txBody>
          <a:bodyPr/>
          <a:lstStyle/>
          <a:p>
            <a:r>
              <a:rPr lang="fr-FR" sz="3600" smtClean="0"/>
              <a:t>Les mécanismes d’authentification</a:t>
            </a:r>
          </a:p>
        </p:txBody>
      </p:sp>
      <p:sp>
        <p:nvSpPr>
          <p:cNvPr id="3" name="Rectangle 3"/>
          <p:cNvSpPr txBox="1">
            <a:spLocks noChangeArrowheads="1"/>
          </p:cNvSpPr>
          <p:nvPr/>
        </p:nvSpPr>
        <p:spPr>
          <a:xfrm>
            <a:off x="685800" y="1447800"/>
            <a:ext cx="7772400" cy="4419600"/>
          </a:xfrm>
          <a:prstGeom prst="rect">
            <a:avLst/>
          </a:prstGeom>
        </p:spPr>
        <p:txBody>
          <a:bodyPr/>
          <a:lstStyle/>
          <a:p>
            <a:pPr marL="342900" indent="-342900" algn="l">
              <a:spcBef>
                <a:spcPct val="20000"/>
              </a:spcBef>
              <a:buFontTx/>
              <a:buChar char="•"/>
              <a:defRPr/>
            </a:pPr>
            <a:r>
              <a:rPr lang="fr-FR" sz="2000" kern="0" dirty="0">
                <a:latin typeface="+mn-lt"/>
              </a:rPr>
              <a:t>Ce que connaît l ’entité : mot de passe, code confidentiel, etc..</a:t>
            </a:r>
          </a:p>
          <a:p>
            <a:pPr marL="342900" indent="-342900" algn="l">
              <a:spcBef>
                <a:spcPct val="20000"/>
              </a:spcBef>
              <a:buFontTx/>
              <a:buChar char="•"/>
              <a:defRPr/>
            </a:pPr>
            <a:r>
              <a:rPr lang="fr-FR" sz="2000" kern="0" dirty="0">
                <a:latin typeface="+mn-lt"/>
              </a:rPr>
              <a:t>Ce que détient l ’entité : carte traditionnelle, clé physique, etc.. </a:t>
            </a:r>
          </a:p>
          <a:p>
            <a:pPr marL="342900" indent="-342900" algn="l">
              <a:spcBef>
                <a:spcPct val="20000"/>
              </a:spcBef>
              <a:buFontTx/>
              <a:buChar char="•"/>
              <a:defRPr/>
            </a:pPr>
            <a:r>
              <a:rPr lang="fr-FR" sz="2000" kern="0" dirty="0">
                <a:latin typeface="+mn-lt"/>
              </a:rPr>
              <a:t>Connaît et détient l ’entité : carte + clé privée ou code PIN </a:t>
            </a:r>
          </a:p>
          <a:p>
            <a:pPr marL="342900" indent="-342900">
              <a:spcBef>
                <a:spcPct val="20000"/>
              </a:spcBef>
              <a:defRPr/>
            </a:pPr>
            <a:r>
              <a:rPr lang="fr-FR" sz="2000" kern="0" dirty="0">
                <a:latin typeface="+mn-lt"/>
              </a:rPr>
              <a:t>avantage: le code PIN ne transite pas sur le réseau, vérification locale</a:t>
            </a:r>
          </a:p>
          <a:p>
            <a:pPr marL="342900" indent="-342900" algn="l">
              <a:spcBef>
                <a:spcPct val="20000"/>
              </a:spcBef>
              <a:buFontTx/>
              <a:buChar char="•"/>
              <a:defRPr/>
            </a:pPr>
            <a:r>
              <a:rPr lang="fr-FR" sz="2000" kern="0" dirty="0">
                <a:latin typeface="+mn-lt"/>
              </a:rPr>
              <a:t>Ce </a:t>
            </a:r>
            <a:r>
              <a:rPr lang="fr-FR" sz="2000" kern="0" dirty="0" err="1">
                <a:latin typeface="+mn-lt"/>
              </a:rPr>
              <a:t>qu</a:t>
            </a:r>
            <a:r>
              <a:rPr lang="fr-FR" sz="2000" kern="0" dirty="0">
                <a:latin typeface="+mn-lt"/>
              </a:rPr>
              <a:t> ’est l ’entité ou l ’utilisateur</a:t>
            </a:r>
          </a:p>
          <a:p>
            <a:pPr marL="342900" indent="-342900" algn="l">
              <a:spcBef>
                <a:spcPct val="20000"/>
              </a:spcBef>
              <a:defRPr/>
            </a:pPr>
            <a:r>
              <a:rPr lang="fr-FR" sz="2000" kern="0" dirty="0">
                <a:latin typeface="+mn-lt"/>
              </a:rPr>
              <a:t>	Caractéristiques physiques : biométrie</a:t>
            </a:r>
          </a:p>
          <a:p>
            <a:pPr marL="742950" lvl="1" indent="-285750" algn="l">
              <a:spcBef>
                <a:spcPct val="20000"/>
              </a:spcBef>
              <a:buFontTx/>
              <a:buChar char="–"/>
              <a:defRPr/>
            </a:pPr>
            <a:r>
              <a:rPr lang="fr-FR" sz="1800" kern="0" dirty="0">
                <a:latin typeface="+mn-lt"/>
              </a:rPr>
              <a:t>F</a:t>
            </a:r>
            <a:r>
              <a:rPr lang="fr-FR" sz="1800" kern="0" dirty="0" err="1">
                <a:latin typeface="+mn-lt"/>
              </a:rPr>
              <a:t>ond</a:t>
            </a:r>
            <a:r>
              <a:rPr lang="fr-FR" sz="1800" kern="0" dirty="0">
                <a:latin typeface="+mn-lt"/>
              </a:rPr>
              <a:t> de l ’œil (Iris / Rétine)</a:t>
            </a:r>
          </a:p>
          <a:p>
            <a:pPr marL="742950" lvl="1" indent="-285750" algn="l">
              <a:spcBef>
                <a:spcPct val="20000"/>
              </a:spcBef>
              <a:buFontTx/>
              <a:buChar char="–"/>
              <a:defRPr/>
            </a:pPr>
            <a:r>
              <a:rPr lang="fr-FR" sz="1800" kern="0" dirty="0">
                <a:latin typeface="+mn-lt"/>
              </a:rPr>
              <a:t>E</a:t>
            </a:r>
            <a:r>
              <a:rPr lang="fr-FR" sz="1800" kern="0" dirty="0" err="1">
                <a:latin typeface="+mn-lt"/>
              </a:rPr>
              <a:t>mpreintes</a:t>
            </a:r>
            <a:r>
              <a:rPr lang="fr-FR" sz="1800" kern="0" dirty="0">
                <a:latin typeface="+mn-lt"/>
              </a:rPr>
              <a:t> digitales</a:t>
            </a:r>
          </a:p>
          <a:p>
            <a:pPr marL="742950" lvl="1" indent="-285750" algn="l">
              <a:spcBef>
                <a:spcPct val="20000"/>
              </a:spcBef>
              <a:buFontTx/>
              <a:buChar char="–"/>
              <a:defRPr/>
            </a:pPr>
            <a:r>
              <a:rPr lang="fr-FR" sz="1800" kern="0" dirty="0">
                <a:latin typeface="+mn-lt"/>
              </a:rPr>
              <a:t>Fo</a:t>
            </a:r>
            <a:r>
              <a:rPr lang="fr-FR" sz="1800" kern="0" dirty="0" err="1">
                <a:latin typeface="+mn-lt"/>
              </a:rPr>
              <a:t>rme</a:t>
            </a:r>
            <a:r>
              <a:rPr lang="fr-FR" sz="1800" kern="0" dirty="0">
                <a:latin typeface="+mn-lt"/>
              </a:rPr>
              <a:t> de la main, structure des veines</a:t>
            </a:r>
          </a:p>
          <a:p>
            <a:pPr marL="742950" lvl="1" indent="-285750" algn="l">
              <a:spcBef>
                <a:spcPct val="20000"/>
              </a:spcBef>
              <a:buFontTx/>
              <a:buChar char="–"/>
              <a:defRPr/>
            </a:pPr>
            <a:r>
              <a:rPr lang="fr-FR" sz="1800" kern="0" dirty="0">
                <a:latin typeface="+mn-lt"/>
              </a:rPr>
              <a:t>Reconnaissance vocale</a:t>
            </a:r>
          </a:p>
          <a:p>
            <a:pPr marL="342900" indent="-342900" algn="l">
              <a:spcBef>
                <a:spcPct val="20000"/>
              </a:spcBef>
              <a:defRPr/>
            </a:pPr>
            <a:r>
              <a:rPr lang="fr-FR" sz="2000" kern="0" dirty="0">
                <a:latin typeface="+mn-lt"/>
              </a:rPr>
              <a:t>On suppose  l’existence d ’un matériel sophistiqué et peu apprécié par l ’utilisateur</a:t>
            </a:r>
          </a:p>
          <a:p>
            <a:pPr marL="742950" lvl="1" indent="-285750" algn="l">
              <a:spcBef>
                <a:spcPct val="20000"/>
              </a:spcBef>
              <a:buFontTx/>
              <a:buChar char="–"/>
              <a:defRPr/>
            </a:pPr>
            <a:endParaRPr lang="fr-FR" sz="1800" kern="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re 1"/>
          <p:cNvSpPr>
            <a:spLocks noGrp="1"/>
          </p:cNvSpPr>
          <p:nvPr>
            <p:ph type="title"/>
          </p:nvPr>
        </p:nvSpPr>
        <p:spPr>
          <a:xfrm>
            <a:off x="357188" y="71438"/>
            <a:ext cx="7772400" cy="842962"/>
          </a:xfrm>
        </p:spPr>
        <p:txBody>
          <a:bodyPr/>
          <a:lstStyle/>
          <a:p>
            <a:r>
              <a:rPr lang="fr-FR" sz="3600" smtClean="0"/>
              <a:t>Les mécanismes de sécurité : Recap </a:t>
            </a:r>
          </a:p>
        </p:txBody>
      </p:sp>
      <p:sp>
        <p:nvSpPr>
          <p:cNvPr id="3" name="Rectangle 3"/>
          <p:cNvSpPr txBox="1">
            <a:spLocks noChangeArrowheads="1"/>
          </p:cNvSpPr>
          <p:nvPr/>
        </p:nvSpPr>
        <p:spPr>
          <a:xfrm>
            <a:off x="609600" y="1657350"/>
            <a:ext cx="7696200" cy="4343400"/>
          </a:xfrm>
          <a:prstGeom prst="rect">
            <a:avLst/>
          </a:prstGeom>
        </p:spPr>
        <p:txBody>
          <a:bodyPr/>
          <a:lstStyle/>
          <a:p>
            <a:pPr marL="342900" indent="-342900" algn="l">
              <a:spcBef>
                <a:spcPct val="20000"/>
              </a:spcBef>
              <a:buFontTx/>
              <a:buChar char="•"/>
              <a:defRPr/>
            </a:pPr>
            <a:r>
              <a:rPr lang="fr-FR" kern="0" dirty="0">
                <a:latin typeface="+mn-lt"/>
              </a:rPr>
              <a:t>processus à deux étapes:</a:t>
            </a:r>
          </a:p>
          <a:p>
            <a:pPr marL="742950" lvl="1" indent="-285750" algn="l">
              <a:spcBef>
                <a:spcPct val="20000"/>
              </a:spcBef>
              <a:buFontTx/>
              <a:buChar char="–"/>
              <a:defRPr/>
            </a:pPr>
            <a:r>
              <a:rPr lang="fr-FR" kern="0" dirty="0">
                <a:latin typeface="+mn-lt"/>
              </a:rPr>
              <a:t>Identification : login usuel</a:t>
            </a:r>
          </a:p>
          <a:p>
            <a:pPr marL="742950" lvl="1" indent="-285750" algn="l">
              <a:spcBef>
                <a:spcPct val="20000"/>
              </a:spcBef>
              <a:buFontTx/>
              <a:buChar char="–"/>
              <a:defRPr/>
            </a:pPr>
            <a:r>
              <a:rPr lang="fr-FR" kern="0" dirty="0">
                <a:latin typeface="+mn-lt"/>
              </a:rPr>
              <a:t>preuve ou « je le prouve »</a:t>
            </a:r>
          </a:p>
          <a:p>
            <a:pPr marL="742950" lvl="1" indent="-285750" algn="l">
              <a:spcBef>
                <a:spcPct val="20000"/>
              </a:spcBef>
              <a:buFontTx/>
              <a:buChar char="–"/>
              <a:defRPr/>
            </a:pPr>
            <a:endParaRPr lang="fr-FR" kern="0" dirty="0">
              <a:latin typeface="+mn-lt"/>
            </a:endParaRPr>
          </a:p>
          <a:p>
            <a:pPr marL="342900" indent="-342900" algn="l">
              <a:spcBef>
                <a:spcPct val="20000"/>
              </a:spcBef>
              <a:buFontTx/>
              <a:buChar char="•"/>
              <a:defRPr/>
            </a:pPr>
            <a:r>
              <a:rPr lang="fr-FR" kern="0" dirty="0">
                <a:latin typeface="+mn-lt"/>
              </a:rPr>
              <a:t>je connais :  un mot de passe</a:t>
            </a:r>
          </a:p>
          <a:p>
            <a:pPr marL="342900" indent="-342900" algn="l">
              <a:spcBef>
                <a:spcPct val="20000"/>
              </a:spcBef>
              <a:buFontTx/>
              <a:buChar char="•"/>
              <a:defRPr/>
            </a:pPr>
            <a:r>
              <a:rPr lang="fr-FR" kern="0" dirty="0">
                <a:latin typeface="+mn-lt"/>
              </a:rPr>
              <a:t>je possède :  une carte</a:t>
            </a:r>
          </a:p>
          <a:p>
            <a:pPr marL="342900" indent="-342900" algn="l">
              <a:spcBef>
                <a:spcPct val="20000"/>
              </a:spcBef>
              <a:buFontTx/>
              <a:buChar char="•"/>
              <a:defRPr/>
            </a:pPr>
            <a:r>
              <a:rPr lang="fr-FR" kern="0" dirty="0">
                <a:latin typeface="+mn-lt"/>
              </a:rPr>
              <a:t>je connais et je possède : smart </a:t>
            </a:r>
            <a:r>
              <a:rPr lang="fr-FR" kern="0" dirty="0" err="1">
                <a:latin typeface="+mn-lt"/>
              </a:rPr>
              <a:t>card</a:t>
            </a:r>
            <a:r>
              <a:rPr lang="fr-FR" kern="0" dirty="0">
                <a:latin typeface="+mn-lt"/>
              </a:rPr>
              <a:t> +clé privée et code confidentiel</a:t>
            </a:r>
          </a:p>
          <a:p>
            <a:pPr marL="342900" indent="-342900" algn="l">
              <a:spcBef>
                <a:spcPct val="20000"/>
              </a:spcBef>
              <a:buFontTx/>
              <a:buChar char="•"/>
              <a:defRPr/>
            </a:pPr>
            <a:r>
              <a:rPr lang="fr-FR" kern="0" dirty="0">
                <a:latin typeface="+mn-lt"/>
              </a:rPr>
              <a:t>je suis : biométrie (empreintes digitales, fond de l ’œil, voix, </a:t>
            </a:r>
            <a:r>
              <a:rPr lang="fr-FR" kern="0" dirty="0" err="1">
                <a:latin typeface="+mn-lt"/>
              </a:rPr>
              <a:t>etc</a:t>
            </a:r>
            <a:r>
              <a:rPr lang="fr-FR" kern="0" dirty="0">
                <a:latin typeface="+mn-lt"/>
              </a:rPr>
              <a:t> …)</a:t>
            </a:r>
          </a:p>
          <a:p>
            <a:pPr marL="742950" lvl="1" indent="-285750" algn="l">
              <a:spcBef>
                <a:spcPct val="20000"/>
              </a:spcBef>
              <a:buFontTx/>
              <a:buChar char="–"/>
              <a:defRPr/>
            </a:pPr>
            <a:endParaRPr lang="fr-FR" kern="0" dirty="0">
              <a:latin typeface="+mn-lt"/>
            </a:endParaRPr>
          </a:p>
        </p:txBody>
      </p:sp>
      <p:graphicFrame>
        <p:nvGraphicFramePr>
          <p:cNvPr id="1026" name="Object 2"/>
          <p:cNvGraphicFramePr>
            <a:graphicFrameLocks noChangeAspect="1"/>
          </p:cNvGraphicFramePr>
          <p:nvPr/>
        </p:nvGraphicFramePr>
        <p:xfrm>
          <a:off x="7332663" y="1395413"/>
          <a:ext cx="1311275" cy="2819400"/>
        </p:xfrm>
        <a:graphic>
          <a:graphicData uri="http://schemas.openxmlformats.org/presentationml/2006/ole">
            <mc:AlternateContent xmlns:mc="http://schemas.openxmlformats.org/markup-compatibility/2006">
              <mc:Choice xmlns:v="urn:schemas-microsoft-com:vml" Requires="v">
                <p:oleObj spid="_x0000_s1041" name="Clip" r:id="rId3" imgW="1857600" imgH="3995640" progId="">
                  <p:embed/>
                </p:oleObj>
              </mc:Choice>
              <mc:Fallback>
                <p:oleObj name="Clip" r:id="rId3" imgW="1857600" imgH="39956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2663" y="1395413"/>
                        <a:ext cx="1311275"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2"/>
          <p:cNvSpPr>
            <a:spLocks noGrp="1"/>
          </p:cNvSpPr>
          <p:nvPr>
            <p:ph type="title"/>
          </p:nvPr>
        </p:nvSpPr>
        <p:spPr/>
        <p:txBody>
          <a:bodyPr/>
          <a:lstStyle/>
          <a:p>
            <a:r>
              <a:rPr lang="fr-FR" sz="3600" smtClean="0"/>
              <a:t>Comprendre la sécurité physique ?</a:t>
            </a:r>
          </a:p>
        </p:txBody>
      </p:sp>
      <p:sp>
        <p:nvSpPr>
          <p:cNvPr id="14339" name="Espace réservé du contenu 3"/>
          <p:cNvSpPr>
            <a:spLocks noGrp="1"/>
          </p:cNvSpPr>
          <p:nvPr>
            <p:ph idx="1"/>
          </p:nvPr>
        </p:nvSpPr>
        <p:spPr>
          <a:xfrm>
            <a:off x="571500" y="1214438"/>
            <a:ext cx="8124825" cy="5072062"/>
          </a:xfrm>
        </p:spPr>
        <p:txBody>
          <a:bodyPr/>
          <a:lstStyle/>
          <a:p>
            <a:r>
              <a:rPr lang="fr-FR" sz="2300" dirty="0" smtClean="0"/>
              <a:t>Depuis que l’être humain dispose de chose précieuses à protéger, il a toujours chercher les moyens pour le faire</a:t>
            </a:r>
          </a:p>
          <a:p>
            <a:r>
              <a:rPr lang="fr-FR" sz="2300" dirty="0" smtClean="0"/>
              <a:t>Les Egyptiens étaient les premiers à concevoir une serrure</a:t>
            </a:r>
          </a:p>
          <a:p>
            <a:r>
              <a:rPr lang="fr-FR" sz="2300" dirty="0" smtClean="0"/>
              <a:t>La Sécurité physique décrit les mesures pour empêcher ou dissuader des intrus d’accéder aux installations, ressources, ou support de stockage d’information,</a:t>
            </a:r>
          </a:p>
          <a:p>
            <a:r>
              <a:rPr lang="fr-FR" sz="2300" dirty="0" smtClean="0"/>
              <a:t>La sécurité physique est une composante très importante pour la sécurité informatique</a:t>
            </a:r>
          </a:p>
          <a:p>
            <a:r>
              <a:rPr lang="fr-FR" sz="2300" dirty="0" smtClean="0"/>
              <a:t>Les points suivants doivent être pris en considération dans la sécurité physique :</a:t>
            </a:r>
          </a:p>
          <a:p>
            <a:pPr lvl="1"/>
            <a:r>
              <a:rPr lang="fr-FR" sz="1600" dirty="0" smtClean="0"/>
              <a:t>Empêcher les attaques contre les données stockées dans les ordinateurs</a:t>
            </a:r>
          </a:p>
          <a:p>
            <a:pPr lvl="1"/>
            <a:r>
              <a:rPr lang="fr-FR" sz="1600" dirty="0" smtClean="0"/>
              <a:t>La sécurité physique est une couche de la sécurité du réseau</a:t>
            </a:r>
          </a:p>
          <a:p>
            <a:pPr lvl="1"/>
            <a:r>
              <a:rPr lang="fr-FR" sz="1600" dirty="0" smtClean="0"/>
              <a:t>Protéger les ordinateurs  des catastrophes et des intrus qui cherchent  le moyen d’accéder  aux ordinateurs.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20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fade">
                                      <p:cBhvr>
                                        <p:cTn id="12" dur="20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fade">
                                      <p:cBhvr>
                                        <p:cTn id="17" dur="2000"/>
                                        <p:tgtEl>
                                          <p:spTgt spid="14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fade">
                                      <p:cBhvr>
                                        <p:cTn id="22" dur="2000"/>
                                        <p:tgtEl>
                                          <p:spTgt spid="14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Effect transition="in" filter="fade">
                                      <p:cBhvr>
                                        <p:cTn id="27" dur="2000"/>
                                        <p:tgtEl>
                                          <p:spTgt spid="14339">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339">
                                            <p:txEl>
                                              <p:pRg st="5" end="5"/>
                                            </p:txEl>
                                          </p:spTgt>
                                        </p:tgtEl>
                                        <p:attrNameLst>
                                          <p:attrName>style.visibility</p:attrName>
                                        </p:attrNameLst>
                                      </p:cBhvr>
                                      <p:to>
                                        <p:strVal val="visible"/>
                                      </p:to>
                                    </p:set>
                                    <p:animEffect transition="in" filter="fade">
                                      <p:cBhvr>
                                        <p:cTn id="30" dur="2000"/>
                                        <p:tgtEl>
                                          <p:spTgt spid="14339">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339">
                                            <p:txEl>
                                              <p:pRg st="6" end="6"/>
                                            </p:txEl>
                                          </p:spTgt>
                                        </p:tgtEl>
                                        <p:attrNameLst>
                                          <p:attrName>style.visibility</p:attrName>
                                        </p:attrNameLst>
                                      </p:cBhvr>
                                      <p:to>
                                        <p:strVal val="visible"/>
                                      </p:to>
                                    </p:set>
                                    <p:animEffect transition="in" filter="fade">
                                      <p:cBhvr>
                                        <p:cTn id="33" dur="2000"/>
                                        <p:tgtEl>
                                          <p:spTgt spid="14339">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339">
                                            <p:txEl>
                                              <p:pRg st="7" end="7"/>
                                            </p:txEl>
                                          </p:spTgt>
                                        </p:tgtEl>
                                        <p:attrNameLst>
                                          <p:attrName>style.visibility</p:attrName>
                                        </p:attrNameLst>
                                      </p:cBhvr>
                                      <p:to>
                                        <p:strVal val="visible"/>
                                      </p:to>
                                    </p:set>
                                    <p:animEffect transition="in" filter="fade">
                                      <p:cBhvr>
                                        <p:cTn id="36" dur="2000"/>
                                        <p:tgtEl>
                                          <p:spTgt spid="14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re 1"/>
          <p:cNvSpPr>
            <a:spLocks noGrp="1"/>
          </p:cNvSpPr>
          <p:nvPr>
            <p:ph type="title"/>
          </p:nvPr>
        </p:nvSpPr>
        <p:spPr>
          <a:xfrm>
            <a:off x="533400" y="228600"/>
            <a:ext cx="7772400" cy="842963"/>
          </a:xfrm>
        </p:spPr>
        <p:txBody>
          <a:bodyPr/>
          <a:lstStyle/>
          <a:p>
            <a:r>
              <a:rPr lang="fr-FR" sz="3600" smtClean="0"/>
              <a:t>Les mécanismes de sécurité</a:t>
            </a:r>
          </a:p>
        </p:txBody>
      </p:sp>
      <p:sp>
        <p:nvSpPr>
          <p:cNvPr id="4" name="Rectangle 3"/>
          <p:cNvSpPr txBox="1">
            <a:spLocks noChangeArrowheads="1"/>
          </p:cNvSpPr>
          <p:nvPr/>
        </p:nvSpPr>
        <p:spPr>
          <a:xfrm>
            <a:off x="609600" y="1905000"/>
            <a:ext cx="7772400" cy="4343400"/>
          </a:xfrm>
          <a:prstGeom prst="rect">
            <a:avLst/>
          </a:prstGeom>
        </p:spPr>
        <p:txBody>
          <a:bodyPr/>
          <a:lstStyle/>
          <a:p>
            <a:pPr marL="342900" indent="-342900" algn="l">
              <a:spcBef>
                <a:spcPct val="20000"/>
              </a:spcBef>
              <a:defRPr/>
            </a:pPr>
            <a:r>
              <a:rPr lang="fr-FR" kern="0" dirty="0">
                <a:latin typeface="+mn-lt"/>
              </a:rPr>
              <a:t>Deux autres mécanismes de sécurité sont utilisés pour assurer les services de sécurité (complémentaire) :</a:t>
            </a:r>
          </a:p>
          <a:p>
            <a:pPr marL="285750" indent="-285750" algn="l">
              <a:spcBef>
                <a:spcPct val="20000"/>
              </a:spcBef>
              <a:buFont typeface="Arial" pitchFamily="34" charset="0"/>
              <a:buChar char="•"/>
              <a:defRPr/>
            </a:pPr>
            <a:r>
              <a:rPr lang="fr-FR" kern="0" dirty="0">
                <a:latin typeface="+mn-lt"/>
              </a:rPr>
              <a:t>Cryptage ou chiffrement: assure la confidentialité</a:t>
            </a:r>
          </a:p>
          <a:p>
            <a:pPr marL="285750" indent="-285750" algn="l">
              <a:spcBef>
                <a:spcPct val="20000"/>
              </a:spcBef>
              <a:buFont typeface="Arial" pitchFamily="34" charset="0"/>
              <a:buChar char="•"/>
              <a:defRPr/>
            </a:pPr>
            <a:r>
              <a:rPr lang="fr-FR" kern="0" dirty="0">
                <a:latin typeface="+mn-lt"/>
              </a:rPr>
              <a:t>Signature électronique : prouve l ’authentification,  l ’intégrité et la non répudiation</a:t>
            </a:r>
          </a:p>
          <a:p>
            <a:pPr marL="342900" indent="-342900">
              <a:spcBef>
                <a:spcPct val="20000"/>
              </a:spcBef>
              <a:defRPr/>
            </a:pPr>
            <a:endParaRPr lang="fr-FR" kern="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5715000" y="1676400"/>
          <a:ext cx="577850" cy="1101725"/>
        </p:xfrm>
        <a:graphic>
          <a:graphicData uri="http://schemas.openxmlformats.org/presentationml/2006/ole">
            <mc:AlternateContent xmlns:mc="http://schemas.openxmlformats.org/markup-compatibility/2006">
              <mc:Choice xmlns:v="urn:schemas-microsoft-com:vml" Requires="v">
                <p:oleObj spid="_x0000_s2080" name="Clip" r:id="rId3" imgW="1395360" imgH="2658600" progId="">
                  <p:embed/>
                </p:oleObj>
              </mc:Choice>
              <mc:Fallback>
                <p:oleObj name="Clip" r:id="rId3" imgW="1395360" imgH="26586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676400"/>
                        <a:ext cx="57785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nvGraphicFramePr>
        <p:xfrm>
          <a:off x="1979613" y="1700213"/>
          <a:ext cx="560387" cy="1066800"/>
        </p:xfrm>
        <a:graphic>
          <a:graphicData uri="http://schemas.openxmlformats.org/presentationml/2006/ole">
            <mc:AlternateContent xmlns:mc="http://schemas.openxmlformats.org/markup-compatibility/2006">
              <mc:Choice xmlns:v="urn:schemas-microsoft-com:vml" Requires="v">
                <p:oleObj spid="_x0000_s2081" name="Clip" r:id="rId5" imgW="1395360" imgH="2658600" progId="">
                  <p:embed/>
                </p:oleObj>
              </mc:Choice>
              <mc:Fallback>
                <p:oleObj name="Clip" r:id="rId5" imgW="1395360" imgH="26586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700213"/>
                        <a:ext cx="5603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7"/>
          <p:cNvSpPr>
            <a:spLocks noChangeArrowheads="1"/>
          </p:cNvSpPr>
          <p:nvPr/>
        </p:nvSpPr>
        <p:spPr bwMode="auto">
          <a:xfrm rot="10800000" flipH="1" flipV="1">
            <a:off x="3124200" y="1752600"/>
            <a:ext cx="2057400" cy="1143000"/>
          </a:xfrm>
          <a:prstGeom prst="rect">
            <a:avLst/>
          </a:prstGeom>
          <a:solidFill>
            <a:schemeClr val="bg1"/>
          </a:solidFill>
          <a:ln w="9525">
            <a:solidFill>
              <a:schemeClr val="tx1"/>
            </a:solidFill>
            <a:miter lim="800000"/>
            <a:headEnd/>
            <a:tailEnd/>
          </a:ln>
        </p:spPr>
        <p:txBody>
          <a:bodyPr wrap="none" anchor="ctr"/>
          <a:lstStyle/>
          <a:p>
            <a:r>
              <a:rPr lang="fr-FR" sz="2600"/>
              <a:t>cryptogramme</a:t>
            </a:r>
          </a:p>
        </p:txBody>
      </p:sp>
      <p:sp>
        <p:nvSpPr>
          <p:cNvPr id="7" name="Rectangle 8"/>
          <p:cNvSpPr>
            <a:spLocks noChangeArrowheads="1"/>
          </p:cNvSpPr>
          <p:nvPr/>
        </p:nvSpPr>
        <p:spPr bwMode="auto">
          <a:xfrm rot="10800000" flipH="1" flipV="1">
            <a:off x="1600200" y="3048000"/>
            <a:ext cx="1447800" cy="457200"/>
          </a:xfrm>
          <a:prstGeom prst="rect">
            <a:avLst/>
          </a:prstGeom>
          <a:solidFill>
            <a:schemeClr val="bg1"/>
          </a:solidFill>
          <a:ln w="9525">
            <a:solidFill>
              <a:schemeClr val="tx1"/>
            </a:solidFill>
            <a:miter lim="800000"/>
            <a:headEnd/>
            <a:tailEnd/>
          </a:ln>
        </p:spPr>
        <p:txBody>
          <a:bodyPr wrap="none" anchor="ctr"/>
          <a:lstStyle/>
          <a:p>
            <a:r>
              <a:rPr lang="fr-FR" sz="2600"/>
              <a:t>Cryptage</a:t>
            </a:r>
          </a:p>
        </p:txBody>
      </p:sp>
      <p:sp>
        <p:nvSpPr>
          <p:cNvPr id="8" name="Rectangle 9"/>
          <p:cNvSpPr>
            <a:spLocks noChangeArrowheads="1"/>
          </p:cNvSpPr>
          <p:nvPr/>
        </p:nvSpPr>
        <p:spPr bwMode="auto">
          <a:xfrm rot="10800000" flipH="1" flipV="1">
            <a:off x="7010400" y="1828800"/>
            <a:ext cx="762000" cy="1828800"/>
          </a:xfrm>
          <a:prstGeom prst="rect">
            <a:avLst/>
          </a:prstGeom>
          <a:solidFill>
            <a:schemeClr val="bg1"/>
          </a:solidFill>
          <a:ln w="9525">
            <a:solidFill>
              <a:schemeClr val="tx1"/>
            </a:solidFill>
            <a:miter lim="800000"/>
            <a:headEnd/>
            <a:tailEnd/>
          </a:ln>
        </p:spPr>
        <p:txBody>
          <a:bodyPr vert="eaVert" wrap="none" anchor="ctr"/>
          <a:lstStyle/>
          <a:p>
            <a:r>
              <a:rPr lang="fr-FR" sz="2600"/>
              <a:t>Message</a:t>
            </a:r>
          </a:p>
          <a:p>
            <a:r>
              <a:rPr lang="fr-FR" sz="2600"/>
              <a:t> clair</a:t>
            </a:r>
          </a:p>
        </p:txBody>
      </p:sp>
      <p:sp>
        <p:nvSpPr>
          <p:cNvPr id="9" name="Rectangle 10"/>
          <p:cNvSpPr>
            <a:spLocks noChangeArrowheads="1"/>
          </p:cNvSpPr>
          <p:nvPr/>
        </p:nvSpPr>
        <p:spPr bwMode="auto">
          <a:xfrm flipH="1" flipV="1">
            <a:off x="685800" y="1905000"/>
            <a:ext cx="762000" cy="1752600"/>
          </a:xfrm>
          <a:prstGeom prst="rect">
            <a:avLst/>
          </a:prstGeom>
          <a:solidFill>
            <a:schemeClr val="bg1"/>
          </a:solidFill>
          <a:ln w="9525">
            <a:solidFill>
              <a:schemeClr val="tx1"/>
            </a:solidFill>
            <a:miter lim="800000"/>
            <a:headEnd/>
            <a:tailEnd/>
          </a:ln>
        </p:spPr>
        <p:txBody>
          <a:bodyPr vert="eaVert" wrap="none" anchor="ctr" anchorCtr="1"/>
          <a:lstStyle/>
          <a:p>
            <a:r>
              <a:rPr lang="fr-FR" sz="2600"/>
              <a:t>Message</a:t>
            </a:r>
          </a:p>
          <a:p>
            <a:r>
              <a:rPr lang="fr-FR" sz="2600"/>
              <a:t>clair</a:t>
            </a:r>
          </a:p>
        </p:txBody>
      </p:sp>
      <p:sp>
        <p:nvSpPr>
          <p:cNvPr id="10" name="Rectangle 11"/>
          <p:cNvSpPr>
            <a:spLocks noChangeArrowheads="1"/>
          </p:cNvSpPr>
          <p:nvPr/>
        </p:nvSpPr>
        <p:spPr bwMode="auto">
          <a:xfrm rot="10800000" flipH="1" flipV="1">
            <a:off x="5257800" y="3048000"/>
            <a:ext cx="1524000" cy="533400"/>
          </a:xfrm>
          <a:prstGeom prst="rect">
            <a:avLst/>
          </a:prstGeom>
          <a:solidFill>
            <a:schemeClr val="bg1"/>
          </a:solidFill>
          <a:ln w="9525">
            <a:solidFill>
              <a:schemeClr val="tx1"/>
            </a:solidFill>
            <a:miter lim="800000"/>
            <a:headEnd/>
            <a:tailEnd/>
          </a:ln>
        </p:spPr>
        <p:txBody>
          <a:bodyPr wrap="none" anchor="ctr"/>
          <a:lstStyle/>
          <a:p>
            <a:r>
              <a:rPr lang="fr-FR" sz="2600"/>
              <a:t>Décryptage</a:t>
            </a:r>
          </a:p>
        </p:txBody>
      </p:sp>
      <p:sp>
        <p:nvSpPr>
          <p:cNvPr id="11" name="Text Box 13"/>
          <p:cNvSpPr txBox="1">
            <a:spLocks noChangeArrowheads="1"/>
          </p:cNvSpPr>
          <p:nvPr/>
        </p:nvSpPr>
        <p:spPr bwMode="auto">
          <a:xfrm>
            <a:off x="860425" y="4259263"/>
            <a:ext cx="5083175" cy="1955800"/>
          </a:xfrm>
          <a:prstGeom prst="rect">
            <a:avLst/>
          </a:prstGeom>
          <a:noFill/>
          <a:ln w="9525">
            <a:noFill/>
            <a:miter lim="800000"/>
            <a:headEnd/>
            <a:tailEnd/>
          </a:ln>
        </p:spPr>
        <p:txBody>
          <a:bodyPr>
            <a:spAutoFit/>
          </a:bodyPr>
          <a:lstStyle/>
          <a:p>
            <a:pPr>
              <a:spcBef>
                <a:spcPct val="50000"/>
              </a:spcBef>
            </a:pPr>
            <a:r>
              <a:rPr lang="fr-FR"/>
              <a:t>Deux classes de systèmes cryptographiques:</a:t>
            </a:r>
          </a:p>
          <a:p>
            <a:pPr algn="l">
              <a:spcBef>
                <a:spcPct val="50000"/>
              </a:spcBef>
              <a:buFontTx/>
              <a:buChar char="•"/>
            </a:pPr>
            <a:r>
              <a:rPr lang="fr-FR"/>
              <a:t>Système symétrique ou à clé secrète</a:t>
            </a:r>
          </a:p>
          <a:p>
            <a:pPr algn="l">
              <a:spcBef>
                <a:spcPct val="50000"/>
              </a:spcBef>
              <a:buFontTx/>
              <a:buChar char="•"/>
            </a:pPr>
            <a:r>
              <a:rPr lang="fr-FR"/>
              <a:t>Système asymétrique ou à clé publique</a:t>
            </a:r>
          </a:p>
        </p:txBody>
      </p:sp>
      <p:sp>
        <p:nvSpPr>
          <p:cNvPr id="13" name="Titre 1"/>
          <p:cNvSpPr txBox="1">
            <a:spLocks/>
          </p:cNvSpPr>
          <p:nvPr/>
        </p:nvSpPr>
        <p:spPr bwMode="auto">
          <a:xfrm>
            <a:off x="428625" y="85725"/>
            <a:ext cx="8143875" cy="842963"/>
          </a:xfrm>
          <a:prstGeom prst="rect">
            <a:avLst/>
          </a:prstGeom>
          <a:noFill/>
          <a:ln w="9525">
            <a:noFill/>
            <a:miter lim="800000"/>
            <a:headEnd/>
            <a:tailEnd/>
          </a:ln>
        </p:spPr>
        <p:txBody>
          <a:bodyPr anchor="ctr"/>
          <a:lstStyle/>
          <a:p>
            <a:pPr algn="l">
              <a:defRPr/>
            </a:pPr>
            <a:r>
              <a:rPr lang="fr-FR" sz="2800" kern="0" dirty="0">
                <a:solidFill>
                  <a:schemeClr val="accent2"/>
                </a:solidFill>
                <a:latin typeface="+mj-lt"/>
                <a:ea typeface="+mj-ea"/>
                <a:cs typeface="+mj-cs"/>
              </a:rPr>
              <a:t>Mécanisme de </a:t>
            </a:r>
            <a:r>
              <a:rPr lang="fr-FR" sz="2800" kern="0" dirty="0" smtClean="0">
                <a:solidFill>
                  <a:schemeClr val="accent2"/>
                </a:solidFill>
                <a:latin typeface="+mj-lt"/>
                <a:ea typeface="+mj-ea"/>
                <a:cs typeface="+mj-cs"/>
              </a:rPr>
              <a:t>sécu : </a:t>
            </a:r>
            <a:r>
              <a:rPr lang="fr-FR" sz="2800" kern="0" dirty="0">
                <a:solidFill>
                  <a:schemeClr val="accent2"/>
                </a:solidFill>
                <a:latin typeface="+mj-lt"/>
                <a:ea typeface="+mj-ea"/>
                <a:cs typeface="+mj-cs"/>
              </a:rPr>
              <a:t>Cryptage/Décryptage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609600" y="2257425"/>
            <a:ext cx="7772400" cy="3814763"/>
          </a:xfrm>
          <a:prstGeom prst="rect">
            <a:avLst/>
          </a:prstGeom>
        </p:spPr>
        <p:txBody>
          <a:bodyPr/>
          <a:lstStyle/>
          <a:p>
            <a:pPr marL="342900" indent="-342900" algn="l">
              <a:spcBef>
                <a:spcPct val="20000"/>
              </a:spcBef>
              <a:buFontTx/>
              <a:buChar char="•"/>
              <a:defRPr/>
            </a:pPr>
            <a:r>
              <a:rPr lang="fr-FR" sz="2000" kern="0">
                <a:latin typeface="+mn-lt"/>
              </a:rPr>
              <a:t>La même clé secrète(appelée aussi clé de session) est partagée entre les deux utilisateurs et utilisée aussi bien pour le cryptage que le décryptage </a:t>
            </a:r>
          </a:p>
          <a:p>
            <a:pPr marL="342900" indent="-342900" algn="l">
              <a:spcBef>
                <a:spcPct val="20000"/>
              </a:spcBef>
              <a:buFontTx/>
              <a:buChar char="•"/>
              <a:defRPr/>
            </a:pPr>
            <a:r>
              <a:rPr lang="fr-FR" sz="2000" kern="0">
                <a:latin typeface="+mn-lt"/>
              </a:rPr>
              <a:t>Cette clé doit être échangée auparavant via un canal sûr </a:t>
            </a:r>
          </a:p>
          <a:p>
            <a:pPr marL="342900" indent="-342900" algn="l">
              <a:spcBef>
                <a:spcPct val="20000"/>
              </a:spcBef>
              <a:buFontTx/>
              <a:buChar char="•"/>
              <a:defRPr/>
            </a:pPr>
            <a:r>
              <a:rPr lang="fr-FR" sz="2000" kern="0">
                <a:latin typeface="+mn-lt"/>
              </a:rPr>
              <a:t>Avantage: rapide</a:t>
            </a:r>
          </a:p>
          <a:p>
            <a:pPr marL="342900" indent="-342900" algn="l">
              <a:spcBef>
                <a:spcPct val="20000"/>
              </a:spcBef>
              <a:buFontTx/>
              <a:buChar char="•"/>
              <a:defRPr/>
            </a:pPr>
            <a:r>
              <a:rPr lang="fr-FR" sz="2000" kern="0">
                <a:latin typeface="+mn-lt"/>
              </a:rPr>
              <a:t>Désavantage: </a:t>
            </a:r>
          </a:p>
          <a:p>
            <a:pPr marL="742950" lvl="1" indent="-285750" algn="l">
              <a:spcBef>
                <a:spcPct val="20000"/>
              </a:spcBef>
              <a:buFontTx/>
              <a:buChar char="–"/>
              <a:defRPr/>
            </a:pPr>
            <a:r>
              <a:rPr lang="fr-FR" sz="2000" kern="0">
                <a:latin typeface="+mn-lt"/>
              </a:rPr>
              <a:t>problème de stockage, distribution et gestion des clés</a:t>
            </a:r>
          </a:p>
          <a:p>
            <a:pPr marL="742950" lvl="1" indent="-285750" algn="l">
              <a:spcBef>
                <a:spcPct val="20000"/>
              </a:spcBef>
              <a:buFontTx/>
              <a:buChar char="–"/>
              <a:defRPr/>
            </a:pPr>
            <a:r>
              <a:rPr lang="fr-FR" sz="2000" kern="0">
                <a:latin typeface="+mn-lt"/>
              </a:rPr>
              <a:t>permet la confidentialité mais pas la signature (sauf en cas de notarisation)</a:t>
            </a:r>
          </a:p>
          <a:p>
            <a:pPr marL="342900" indent="-342900" algn="l">
              <a:spcBef>
                <a:spcPct val="20000"/>
              </a:spcBef>
              <a:buFontTx/>
              <a:buChar char="•"/>
              <a:defRPr/>
            </a:pPr>
            <a:r>
              <a:rPr lang="fr-FR" sz="2000" kern="0">
                <a:latin typeface="+mn-lt"/>
              </a:rPr>
              <a:t>Exemples: AES, DES, 3DES, IDEA, ..</a:t>
            </a:r>
            <a:endParaRPr lang="fr-FR" sz="2000" kern="0" dirty="0">
              <a:latin typeface="+mn-lt"/>
            </a:endParaRPr>
          </a:p>
        </p:txBody>
      </p:sp>
      <p:sp>
        <p:nvSpPr>
          <p:cNvPr id="86019" name="Rectangle 3"/>
          <p:cNvSpPr>
            <a:spLocks noChangeArrowheads="1"/>
          </p:cNvSpPr>
          <p:nvPr/>
        </p:nvSpPr>
        <p:spPr bwMode="auto">
          <a:xfrm>
            <a:off x="571500" y="1357313"/>
            <a:ext cx="7429500" cy="461962"/>
          </a:xfrm>
          <a:prstGeom prst="rect">
            <a:avLst/>
          </a:prstGeom>
          <a:noFill/>
          <a:ln w="9525">
            <a:noFill/>
            <a:miter lim="800000"/>
            <a:headEnd/>
            <a:tailEnd/>
          </a:ln>
        </p:spPr>
        <p:txBody>
          <a:bodyPr>
            <a:spAutoFit/>
          </a:bodyPr>
          <a:lstStyle/>
          <a:p>
            <a:pPr algn="l"/>
            <a:r>
              <a:rPr lang="fr-FR"/>
              <a:t>Algorithme à clé secrète ou symétrique </a:t>
            </a:r>
          </a:p>
        </p:txBody>
      </p:sp>
      <p:sp>
        <p:nvSpPr>
          <p:cNvPr id="8" name="Titre 1"/>
          <p:cNvSpPr txBox="1">
            <a:spLocks/>
          </p:cNvSpPr>
          <p:nvPr/>
        </p:nvSpPr>
        <p:spPr bwMode="auto">
          <a:xfrm>
            <a:off x="428625" y="85725"/>
            <a:ext cx="8143875" cy="842963"/>
          </a:xfrm>
          <a:prstGeom prst="rect">
            <a:avLst/>
          </a:prstGeom>
          <a:noFill/>
          <a:ln w="9525">
            <a:noFill/>
            <a:miter lim="800000"/>
            <a:headEnd/>
            <a:tailEnd/>
          </a:ln>
        </p:spPr>
        <p:txBody>
          <a:bodyPr anchor="ctr"/>
          <a:lstStyle/>
          <a:p>
            <a:pPr algn="l">
              <a:defRPr/>
            </a:pPr>
            <a:r>
              <a:rPr lang="fr-FR" sz="2800" kern="0" dirty="0">
                <a:solidFill>
                  <a:schemeClr val="accent2"/>
                </a:solidFill>
                <a:latin typeface="+mj-lt"/>
                <a:ea typeface="+mj-ea"/>
                <a:cs typeface="+mj-cs"/>
              </a:rPr>
              <a:t>Mécanisme de </a:t>
            </a:r>
            <a:r>
              <a:rPr lang="fr-FR" sz="2800" kern="0" dirty="0" smtClean="0">
                <a:solidFill>
                  <a:schemeClr val="accent2"/>
                </a:solidFill>
                <a:latin typeface="+mj-lt"/>
                <a:ea typeface="+mj-ea"/>
                <a:cs typeface="+mj-cs"/>
              </a:rPr>
              <a:t>sécu : </a:t>
            </a:r>
            <a:r>
              <a:rPr lang="fr-FR" sz="2800" kern="0" dirty="0">
                <a:solidFill>
                  <a:schemeClr val="accent2"/>
                </a:solidFill>
                <a:latin typeface="+mj-lt"/>
                <a:ea typeface="+mj-ea"/>
                <a:cs typeface="+mj-cs"/>
              </a:rPr>
              <a:t>Cryptage/Décryptage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132138" y="2852738"/>
            <a:ext cx="1066800" cy="1600200"/>
          </a:xfrm>
          <a:prstGeom prst="rect">
            <a:avLst/>
          </a:prstGeom>
          <a:solidFill>
            <a:schemeClr val="bg1"/>
          </a:solidFill>
          <a:ln w="12700">
            <a:solidFill>
              <a:schemeClr val="tx1"/>
            </a:solidFill>
            <a:miter lim="800000"/>
            <a:headEnd/>
            <a:tailEnd/>
          </a:ln>
        </p:spPr>
        <p:txBody>
          <a:bodyPr wrap="none" anchor="ctr"/>
          <a:lstStyle/>
          <a:p>
            <a:r>
              <a:rPr lang="fr-FR"/>
              <a:t>Ks(M)</a:t>
            </a:r>
          </a:p>
        </p:txBody>
      </p:sp>
      <p:sp>
        <p:nvSpPr>
          <p:cNvPr id="5" name="Rectangle 5"/>
          <p:cNvSpPr>
            <a:spLocks noChangeArrowheads="1"/>
          </p:cNvSpPr>
          <p:nvPr/>
        </p:nvSpPr>
        <p:spPr bwMode="auto">
          <a:xfrm>
            <a:off x="5105400" y="2830513"/>
            <a:ext cx="1066800" cy="1600200"/>
          </a:xfrm>
          <a:prstGeom prst="rect">
            <a:avLst/>
          </a:prstGeom>
          <a:solidFill>
            <a:schemeClr val="bg1"/>
          </a:solidFill>
          <a:ln w="12700">
            <a:solidFill>
              <a:schemeClr val="tx1"/>
            </a:solidFill>
            <a:miter lim="800000"/>
            <a:headEnd/>
            <a:tailEnd/>
          </a:ln>
        </p:spPr>
        <p:txBody>
          <a:bodyPr wrap="none" anchor="ctr"/>
          <a:lstStyle/>
          <a:p>
            <a:r>
              <a:rPr lang="fr-FR"/>
              <a:t>Ks(M)</a:t>
            </a:r>
          </a:p>
        </p:txBody>
      </p:sp>
      <p:grpSp>
        <p:nvGrpSpPr>
          <p:cNvPr id="2" name="Group 25"/>
          <p:cNvGrpSpPr>
            <a:grpSpLocks/>
          </p:cNvGrpSpPr>
          <p:nvPr/>
        </p:nvGrpSpPr>
        <p:grpSpPr bwMode="auto">
          <a:xfrm>
            <a:off x="1257300" y="2341563"/>
            <a:ext cx="1311275" cy="2089150"/>
            <a:chOff x="792" y="1158"/>
            <a:chExt cx="826" cy="1316"/>
          </a:xfrm>
        </p:grpSpPr>
        <p:sp>
          <p:nvSpPr>
            <p:cNvPr id="3101" name="Rectangle 3"/>
            <p:cNvSpPr>
              <a:spLocks noChangeArrowheads="1"/>
            </p:cNvSpPr>
            <p:nvPr/>
          </p:nvSpPr>
          <p:spPr bwMode="auto">
            <a:xfrm>
              <a:off x="912" y="1466"/>
              <a:ext cx="672" cy="1008"/>
            </a:xfrm>
            <a:prstGeom prst="rect">
              <a:avLst/>
            </a:prstGeom>
            <a:solidFill>
              <a:schemeClr val="bg1"/>
            </a:solidFill>
            <a:ln w="12700">
              <a:solidFill>
                <a:schemeClr val="tx1"/>
              </a:solidFill>
              <a:miter lim="800000"/>
              <a:headEnd/>
              <a:tailEnd/>
            </a:ln>
          </p:spPr>
          <p:txBody>
            <a:bodyPr wrap="none" anchor="ctr"/>
            <a:lstStyle/>
            <a:p>
              <a:r>
                <a:rPr lang="fr-FR"/>
                <a:t>M</a:t>
              </a:r>
            </a:p>
          </p:txBody>
        </p:sp>
        <p:sp>
          <p:nvSpPr>
            <p:cNvPr id="3102" name="Text Box 7"/>
            <p:cNvSpPr txBox="1">
              <a:spLocks noChangeArrowheads="1"/>
            </p:cNvSpPr>
            <p:nvPr/>
          </p:nvSpPr>
          <p:spPr bwMode="auto">
            <a:xfrm>
              <a:off x="792" y="1158"/>
              <a:ext cx="826" cy="212"/>
            </a:xfrm>
            <a:prstGeom prst="rect">
              <a:avLst/>
            </a:prstGeom>
            <a:noFill/>
            <a:ln w="12700">
              <a:noFill/>
              <a:miter lim="800000"/>
              <a:headEnd/>
              <a:tailEnd/>
            </a:ln>
          </p:spPr>
          <p:txBody>
            <a:bodyPr wrap="none" anchor="ctr">
              <a:spAutoFit/>
            </a:bodyPr>
            <a:lstStyle/>
            <a:p>
              <a:r>
                <a:rPr lang="fr-FR" sz="1600"/>
                <a:t>Message clair</a:t>
              </a:r>
            </a:p>
          </p:txBody>
        </p:sp>
      </p:grpSp>
      <p:grpSp>
        <p:nvGrpSpPr>
          <p:cNvPr id="3" name="Group 23"/>
          <p:cNvGrpSpPr>
            <a:grpSpLocks/>
          </p:cNvGrpSpPr>
          <p:nvPr/>
        </p:nvGrpSpPr>
        <p:grpSpPr bwMode="auto">
          <a:xfrm>
            <a:off x="685800" y="4583113"/>
            <a:ext cx="1519238" cy="1504950"/>
            <a:chOff x="432" y="2570"/>
            <a:chExt cx="957" cy="948"/>
          </a:xfrm>
        </p:grpSpPr>
        <p:graphicFrame>
          <p:nvGraphicFramePr>
            <p:cNvPr id="3075" name="Object 2"/>
            <p:cNvGraphicFramePr>
              <a:graphicFrameLocks noChangeAspect="1"/>
            </p:cNvGraphicFramePr>
            <p:nvPr/>
          </p:nvGraphicFramePr>
          <p:xfrm>
            <a:off x="432" y="2570"/>
            <a:ext cx="957" cy="739"/>
          </p:xfrm>
          <a:graphic>
            <a:graphicData uri="http://schemas.openxmlformats.org/presentationml/2006/ole">
              <mc:AlternateContent xmlns:mc="http://schemas.openxmlformats.org/markup-compatibility/2006">
                <mc:Choice xmlns:v="urn:schemas-microsoft-com:vml" Requires="v">
                  <p:oleObj spid="_x0000_s3104" name="Image Bitmap" r:id="rId3" imgW="628571" imgH="485586" progId="PBrush">
                    <p:embed/>
                  </p:oleObj>
                </mc:Choice>
                <mc:Fallback>
                  <p:oleObj name="Image Bitmap" r:id="rId3" imgW="628571" imgH="485586"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2570"/>
                          <a:ext cx="957" cy="739"/>
                        </a:xfrm>
                        <a:prstGeom prst="rect">
                          <a:avLst/>
                        </a:prstGeom>
                        <a:solidFill>
                          <a:srgbClr val="9DC2D1"/>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0" name="Text Box 9"/>
            <p:cNvSpPr txBox="1">
              <a:spLocks noChangeArrowheads="1"/>
            </p:cNvSpPr>
            <p:nvPr/>
          </p:nvSpPr>
          <p:spPr bwMode="auto">
            <a:xfrm>
              <a:off x="459" y="3306"/>
              <a:ext cx="783" cy="212"/>
            </a:xfrm>
            <a:prstGeom prst="rect">
              <a:avLst/>
            </a:prstGeom>
            <a:noFill/>
            <a:ln w="12700">
              <a:noFill/>
              <a:miter lim="800000"/>
              <a:headEnd/>
              <a:tailEnd/>
            </a:ln>
          </p:spPr>
          <p:txBody>
            <a:bodyPr wrap="none" anchor="ctr">
              <a:spAutoFit/>
            </a:bodyPr>
            <a:lstStyle/>
            <a:p>
              <a:r>
                <a:rPr lang="fr-FR" sz="1600"/>
                <a:t>Utilisateur A</a:t>
              </a:r>
            </a:p>
          </p:txBody>
        </p:sp>
      </p:grpSp>
      <p:grpSp>
        <p:nvGrpSpPr>
          <p:cNvPr id="6" name="Group 24"/>
          <p:cNvGrpSpPr>
            <a:grpSpLocks/>
          </p:cNvGrpSpPr>
          <p:nvPr/>
        </p:nvGrpSpPr>
        <p:grpSpPr bwMode="auto">
          <a:xfrm>
            <a:off x="7231063" y="4659313"/>
            <a:ext cx="1458912" cy="1484312"/>
            <a:chOff x="4555" y="2618"/>
            <a:chExt cx="919" cy="935"/>
          </a:xfrm>
        </p:grpSpPr>
        <p:graphicFrame>
          <p:nvGraphicFramePr>
            <p:cNvPr id="3074" name="Object 3"/>
            <p:cNvGraphicFramePr>
              <a:graphicFrameLocks noChangeAspect="1"/>
            </p:cNvGraphicFramePr>
            <p:nvPr/>
          </p:nvGraphicFramePr>
          <p:xfrm>
            <a:off x="4555" y="2618"/>
            <a:ext cx="919" cy="710"/>
          </p:xfrm>
          <a:graphic>
            <a:graphicData uri="http://schemas.openxmlformats.org/presentationml/2006/ole">
              <mc:AlternateContent xmlns:mc="http://schemas.openxmlformats.org/markup-compatibility/2006">
                <mc:Choice xmlns:v="urn:schemas-microsoft-com:vml" Requires="v">
                  <p:oleObj spid="_x0000_s3105" name="Image Bitmap" r:id="rId5" imgW="628571" imgH="485586" progId="PBrush">
                    <p:embed/>
                  </p:oleObj>
                </mc:Choice>
                <mc:Fallback>
                  <p:oleObj name="Image Bitmap" r:id="rId5" imgW="628571" imgH="485586"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5" y="2618"/>
                          <a:ext cx="919" cy="710"/>
                        </a:xfrm>
                        <a:prstGeom prst="rect">
                          <a:avLst/>
                        </a:prstGeom>
                        <a:solidFill>
                          <a:srgbClr val="9DC2D1"/>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9" name="Text Box 11"/>
            <p:cNvSpPr txBox="1">
              <a:spLocks noChangeArrowheads="1"/>
            </p:cNvSpPr>
            <p:nvPr/>
          </p:nvSpPr>
          <p:spPr bwMode="auto">
            <a:xfrm>
              <a:off x="4695" y="3341"/>
              <a:ext cx="776" cy="212"/>
            </a:xfrm>
            <a:prstGeom prst="rect">
              <a:avLst/>
            </a:prstGeom>
            <a:noFill/>
            <a:ln w="12700">
              <a:noFill/>
              <a:miter lim="800000"/>
              <a:headEnd/>
              <a:tailEnd/>
            </a:ln>
          </p:spPr>
          <p:txBody>
            <a:bodyPr wrap="none" anchor="ctr">
              <a:spAutoFit/>
            </a:bodyPr>
            <a:lstStyle/>
            <a:p>
              <a:r>
                <a:rPr lang="fr-FR" sz="1600"/>
                <a:t>Utilisateur B</a:t>
              </a:r>
            </a:p>
          </p:txBody>
        </p:sp>
      </p:grpSp>
      <p:grpSp>
        <p:nvGrpSpPr>
          <p:cNvPr id="7" name="Group 29"/>
          <p:cNvGrpSpPr>
            <a:grpSpLocks/>
          </p:cNvGrpSpPr>
          <p:nvPr/>
        </p:nvGrpSpPr>
        <p:grpSpPr bwMode="auto">
          <a:xfrm>
            <a:off x="6578600" y="2276475"/>
            <a:ext cx="1311275" cy="2154238"/>
            <a:chOff x="4144" y="1117"/>
            <a:chExt cx="826" cy="1357"/>
          </a:xfrm>
        </p:grpSpPr>
        <p:sp>
          <p:nvSpPr>
            <p:cNvPr id="3097" name="Rectangle 6"/>
            <p:cNvSpPr>
              <a:spLocks noChangeArrowheads="1"/>
            </p:cNvSpPr>
            <p:nvPr/>
          </p:nvSpPr>
          <p:spPr bwMode="auto">
            <a:xfrm>
              <a:off x="4272" y="1447"/>
              <a:ext cx="661" cy="1027"/>
            </a:xfrm>
            <a:prstGeom prst="rect">
              <a:avLst/>
            </a:prstGeom>
            <a:solidFill>
              <a:schemeClr val="bg1"/>
            </a:solidFill>
            <a:ln w="12700">
              <a:solidFill>
                <a:schemeClr val="tx1"/>
              </a:solidFill>
              <a:miter lim="800000"/>
              <a:headEnd/>
              <a:tailEnd/>
            </a:ln>
          </p:spPr>
          <p:txBody>
            <a:bodyPr wrap="none" anchor="ctr"/>
            <a:lstStyle/>
            <a:p>
              <a:r>
                <a:rPr lang="fr-FR"/>
                <a:t>M</a:t>
              </a:r>
            </a:p>
          </p:txBody>
        </p:sp>
        <p:sp>
          <p:nvSpPr>
            <p:cNvPr id="3098" name="Text Box 14"/>
            <p:cNvSpPr txBox="1">
              <a:spLocks noChangeArrowheads="1"/>
            </p:cNvSpPr>
            <p:nvPr/>
          </p:nvSpPr>
          <p:spPr bwMode="auto">
            <a:xfrm>
              <a:off x="4144" y="1117"/>
              <a:ext cx="826" cy="212"/>
            </a:xfrm>
            <a:prstGeom prst="rect">
              <a:avLst/>
            </a:prstGeom>
            <a:noFill/>
            <a:ln w="12700">
              <a:noFill/>
              <a:miter lim="800000"/>
              <a:headEnd/>
              <a:tailEnd/>
            </a:ln>
          </p:spPr>
          <p:txBody>
            <a:bodyPr wrap="none" anchor="ctr">
              <a:spAutoFit/>
            </a:bodyPr>
            <a:lstStyle/>
            <a:p>
              <a:r>
                <a:rPr lang="fr-FR" sz="1600"/>
                <a:t>Message clair</a:t>
              </a:r>
            </a:p>
          </p:txBody>
        </p:sp>
      </p:grpSp>
      <p:sp>
        <p:nvSpPr>
          <p:cNvPr id="18" name="AutoShape 15"/>
          <p:cNvSpPr>
            <a:spLocks noChangeArrowheads="1"/>
          </p:cNvSpPr>
          <p:nvPr/>
        </p:nvSpPr>
        <p:spPr bwMode="auto">
          <a:xfrm>
            <a:off x="2484438" y="3571875"/>
            <a:ext cx="609600" cy="152400"/>
          </a:xfrm>
          <a:prstGeom prst="rightArrow">
            <a:avLst>
              <a:gd name="adj1" fmla="val 50000"/>
              <a:gd name="adj2" fmla="val 100000"/>
            </a:avLst>
          </a:prstGeom>
          <a:solidFill>
            <a:schemeClr val="bg1"/>
          </a:solidFill>
          <a:ln w="12700">
            <a:solidFill>
              <a:schemeClr val="tx1"/>
            </a:solidFill>
            <a:miter lim="800000"/>
            <a:headEnd/>
            <a:tailEnd/>
          </a:ln>
        </p:spPr>
        <p:txBody>
          <a:bodyPr wrap="none" anchor="ctr"/>
          <a:lstStyle/>
          <a:p>
            <a:endParaRPr lang="fr-FR"/>
          </a:p>
        </p:txBody>
      </p:sp>
      <p:sp>
        <p:nvSpPr>
          <p:cNvPr id="19" name="AutoShape 16"/>
          <p:cNvSpPr>
            <a:spLocks noChangeArrowheads="1"/>
          </p:cNvSpPr>
          <p:nvPr/>
        </p:nvSpPr>
        <p:spPr bwMode="auto">
          <a:xfrm>
            <a:off x="6172200" y="3592513"/>
            <a:ext cx="609600" cy="152400"/>
          </a:xfrm>
          <a:prstGeom prst="rightArrow">
            <a:avLst>
              <a:gd name="adj1" fmla="val 50000"/>
              <a:gd name="adj2" fmla="val 100000"/>
            </a:avLst>
          </a:prstGeom>
          <a:solidFill>
            <a:schemeClr val="bg1"/>
          </a:solidFill>
          <a:ln w="12700">
            <a:solidFill>
              <a:schemeClr val="tx1"/>
            </a:solidFill>
            <a:miter lim="800000"/>
            <a:headEnd/>
            <a:tailEnd/>
          </a:ln>
        </p:spPr>
        <p:txBody>
          <a:bodyPr wrap="none" anchor="ctr"/>
          <a:lstStyle/>
          <a:p>
            <a:endParaRPr lang="fr-FR"/>
          </a:p>
        </p:txBody>
      </p:sp>
      <p:grpSp>
        <p:nvGrpSpPr>
          <p:cNvPr id="8" name="Group 26"/>
          <p:cNvGrpSpPr>
            <a:grpSpLocks/>
          </p:cNvGrpSpPr>
          <p:nvPr/>
        </p:nvGrpSpPr>
        <p:grpSpPr bwMode="auto">
          <a:xfrm>
            <a:off x="2133600" y="5056188"/>
            <a:ext cx="5105400" cy="820737"/>
            <a:chOff x="1344" y="2868"/>
            <a:chExt cx="3216" cy="517"/>
          </a:xfrm>
        </p:grpSpPr>
        <p:sp>
          <p:nvSpPr>
            <p:cNvPr id="3094" name="Text Box 12"/>
            <p:cNvSpPr txBox="1">
              <a:spLocks noChangeArrowheads="1"/>
            </p:cNvSpPr>
            <p:nvPr/>
          </p:nvSpPr>
          <p:spPr bwMode="auto">
            <a:xfrm>
              <a:off x="1584" y="2868"/>
              <a:ext cx="2505" cy="517"/>
            </a:xfrm>
            <a:prstGeom prst="rect">
              <a:avLst/>
            </a:prstGeom>
            <a:noFill/>
            <a:ln w="12700">
              <a:noFill/>
              <a:miter lim="800000"/>
              <a:headEnd/>
              <a:tailEnd/>
            </a:ln>
          </p:spPr>
          <p:txBody>
            <a:bodyPr anchor="ctr">
              <a:spAutoFit/>
            </a:bodyPr>
            <a:lstStyle/>
            <a:p>
              <a:r>
                <a:rPr lang="fr-FR"/>
                <a:t>Ks =KAB: clé de session</a:t>
              </a:r>
            </a:p>
            <a:p>
              <a:r>
                <a:rPr lang="fr-FR"/>
                <a:t>partagée</a:t>
              </a:r>
            </a:p>
          </p:txBody>
        </p:sp>
        <p:sp>
          <p:nvSpPr>
            <p:cNvPr id="3095" name="Line 18"/>
            <p:cNvSpPr>
              <a:spLocks noChangeShapeType="1"/>
            </p:cNvSpPr>
            <p:nvPr/>
          </p:nvSpPr>
          <p:spPr bwMode="auto">
            <a:xfrm flipV="1">
              <a:off x="1344" y="3098"/>
              <a:ext cx="480" cy="287"/>
            </a:xfrm>
            <a:prstGeom prst="line">
              <a:avLst/>
            </a:prstGeom>
            <a:noFill/>
            <a:ln w="12700">
              <a:solidFill>
                <a:schemeClr val="tx1"/>
              </a:solidFill>
              <a:round/>
              <a:headEnd/>
              <a:tailEnd type="triangle" w="med" len="med"/>
            </a:ln>
          </p:spPr>
          <p:txBody>
            <a:bodyPr wrap="none" anchor="ctr"/>
            <a:lstStyle/>
            <a:p>
              <a:endParaRPr lang="fr-FR"/>
            </a:p>
          </p:txBody>
        </p:sp>
        <p:sp>
          <p:nvSpPr>
            <p:cNvPr id="3096" name="Line 19"/>
            <p:cNvSpPr>
              <a:spLocks noChangeShapeType="1"/>
            </p:cNvSpPr>
            <p:nvPr/>
          </p:nvSpPr>
          <p:spPr bwMode="auto">
            <a:xfrm flipH="1" flipV="1">
              <a:off x="3840" y="3098"/>
              <a:ext cx="720" cy="287"/>
            </a:xfrm>
            <a:prstGeom prst="line">
              <a:avLst/>
            </a:prstGeom>
            <a:noFill/>
            <a:ln w="12700">
              <a:solidFill>
                <a:schemeClr val="tx1"/>
              </a:solidFill>
              <a:round/>
              <a:headEnd/>
              <a:tailEnd type="triangle" w="med" len="med"/>
            </a:ln>
          </p:spPr>
          <p:txBody>
            <a:bodyPr wrap="none" anchor="ctr"/>
            <a:lstStyle/>
            <a:p>
              <a:endParaRPr lang="fr-FR"/>
            </a:p>
          </p:txBody>
        </p:sp>
      </p:grpSp>
      <p:grpSp>
        <p:nvGrpSpPr>
          <p:cNvPr id="9" name="Group 28"/>
          <p:cNvGrpSpPr>
            <a:grpSpLocks/>
          </p:cNvGrpSpPr>
          <p:nvPr/>
        </p:nvGrpSpPr>
        <p:grpSpPr bwMode="auto">
          <a:xfrm>
            <a:off x="3665538" y="2063750"/>
            <a:ext cx="1938337" cy="860425"/>
            <a:chOff x="2309" y="983"/>
            <a:chExt cx="1221" cy="542"/>
          </a:xfrm>
        </p:grpSpPr>
        <p:sp>
          <p:nvSpPr>
            <p:cNvPr id="3091" name="Text Box 13"/>
            <p:cNvSpPr txBox="1">
              <a:spLocks noChangeArrowheads="1"/>
            </p:cNvSpPr>
            <p:nvPr/>
          </p:nvSpPr>
          <p:spPr bwMode="auto">
            <a:xfrm>
              <a:off x="2466" y="983"/>
              <a:ext cx="940" cy="212"/>
            </a:xfrm>
            <a:prstGeom prst="rect">
              <a:avLst/>
            </a:prstGeom>
            <a:noFill/>
            <a:ln w="12700">
              <a:noFill/>
              <a:miter lim="800000"/>
              <a:headEnd/>
              <a:tailEnd/>
            </a:ln>
          </p:spPr>
          <p:txBody>
            <a:bodyPr wrap="none" anchor="ctr">
              <a:spAutoFit/>
            </a:bodyPr>
            <a:lstStyle/>
            <a:p>
              <a:r>
                <a:rPr lang="fr-FR" sz="1600"/>
                <a:t>Message chiffré</a:t>
              </a:r>
            </a:p>
          </p:txBody>
        </p:sp>
        <p:cxnSp>
          <p:nvCxnSpPr>
            <p:cNvPr id="3092" name="AutoShape 20"/>
            <p:cNvCxnSpPr>
              <a:cxnSpLocks noChangeShapeType="1"/>
              <a:stCxn id="3091" idx="1"/>
              <a:endCxn id="4" idx="0"/>
            </p:cNvCxnSpPr>
            <p:nvPr/>
          </p:nvCxnSpPr>
          <p:spPr bwMode="auto">
            <a:xfrm rot="10800000" flipV="1">
              <a:off x="2309" y="1089"/>
              <a:ext cx="157" cy="436"/>
            </a:xfrm>
            <a:prstGeom prst="straightConnector1">
              <a:avLst/>
            </a:prstGeom>
            <a:noFill/>
            <a:ln w="12700">
              <a:solidFill>
                <a:schemeClr val="tx1"/>
              </a:solidFill>
              <a:round/>
              <a:headEnd/>
              <a:tailEnd type="triangle" w="med" len="med"/>
            </a:ln>
          </p:spPr>
        </p:cxnSp>
        <p:cxnSp>
          <p:nvCxnSpPr>
            <p:cNvPr id="3093" name="AutoShape 21"/>
            <p:cNvCxnSpPr>
              <a:cxnSpLocks noChangeShapeType="1"/>
            </p:cNvCxnSpPr>
            <p:nvPr/>
          </p:nvCxnSpPr>
          <p:spPr bwMode="auto">
            <a:xfrm>
              <a:off x="3360" y="1073"/>
              <a:ext cx="170" cy="383"/>
            </a:xfrm>
            <a:prstGeom prst="straightConnector1">
              <a:avLst/>
            </a:prstGeom>
            <a:noFill/>
            <a:ln w="12700">
              <a:solidFill>
                <a:schemeClr val="tx1"/>
              </a:solidFill>
              <a:round/>
              <a:headEnd/>
              <a:tailEnd type="triangle" w="med" len="med"/>
            </a:ln>
          </p:spPr>
        </p:cxnSp>
      </p:grpSp>
      <p:grpSp>
        <p:nvGrpSpPr>
          <p:cNvPr id="10" name="Group 27"/>
          <p:cNvGrpSpPr>
            <a:grpSpLocks/>
          </p:cNvGrpSpPr>
          <p:nvPr/>
        </p:nvGrpSpPr>
        <p:grpSpPr bwMode="auto">
          <a:xfrm>
            <a:off x="4184650" y="3195638"/>
            <a:ext cx="920750" cy="592137"/>
            <a:chOff x="2636" y="1696"/>
            <a:chExt cx="580" cy="373"/>
          </a:xfrm>
        </p:grpSpPr>
        <p:sp>
          <p:nvSpPr>
            <p:cNvPr id="3089" name="AutoShape 17"/>
            <p:cNvSpPr>
              <a:spLocks noChangeArrowheads="1"/>
            </p:cNvSpPr>
            <p:nvPr/>
          </p:nvSpPr>
          <p:spPr bwMode="auto">
            <a:xfrm>
              <a:off x="2640" y="1898"/>
              <a:ext cx="576" cy="171"/>
            </a:xfrm>
            <a:prstGeom prst="rightArrow">
              <a:avLst>
                <a:gd name="adj1" fmla="val 50000"/>
                <a:gd name="adj2" fmla="val 84211"/>
              </a:avLst>
            </a:prstGeom>
            <a:solidFill>
              <a:schemeClr val="bg1"/>
            </a:solidFill>
            <a:ln w="12700">
              <a:solidFill>
                <a:schemeClr val="tx1"/>
              </a:solidFill>
              <a:miter lim="800000"/>
              <a:headEnd/>
              <a:tailEnd/>
            </a:ln>
          </p:spPr>
          <p:txBody>
            <a:bodyPr wrap="none" anchor="ctr"/>
            <a:lstStyle/>
            <a:p>
              <a:endParaRPr lang="fr-FR"/>
            </a:p>
          </p:txBody>
        </p:sp>
        <p:sp>
          <p:nvSpPr>
            <p:cNvPr id="3090" name="Text Box 22"/>
            <p:cNvSpPr txBox="1">
              <a:spLocks noChangeArrowheads="1"/>
            </p:cNvSpPr>
            <p:nvPr/>
          </p:nvSpPr>
          <p:spPr bwMode="auto">
            <a:xfrm>
              <a:off x="2636" y="1696"/>
              <a:ext cx="532" cy="231"/>
            </a:xfrm>
            <a:prstGeom prst="rect">
              <a:avLst/>
            </a:prstGeom>
            <a:noFill/>
            <a:ln w="12700">
              <a:noFill/>
              <a:miter lim="800000"/>
              <a:headEnd/>
              <a:tailEnd/>
            </a:ln>
          </p:spPr>
          <p:txBody>
            <a:bodyPr wrap="none" anchor="ctr">
              <a:spAutoFit/>
            </a:bodyPr>
            <a:lstStyle/>
            <a:p>
              <a:r>
                <a:rPr lang="fr-FR" sz="1800"/>
                <a:t>Réseau</a:t>
              </a:r>
            </a:p>
          </p:txBody>
        </p:sp>
      </p:grpSp>
      <p:sp>
        <p:nvSpPr>
          <p:cNvPr id="3087" name="Rectangle 30"/>
          <p:cNvSpPr>
            <a:spLocks noChangeArrowheads="1"/>
          </p:cNvSpPr>
          <p:nvPr/>
        </p:nvSpPr>
        <p:spPr bwMode="auto">
          <a:xfrm>
            <a:off x="571500" y="1357313"/>
            <a:ext cx="7429500" cy="461962"/>
          </a:xfrm>
          <a:prstGeom prst="rect">
            <a:avLst/>
          </a:prstGeom>
          <a:noFill/>
          <a:ln w="9525">
            <a:noFill/>
            <a:miter lim="800000"/>
            <a:headEnd/>
            <a:tailEnd/>
          </a:ln>
        </p:spPr>
        <p:txBody>
          <a:bodyPr>
            <a:spAutoFit/>
          </a:bodyPr>
          <a:lstStyle/>
          <a:p>
            <a:pPr algn="l"/>
            <a:r>
              <a:rPr lang="fr-FR"/>
              <a:t>Algorithme à clé secrète ou symétrique </a:t>
            </a:r>
          </a:p>
        </p:txBody>
      </p:sp>
      <p:sp>
        <p:nvSpPr>
          <p:cNvPr id="33" name="Titre 1"/>
          <p:cNvSpPr txBox="1">
            <a:spLocks/>
          </p:cNvSpPr>
          <p:nvPr/>
        </p:nvSpPr>
        <p:spPr bwMode="auto">
          <a:xfrm>
            <a:off x="428625" y="85725"/>
            <a:ext cx="8143875" cy="842963"/>
          </a:xfrm>
          <a:prstGeom prst="rect">
            <a:avLst/>
          </a:prstGeom>
          <a:noFill/>
          <a:ln w="9525">
            <a:noFill/>
            <a:miter lim="800000"/>
            <a:headEnd/>
            <a:tailEnd/>
          </a:ln>
        </p:spPr>
        <p:txBody>
          <a:bodyPr anchor="ctr"/>
          <a:lstStyle/>
          <a:p>
            <a:pPr algn="l">
              <a:defRPr/>
            </a:pPr>
            <a:r>
              <a:rPr lang="fr-FR" sz="2800" kern="0" dirty="0">
                <a:solidFill>
                  <a:schemeClr val="accent2"/>
                </a:solidFill>
                <a:latin typeface="+mj-lt"/>
                <a:ea typeface="+mj-ea"/>
                <a:cs typeface="+mj-cs"/>
              </a:rPr>
              <a:t>Mécanisme de </a:t>
            </a:r>
            <a:r>
              <a:rPr lang="fr-FR" sz="2800" kern="0" dirty="0" smtClean="0">
                <a:solidFill>
                  <a:schemeClr val="accent2"/>
                </a:solidFill>
                <a:latin typeface="+mj-lt"/>
                <a:ea typeface="+mj-ea"/>
                <a:cs typeface="+mj-cs"/>
              </a:rPr>
              <a:t>sécu : </a:t>
            </a:r>
            <a:r>
              <a:rPr lang="fr-FR" sz="2800" kern="0" dirty="0">
                <a:solidFill>
                  <a:schemeClr val="accent2"/>
                </a:solidFill>
                <a:latin typeface="+mj-lt"/>
                <a:ea typeface="+mj-ea"/>
                <a:cs typeface="+mj-cs"/>
              </a:rPr>
              <a:t>Cryptage/Décryptage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8" grpId="0" animBg="1"/>
      <p:bldP spid="19"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1323975"/>
            <a:ext cx="8229600" cy="676275"/>
          </a:xfrm>
        </p:spPr>
        <p:txBody>
          <a:bodyPr/>
          <a:lstStyle/>
          <a:p>
            <a:pPr>
              <a:lnSpc>
                <a:spcPct val="120000"/>
              </a:lnSpc>
            </a:pPr>
            <a:r>
              <a:rPr lang="fr-FR" sz="2400" smtClean="0">
                <a:solidFill>
                  <a:schemeClr val="tx2"/>
                </a:solidFill>
              </a:rPr>
              <a:t>Algorithme à clé publique ou asymétrique  Principe</a:t>
            </a:r>
            <a:r>
              <a:rPr lang="fr-FR" sz="2400" b="1" smtClean="0">
                <a:solidFill>
                  <a:schemeClr val="tx2"/>
                </a:solidFill>
              </a:rPr>
              <a:t> </a:t>
            </a:r>
          </a:p>
        </p:txBody>
      </p:sp>
      <p:sp>
        <p:nvSpPr>
          <p:cNvPr id="29699" name="Rectangle 3"/>
          <p:cNvSpPr>
            <a:spLocks noGrp="1" noChangeArrowheads="1"/>
          </p:cNvSpPr>
          <p:nvPr>
            <p:ph type="body" idx="1"/>
          </p:nvPr>
        </p:nvSpPr>
        <p:spPr>
          <a:xfrm>
            <a:off x="914400" y="2286000"/>
            <a:ext cx="7772400" cy="3490913"/>
          </a:xfrm>
        </p:spPr>
        <p:txBody>
          <a:bodyPr/>
          <a:lstStyle/>
          <a:p>
            <a:r>
              <a:rPr lang="fr-FR" sz="2400" smtClean="0"/>
              <a:t>Chaque utilisateur a une paire de clés, une clé publique P qui est distribuée et une privée (secrète) S</a:t>
            </a:r>
          </a:p>
          <a:p>
            <a:r>
              <a:rPr lang="fr-FR" sz="2400" smtClean="0"/>
              <a:t>Lorsque une clé crypte, seule l ’autre clé peut décrypter </a:t>
            </a:r>
          </a:p>
          <a:p>
            <a:r>
              <a:rPr lang="fr-FR" sz="2400" smtClean="0"/>
              <a:t>connaissant la clé publique ne permet pas de déduire la clé secrète correspondante</a:t>
            </a:r>
          </a:p>
          <a:p>
            <a:r>
              <a:rPr lang="fr-FR" sz="2400" smtClean="0"/>
              <a:t>Lent, mais peut être utilisé pour: intégrité, signature, authentification, distribution des clés (DES)</a:t>
            </a:r>
          </a:p>
          <a:p>
            <a:r>
              <a:rPr lang="fr-FR" sz="2400" smtClean="0"/>
              <a:t>Exemples: RSA, DSS, FIAT-SHAMIR, MD4</a:t>
            </a:r>
          </a:p>
        </p:txBody>
      </p:sp>
      <p:sp>
        <p:nvSpPr>
          <p:cNvPr id="8" name="Titre 1"/>
          <p:cNvSpPr txBox="1">
            <a:spLocks/>
          </p:cNvSpPr>
          <p:nvPr/>
        </p:nvSpPr>
        <p:spPr bwMode="auto">
          <a:xfrm>
            <a:off x="428625" y="85725"/>
            <a:ext cx="8143875" cy="842963"/>
          </a:xfrm>
          <a:prstGeom prst="rect">
            <a:avLst/>
          </a:prstGeom>
          <a:noFill/>
          <a:ln w="9525">
            <a:noFill/>
            <a:miter lim="800000"/>
            <a:headEnd/>
            <a:tailEnd/>
          </a:ln>
        </p:spPr>
        <p:txBody>
          <a:bodyPr anchor="ctr"/>
          <a:lstStyle/>
          <a:p>
            <a:pPr algn="l">
              <a:defRPr/>
            </a:pPr>
            <a:r>
              <a:rPr lang="fr-FR" sz="2800" kern="0" dirty="0">
                <a:solidFill>
                  <a:schemeClr val="accent2"/>
                </a:solidFill>
                <a:latin typeface="+mj-lt"/>
                <a:ea typeface="+mj-ea"/>
                <a:cs typeface="+mj-cs"/>
              </a:rPr>
              <a:t>Mécanisme de </a:t>
            </a:r>
            <a:r>
              <a:rPr lang="fr-FR" sz="2800" kern="0" dirty="0" smtClean="0">
                <a:solidFill>
                  <a:schemeClr val="accent2"/>
                </a:solidFill>
                <a:latin typeface="+mj-lt"/>
                <a:ea typeface="+mj-ea"/>
                <a:cs typeface="+mj-cs"/>
              </a:rPr>
              <a:t>sécu : </a:t>
            </a:r>
            <a:r>
              <a:rPr lang="fr-FR" sz="2800" kern="0" dirty="0">
                <a:solidFill>
                  <a:schemeClr val="accent2"/>
                </a:solidFill>
                <a:latin typeface="+mj-lt"/>
                <a:ea typeface="+mj-ea"/>
                <a:cs typeface="+mj-cs"/>
              </a:rPr>
              <a:t>Cryptage/Décryptage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ChangeArrowheads="1"/>
          </p:cNvSpPr>
          <p:nvPr/>
        </p:nvSpPr>
        <p:spPr bwMode="auto">
          <a:xfrm>
            <a:off x="3124200" y="2706688"/>
            <a:ext cx="1066800" cy="1600200"/>
          </a:xfrm>
          <a:prstGeom prst="rect">
            <a:avLst/>
          </a:prstGeom>
          <a:solidFill>
            <a:schemeClr val="bg1"/>
          </a:solidFill>
          <a:ln w="12700">
            <a:solidFill>
              <a:schemeClr val="tx1"/>
            </a:solidFill>
            <a:miter lim="800000"/>
            <a:headEnd/>
            <a:tailEnd/>
          </a:ln>
        </p:spPr>
        <p:txBody>
          <a:bodyPr wrap="none" anchor="ctr"/>
          <a:lstStyle/>
          <a:p>
            <a:r>
              <a:rPr lang="fr-FR"/>
              <a:t>KpB(M)</a:t>
            </a:r>
          </a:p>
        </p:txBody>
      </p:sp>
      <p:sp>
        <p:nvSpPr>
          <p:cNvPr id="30724" name="Rectangle 4"/>
          <p:cNvSpPr>
            <a:spLocks noChangeArrowheads="1"/>
          </p:cNvSpPr>
          <p:nvPr/>
        </p:nvSpPr>
        <p:spPr bwMode="auto">
          <a:xfrm>
            <a:off x="5105400" y="2706688"/>
            <a:ext cx="1066800" cy="1600200"/>
          </a:xfrm>
          <a:prstGeom prst="rect">
            <a:avLst/>
          </a:prstGeom>
          <a:solidFill>
            <a:schemeClr val="bg1"/>
          </a:solidFill>
          <a:ln w="12700">
            <a:solidFill>
              <a:schemeClr val="tx1"/>
            </a:solidFill>
            <a:miter lim="800000"/>
            <a:headEnd/>
            <a:tailEnd/>
          </a:ln>
        </p:spPr>
        <p:txBody>
          <a:bodyPr wrap="none" anchor="ctr"/>
          <a:lstStyle/>
          <a:p>
            <a:r>
              <a:rPr lang="fr-FR"/>
              <a:t>K</a:t>
            </a:r>
            <a:r>
              <a:rPr lang="fr-FR" baseline="-25000"/>
              <a:t>privé</a:t>
            </a:r>
            <a:r>
              <a:rPr lang="fr-FR"/>
              <a:t>B</a:t>
            </a:r>
          </a:p>
          <a:p>
            <a:r>
              <a:rPr lang="fr-FR"/>
              <a:t>(KpB(M))</a:t>
            </a:r>
          </a:p>
        </p:txBody>
      </p:sp>
      <p:grpSp>
        <p:nvGrpSpPr>
          <p:cNvPr id="2" name="Group 26"/>
          <p:cNvGrpSpPr>
            <a:grpSpLocks/>
          </p:cNvGrpSpPr>
          <p:nvPr/>
        </p:nvGrpSpPr>
        <p:grpSpPr bwMode="auto">
          <a:xfrm>
            <a:off x="1250950" y="2201863"/>
            <a:ext cx="1311275" cy="2105025"/>
            <a:chOff x="788" y="1126"/>
            <a:chExt cx="826" cy="1326"/>
          </a:xfrm>
        </p:grpSpPr>
        <p:sp>
          <p:nvSpPr>
            <p:cNvPr id="4125" name="Rectangle 2"/>
            <p:cNvSpPr>
              <a:spLocks noChangeArrowheads="1"/>
            </p:cNvSpPr>
            <p:nvPr/>
          </p:nvSpPr>
          <p:spPr bwMode="auto">
            <a:xfrm>
              <a:off x="912" y="1354"/>
              <a:ext cx="665" cy="1098"/>
            </a:xfrm>
            <a:prstGeom prst="rect">
              <a:avLst/>
            </a:prstGeom>
            <a:solidFill>
              <a:schemeClr val="bg1"/>
            </a:solidFill>
            <a:ln w="12700">
              <a:solidFill>
                <a:schemeClr val="tx1"/>
              </a:solidFill>
              <a:miter lim="800000"/>
              <a:headEnd/>
              <a:tailEnd/>
            </a:ln>
          </p:spPr>
          <p:txBody>
            <a:bodyPr wrap="none" anchor="ctr"/>
            <a:lstStyle/>
            <a:p>
              <a:r>
                <a:rPr lang="fr-FR"/>
                <a:t>M</a:t>
              </a:r>
            </a:p>
          </p:txBody>
        </p:sp>
        <p:sp>
          <p:nvSpPr>
            <p:cNvPr id="4126" name="Text Box 6"/>
            <p:cNvSpPr txBox="1">
              <a:spLocks noChangeArrowheads="1"/>
            </p:cNvSpPr>
            <p:nvPr/>
          </p:nvSpPr>
          <p:spPr bwMode="auto">
            <a:xfrm>
              <a:off x="788" y="1126"/>
              <a:ext cx="826" cy="212"/>
            </a:xfrm>
            <a:prstGeom prst="rect">
              <a:avLst/>
            </a:prstGeom>
            <a:noFill/>
            <a:ln w="12700">
              <a:noFill/>
              <a:miter lim="800000"/>
              <a:headEnd/>
              <a:tailEnd/>
            </a:ln>
          </p:spPr>
          <p:txBody>
            <a:bodyPr wrap="none" anchor="ctr">
              <a:spAutoFit/>
            </a:bodyPr>
            <a:lstStyle/>
            <a:p>
              <a:r>
                <a:rPr lang="fr-FR" sz="1600"/>
                <a:t>Message clair</a:t>
              </a:r>
            </a:p>
          </p:txBody>
        </p:sp>
      </p:grpSp>
      <p:grpSp>
        <p:nvGrpSpPr>
          <p:cNvPr id="3" name="Group 23"/>
          <p:cNvGrpSpPr>
            <a:grpSpLocks/>
          </p:cNvGrpSpPr>
          <p:nvPr/>
        </p:nvGrpSpPr>
        <p:grpSpPr bwMode="auto">
          <a:xfrm>
            <a:off x="673100" y="4459288"/>
            <a:ext cx="1295400" cy="1476375"/>
            <a:chOff x="424" y="2548"/>
            <a:chExt cx="816" cy="930"/>
          </a:xfrm>
        </p:grpSpPr>
        <p:graphicFrame>
          <p:nvGraphicFramePr>
            <p:cNvPr id="4099" name="Object 3"/>
            <p:cNvGraphicFramePr>
              <a:graphicFrameLocks noChangeAspect="1"/>
            </p:cNvGraphicFramePr>
            <p:nvPr/>
          </p:nvGraphicFramePr>
          <p:xfrm>
            <a:off x="432" y="2548"/>
            <a:ext cx="808" cy="624"/>
          </p:xfrm>
          <a:graphic>
            <a:graphicData uri="http://schemas.openxmlformats.org/presentationml/2006/ole">
              <mc:AlternateContent xmlns:mc="http://schemas.openxmlformats.org/markup-compatibility/2006">
                <mc:Choice xmlns:v="urn:schemas-microsoft-com:vml" Requires="v">
                  <p:oleObj spid="_x0000_s4128" name="Image Bitmap" r:id="rId3" imgW="628571" imgH="485586" progId="PBrush">
                    <p:embed/>
                  </p:oleObj>
                </mc:Choice>
                <mc:Fallback>
                  <p:oleObj name="Image Bitmap" r:id="rId3" imgW="628571" imgH="485586"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2548"/>
                          <a:ext cx="808" cy="624"/>
                        </a:xfrm>
                        <a:prstGeom prst="rect">
                          <a:avLst/>
                        </a:prstGeom>
                        <a:solidFill>
                          <a:srgbClr val="9DC2D1"/>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24" name="Text Box 8"/>
            <p:cNvSpPr txBox="1">
              <a:spLocks noChangeArrowheads="1"/>
            </p:cNvSpPr>
            <p:nvPr/>
          </p:nvSpPr>
          <p:spPr bwMode="auto">
            <a:xfrm>
              <a:off x="424" y="3266"/>
              <a:ext cx="783" cy="212"/>
            </a:xfrm>
            <a:prstGeom prst="rect">
              <a:avLst/>
            </a:prstGeom>
            <a:noFill/>
            <a:ln w="12700">
              <a:noFill/>
              <a:miter lim="800000"/>
              <a:headEnd/>
              <a:tailEnd/>
            </a:ln>
          </p:spPr>
          <p:txBody>
            <a:bodyPr wrap="none" anchor="ctr">
              <a:spAutoFit/>
            </a:bodyPr>
            <a:lstStyle/>
            <a:p>
              <a:r>
                <a:rPr lang="fr-FR" sz="1600"/>
                <a:t>Utilisateur A</a:t>
              </a:r>
            </a:p>
          </p:txBody>
        </p:sp>
      </p:grpSp>
      <p:grpSp>
        <p:nvGrpSpPr>
          <p:cNvPr id="4" name="Group 24"/>
          <p:cNvGrpSpPr>
            <a:grpSpLocks/>
          </p:cNvGrpSpPr>
          <p:nvPr/>
        </p:nvGrpSpPr>
        <p:grpSpPr bwMode="auto">
          <a:xfrm>
            <a:off x="7391400" y="4535488"/>
            <a:ext cx="1317625" cy="1465262"/>
            <a:chOff x="4656" y="2596"/>
            <a:chExt cx="830" cy="923"/>
          </a:xfrm>
        </p:grpSpPr>
        <p:graphicFrame>
          <p:nvGraphicFramePr>
            <p:cNvPr id="4098" name="Object 2"/>
            <p:cNvGraphicFramePr>
              <a:graphicFrameLocks noChangeAspect="1"/>
            </p:cNvGraphicFramePr>
            <p:nvPr/>
          </p:nvGraphicFramePr>
          <p:xfrm>
            <a:off x="4656" y="2596"/>
            <a:ext cx="830" cy="641"/>
          </p:xfrm>
          <a:graphic>
            <a:graphicData uri="http://schemas.openxmlformats.org/presentationml/2006/ole">
              <mc:AlternateContent xmlns:mc="http://schemas.openxmlformats.org/markup-compatibility/2006">
                <mc:Choice xmlns:v="urn:schemas-microsoft-com:vml" Requires="v">
                  <p:oleObj spid="_x0000_s4129" name="Image Bitmap" r:id="rId5" imgW="628571" imgH="485586" progId="PBrush">
                    <p:embed/>
                  </p:oleObj>
                </mc:Choice>
                <mc:Fallback>
                  <p:oleObj name="Image Bitmap" r:id="rId5" imgW="628571" imgH="485586"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 y="2596"/>
                          <a:ext cx="830" cy="641"/>
                        </a:xfrm>
                        <a:prstGeom prst="rect">
                          <a:avLst/>
                        </a:prstGeom>
                        <a:solidFill>
                          <a:srgbClr val="9DC2D1"/>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23" name="Text Box 10"/>
            <p:cNvSpPr txBox="1">
              <a:spLocks noChangeArrowheads="1"/>
            </p:cNvSpPr>
            <p:nvPr/>
          </p:nvSpPr>
          <p:spPr bwMode="auto">
            <a:xfrm>
              <a:off x="4693" y="3307"/>
              <a:ext cx="776" cy="212"/>
            </a:xfrm>
            <a:prstGeom prst="rect">
              <a:avLst/>
            </a:prstGeom>
            <a:noFill/>
            <a:ln w="12700">
              <a:noFill/>
              <a:miter lim="800000"/>
              <a:headEnd/>
              <a:tailEnd/>
            </a:ln>
          </p:spPr>
          <p:txBody>
            <a:bodyPr wrap="none" anchor="ctr">
              <a:spAutoFit/>
            </a:bodyPr>
            <a:lstStyle/>
            <a:p>
              <a:r>
                <a:rPr lang="fr-FR" sz="1600"/>
                <a:t>Utilisateur B</a:t>
              </a:r>
            </a:p>
          </p:txBody>
        </p:sp>
      </p:grpSp>
      <p:grpSp>
        <p:nvGrpSpPr>
          <p:cNvPr id="5" name="Group 29"/>
          <p:cNvGrpSpPr>
            <a:grpSpLocks/>
          </p:cNvGrpSpPr>
          <p:nvPr/>
        </p:nvGrpSpPr>
        <p:grpSpPr bwMode="auto">
          <a:xfrm>
            <a:off x="6588125" y="2157413"/>
            <a:ext cx="1311275" cy="2149475"/>
            <a:chOff x="4150" y="1098"/>
            <a:chExt cx="826" cy="1354"/>
          </a:xfrm>
        </p:grpSpPr>
        <p:sp>
          <p:nvSpPr>
            <p:cNvPr id="4121" name="Rectangle 5"/>
            <p:cNvSpPr>
              <a:spLocks noChangeArrowheads="1"/>
            </p:cNvSpPr>
            <p:nvPr/>
          </p:nvSpPr>
          <p:spPr bwMode="auto">
            <a:xfrm>
              <a:off x="4272" y="1444"/>
              <a:ext cx="672" cy="1008"/>
            </a:xfrm>
            <a:prstGeom prst="rect">
              <a:avLst/>
            </a:prstGeom>
            <a:solidFill>
              <a:schemeClr val="bg1"/>
            </a:solidFill>
            <a:ln w="12700">
              <a:solidFill>
                <a:schemeClr val="tx1"/>
              </a:solidFill>
              <a:miter lim="800000"/>
              <a:headEnd/>
              <a:tailEnd/>
            </a:ln>
          </p:spPr>
          <p:txBody>
            <a:bodyPr wrap="none" anchor="ctr"/>
            <a:lstStyle/>
            <a:p>
              <a:r>
                <a:rPr lang="fr-FR"/>
                <a:t>M</a:t>
              </a:r>
            </a:p>
          </p:txBody>
        </p:sp>
        <p:sp>
          <p:nvSpPr>
            <p:cNvPr id="4122" name="Text Box 13"/>
            <p:cNvSpPr txBox="1">
              <a:spLocks noChangeArrowheads="1"/>
            </p:cNvSpPr>
            <p:nvPr/>
          </p:nvSpPr>
          <p:spPr bwMode="auto">
            <a:xfrm>
              <a:off x="4150" y="1098"/>
              <a:ext cx="826" cy="212"/>
            </a:xfrm>
            <a:prstGeom prst="rect">
              <a:avLst/>
            </a:prstGeom>
            <a:noFill/>
            <a:ln w="12700">
              <a:noFill/>
              <a:miter lim="800000"/>
              <a:headEnd/>
              <a:tailEnd/>
            </a:ln>
          </p:spPr>
          <p:txBody>
            <a:bodyPr wrap="none" anchor="ctr">
              <a:spAutoFit/>
            </a:bodyPr>
            <a:lstStyle/>
            <a:p>
              <a:r>
                <a:rPr lang="fr-FR" sz="1600"/>
                <a:t>Message clair</a:t>
              </a:r>
            </a:p>
          </p:txBody>
        </p:sp>
      </p:grpSp>
      <p:sp>
        <p:nvSpPr>
          <p:cNvPr id="30734" name="AutoShape 14"/>
          <p:cNvSpPr>
            <a:spLocks noChangeArrowheads="1"/>
          </p:cNvSpPr>
          <p:nvPr/>
        </p:nvSpPr>
        <p:spPr bwMode="auto">
          <a:xfrm>
            <a:off x="2514600" y="3468688"/>
            <a:ext cx="609600" cy="152400"/>
          </a:xfrm>
          <a:prstGeom prst="rightArrow">
            <a:avLst>
              <a:gd name="adj1" fmla="val 50000"/>
              <a:gd name="adj2" fmla="val 100000"/>
            </a:avLst>
          </a:prstGeom>
          <a:solidFill>
            <a:schemeClr val="bg1"/>
          </a:solidFill>
          <a:ln w="12700">
            <a:solidFill>
              <a:schemeClr val="tx1"/>
            </a:solidFill>
            <a:miter lim="800000"/>
            <a:headEnd/>
            <a:tailEnd/>
          </a:ln>
        </p:spPr>
        <p:txBody>
          <a:bodyPr wrap="none" anchor="ctr"/>
          <a:lstStyle/>
          <a:p>
            <a:endParaRPr lang="fr-FR"/>
          </a:p>
        </p:txBody>
      </p:sp>
      <p:sp>
        <p:nvSpPr>
          <p:cNvPr id="30735" name="AutoShape 15"/>
          <p:cNvSpPr>
            <a:spLocks noChangeArrowheads="1"/>
          </p:cNvSpPr>
          <p:nvPr/>
        </p:nvSpPr>
        <p:spPr bwMode="auto">
          <a:xfrm>
            <a:off x="6172200" y="3468688"/>
            <a:ext cx="609600" cy="152400"/>
          </a:xfrm>
          <a:prstGeom prst="rightArrow">
            <a:avLst>
              <a:gd name="adj1" fmla="val 50000"/>
              <a:gd name="adj2" fmla="val 100000"/>
            </a:avLst>
          </a:prstGeom>
          <a:solidFill>
            <a:schemeClr val="bg1"/>
          </a:solidFill>
          <a:ln w="12700">
            <a:solidFill>
              <a:schemeClr val="tx1"/>
            </a:solidFill>
            <a:miter lim="800000"/>
            <a:headEnd/>
            <a:tailEnd/>
          </a:ln>
        </p:spPr>
        <p:txBody>
          <a:bodyPr wrap="none" anchor="ctr"/>
          <a:lstStyle/>
          <a:p>
            <a:endParaRPr lang="fr-FR"/>
          </a:p>
        </p:txBody>
      </p:sp>
      <p:grpSp>
        <p:nvGrpSpPr>
          <p:cNvPr id="6" name="Group 25"/>
          <p:cNvGrpSpPr>
            <a:grpSpLocks/>
          </p:cNvGrpSpPr>
          <p:nvPr/>
        </p:nvGrpSpPr>
        <p:grpSpPr bwMode="auto">
          <a:xfrm>
            <a:off x="2133600" y="4932363"/>
            <a:ext cx="5105400" cy="857250"/>
            <a:chOff x="1344" y="2846"/>
            <a:chExt cx="3216" cy="540"/>
          </a:xfrm>
        </p:grpSpPr>
        <p:sp>
          <p:nvSpPr>
            <p:cNvPr id="4118" name="Text Box 11"/>
            <p:cNvSpPr txBox="1">
              <a:spLocks noChangeArrowheads="1"/>
            </p:cNvSpPr>
            <p:nvPr/>
          </p:nvSpPr>
          <p:spPr bwMode="auto">
            <a:xfrm>
              <a:off x="1584" y="2846"/>
              <a:ext cx="2505" cy="518"/>
            </a:xfrm>
            <a:prstGeom prst="rect">
              <a:avLst/>
            </a:prstGeom>
            <a:noFill/>
            <a:ln w="12700">
              <a:noFill/>
              <a:miter lim="800000"/>
              <a:headEnd/>
              <a:tailEnd/>
            </a:ln>
          </p:spPr>
          <p:txBody>
            <a:bodyPr anchor="ctr">
              <a:spAutoFit/>
            </a:bodyPr>
            <a:lstStyle/>
            <a:p>
              <a:r>
                <a:rPr lang="fr-FR"/>
                <a:t>KpB:clé publique de B</a:t>
              </a:r>
            </a:p>
            <a:p>
              <a:r>
                <a:rPr lang="fr-FR"/>
                <a:t>K</a:t>
              </a:r>
              <a:r>
                <a:rPr lang="fr-FR" baseline="-25000"/>
                <a:t>privé</a:t>
              </a:r>
              <a:r>
                <a:rPr lang="fr-FR"/>
                <a:t>B:clé privée de B</a:t>
              </a:r>
            </a:p>
          </p:txBody>
        </p:sp>
        <p:sp>
          <p:nvSpPr>
            <p:cNvPr id="4119" name="Line 17"/>
            <p:cNvSpPr>
              <a:spLocks noChangeShapeType="1"/>
            </p:cNvSpPr>
            <p:nvPr/>
          </p:nvSpPr>
          <p:spPr bwMode="auto">
            <a:xfrm flipV="1">
              <a:off x="1344" y="3002"/>
              <a:ext cx="576" cy="362"/>
            </a:xfrm>
            <a:prstGeom prst="line">
              <a:avLst/>
            </a:prstGeom>
            <a:noFill/>
            <a:ln w="12700">
              <a:solidFill>
                <a:schemeClr val="tx1"/>
              </a:solidFill>
              <a:round/>
              <a:headEnd/>
              <a:tailEnd type="triangle" w="med" len="med"/>
            </a:ln>
          </p:spPr>
          <p:txBody>
            <a:bodyPr wrap="none" anchor="ctr"/>
            <a:lstStyle/>
            <a:p>
              <a:endParaRPr lang="fr-FR"/>
            </a:p>
          </p:txBody>
        </p:sp>
        <p:sp>
          <p:nvSpPr>
            <p:cNvPr id="4120" name="Line 18"/>
            <p:cNvSpPr>
              <a:spLocks noChangeShapeType="1"/>
            </p:cNvSpPr>
            <p:nvPr/>
          </p:nvSpPr>
          <p:spPr bwMode="auto">
            <a:xfrm flipH="1" flipV="1">
              <a:off x="3744" y="3242"/>
              <a:ext cx="816" cy="144"/>
            </a:xfrm>
            <a:prstGeom prst="line">
              <a:avLst/>
            </a:prstGeom>
            <a:noFill/>
            <a:ln w="12700">
              <a:solidFill>
                <a:schemeClr val="tx1"/>
              </a:solidFill>
              <a:round/>
              <a:headEnd/>
              <a:tailEnd type="triangle" w="med" len="med"/>
            </a:ln>
          </p:spPr>
          <p:txBody>
            <a:bodyPr wrap="none" anchor="ctr"/>
            <a:lstStyle/>
            <a:p>
              <a:endParaRPr lang="fr-FR"/>
            </a:p>
          </p:txBody>
        </p:sp>
      </p:grpSp>
      <p:grpSp>
        <p:nvGrpSpPr>
          <p:cNvPr id="7" name="Group 28"/>
          <p:cNvGrpSpPr>
            <a:grpSpLocks/>
          </p:cNvGrpSpPr>
          <p:nvPr/>
        </p:nvGrpSpPr>
        <p:grpSpPr bwMode="auto">
          <a:xfrm>
            <a:off x="3657600" y="1958975"/>
            <a:ext cx="1946275" cy="819150"/>
            <a:chOff x="2304" y="973"/>
            <a:chExt cx="1226" cy="516"/>
          </a:xfrm>
        </p:grpSpPr>
        <p:sp>
          <p:nvSpPr>
            <p:cNvPr id="4115" name="Text Box 12"/>
            <p:cNvSpPr txBox="1">
              <a:spLocks noChangeArrowheads="1"/>
            </p:cNvSpPr>
            <p:nvPr/>
          </p:nvSpPr>
          <p:spPr bwMode="auto">
            <a:xfrm>
              <a:off x="2466" y="973"/>
              <a:ext cx="940" cy="212"/>
            </a:xfrm>
            <a:prstGeom prst="rect">
              <a:avLst/>
            </a:prstGeom>
            <a:noFill/>
            <a:ln w="12700">
              <a:noFill/>
              <a:miter lim="800000"/>
              <a:headEnd/>
              <a:tailEnd/>
            </a:ln>
          </p:spPr>
          <p:txBody>
            <a:bodyPr wrap="none" anchor="ctr">
              <a:spAutoFit/>
            </a:bodyPr>
            <a:lstStyle/>
            <a:p>
              <a:r>
                <a:rPr lang="fr-FR" sz="1600"/>
                <a:t>Message chiffré</a:t>
              </a:r>
            </a:p>
          </p:txBody>
        </p:sp>
        <p:cxnSp>
          <p:nvCxnSpPr>
            <p:cNvPr id="4116" name="AutoShape 19"/>
            <p:cNvCxnSpPr>
              <a:cxnSpLocks noChangeShapeType="1"/>
              <a:stCxn id="4115" idx="1"/>
              <a:endCxn id="30723" idx="0"/>
            </p:cNvCxnSpPr>
            <p:nvPr/>
          </p:nvCxnSpPr>
          <p:spPr bwMode="auto">
            <a:xfrm rot="10800000" flipV="1">
              <a:off x="2304" y="1079"/>
              <a:ext cx="162" cy="410"/>
            </a:xfrm>
            <a:prstGeom prst="straightConnector1">
              <a:avLst/>
            </a:prstGeom>
            <a:noFill/>
            <a:ln w="12700">
              <a:solidFill>
                <a:schemeClr val="tx1"/>
              </a:solidFill>
              <a:round/>
              <a:headEnd/>
              <a:tailEnd type="triangle" w="med" len="med"/>
            </a:ln>
          </p:spPr>
        </p:cxnSp>
        <p:cxnSp>
          <p:nvCxnSpPr>
            <p:cNvPr id="4117" name="AutoShape 20"/>
            <p:cNvCxnSpPr>
              <a:cxnSpLocks noChangeShapeType="1"/>
            </p:cNvCxnSpPr>
            <p:nvPr/>
          </p:nvCxnSpPr>
          <p:spPr bwMode="auto">
            <a:xfrm>
              <a:off x="3360" y="1090"/>
              <a:ext cx="170" cy="344"/>
            </a:xfrm>
            <a:prstGeom prst="straightConnector1">
              <a:avLst/>
            </a:prstGeom>
            <a:noFill/>
            <a:ln w="12700">
              <a:solidFill>
                <a:schemeClr val="tx1"/>
              </a:solidFill>
              <a:round/>
              <a:headEnd/>
              <a:tailEnd type="triangle" w="med" len="med"/>
            </a:ln>
          </p:spPr>
        </p:cxnSp>
      </p:grpSp>
      <p:sp>
        <p:nvSpPr>
          <p:cNvPr id="4110" name="Rectangle 21"/>
          <p:cNvSpPr>
            <a:spLocks noChangeArrowheads="1"/>
          </p:cNvSpPr>
          <p:nvPr/>
        </p:nvSpPr>
        <p:spPr bwMode="auto">
          <a:xfrm>
            <a:off x="460375" y="1214438"/>
            <a:ext cx="7183438" cy="660400"/>
          </a:xfrm>
          <a:prstGeom prst="rect">
            <a:avLst/>
          </a:prstGeom>
          <a:noFill/>
          <a:ln w="12700">
            <a:noFill/>
            <a:miter lim="800000"/>
            <a:headEnd/>
            <a:tailEnd/>
          </a:ln>
        </p:spPr>
        <p:txBody>
          <a:bodyPr lIns="90488" tIns="44450" rIns="90488" bIns="44450" anchor="b"/>
          <a:lstStyle/>
          <a:p>
            <a:pPr algn="l">
              <a:lnSpc>
                <a:spcPct val="140000"/>
              </a:lnSpc>
            </a:pPr>
            <a:r>
              <a:rPr lang="fr-FR" sz="3200">
                <a:solidFill>
                  <a:schemeClr val="tx2"/>
                </a:solidFill>
              </a:rPr>
              <a:t>Algorithme à clé publique</a:t>
            </a:r>
            <a:endParaRPr lang="fr-FR" sz="3200" b="1">
              <a:solidFill>
                <a:schemeClr val="tx2"/>
              </a:solidFill>
            </a:endParaRPr>
          </a:p>
        </p:txBody>
      </p:sp>
      <p:grpSp>
        <p:nvGrpSpPr>
          <p:cNvPr id="8" name="Group 27"/>
          <p:cNvGrpSpPr>
            <a:grpSpLocks/>
          </p:cNvGrpSpPr>
          <p:nvPr/>
        </p:nvGrpSpPr>
        <p:grpSpPr bwMode="auto">
          <a:xfrm>
            <a:off x="4191000" y="3392488"/>
            <a:ext cx="914400" cy="663575"/>
            <a:chOff x="2640" y="1876"/>
            <a:chExt cx="576" cy="418"/>
          </a:xfrm>
        </p:grpSpPr>
        <p:sp>
          <p:nvSpPr>
            <p:cNvPr id="4113" name="AutoShape 16"/>
            <p:cNvSpPr>
              <a:spLocks noChangeArrowheads="1"/>
            </p:cNvSpPr>
            <p:nvPr/>
          </p:nvSpPr>
          <p:spPr bwMode="auto">
            <a:xfrm>
              <a:off x="2640" y="1876"/>
              <a:ext cx="576" cy="196"/>
            </a:xfrm>
            <a:prstGeom prst="rightArrow">
              <a:avLst>
                <a:gd name="adj1" fmla="val 50000"/>
                <a:gd name="adj2" fmla="val 73469"/>
              </a:avLst>
            </a:prstGeom>
            <a:solidFill>
              <a:schemeClr val="bg1"/>
            </a:solidFill>
            <a:ln w="12700">
              <a:solidFill>
                <a:schemeClr val="tx1"/>
              </a:solidFill>
              <a:miter lim="800000"/>
              <a:headEnd/>
              <a:tailEnd/>
            </a:ln>
          </p:spPr>
          <p:txBody>
            <a:bodyPr wrap="none" anchor="ctr"/>
            <a:lstStyle/>
            <a:p>
              <a:endParaRPr lang="fr-FR"/>
            </a:p>
          </p:txBody>
        </p:sp>
        <p:sp>
          <p:nvSpPr>
            <p:cNvPr id="4114" name="Text Box 22"/>
            <p:cNvSpPr txBox="1">
              <a:spLocks noChangeArrowheads="1"/>
            </p:cNvSpPr>
            <p:nvPr/>
          </p:nvSpPr>
          <p:spPr bwMode="auto">
            <a:xfrm>
              <a:off x="2682" y="2082"/>
              <a:ext cx="486" cy="212"/>
            </a:xfrm>
            <a:prstGeom prst="rect">
              <a:avLst/>
            </a:prstGeom>
            <a:noFill/>
            <a:ln w="12700">
              <a:noFill/>
              <a:miter lim="800000"/>
              <a:headEnd/>
              <a:tailEnd/>
            </a:ln>
          </p:spPr>
          <p:txBody>
            <a:bodyPr wrap="none" anchor="ctr">
              <a:spAutoFit/>
            </a:bodyPr>
            <a:lstStyle/>
            <a:p>
              <a:r>
                <a:rPr lang="fr-FR" sz="1600"/>
                <a:t>Réseau</a:t>
              </a:r>
            </a:p>
          </p:txBody>
        </p:sp>
      </p:grpSp>
      <p:sp>
        <p:nvSpPr>
          <p:cNvPr id="35" name="Titre 1"/>
          <p:cNvSpPr txBox="1">
            <a:spLocks/>
          </p:cNvSpPr>
          <p:nvPr/>
        </p:nvSpPr>
        <p:spPr bwMode="auto">
          <a:xfrm>
            <a:off x="428625" y="85725"/>
            <a:ext cx="8143875" cy="842963"/>
          </a:xfrm>
          <a:prstGeom prst="rect">
            <a:avLst/>
          </a:prstGeom>
          <a:noFill/>
          <a:ln w="9525">
            <a:noFill/>
            <a:miter lim="800000"/>
            <a:headEnd/>
            <a:tailEnd/>
          </a:ln>
        </p:spPr>
        <p:txBody>
          <a:bodyPr anchor="ctr"/>
          <a:lstStyle/>
          <a:p>
            <a:pPr algn="l">
              <a:defRPr/>
            </a:pPr>
            <a:r>
              <a:rPr lang="fr-FR" sz="2800" kern="0" dirty="0">
                <a:solidFill>
                  <a:schemeClr val="accent2"/>
                </a:solidFill>
                <a:latin typeface="+mj-lt"/>
                <a:ea typeface="+mj-ea"/>
                <a:cs typeface="+mj-cs"/>
              </a:rPr>
              <a:t>Mécanisme de </a:t>
            </a:r>
            <a:r>
              <a:rPr lang="fr-FR" sz="2800" kern="0" dirty="0" smtClean="0">
                <a:solidFill>
                  <a:schemeClr val="accent2"/>
                </a:solidFill>
                <a:latin typeface="+mj-lt"/>
                <a:ea typeface="+mj-ea"/>
                <a:cs typeface="+mj-cs"/>
              </a:rPr>
              <a:t>sécu : </a:t>
            </a:r>
            <a:r>
              <a:rPr lang="fr-FR" sz="2800" kern="0" dirty="0">
                <a:solidFill>
                  <a:schemeClr val="accent2"/>
                </a:solidFill>
                <a:latin typeface="+mj-lt"/>
                <a:ea typeface="+mj-ea"/>
                <a:cs typeface="+mj-cs"/>
              </a:rPr>
              <a:t>Cryptage/Décryptage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7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p:bldP spid="30724" grpId="0" animBg="1"/>
      <p:bldP spid="30734" grpId="0" animBg="1"/>
      <p:bldP spid="30735"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81000" y="1268413"/>
            <a:ext cx="8021638" cy="874712"/>
          </a:xfrm>
        </p:spPr>
        <p:txBody>
          <a:bodyPr/>
          <a:lstStyle/>
          <a:p>
            <a:pPr>
              <a:lnSpc>
                <a:spcPct val="110000"/>
              </a:lnSpc>
            </a:pPr>
            <a:r>
              <a:rPr lang="fr-FR" sz="3200" smtClean="0"/>
              <a:t>Confidentialité avec clé publique</a:t>
            </a:r>
            <a:endParaRPr lang="fr-FR" sz="3200" b="1" smtClean="0"/>
          </a:p>
        </p:txBody>
      </p:sp>
      <p:sp>
        <p:nvSpPr>
          <p:cNvPr id="31747" name="Rectangle 3"/>
          <p:cNvSpPr>
            <a:spLocks noGrp="1" noChangeArrowheads="1"/>
          </p:cNvSpPr>
          <p:nvPr>
            <p:ph type="body" idx="1"/>
          </p:nvPr>
        </p:nvSpPr>
        <p:spPr>
          <a:xfrm>
            <a:off x="1066800" y="2552700"/>
            <a:ext cx="7435850" cy="2590800"/>
          </a:xfrm>
        </p:spPr>
        <p:txBody>
          <a:bodyPr/>
          <a:lstStyle/>
          <a:p>
            <a:r>
              <a:rPr lang="fr-FR" sz="2400" smtClean="0"/>
              <a:t>pour envoyer un message confidentiel à B, A utilise la clé publique de B</a:t>
            </a:r>
          </a:p>
          <a:p>
            <a:r>
              <a:rPr lang="fr-FR" sz="2400" smtClean="0"/>
              <a:t>pour décrypter le message, B utilise sa clé privée</a:t>
            </a:r>
          </a:p>
          <a:p>
            <a:r>
              <a:rPr lang="fr-FR" sz="2400" smtClean="0"/>
              <a:t>personne à part B ne peut décrypter le message (même pas A) </a:t>
            </a:r>
            <a:br>
              <a:rPr lang="fr-FR" sz="2400" smtClean="0"/>
            </a:br>
            <a:endParaRPr lang="fr-FR" sz="2400" b="1" smtClean="0"/>
          </a:p>
          <a:p>
            <a:endParaRPr lang="fr-FR" sz="2400" smtClean="0"/>
          </a:p>
        </p:txBody>
      </p:sp>
      <p:sp>
        <p:nvSpPr>
          <p:cNvPr id="7" name="Titre 1"/>
          <p:cNvSpPr txBox="1">
            <a:spLocks/>
          </p:cNvSpPr>
          <p:nvPr/>
        </p:nvSpPr>
        <p:spPr bwMode="auto">
          <a:xfrm>
            <a:off x="428625" y="85725"/>
            <a:ext cx="8143875" cy="842963"/>
          </a:xfrm>
          <a:prstGeom prst="rect">
            <a:avLst/>
          </a:prstGeom>
          <a:noFill/>
          <a:ln w="9525">
            <a:noFill/>
            <a:miter lim="800000"/>
            <a:headEnd/>
            <a:tailEnd/>
          </a:ln>
        </p:spPr>
        <p:txBody>
          <a:bodyPr anchor="ctr"/>
          <a:lstStyle/>
          <a:p>
            <a:pPr algn="l">
              <a:defRPr/>
            </a:pPr>
            <a:r>
              <a:rPr lang="fr-FR" sz="2800" kern="0" dirty="0">
                <a:solidFill>
                  <a:schemeClr val="accent2"/>
                </a:solidFill>
                <a:latin typeface="+mj-lt"/>
                <a:ea typeface="+mj-ea"/>
                <a:cs typeface="+mj-cs"/>
              </a:rPr>
              <a:t>Mécanisme de </a:t>
            </a:r>
            <a:r>
              <a:rPr lang="fr-FR" sz="2800" kern="0" dirty="0" smtClean="0">
                <a:solidFill>
                  <a:schemeClr val="accent2"/>
                </a:solidFill>
                <a:latin typeface="+mj-lt"/>
                <a:ea typeface="+mj-ea"/>
                <a:cs typeface="+mj-cs"/>
              </a:rPr>
              <a:t>sécu : </a:t>
            </a:r>
            <a:r>
              <a:rPr lang="fr-FR" sz="2800" kern="0" dirty="0">
                <a:solidFill>
                  <a:schemeClr val="accent2"/>
                </a:solidFill>
                <a:latin typeface="+mj-lt"/>
                <a:ea typeface="+mj-ea"/>
                <a:cs typeface="+mj-cs"/>
              </a:rPr>
              <a:t>Cryptage/Décryptage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14350" y="90488"/>
            <a:ext cx="8058150" cy="838200"/>
          </a:xfrm>
        </p:spPr>
        <p:txBody>
          <a:bodyPr/>
          <a:lstStyle/>
          <a:p>
            <a:r>
              <a:rPr lang="fr-FR" sz="2800" dirty="0" smtClean="0"/>
              <a:t>Mécanisme de </a:t>
            </a:r>
            <a:r>
              <a:rPr lang="fr-FR" sz="2800" dirty="0" smtClean="0"/>
              <a:t>sécu : Signature </a:t>
            </a:r>
            <a:r>
              <a:rPr lang="fr-FR" sz="2800" dirty="0" smtClean="0"/>
              <a:t>digitale (1)</a:t>
            </a:r>
          </a:p>
        </p:txBody>
      </p:sp>
      <p:sp>
        <p:nvSpPr>
          <p:cNvPr id="36867" name="Rectangle 3"/>
          <p:cNvSpPr>
            <a:spLocks noGrp="1" noChangeArrowheads="1"/>
          </p:cNvSpPr>
          <p:nvPr>
            <p:ph type="body" idx="1"/>
          </p:nvPr>
        </p:nvSpPr>
        <p:spPr>
          <a:xfrm>
            <a:off x="685800" y="1981200"/>
            <a:ext cx="7772400" cy="3810000"/>
          </a:xfrm>
        </p:spPr>
        <p:txBody>
          <a:bodyPr/>
          <a:lstStyle/>
          <a:p>
            <a:r>
              <a:rPr lang="fr-FR" sz="2000" smtClean="0"/>
              <a:t>Permet à l ’entité émettrice d‘ un message de prouver qu ’elle en est bien la productrice</a:t>
            </a:r>
          </a:p>
          <a:p>
            <a:r>
              <a:rPr lang="fr-FR" sz="2000" smtClean="0"/>
              <a:t>Offre au récepteur d ’un message les moyens de vérifier si celui-ci provient bien de l ’émetteur supposé</a:t>
            </a:r>
          </a:p>
          <a:p>
            <a:r>
              <a:rPr lang="fr-FR" sz="2000" smtClean="0"/>
              <a:t>La génération d ’une signature utilise des informations privées appartenant à l ’entité qui signe</a:t>
            </a:r>
          </a:p>
          <a:p>
            <a:r>
              <a:rPr lang="fr-FR" sz="2000" smtClean="0"/>
              <a:t>La vérification de la signature utilise des procédures et des informations publiques accessibles (annuaire) mais à partir desquelles on ne peut déduire les informations privées du signataire</a:t>
            </a:r>
          </a:p>
          <a:p>
            <a:r>
              <a:rPr lang="fr-FR" sz="2000" smtClean="0"/>
              <a:t>La signature doit être non forgeable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60573" y="123478"/>
            <a:ext cx="8143875" cy="857250"/>
          </a:xfrm>
        </p:spPr>
        <p:txBody>
          <a:bodyPr/>
          <a:lstStyle/>
          <a:p>
            <a:pPr>
              <a:lnSpc>
                <a:spcPct val="110000"/>
              </a:lnSpc>
            </a:pPr>
            <a:r>
              <a:rPr lang="fr-FR" sz="2800" dirty="0" smtClean="0"/>
              <a:t>Mécanisme de </a:t>
            </a:r>
            <a:r>
              <a:rPr lang="fr-FR" sz="2800" dirty="0" smtClean="0"/>
              <a:t>sécu : </a:t>
            </a:r>
            <a:r>
              <a:rPr lang="fr-FR" sz="2800" dirty="0" smtClean="0"/>
              <a:t>Signature digitale (2)</a:t>
            </a:r>
          </a:p>
        </p:txBody>
      </p:sp>
      <p:sp>
        <p:nvSpPr>
          <p:cNvPr id="32771" name="Rectangle 3"/>
          <p:cNvSpPr>
            <a:spLocks noGrp="1" noChangeArrowheads="1"/>
          </p:cNvSpPr>
          <p:nvPr>
            <p:ph type="body" idx="1"/>
          </p:nvPr>
        </p:nvSpPr>
        <p:spPr>
          <a:xfrm>
            <a:off x="931863" y="1978025"/>
            <a:ext cx="7173912" cy="2755900"/>
          </a:xfrm>
        </p:spPr>
        <p:txBody>
          <a:bodyPr/>
          <a:lstStyle/>
          <a:p>
            <a:pPr>
              <a:lnSpc>
                <a:spcPct val="140000"/>
              </a:lnSpc>
            </a:pPr>
            <a:r>
              <a:rPr lang="fr-FR" sz="2400" smtClean="0"/>
              <a:t>A applique sa clé privée ( signe)</a:t>
            </a:r>
          </a:p>
          <a:p>
            <a:pPr>
              <a:lnSpc>
                <a:spcPct val="140000"/>
              </a:lnSpc>
            </a:pPr>
            <a:r>
              <a:rPr lang="fr-FR" sz="2400" smtClean="0"/>
              <a:t>B utilise la clé publique de A pour décrypter le message</a:t>
            </a:r>
          </a:p>
          <a:p>
            <a:pPr>
              <a:lnSpc>
                <a:spcPct val="140000"/>
              </a:lnSpc>
            </a:pPr>
            <a:r>
              <a:rPr lang="fr-FR" sz="2400" smtClean="0"/>
              <a:t>Pas de confidentialité</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971550" y="1966913"/>
            <a:ext cx="1296988" cy="396875"/>
          </a:xfrm>
          <a:prstGeom prst="rect">
            <a:avLst/>
          </a:prstGeom>
          <a:noFill/>
          <a:ln w="12700">
            <a:noFill/>
            <a:miter lim="800000"/>
            <a:headEnd/>
            <a:tailEnd/>
          </a:ln>
        </p:spPr>
        <p:txBody>
          <a:bodyPr wrap="none" anchor="ctr">
            <a:spAutoFit/>
          </a:bodyPr>
          <a:lstStyle/>
          <a:p>
            <a:pPr>
              <a:spcBef>
                <a:spcPct val="50000"/>
              </a:spcBef>
            </a:pPr>
            <a:r>
              <a:rPr lang="fr-FR" u="sng"/>
              <a:t>Expéditeur</a:t>
            </a:r>
          </a:p>
        </p:txBody>
      </p:sp>
      <p:sp>
        <p:nvSpPr>
          <p:cNvPr id="38915" name="Text Box 3"/>
          <p:cNvSpPr txBox="1">
            <a:spLocks noChangeArrowheads="1"/>
          </p:cNvSpPr>
          <p:nvPr/>
        </p:nvSpPr>
        <p:spPr bwMode="auto">
          <a:xfrm>
            <a:off x="890588" y="3746500"/>
            <a:ext cx="1408112" cy="396875"/>
          </a:xfrm>
          <a:prstGeom prst="rect">
            <a:avLst/>
          </a:prstGeom>
          <a:noFill/>
          <a:ln w="12700">
            <a:noFill/>
            <a:miter lim="800000"/>
            <a:headEnd/>
            <a:tailEnd/>
          </a:ln>
        </p:spPr>
        <p:txBody>
          <a:bodyPr wrap="none" anchor="ctr">
            <a:spAutoFit/>
          </a:bodyPr>
          <a:lstStyle/>
          <a:p>
            <a:pPr>
              <a:spcBef>
                <a:spcPct val="50000"/>
              </a:spcBef>
            </a:pPr>
            <a:r>
              <a:rPr lang="fr-FR" u="sng"/>
              <a:t>Destinataire</a:t>
            </a:r>
          </a:p>
        </p:txBody>
      </p:sp>
      <p:sp>
        <p:nvSpPr>
          <p:cNvPr id="38916" name="Rectangle 4"/>
          <p:cNvSpPr>
            <a:spLocks noChangeArrowheads="1"/>
          </p:cNvSpPr>
          <p:nvPr/>
        </p:nvSpPr>
        <p:spPr bwMode="auto">
          <a:xfrm>
            <a:off x="2411413" y="2109788"/>
            <a:ext cx="990600" cy="914400"/>
          </a:xfrm>
          <a:prstGeom prst="rect">
            <a:avLst/>
          </a:prstGeom>
          <a:solidFill>
            <a:schemeClr val="bg1"/>
          </a:solidFill>
          <a:ln w="12700">
            <a:solidFill>
              <a:schemeClr val="tx1"/>
            </a:solidFill>
            <a:miter lim="800000"/>
            <a:headEnd/>
            <a:tailEnd/>
          </a:ln>
        </p:spPr>
        <p:txBody>
          <a:bodyPr wrap="none" anchor="ctr"/>
          <a:lstStyle/>
          <a:p>
            <a:r>
              <a:rPr lang="fr-FR" sz="1800"/>
              <a:t>M</a:t>
            </a:r>
          </a:p>
        </p:txBody>
      </p:sp>
      <p:sp>
        <p:nvSpPr>
          <p:cNvPr id="38917" name="Rectangle 5"/>
          <p:cNvSpPr>
            <a:spLocks noChangeArrowheads="1"/>
          </p:cNvSpPr>
          <p:nvPr/>
        </p:nvSpPr>
        <p:spPr bwMode="auto">
          <a:xfrm>
            <a:off x="4243388" y="2085975"/>
            <a:ext cx="990600" cy="914400"/>
          </a:xfrm>
          <a:prstGeom prst="rect">
            <a:avLst/>
          </a:prstGeom>
          <a:solidFill>
            <a:schemeClr val="bg1"/>
          </a:solidFill>
          <a:ln w="12700">
            <a:solidFill>
              <a:schemeClr val="tx1"/>
            </a:solidFill>
            <a:miter lim="800000"/>
            <a:headEnd/>
            <a:tailEnd/>
          </a:ln>
        </p:spPr>
        <p:txBody>
          <a:bodyPr wrap="none" anchor="ctr"/>
          <a:lstStyle/>
          <a:p>
            <a:r>
              <a:rPr lang="fr-FR" sz="1800"/>
              <a:t>H(M)</a:t>
            </a:r>
          </a:p>
        </p:txBody>
      </p:sp>
      <p:sp>
        <p:nvSpPr>
          <p:cNvPr id="38918" name="Rectangle 6"/>
          <p:cNvSpPr>
            <a:spLocks noChangeArrowheads="1"/>
          </p:cNvSpPr>
          <p:nvPr/>
        </p:nvSpPr>
        <p:spPr bwMode="auto">
          <a:xfrm>
            <a:off x="4243388" y="3838575"/>
            <a:ext cx="990600" cy="914400"/>
          </a:xfrm>
          <a:prstGeom prst="rect">
            <a:avLst/>
          </a:prstGeom>
          <a:solidFill>
            <a:schemeClr val="bg1"/>
          </a:solidFill>
          <a:ln w="12700">
            <a:solidFill>
              <a:schemeClr val="tx1"/>
            </a:solidFill>
            <a:miter lim="800000"/>
            <a:headEnd/>
            <a:tailEnd/>
          </a:ln>
        </p:spPr>
        <p:txBody>
          <a:bodyPr wrap="none" anchor="ctr"/>
          <a:lstStyle/>
          <a:p>
            <a:r>
              <a:rPr lang="fr-FR" sz="1800"/>
              <a:t>M2</a:t>
            </a:r>
          </a:p>
        </p:txBody>
      </p:sp>
      <p:sp>
        <p:nvSpPr>
          <p:cNvPr id="38920" name="Rectangle 8"/>
          <p:cNvSpPr>
            <a:spLocks noChangeArrowheads="1"/>
          </p:cNvSpPr>
          <p:nvPr/>
        </p:nvSpPr>
        <p:spPr bwMode="auto">
          <a:xfrm>
            <a:off x="6148388" y="2085975"/>
            <a:ext cx="990600" cy="914400"/>
          </a:xfrm>
          <a:prstGeom prst="rect">
            <a:avLst/>
          </a:prstGeom>
          <a:solidFill>
            <a:schemeClr val="bg1"/>
          </a:solidFill>
          <a:ln w="12700">
            <a:solidFill>
              <a:schemeClr val="tx1"/>
            </a:solidFill>
            <a:miter lim="800000"/>
            <a:headEnd/>
            <a:tailEnd/>
          </a:ln>
        </p:spPr>
        <p:txBody>
          <a:bodyPr wrap="none" anchor="ctr"/>
          <a:lstStyle/>
          <a:p>
            <a:r>
              <a:rPr lang="fr-FR" sz="1800"/>
              <a:t>F(H(M))</a:t>
            </a:r>
          </a:p>
        </p:txBody>
      </p:sp>
      <p:sp>
        <p:nvSpPr>
          <p:cNvPr id="38921" name="Rectangle 9"/>
          <p:cNvSpPr>
            <a:spLocks noChangeArrowheads="1"/>
          </p:cNvSpPr>
          <p:nvPr/>
        </p:nvSpPr>
        <p:spPr bwMode="auto">
          <a:xfrm>
            <a:off x="2411413" y="5278438"/>
            <a:ext cx="936625" cy="936625"/>
          </a:xfrm>
          <a:prstGeom prst="rect">
            <a:avLst/>
          </a:prstGeom>
          <a:solidFill>
            <a:schemeClr val="bg1"/>
          </a:solidFill>
          <a:ln w="12700">
            <a:solidFill>
              <a:schemeClr val="tx1"/>
            </a:solidFill>
            <a:miter lim="800000"/>
            <a:headEnd/>
            <a:tailEnd/>
          </a:ln>
        </p:spPr>
        <p:txBody>
          <a:bodyPr wrap="none" anchor="ctr"/>
          <a:lstStyle/>
          <a:p>
            <a:r>
              <a:rPr lang="fr-FR" sz="1800"/>
              <a:t>M1</a:t>
            </a:r>
          </a:p>
        </p:txBody>
      </p:sp>
      <p:grpSp>
        <p:nvGrpSpPr>
          <p:cNvPr id="2" name="Group 33"/>
          <p:cNvGrpSpPr>
            <a:grpSpLocks/>
          </p:cNvGrpSpPr>
          <p:nvPr/>
        </p:nvGrpSpPr>
        <p:grpSpPr bwMode="auto">
          <a:xfrm>
            <a:off x="6148388" y="3838575"/>
            <a:ext cx="990600" cy="914400"/>
            <a:chOff x="3873" y="2160"/>
            <a:chExt cx="624" cy="576"/>
          </a:xfrm>
        </p:grpSpPr>
        <p:sp>
          <p:nvSpPr>
            <p:cNvPr id="91174" name="Rectangle 7"/>
            <p:cNvSpPr>
              <a:spLocks noChangeArrowheads="1"/>
            </p:cNvSpPr>
            <p:nvPr/>
          </p:nvSpPr>
          <p:spPr bwMode="auto">
            <a:xfrm>
              <a:off x="3873" y="2160"/>
              <a:ext cx="624" cy="576"/>
            </a:xfrm>
            <a:prstGeom prst="rect">
              <a:avLst/>
            </a:prstGeom>
            <a:solidFill>
              <a:schemeClr val="bg1"/>
            </a:solidFill>
            <a:ln w="12700">
              <a:solidFill>
                <a:schemeClr val="tx1"/>
              </a:solidFill>
              <a:miter lim="800000"/>
              <a:headEnd/>
              <a:tailEnd/>
            </a:ln>
          </p:spPr>
          <p:txBody>
            <a:bodyPr wrap="none" anchor="ctr"/>
            <a:lstStyle/>
            <a:p>
              <a:endParaRPr lang="fr-FR"/>
            </a:p>
          </p:txBody>
        </p:sp>
        <p:sp>
          <p:nvSpPr>
            <p:cNvPr id="91175" name="Text Box 11"/>
            <p:cNvSpPr txBox="1">
              <a:spLocks noChangeArrowheads="1"/>
            </p:cNvSpPr>
            <p:nvPr/>
          </p:nvSpPr>
          <p:spPr bwMode="auto">
            <a:xfrm>
              <a:off x="3873" y="2308"/>
              <a:ext cx="620" cy="231"/>
            </a:xfrm>
            <a:prstGeom prst="rect">
              <a:avLst/>
            </a:prstGeom>
            <a:noFill/>
            <a:ln w="12700">
              <a:noFill/>
              <a:miter lim="800000"/>
              <a:headEnd/>
              <a:tailEnd/>
            </a:ln>
          </p:spPr>
          <p:txBody>
            <a:bodyPr wrap="none" anchor="ctr">
              <a:spAutoFit/>
            </a:bodyPr>
            <a:lstStyle/>
            <a:p>
              <a:pPr>
                <a:spcBef>
                  <a:spcPct val="50000"/>
                </a:spcBef>
              </a:pPr>
              <a:r>
                <a:rPr lang="fr-FR" sz="1800"/>
                <a:t>F(H(M))</a:t>
              </a:r>
            </a:p>
          </p:txBody>
        </p:sp>
      </p:grpSp>
      <p:grpSp>
        <p:nvGrpSpPr>
          <p:cNvPr id="3" name="Group 37"/>
          <p:cNvGrpSpPr>
            <a:grpSpLocks/>
          </p:cNvGrpSpPr>
          <p:nvPr/>
        </p:nvGrpSpPr>
        <p:grpSpPr bwMode="auto">
          <a:xfrm>
            <a:off x="2411413" y="3838575"/>
            <a:ext cx="990600" cy="936625"/>
            <a:chOff x="1519" y="2160"/>
            <a:chExt cx="624" cy="590"/>
          </a:xfrm>
        </p:grpSpPr>
        <p:sp>
          <p:nvSpPr>
            <p:cNvPr id="91172" name="Rectangle 10"/>
            <p:cNvSpPr>
              <a:spLocks noChangeArrowheads="1"/>
            </p:cNvSpPr>
            <p:nvPr/>
          </p:nvSpPr>
          <p:spPr bwMode="auto">
            <a:xfrm>
              <a:off x="1519" y="2160"/>
              <a:ext cx="624" cy="590"/>
            </a:xfrm>
            <a:prstGeom prst="rect">
              <a:avLst/>
            </a:prstGeom>
            <a:solidFill>
              <a:schemeClr val="bg1"/>
            </a:solidFill>
            <a:ln w="12700">
              <a:solidFill>
                <a:schemeClr val="tx1"/>
              </a:solidFill>
              <a:miter lim="800000"/>
              <a:headEnd/>
              <a:tailEnd/>
            </a:ln>
          </p:spPr>
          <p:txBody>
            <a:bodyPr wrap="none" anchor="ctr"/>
            <a:lstStyle/>
            <a:p>
              <a:endParaRPr lang="fr-FR"/>
            </a:p>
          </p:txBody>
        </p:sp>
        <p:sp>
          <p:nvSpPr>
            <p:cNvPr id="91173" name="Text Box 12"/>
            <p:cNvSpPr txBox="1">
              <a:spLocks noChangeArrowheads="1"/>
            </p:cNvSpPr>
            <p:nvPr/>
          </p:nvSpPr>
          <p:spPr bwMode="auto">
            <a:xfrm>
              <a:off x="1521" y="2303"/>
              <a:ext cx="576" cy="231"/>
            </a:xfrm>
            <a:prstGeom prst="rect">
              <a:avLst/>
            </a:prstGeom>
            <a:noFill/>
            <a:ln w="12700">
              <a:noFill/>
              <a:miter lim="800000"/>
              <a:headEnd/>
              <a:tailEnd/>
            </a:ln>
          </p:spPr>
          <p:txBody>
            <a:bodyPr anchor="ctr">
              <a:spAutoFit/>
            </a:bodyPr>
            <a:lstStyle/>
            <a:p>
              <a:pPr>
                <a:spcBef>
                  <a:spcPct val="50000"/>
                </a:spcBef>
              </a:pPr>
              <a:r>
                <a:rPr lang="fr-FR" sz="1800"/>
                <a:t>M</a:t>
              </a:r>
            </a:p>
          </p:txBody>
        </p:sp>
      </p:grpSp>
      <p:sp>
        <p:nvSpPr>
          <p:cNvPr id="38926" name="Line 14"/>
          <p:cNvSpPr>
            <a:spLocks noChangeShapeType="1"/>
          </p:cNvSpPr>
          <p:nvPr/>
        </p:nvSpPr>
        <p:spPr bwMode="auto">
          <a:xfrm>
            <a:off x="3419475" y="5710238"/>
            <a:ext cx="990600" cy="0"/>
          </a:xfrm>
          <a:prstGeom prst="line">
            <a:avLst/>
          </a:prstGeom>
          <a:noFill/>
          <a:ln w="12700">
            <a:solidFill>
              <a:schemeClr val="tx1"/>
            </a:solidFill>
            <a:round/>
            <a:headEnd/>
            <a:tailEnd type="triangle" w="med" len="med"/>
          </a:ln>
        </p:spPr>
        <p:txBody>
          <a:bodyPr wrap="none" anchor="ctr"/>
          <a:lstStyle/>
          <a:p>
            <a:endParaRPr lang="fr-FR"/>
          </a:p>
        </p:txBody>
      </p:sp>
      <p:grpSp>
        <p:nvGrpSpPr>
          <p:cNvPr id="4" name="Group 30"/>
          <p:cNvGrpSpPr>
            <a:grpSpLocks/>
          </p:cNvGrpSpPr>
          <p:nvPr/>
        </p:nvGrpSpPr>
        <p:grpSpPr bwMode="auto">
          <a:xfrm>
            <a:off x="3405188" y="2174875"/>
            <a:ext cx="901700" cy="750888"/>
            <a:chOff x="2145" y="1112"/>
            <a:chExt cx="568" cy="473"/>
          </a:xfrm>
        </p:grpSpPr>
        <p:sp>
          <p:nvSpPr>
            <p:cNvPr id="91170" name="Line 13"/>
            <p:cNvSpPr>
              <a:spLocks noChangeShapeType="1"/>
            </p:cNvSpPr>
            <p:nvPr/>
          </p:nvSpPr>
          <p:spPr bwMode="auto">
            <a:xfrm>
              <a:off x="2145" y="1344"/>
              <a:ext cx="528" cy="0"/>
            </a:xfrm>
            <a:prstGeom prst="line">
              <a:avLst/>
            </a:prstGeom>
            <a:noFill/>
            <a:ln w="12700">
              <a:solidFill>
                <a:schemeClr val="tx1"/>
              </a:solidFill>
              <a:round/>
              <a:headEnd/>
              <a:tailEnd type="triangle" w="med" len="med"/>
            </a:ln>
          </p:spPr>
          <p:txBody>
            <a:bodyPr wrap="none" anchor="ctr"/>
            <a:lstStyle/>
            <a:p>
              <a:endParaRPr lang="fr-FR"/>
            </a:p>
          </p:txBody>
        </p:sp>
        <p:sp>
          <p:nvSpPr>
            <p:cNvPr id="91171" name="Text Box 16"/>
            <p:cNvSpPr txBox="1">
              <a:spLocks noChangeArrowheads="1"/>
            </p:cNvSpPr>
            <p:nvPr/>
          </p:nvSpPr>
          <p:spPr bwMode="auto">
            <a:xfrm>
              <a:off x="2145" y="1112"/>
              <a:ext cx="568" cy="473"/>
            </a:xfrm>
            <a:prstGeom prst="rect">
              <a:avLst/>
            </a:prstGeom>
            <a:noFill/>
            <a:ln w="12700">
              <a:noFill/>
              <a:miter lim="800000"/>
              <a:headEnd/>
              <a:tailEnd/>
            </a:ln>
          </p:spPr>
          <p:txBody>
            <a:bodyPr wrap="none" anchor="ctr">
              <a:spAutoFit/>
            </a:bodyPr>
            <a:lstStyle/>
            <a:p>
              <a:pPr>
                <a:lnSpc>
                  <a:spcPct val="110000"/>
                </a:lnSpc>
                <a:spcBef>
                  <a:spcPct val="50000"/>
                </a:spcBef>
              </a:pPr>
              <a:r>
                <a:rPr lang="fr-FR" sz="1600"/>
                <a:t>Fct de</a:t>
              </a:r>
            </a:p>
            <a:p>
              <a:pPr>
                <a:lnSpc>
                  <a:spcPct val="110000"/>
                </a:lnSpc>
                <a:spcBef>
                  <a:spcPct val="50000"/>
                </a:spcBef>
              </a:pPr>
              <a:r>
                <a:rPr lang="fr-FR" sz="1600"/>
                <a:t> hachage</a:t>
              </a:r>
            </a:p>
          </p:txBody>
        </p:sp>
      </p:grpSp>
      <p:grpSp>
        <p:nvGrpSpPr>
          <p:cNvPr id="5" name="Group 31"/>
          <p:cNvGrpSpPr>
            <a:grpSpLocks/>
          </p:cNvGrpSpPr>
          <p:nvPr/>
        </p:nvGrpSpPr>
        <p:grpSpPr bwMode="auto">
          <a:xfrm>
            <a:off x="5257800" y="2254250"/>
            <a:ext cx="890588" cy="579438"/>
            <a:chOff x="3312" y="1162"/>
            <a:chExt cx="561" cy="365"/>
          </a:xfrm>
        </p:grpSpPr>
        <p:sp>
          <p:nvSpPr>
            <p:cNvPr id="91168" name="Line 15"/>
            <p:cNvSpPr>
              <a:spLocks noChangeShapeType="1"/>
            </p:cNvSpPr>
            <p:nvPr/>
          </p:nvSpPr>
          <p:spPr bwMode="auto">
            <a:xfrm>
              <a:off x="3312" y="1344"/>
              <a:ext cx="561" cy="0"/>
            </a:xfrm>
            <a:prstGeom prst="line">
              <a:avLst/>
            </a:prstGeom>
            <a:noFill/>
            <a:ln w="12700">
              <a:solidFill>
                <a:schemeClr val="tx1"/>
              </a:solidFill>
              <a:round/>
              <a:headEnd/>
              <a:tailEnd type="triangle" w="med" len="med"/>
            </a:ln>
          </p:spPr>
          <p:txBody>
            <a:bodyPr wrap="none" anchor="ctr"/>
            <a:lstStyle/>
            <a:p>
              <a:endParaRPr lang="fr-FR"/>
            </a:p>
          </p:txBody>
        </p:sp>
        <p:sp>
          <p:nvSpPr>
            <p:cNvPr id="91169" name="Text Box 17"/>
            <p:cNvSpPr txBox="1">
              <a:spLocks noChangeArrowheads="1"/>
            </p:cNvSpPr>
            <p:nvPr/>
          </p:nvSpPr>
          <p:spPr bwMode="auto">
            <a:xfrm>
              <a:off x="3321" y="1162"/>
              <a:ext cx="437" cy="365"/>
            </a:xfrm>
            <a:prstGeom prst="rect">
              <a:avLst/>
            </a:prstGeom>
            <a:noFill/>
            <a:ln w="12700">
              <a:noFill/>
              <a:miter lim="800000"/>
              <a:headEnd/>
              <a:tailEnd/>
            </a:ln>
          </p:spPr>
          <p:txBody>
            <a:bodyPr wrap="none" anchor="ctr">
              <a:spAutoFit/>
            </a:bodyPr>
            <a:lstStyle/>
            <a:p>
              <a:r>
                <a:rPr lang="fr-FR" sz="1600"/>
                <a:t>Clé </a:t>
              </a:r>
            </a:p>
            <a:p>
              <a:r>
                <a:rPr lang="fr-FR" sz="1600"/>
                <a:t>privée</a:t>
              </a:r>
            </a:p>
          </p:txBody>
        </p:sp>
      </p:grpSp>
      <p:grpSp>
        <p:nvGrpSpPr>
          <p:cNvPr id="6" name="Group 32"/>
          <p:cNvGrpSpPr>
            <a:grpSpLocks/>
          </p:cNvGrpSpPr>
          <p:nvPr/>
        </p:nvGrpSpPr>
        <p:grpSpPr bwMode="auto">
          <a:xfrm>
            <a:off x="6562725" y="3000375"/>
            <a:ext cx="1185863" cy="838200"/>
            <a:chOff x="4134" y="1632"/>
            <a:chExt cx="747" cy="528"/>
          </a:xfrm>
        </p:grpSpPr>
        <p:sp>
          <p:nvSpPr>
            <p:cNvPr id="91166" name="Line 18"/>
            <p:cNvSpPr>
              <a:spLocks noChangeShapeType="1"/>
            </p:cNvSpPr>
            <p:nvPr/>
          </p:nvSpPr>
          <p:spPr bwMode="auto">
            <a:xfrm>
              <a:off x="4161" y="1632"/>
              <a:ext cx="0" cy="528"/>
            </a:xfrm>
            <a:prstGeom prst="line">
              <a:avLst/>
            </a:prstGeom>
            <a:noFill/>
            <a:ln w="12700">
              <a:solidFill>
                <a:schemeClr val="tx1"/>
              </a:solidFill>
              <a:round/>
              <a:headEnd/>
              <a:tailEnd type="triangle" w="med" len="med"/>
            </a:ln>
          </p:spPr>
          <p:txBody>
            <a:bodyPr wrap="none" anchor="ctr"/>
            <a:lstStyle/>
            <a:p>
              <a:endParaRPr lang="fr-FR"/>
            </a:p>
          </p:txBody>
        </p:sp>
        <p:sp>
          <p:nvSpPr>
            <p:cNvPr id="91167" name="Text Box 22"/>
            <p:cNvSpPr txBox="1">
              <a:spLocks noChangeArrowheads="1"/>
            </p:cNvSpPr>
            <p:nvPr/>
          </p:nvSpPr>
          <p:spPr bwMode="auto">
            <a:xfrm>
              <a:off x="4134" y="1650"/>
              <a:ext cx="747" cy="366"/>
            </a:xfrm>
            <a:prstGeom prst="rect">
              <a:avLst/>
            </a:prstGeom>
            <a:noFill/>
            <a:ln w="12700">
              <a:noFill/>
              <a:miter lim="800000"/>
              <a:headEnd/>
              <a:tailEnd/>
            </a:ln>
          </p:spPr>
          <p:txBody>
            <a:bodyPr wrap="none" anchor="ctr">
              <a:spAutoFit/>
            </a:bodyPr>
            <a:lstStyle/>
            <a:p>
              <a:r>
                <a:rPr lang="fr-FR" sz="1600"/>
                <a:t>Emission de</a:t>
              </a:r>
            </a:p>
            <a:p>
              <a:r>
                <a:rPr lang="fr-FR" sz="1600"/>
                <a:t>signature</a:t>
              </a:r>
            </a:p>
          </p:txBody>
        </p:sp>
      </p:grpSp>
      <p:grpSp>
        <p:nvGrpSpPr>
          <p:cNvPr id="7" name="Group 34"/>
          <p:cNvGrpSpPr>
            <a:grpSpLocks/>
          </p:cNvGrpSpPr>
          <p:nvPr/>
        </p:nvGrpSpPr>
        <p:grpSpPr bwMode="auto">
          <a:xfrm>
            <a:off x="5233988" y="4043363"/>
            <a:ext cx="914400" cy="557212"/>
            <a:chOff x="3297" y="2289"/>
            <a:chExt cx="576" cy="351"/>
          </a:xfrm>
        </p:grpSpPr>
        <p:sp>
          <p:nvSpPr>
            <p:cNvPr id="91164" name="Line 23"/>
            <p:cNvSpPr>
              <a:spLocks noChangeShapeType="1"/>
            </p:cNvSpPr>
            <p:nvPr/>
          </p:nvSpPr>
          <p:spPr bwMode="auto">
            <a:xfrm flipH="1">
              <a:off x="3297" y="2448"/>
              <a:ext cx="576" cy="0"/>
            </a:xfrm>
            <a:prstGeom prst="line">
              <a:avLst/>
            </a:prstGeom>
            <a:noFill/>
            <a:ln w="12700">
              <a:solidFill>
                <a:schemeClr val="tx1"/>
              </a:solidFill>
              <a:round/>
              <a:headEnd/>
              <a:tailEnd type="triangle" w="med" len="med"/>
            </a:ln>
          </p:spPr>
          <p:txBody>
            <a:bodyPr wrap="none" anchor="ctr"/>
            <a:lstStyle/>
            <a:p>
              <a:endParaRPr lang="fr-FR"/>
            </a:p>
          </p:txBody>
        </p:sp>
        <p:sp>
          <p:nvSpPr>
            <p:cNvPr id="91165" name="Text Box 24"/>
            <p:cNvSpPr txBox="1">
              <a:spLocks noChangeArrowheads="1"/>
            </p:cNvSpPr>
            <p:nvPr/>
          </p:nvSpPr>
          <p:spPr bwMode="auto">
            <a:xfrm>
              <a:off x="3308" y="2289"/>
              <a:ext cx="565" cy="351"/>
            </a:xfrm>
            <a:prstGeom prst="rect">
              <a:avLst/>
            </a:prstGeom>
            <a:noFill/>
            <a:ln w="12700">
              <a:noFill/>
              <a:miter lim="800000"/>
              <a:headEnd/>
              <a:tailEnd/>
            </a:ln>
          </p:spPr>
          <p:txBody>
            <a:bodyPr wrap="none" anchor="ctr">
              <a:spAutoFit/>
            </a:bodyPr>
            <a:lstStyle/>
            <a:p>
              <a:pPr>
                <a:lnSpc>
                  <a:spcPct val="70000"/>
                </a:lnSpc>
                <a:spcBef>
                  <a:spcPct val="50000"/>
                </a:spcBef>
              </a:pPr>
              <a:r>
                <a:rPr lang="fr-FR" sz="1600"/>
                <a:t>Clé </a:t>
              </a:r>
            </a:p>
            <a:p>
              <a:pPr>
                <a:lnSpc>
                  <a:spcPct val="70000"/>
                </a:lnSpc>
                <a:spcBef>
                  <a:spcPct val="50000"/>
                </a:spcBef>
              </a:pPr>
              <a:r>
                <a:rPr lang="fr-FR" sz="1600"/>
                <a:t>publique</a:t>
              </a:r>
            </a:p>
          </p:txBody>
        </p:sp>
      </p:grpSp>
      <p:grpSp>
        <p:nvGrpSpPr>
          <p:cNvPr id="8" name="Group 36"/>
          <p:cNvGrpSpPr>
            <a:grpSpLocks/>
          </p:cNvGrpSpPr>
          <p:nvPr/>
        </p:nvGrpSpPr>
        <p:grpSpPr bwMode="auto">
          <a:xfrm>
            <a:off x="1928813" y="3000375"/>
            <a:ext cx="942975" cy="838200"/>
            <a:chOff x="1215" y="1632"/>
            <a:chExt cx="594" cy="528"/>
          </a:xfrm>
        </p:grpSpPr>
        <p:sp>
          <p:nvSpPr>
            <p:cNvPr id="91162" name="Line 20"/>
            <p:cNvSpPr>
              <a:spLocks noChangeShapeType="1"/>
            </p:cNvSpPr>
            <p:nvPr/>
          </p:nvSpPr>
          <p:spPr bwMode="auto">
            <a:xfrm>
              <a:off x="1809" y="1632"/>
              <a:ext cx="0" cy="528"/>
            </a:xfrm>
            <a:prstGeom prst="line">
              <a:avLst/>
            </a:prstGeom>
            <a:noFill/>
            <a:ln w="12700">
              <a:solidFill>
                <a:schemeClr val="tx1"/>
              </a:solidFill>
              <a:round/>
              <a:headEnd/>
              <a:tailEnd type="triangle" w="med" len="med"/>
            </a:ln>
          </p:spPr>
          <p:txBody>
            <a:bodyPr wrap="none" anchor="ctr"/>
            <a:lstStyle/>
            <a:p>
              <a:endParaRPr lang="fr-FR"/>
            </a:p>
          </p:txBody>
        </p:sp>
        <p:sp>
          <p:nvSpPr>
            <p:cNvPr id="91163" name="Text Box 25"/>
            <p:cNvSpPr txBox="1">
              <a:spLocks noChangeArrowheads="1"/>
            </p:cNvSpPr>
            <p:nvPr/>
          </p:nvSpPr>
          <p:spPr bwMode="auto">
            <a:xfrm>
              <a:off x="1215" y="1650"/>
              <a:ext cx="594" cy="366"/>
            </a:xfrm>
            <a:prstGeom prst="rect">
              <a:avLst/>
            </a:prstGeom>
            <a:noFill/>
            <a:ln w="12700">
              <a:noFill/>
              <a:miter lim="800000"/>
              <a:headEnd/>
              <a:tailEnd/>
            </a:ln>
          </p:spPr>
          <p:txBody>
            <a:bodyPr wrap="none" anchor="ctr">
              <a:spAutoFit/>
            </a:bodyPr>
            <a:lstStyle/>
            <a:p>
              <a:r>
                <a:rPr lang="fr-FR" sz="1600"/>
                <a:t>Emission</a:t>
              </a:r>
            </a:p>
            <a:p>
              <a:r>
                <a:rPr lang="fr-FR" sz="1600"/>
                <a:t>message</a:t>
              </a:r>
            </a:p>
          </p:txBody>
        </p:sp>
      </p:grpSp>
      <p:grpSp>
        <p:nvGrpSpPr>
          <p:cNvPr id="9" name="Group 38"/>
          <p:cNvGrpSpPr>
            <a:grpSpLocks/>
          </p:cNvGrpSpPr>
          <p:nvPr/>
        </p:nvGrpSpPr>
        <p:grpSpPr bwMode="auto">
          <a:xfrm>
            <a:off x="2871788" y="4824413"/>
            <a:ext cx="688975" cy="388937"/>
            <a:chOff x="1809" y="2781"/>
            <a:chExt cx="434" cy="245"/>
          </a:xfrm>
        </p:grpSpPr>
        <p:sp>
          <p:nvSpPr>
            <p:cNvPr id="91160" name="Line 19"/>
            <p:cNvSpPr>
              <a:spLocks noChangeShapeType="1"/>
            </p:cNvSpPr>
            <p:nvPr/>
          </p:nvSpPr>
          <p:spPr bwMode="auto">
            <a:xfrm>
              <a:off x="1809" y="2784"/>
              <a:ext cx="1" cy="242"/>
            </a:xfrm>
            <a:prstGeom prst="line">
              <a:avLst/>
            </a:prstGeom>
            <a:noFill/>
            <a:ln w="12700">
              <a:solidFill>
                <a:schemeClr val="tx1"/>
              </a:solidFill>
              <a:round/>
              <a:headEnd/>
              <a:tailEnd type="triangle" w="med" len="med"/>
            </a:ln>
          </p:spPr>
          <p:txBody>
            <a:bodyPr wrap="none" anchor="ctr"/>
            <a:lstStyle/>
            <a:p>
              <a:endParaRPr lang="fr-FR"/>
            </a:p>
          </p:txBody>
        </p:sp>
        <p:sp>
          <p:nvSpPr>
            <p:cNvPr id="91161" name="Text Box 26"/>
            <p:cNvSpPr txBox="1">
              <a:spLocks noChangeArrowheads="1"/>
            </p:cNvSpPr>
            <p:nvPr/>
          </p:nvSpPr>
          <p:spPr bwMode="auto">
            <a:xfrm>
              <a:off x="1835" y="2781"/>
              <a:ext cx="408" cy="212"/>
            </a:xfrm>
            <a:prstGeom prst="rect">
              <a:avLst/>
            </a:prstGeom>
            <a:noFill/>
            <a:ln w="12700">
              <a:noFill/>
              <a:miter lim="800000"/>
              <a:headEnd/>
              <a:tailEnd/>
            </a:ln>
          </p:spPr>
          <p:txBody>
            <a:bodyPr wrap="none" anchor="ctr">
              <a:spAutoFit/>
            </a:bodyPr>
            <a:lstStyle/>
            <a:p>
              <a:pPr>
                <a:spcBef>
                  <a:spcPct val="50000"/>
                </a:spcBef>
              </a:pPr>
              <a:r>
                <a:rPr lang="fr-FR" sz="1600"/>
                <a:t>H(M)</a:t>
              </a:r>
            </a:p>
          </p:txBody>
        </p:sp>
      </p:grpSp>
      <p:sp>
        <p:nvSpPr>
          <p:cNvPr id="38939" name="Text Box 27"/>
          <p:cNvSpPr txBox="1">
            <a:spLocks noChangeArrowheads="1"/>
          </p:cNvSpPr>
          <p:nvPr/>
        </p:nvSpPr>
        <p:spPr bwMode="auto">
          <a:xfrm>
            <a:off x="4356100" y="5267325"/>
            <a:ext cx="1757363" cy="590550"/>
          </a:xfrm>
          <a:prstGeom prst="rect">
            <a:avLst/>
          </a:prstGeom>
          <a:noFill/>
          <a:ln w="9525">
            <a:solidFill>
              <a:schemeClr val="tx1"/>
            </a:solidFill>
            <a:miter lim="800000"/>
            <a:headEnd/>
            <a:tailEnd/>
          </a:ln>
        </p:spPr>
        <p:txBody>
          <a:bodyPr anchor="ctr">
            <a:spAutoFit/>
          </a:bodyPr>
          <a:lstStyle/>
          <a:p>
            <a:r>
              <a:rPr lang="fr-FR" sz="1600"/>
              <a:t>Si M1=M2 alors</a:t>
            </a:r>
          </a:p>
          <a:p>
            <a:r>
              <a:rPr lang="fr-FR" sz="1600"/>
              <a:t>signature valide</a:t>
            </a:r>
          </a:p>
        </p:txBody>
      </p:sp>
      <p:sp>
        <p:nvSpPr>
          <p:cNvPr id="91155" name="Rectangle 28"/>
          <p:cNvSpPr>
            <a:spLocks noGrp="1" noChangeArrowheads="1"/>
          </p:cNvSpPr>
          <p:nvPr>
            <p:ph type="title"/>
          </p:nvPr>
        </p:nvSpPr>
        <p:spPr>
          <a:xfrm>
            <a:off x="407988" y="1143000"/>
            <a:ext cx="8021637" cy="660400"/>
          </a:xfrm>
          <a:noFill/>
        </p:spPr>
        <p:txBody>
          <a:bodyPr lIns="90488" tIns="44450" rIns="90488" bIns="44450" anchor="b"/>
          <a:lstStyle/>
          <a:p>
            <a:pPr>
              <a:lnSpc>
                <a:spcPct val="110000"/>
              </a:lnSpc>
            </a:pPr>
            <a:r>
              <a:rPr lang="fr-FR" sz="2800" smtClean="0">
                <a:solidFill>
                  <a:schemeClr val="tx2"/>
                </a:solidFill>
              </a:rPr>
              <a:t>Signature digitale : vérification</a:t>
            </a:r>
          </a:p>
        </p:txBody>
      </p:sp>
      <p:grpSp>
        <p:nvGrpSpPr>
          <p:cNvPr id="10" name="Group 35"/>
          <p:cNvGrpSpPr>
            <a:grpSpLocks/>
          </p:cNvGrpSpPr>
          <p:nvPr/>
        </p:nvGrpSpPr>
        <p:grpSpPr bwMode="auto">
          <a:xfrm>
            <a:off x="4776788" y="4752975"/>
            <a:ext cx="633412" cy="609600"/>
            <a:chOff x="3009" y="2736"/>
            <a:chExt cx="399" cy="384"/>
          </a:xfrm>
        </p:grpSpPr>
        <p:sp>
          <p:nvSpPr>
            <p:cNvPr id="91158" name="Line 21"/>
            <p:cNvSpPr>
              <a:spLocks noChangeShapeType="1"/>
            </p:cNvSpPr>
            <p:nvPr/>
          </p:nvSpPr>
          <p:spPr bwMode="auto">
            <a:xfrm>
              <a:off x="3009" y="2736"/>
              <a:ext cx="0" cy="384"/>
            </a:xfrm>
            <a:prstGeom prst="line">
              <a:avLst/>
            </a:prstGeom>
            <a:noFill/>
            <a:ln w="12700">
              <a:solidFill>
                <a:schemeClr val="tx1"/>
              </a:solidFill>
              <a:round/>
              <a:headEnd/>
              <a:tailEnd type="triangle" w="med" len="med"/>
            </a:ln>
          </p:spPr>
          <p:txBody>
            <a:bodyPr wrap="none" anchor="ctr"/>
            <a:lstStyle/>
            <a:p>
              <a:endParaRPr lang="fr-FR"/>
            </a:p>
          </p:txBody>
        </p:sp>
        <p:sp>
          <p:nvSpPr>
            <p:cNvPr id="91159" name="Text Box 29"/>
            <p:cNvSpPr txBox="1">
              <a:spLocks noChangeArrowheads="1"/>
            </p:cNvSpPr>
            <p:nvPr/>
          </p:nvSpPr>
          <p:spPr bwMode="auto">
            <a:xfrm>
              <a:off x="3035" y="2798"/>
              <a:ext cx="373" cy="212"/>
            </a:xfrm>
            <a:prstGeom prst="rect">
              <a:avLst/>
            </a:prstGeom>
            <a:noFill/>
            <a:ln w="12700">
              <a:noFill/>
              <a:miter lim="800000"/>
              <a:headEnd/>
              <a:tailEnd/>
            </a:ln>
          </p:spPr>
          <p:txBody>
            <a:bodyPr wrap="none" anchor="ctr">
              <a:spAutoFit/>
            </a:bodyPr>
            <a:lstStyle/>
            <a:p>
              <a:pPr>
                <a:spcBef>
                  <a:spcPct val="50000"/>
                </a:spcBef>
              </a:pPr>
              <a:r>
                <a:rPr lang="fr-FR" sz="1600"/>
                <a:t>Clair</a:t>
              </a:r>
            </a:p>
          </p:txBody>
        </p:sp>
      </p:grpSp>
      <p:sp>
        <p:nvSpPr>
          <p:cNvPr id="42" name="Rectangle 2"/>
          <p:cNvSpPr txBox="1">
            <a:spLocks noChangeArrowheads="1"/>
          </p:cNvSpPr>
          <p:nvPr/>
        </p:nvSpPr>
        <p:spPr bwMode="auto">
          <a:xfrm>
            <a:off x="285750" y="71438"/>
            <a:ext cx="8001000" cy="857250"/>
          </a:xfrm>
          <a:prstGeom prst="rect">
            <a:avLst/>
          </a:prstGeom>
          <a:noFill/>
          <a:ln w="9525">
            <a:noFill/>
            <a:miter lim="800000"/>
            <a:headEnd/>
            <a:tailEnd/>
          </a:ln>
        </p:spPr>
        <p:txBody>
          <a:bodyPr anchor="ctr"/>
          <a:lstStyle/>
          <a:p>
            <a:pPr algn="l">
              <a:lnSpc>
                <a:spcPct val="110000"/>
              </a:lnSpc>
              <a:defRPr/>
            </a:pPr>
            <a:r>
              <a:rPr lang="fr-FR" sz="2800" kern="0" dirty="0">
                <a:solidFill>
                  <a:schemeClr val="accent2"/>
                </a:solidFill>
                <a:latin typeface="+mj-lt"/>
                <a:ea typeface="+mj-ea"/>
                <a:cs typeface="+mj-cs"/>
              </a:rPr>
              <a:t>Mécanisme de </a:t>
            </a:r>
            <a:r>
              <a:rPr lang="fr-FR" sz="2800" kern="0" dirty="0" smtClean="0">
                <a:solidFill>
                  <a:schemeClr val="accent2"/>
                </a:solidFill>
                <a:latin typeface="+mj-lt"/>
                <a:ea typeface="+mj-ea"/>
                <a:cs typeface="+mj-cs"/>
              </a:rPr>
              <a:t>sécu : Signature </a:t>
            </a:r>
            <a:r>
              <a:rPr lang="fr-FR" sz="2800" kern="0" dirty="0">
                <a:solidFill>
                  <a:schemeClr val="accent2"/>
                </a:solidFill>
                <a:latin typeface="+mj-lt"/>
                <a:ea typeface="+mj-ea"/>
                <a:cs typeface="+mj-cs"/>
              </a:rPr>
              <a:t>digitale (3)</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9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9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89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8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5" grpId="0"/>
      <p:bldP spid="38916" grpId="0" animBg="1"/>
      <p:bldP spid="38917" grpId="0" animBg="1"/>
      <p:bldP spid="38918" grpId="0" animBg="1"/>
      <p:bldP spid="38920" grpId="0" animBg="1"/>
      <p:bldP spid="38921" grpId="0" animBg="1"/>
      <p:bldP spid="38926" grpId="0" animBg="1"/>
      <p:bldP spid="389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2"/>
          <p:cNvSpPr>
            <a:spLocks noGrp="1"/>
          </p:cNvSpPr>
          <p:nvPr>
            <p:ph type="title"/>
          </p:nvPr>
        </p:nvSpPr>
        <p:spPr>
          <a:xfrm>
            <a:off x="371475" y="71438"/>
            <a:ext cx="7772400" cy="842962"/>
          </a:xfrm>
        </p:spPr>
        <p:txBody>
          <a:bodyPr/>
          <a:lstStyle/>
          <a:p>
            <a:r>
              <a:rPr lang="fr-FR" sz="3600" smtClean="0"/>
              <a:t>Définition de la Sécurité Physique</a:t>
            </a:r>
          </a:p>
        </p:txBody>
      </p:sp>
      <p:sp>
        <p:nvSpPr>
          <p:cNvPr id="15363" name="Espace réservé du contenu 3"/>
          <p:cNvSpPr>
            <a:spLocks noGrp="1"/>
          </p:cNvSpPr>
          <p:nvPr>
            <p:ph idx="1"/>
          </p:nvPr>
        </p:nvSpPr>
        <p:spPr>
          <a:xfrm>
            <a:off x="428625" y="1423988"/>
            <a:ext cx="8072438" cy="4648200"/>
          </a:xfrm>
        </p:spPr>
        <p:txBody>
          <a:bodyPr/>
          <a:lstStyle/>
          <a:p>
            <a:r>
              <a:rPr lang="fr-FR" smtClean="0"/>
              <a:t>La sécurité Physique décrit les moyens et les techniques utilisées pour assurer la protection des biens, des personnes et des systèmes contre les menaces accidentelles et délibérées.</a:t>
            </a:r>
          </a:p>
          <a:p>
            <a:pPr>
              <a:buFontTx/>
              <a:buNone/>
            </a:pPr>
            <a:r>
              <a:rPr lang="fr-FR" smtClean="0"/>
              <a:t>	Les moyens mis en œuvres en sécurité physique peuvent être :</a:t>
            </a:r>
          </a:p>
          <a:p>
            <a:pPr lvl="1"/>
            <a:r>
              <a:rPr lang="fr-FR" smtClean="0"/>
              <a:t>Physique</a:t>
            </a:r>
          </a:p>
          <a:p>
            <a:pPr lvl="1"/>
            <a:r>
              <a:rPr lang="fr-FR" smtClean="0"/>
              <a:t>Techniques</a:t>
            </a:r>
          </a:p>
          <a:p>
            <a:pPr lvl="1"/>
            <a:r>
              <a:rPr lang="fr-FR" smtClean="0"/>
              <a:t>Opérationnels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fade">
                                      <p:cBhvr>
                                        <p:cTn id="15" dur="2000"/>
                                        <p:tgtEl>
                                          <p:spTgt spid="153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363">
                                            <p:txEl>
                                              <p:pRg st="3" end="3"/>
                                            </p:txEl>
                                          </p:spTgt>
                                        </p:tgtEl>
                                        <p:attrNameLst>
                                          <p:attrName>style.visibility</p:attrName>
                                        </p:attrNameLst>
                                      </p:cBhvr>
                                      <p:to>
                                        <p:strVal val="visible"/>
                                      </p:to>
                                    </p:set>
                                    <p:animEffect transition="in" filter="fade">
                                      <p:cBhvr>
                                        <p:cTn id="18" dur="2000"/>
                                        <p:tgtEl>
                                          <p:spTgt spid="153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363">
                                            <p:txEl>
                                              <p:pRg st="4" end="4"/>
                                            </p:txEl>
                                          </p:spTgt>
                                        </p:tgtEl>
                                        <p:attrNameLst>
                                          <p:attrName>style.visibility</p:attrName>
                                        </p:attrNameLst>
                                      </p:cBhvr>
                                      <p:to>
                                        <p:strVal val="visible"/>
                                      </p:to>
                                    </p:set>
                                    <p:animEffect transition="in" filter="fade">
                                      <p:cBhvr>
                                        <p:cTn id="21" dur="20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88565" y="70520"/>
            <a:ext cx="8143875" cy="838200"/>
          </a:xfrm>
        </p:spPr>
        <p:txBody>
          <a:bodyPr/>
          <a:lstStyle/>
          <a:p>
            <a:pPr>
              <a:lnSpc>
                <a:spcPct val="110000"/>
              </a:lnSpc>
            </a:pPr>
            <a:r>
              <a:rPr lang="fr-FR" sz="2800" dirty="0" smtClean="0"/>
              <a:t>Combinaison : </a:t>
            </a:r>
            <a:r>
              <a:rPr lang="fr-FR" sz="2800" dirty="0" smtClean="0"/>
              <a:t>confidentialité et signature</a:t>
            </a:r>
          </a:p>
        </p:txBody>
      </p:sp>
      <p:sp>
        <p:nvSpPr>
          <p:cNvPr id="33795" name="Rectangle 3"/>
          <p:cNvSpPr>
            <a:spLocks noGrp="1" noChangeArrowheads="1"/>
          </p:cNvSpPr>
          <p:nvPr>
            <p:ph type="body" idx="1"/>
          </p:nvPr>
        </p:nvSpPr>
        <p:spPr>
          <a:xfrm>
            <a:off x="998538" y="1676400"/>
            <a:ext cx="7205662" cy="3975100"/>
          </a:xfrm>
        </p:spPr>
        <p:txBody>
          <a:bodyPr/>
          <a:lstStyle/>
          <a:p>
            <a:pPr>
              <a:lnSpc>
                <a:spcPct val="140000"/>
              </a:lnSpc>
            </a:pPr>
            <a:r>
              <a:rPr lang="fr-FR" sz="2400" smtClean="0"/>
              <a:t>A applique sa clé privée ( signe)</a:t>
            </a:r>
          </a:p>
          <a:p>
            <a:pPr>
              <a:lnSpc>
                <a:spcPct val="140000"/>
              </a:lnSpc>
            </a:pPr>
            <a:r>
              <a:rPr lang="fr-FR" sz="2400" smtClean="0"/>
              <a:t>pour envoyer un message confidentiel à B, A utilise la clé publique de B</a:t>
            </a:r>
          </a:p>
          <a:p>
            <a:pPr>
              <a:lnSpc>
                <a:spcPct val="140000"/>
              </a:lnSpc>
            </a:pPr>
            <a:r>
              <a:rPr lang="fr-FR" sz="2400" smtClean="0"/>
              <a:t>pou décrypter le message, B utilise sa clé privée</a:t>
            </a:r>
          </a:p>
          <a:p>
            <a:pPr>
              <a:lnSpc>
                <a:spcPct val="160000"/>
              </a:lnSpc>
            </a:pPr>
            <a:r>
              <a:rPr lang="fr-FR" sz="2400" smtClean="0"/>
              <a:t>B utilise la clé publique de A pour vérifier la signature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ChangeArrowheads="1"/>
          </p:cNvSpPr>
          <p:nvPr/>
        </p:nvSpPr>
        <p:spPr bwMode="auto">
          <a:xfrm>
            <a:off x="3124200" y="2292350"/>
            <a:ext cx="1066800" cy="1600200"/>
          </a:xfrm>
          <a:prstGeom prst="rect">
            <a:avLst/>
          </a:prstGeom>
          <a:solidFill>
            <a:schemeClr val="bg1"/>
          </a:solidFill>
          <a:ln w="12700">
            <a:solidFill>
              <a:schemeClr val="tx1"/>
            </a:solidFill>
            <a:miter lim="800000"/>
            <a:headEnd/>
            <a:tailEnd/>
          </a:ln>
        </p:spPr>
        <p:txBody>
          <a:bodyPr wrap="none" anchor="ctr"/>
          <a:lstStyle/>
          <a:p>
            <a:r>
              <a:rPr lang="fr-FR" sz="1800"/>
              <a:t>KpB</a:t>
            </a:r>
          </a:p>
          <a:p>
            <a:r>
              <a:rPr lang="fr-FR" sz="1800"/>
              <a:t>K</a:t>
            </a:r>
            <a:r>
              <a:rPr lang="fr-FR" sz="1800" baseline="-25000"/>
              <a:t>privé</a:t>
            </a:r>
            <a:r>
              <a:rPr lang="fr-FR" sz="1800"/>
              <a:t>A(M)</a:t>
            </a:r>
          </a:p>
          <a:p>
            <a:r>
              <a:rPr lang="fr-FR" sz="1800"/>
              <a:t>=Mc</a:t>
            </a:r>
          </a:p>
        </p:txBody>
      </p:sp>
      <p:sp>
        <p:nvSpPr>
          <p:cNvPr id="35844" name="Rectangle 4"/>
          <p:cNvSpPr>
            <a:spLocks noChangeArrowheads="1"/>
          </p:cNvSpPr>
          <p:nvPr/>
        </p:nvSpPr>
        <p:spPr bwMode="auto">
          <a:xfrm>
            <a:off x="5105400" y="2286000"/>
            <a:ext cx="1066800" cy="1600200"/>
          </a:xfrm>
          <a:prstGeom prst="rect">
            <a:avLst/>
          </a:prstGeom>
          <a:solidFill>
            <a:schemeClr val="bg1"/>
          </a:solidFill>
          <a:ln w="12700">
            <a:solidFill>
              <a:schemeClr val="tx1"/>
            </a:solidFill>
            <a:miter lim="800000"/>
            <a:headEnd/>
            <a:tailEnd/>
          </a:ln>
        </p:spPr>
        <p:txBody>
          <a:bodyPr wrap="none" anchor="ctr"/>
          <a:lstStyle/>
          <a:p>
            <a:r>
              <a:rPr lang="fr-FR" sz="1800"/>
              <a:t>KpA </a:t>
            </a:r>
          </a:p>
          <a:p>
            <a:r>
              <a:rPr lang="fr-FR" sz="1800"/>
              <a:t>K</a:t>
            </a:r>
            <a:r>
              <a:rPr lang="fr-FR" sz="1800" baseline="-25000"/>
              <a:t>privé</a:t>
            </a:r>
            <a:r>
              <a:rPr lang="fr-FR" sz="1800"/>
              <a:t>B(Mc)</a:t>
            </a:r>
          </a:p>
        </p:txBody>
      </p:sp>
      <p:grpSp>
        <p:nvGrpSpPr>
          <p:cNvPr id="2" name="Group 25"/>
          <p:cNvGrpSpPr>
            <a:grpSpLocks/>
          </p:cNvGrpSpPr>
          <p:nvPr/>
        </p:nvGrpSpPr>
        <p:grpSpPr bwMode="auto">
          <a:xfrm>
            <a:off x="684213" y="4076700"/>
            <a:ext cx="1357312" cy="1476375"/>
            <a:chOff x="432" y="2548"/>
            <a:chExt cx="855" cy="930"/>
          </a:xfrm>
        </p:grpSpPr>
        <p:graphicFrame>
          <p:nvGraphicFramePr>
            <p:cNvPr id="5123" name="Object 3"/>
            <p:cNvGraphicFramePr>
              <a:graphicFrameLocks noChangeAspect="1"/>
            </p:cNvGraphicFramePr>
            <p:nvPr/>
          </p:nvGraphicFramePr>
          <p:xfrm>
            <a:off x="432" y="2548"/>
            <a:ext cx="855" cy="661"/>
          </p:xfrm>
          <a:graphic>
            <a:graphicData uri="http://schemas.openxmlformats.org/presentationml/2006/ole">
              <mc:AlternateContent xmlns:mc="http://schemas.openxmlformats.org/markup-compatibility/2006">
                <mc:Choice xmlns:v="urn:schemas-microsoft-com:vml" Requires="v">
                  <p:oleObj spid="_x0000_s5152" name="Image Bitmap" r:id="rId3" imgW="628571" imgH="485586" progId="PBrush">
                    <p:embed/>
                  </p:oleObj>
                </mc:Choice>
                <mc:Fallback>
                  <p:oleObj name="Image Bitmap" r:id="rId3" imgW="628571" imgH="485586"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2548"/>
                          <a:ext cx="855" cy="661"/>
                        </a:xfrm>
                        <a:prstGeom prst="rect">
                          <a:avLst/>
                        </a:prstGeom>
                        <a:solidFill>
                          <a:srgbClr val="9DC2D1"/>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51" name="Text Box 8"/>
            <p:cNvSpPr txBox="1">
              <a:spLocks noChangeArrowheads="1"/>
            </p:cNvSpPr>
            <p:nvPr/>
          </p:nvSpPr>
          <p:spPr bwMode="auto">
            <a:xfrm>
              <a:off x="446" y="3266"/>
              <a:ext cx="783" cy="212"/>
            </a:xfrm>
            <a:prstGeom prst="rect">
              <a:avLst/>
            </a:prstGeom>
            <a:noFill/>
            <a:ln w="12700">
              <a:noFill/>
              <a:miter lim="800000"/>
              <a:headEnd/>
              <a:tailEnd/>
            </a:ln>
          </p:spPr>
          <p:txBody>
            <a:bodyPr wrap="none" anchor="ctr">
              <a:spAutoFit/>
            </a:bodyPr>
            <a:lstStyle/>
            <a:p>
              <a:r>
                <a:rPr lang="fr-FR" sz="1600"/>
                <a:t>Utilisateur A</a:t>
              </a:r>
            </a:p>
          </p:txBody>
        </p:sp>
      </p:grpSp>
      <p:grpSp>
        <p:nvGrpSpPr>
          <p:cNvPr id="3" name="Group 27"/>
          <p:cNvGrpSpPr>
            <a:grpSpLocks/>
          </p:cNvGrpSpPr>
          <p:nvPr/>
        </p:nvGrpSpPr>
        <p:grpSpPr bwMode="auto">
          <a:xfrm>
            <a:off x="7391400" y="4121150"/>
            <a:ext cx="1298575" cy="1465263"/>
            <a:chOff x="4656" y="2596"/>
            <a:chExt cx="818" cy="923"/>
          </a:xfrm>
        </p:grpSpPr>
        <p:graphicFrame>
          <p:nvGraphicFramePr>
            <p:cNvPr id="5122" name="Object 2"/>
            <p:cNvGraphicFramePr>
              <a:graphicFrameLocks noChangeAspect="1"/>
            </p:cNvGraphicFramePr>
            <p:nvPr/>
          </p:nvGraphicFramePr>
          <p:xfrm>
            <a:off x="4656" y="2596"/>
            <a:ext cx="818" cy="641"/>
          </p:xfrm>
          <a:graphic>
            <a:graphicData uri="http://schemas.openxmlformats.org/presentationml/2006/ole">
              <mc:AlternateContent xmlns:mc="http://schemas.openxmlformats.org/markup-compatibility/2006">
                <mc:Choice xmlns:v="urn:schemas-microsoft-com:vml" Requires="v">
                  <p:oleObj spid="_x0000_s5153" name="Image Bitmap" r:id="rId5" imgW="628571" imgH="485586" progId="PBrush">
                    <p:embed/>
                  </p:oleObj>
                </mc:Choice>
                <mc:Fallback>
                  <p:oleObj name="Image Bitmap" r:id="rId5" imgW="628571" imgH="485586"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 y="2596"/>
                          <a:ext cx="818" cy="641"/>
                        </a:xfrm>
                        <a:prstGeom prst="rect">
                          <a:avLst/>
                        </a:prstGeom>
                        <a:solidFill>
                          <a:srgbClr val="9DC2D1"/>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50" name="Text Box 10"/>
            <p:cNvSpPr txBox="1">
              <a:spLocks noChangeArrowheads="1"/>
            </p:cNvSpPr>
            <p:nvPr/>
          </p:nvSpPr>
          <p:spPr bwMode="auto">
            <a:xfrm>
              <a:off x="4696" y="3307"/>
              <a:ext cx="776" cy="212"/>
            </a:xfrm>
            <a:prstGeom prst="rect">
              <a:avLst/>
            </a:prstGeom>
            <a:noFill/>
            <a:ln w="12700">
              <a:noFill/>
              <a:miter lim="800000"/>
              <a:headEnd/>
              <a:tailEnd/>
            </a:ln>
          </p:spPr>
          <p:txBody>
            <a:bodyPr wrap="none" anchor="ctr">
              <a:spAutoFit/>
            </a:bodyPr>
            <a:lstStyle/>
            <a:p>
              <a:r>
                <a:rPr lang="fr-FR" sz="1600"/>
                <a:t>Utilisateur B</a:t>
              </a:r>
            </a:p>
          </p:txBody>
        </p:sp>
      </p:grpSp>
      <p:sp>
        <p:nvSpPr>
          <p:cNvPr id="35851" name="Text Box 11"/>
          <p:cNvSpPr txBox="1">
            <a:spLocks noChangeArrowheads="1"/>
          </p:cNvSpPr>
          <p:nvPr/>
        </p:nvSpPr>
        <p:spPr bwMode="auto">
          <a:xfrm>
            <a:off x="4800600" y="4564063"/>
            <a:ext cx="2590800" cy="641350"/>
          </a:xfrm>
          <a:prstGeom prst="rect">
            <a:avLst/>
          </a:prstGeom>
          <a:noFill/>
          <a:ln w="12700">
            <a:noFill/>
            <a:miter lim="800000"/>
            <a:headEnd/>
            <a:tailEnd/>
          </a:ln>
        </p:spPr>
        <p:txBody>
          <a:bodyPr anchor="ctr">
            <a:spAutoFit/>
          </a:bodyPr>
          <a:lstStyle/>
          <a:p>
            <a:r>
              <a:rPr lang="fr-FR" sz="1800"/>
              <a:t>KpB:clé publique de B</a:t>
            </a:r>
          </a:p>
          <a:p>
            <a:r>
              <a:rPr lang="fr-FR" sz="1800"/>
              <a:t>K</a:t>
            </a:r>
            <a:r>
              <a:rPr lang="fr-FR" sz="1800" baseline="-25000"/>
              <a:t>privé</a:t>
            </a:r>
            <a:r>
              <a:rPr lang="fr-FR" sz="1800"/>
              <a:t>B:clé privée de B</a:t>
            </a:r>
          </a:p>
        </p:txBody>
      </p:sp>
      <p:sp>
        <p:nvSpPr>
          <p:cNvPr id="35854" name="AutoShape 14"/>
          <p:cNvSpPr>
            <a:spLocks noChangeArrowheads="1"/>
          </p:cNvSpPr>
          <p:nvPr/>
        </p:nvSpPr>
        <p:spPr bwMode="auto">
          <a:xfrm>
            <a:off x="2514600" y="3054350"/>
            <a:ext cx="609600" cy="152400"/>
          </a:xfrm>
          <a:prstGeom prst="rightArrow">
            <a:avLst>
              <a:gd name="adj1" fmla="val 50000"/>
              <a:gd name="adj2" fmla="val 100000"/>
            </a:avLst>
          </a:prstGeom>
          <a:solidFill>
            <a:schemeClr val="bg1"/>
          </a:solidFill>
          <a:ln w="12700">
            <a:solidFill>
              <a:schemeClr val="tx1"/>
            </a:solidFill>
            <a:miter lim="800000"/>
            <a:headEnd/>
            <a:tailEnd/>
          </a:ln>
        </p:spPr>
        <p:txBody>
          <a:bodyPr wrap="none" anchor="ctr"/>
          <a:lstStyle/>
          <a:p>
            <a:endParaRPr lang="fr-FR"/>
          </a:p>
        </p:txBody>
      </p:sp>
      <p:sp>
        <p:nvSpPr>
          <p:cNvPr id="35855" name="AutoShape 15"/>
          <p:cNvSpPr>
            <a:spLocks noChangeArrowheads="1"/>
          </p:cNvSpPr>
          <p:nvPr/>
        </p:nvSpPr>
        <p:spPr bwMode="auto">
          <a:xfrm>
            <a:off x="6172200" y="3054350"/>
            <a:ext cx="609600" cy="152400"/>
          </a:xfrm>
          <a:prstGeom prst="rightArrow">
            <a:avLst>
              <a:gd name="adj1" fmla="val 50000"/>
              <a:gd name="adj2" fmla="val 100000"/>
            </a:avLst>
          </a:prstGeom>
          <a:solidFill>
            <a:schemeClr val="bg1"/>
          </a:solidFill>
          <a:ln w="12700">
            <a:solidFill>
              <a:schemeClr val="tx1"/>
            </a:solidFill>
            <a:miter lim="800000"/>
            <a:headEnd/>
            <a:tailEnd/>
          </a:ln>
        </p:spPr>
        <p:txBody>
          <a:bodyPr wrap="none" anchor="ctr"/>
          <a:lstStyle/>
          <a:p>
            <a:endParaRPr lang="fr-FR"/>
          </a:p>
        </p:txBody>
      </p:sp>
      <p:grpSp>
        <p:nvGrpSpPr>
          <p:cNvPr id="4" name="Group 30"/>
          <p:cNvGrpSpPr>
            <a:grpSpLocks/>
          </p:cNvGrpSpPr>
          <p:nvPr/>
        </p:nvGrpSpPr>
        <p:grpSpPr bwMode="auto">
          <a:xfrm>
            <a:off x="3192463" y="1506538"/>
            <a:ext cx="2781300" cy="839787"/>
            <a:chOff x="2011" y="949"/>
            <a:chExt cx="1752" cy="529"/>
          </a:xfrm>
        </p:grpSpPr>
        <p:sp>
          <p:nvSpPr>
            <p:cNvPr id="5147" name="Text Box 12"/>
            <p:cNvSpPr txBox="1">
              <a:spLocks noChangeArrowheads="1"/>
            </p:cNvSpPr>
            <p:nvPr/>
          </p:nvSpPr>
          <p:spPr bwMode="auto">
            <a:xfrm>
              <a:off x="2221" y="949"/>
              <a:ext cx="1389" cy="212"/>
            </a:xfrm>
            <a:prstGeom prst="rect">
              <a:avLst/>
            </a:prstGeom>
            <a:noFill/>
            <a:ln w="12700">
              <a:noFill/>
              <a:miter lim="800000"/>
              <a:headEnd/>
              <a:tailEnd/>
            </a:ln>
          </p:spPr>
          <p:txBody>
            <a:bodyPr wrap="none" anchor="ctr">
              <a:spAutoFit/>
            </a:bodyPr>
            <a:lstStyle/>
            <a:p>
              <a:r>
                <a:rPr lang="fr-FR" sz="1600"/>
                <a:t>Message Signé et chiffré</a:t>
              </a:r>
            </a:p>
          </p:txBody>
        </p:sp>
        <p:cxnSp>
          <p:nvCxnSpPr>
            <p:cNvPr id="5148" name="AutoShape 17"/>
            <p:cNvCxnSpPr>
              <a:cxnSpLocks noChangeShapeType="1"/>
              <a:stCxn id="5147" idx="1"/>
            </p:cNvCxnSpPr>
            <p:nvPr/>
          </p:nvCxnSpPr>
          <p:spPr bwMode="auto">
            <a:xfrm flipH="1">
              <a:off x="2011" y="1055"/>
              <a:ext cx="210" cy="360"/>
            </a:xfrm>
            <a:prstGeom prst="straightConnector1">
              <a:avLst/>
            </a:prstGeom>
            <a:noFill/>
            <a:ln w="12700">
              <a:solidFill>
                <a:schemeClr val="tx1"/>
              </a:solidFill>
              <a:round/>
              <a:headEnd/>
              <a:tailEnd type="triangle" w="med" len="med"/>
            </a:ln>
          </p:spPr>
        </p:cxnSp>
        <p:cxnSp>
          <p:nvCxnSpPr>
            <p:cNvPr id="5149" name="AutoShape 18"/>
            <p:cNvCxnSpPr>
              <a:cxnSpLocks noChangeShapeType="1"/>
            </p:cNvCxnSpPr>
            <p:nvPr/>
          </p:nvCxnSpPr>
          <p:spPr bwMode="auto">
            <a:xfrm>
              <a:off x="3600" y="1053"/>
              <a:ext cx="163" cy="425"/>
            </a:xfrm>
            <a:prstGeom prst="straightConnector1">
              <a:avLst/>
            </a:prstGeom>
            <a:noFill/>
            <a:ln w="12700">
              <a:solidFill>
                <a:schemeClr val="tx1"/>
              </a:solidFill>
              <a:round/>
              <a:headEnd/>
              <a:tailEnd type="triangle" w="med" len="med"/>
            </a:ln>
          </p:spPr>
        </p:cxnSp>
      </p:grpSp>
      <p:grpSp>
        <p:nvGrpSpPr>
          <p:cNvPr id="5" name="Group 29"/>
          <p:cNvGrpSpPr>
            <a:grpSpLocks/>
          </p:cNvGrpSpPr>
          <p:nvPr/>
        </p:nvGrpSpPr>
        <p:grpSpPr bwMode="auto">
          <a:xfrm>
            <a:off x="4191000" y="2978150"/>
            <a:ext cx="914400" cy="663575"/>
            <a:chOff x="2640" y="1876"/>
            <a:chExt cx="576" cy="418"/>
          </a:xfrm>
        </p:grpSpPr>
        <p:sp>
          <p:nvSpPr>
            <p:cNvPr id="5145" name="AutoShape 16"/>
            <p:cNvSpPr>
              <a:spLocks noChangeArrowheads="1"/>
            </p:cNvSpPr>
            <p:nvPr/>
          </p:nvSpPr>
          <p:spPr bwMode="auto">
            <a:xfrm>
              <a:off x="2640" y="1876"/>
              <a:ext cx="576" cy="196"/>
            </a:xfrm>
            <a:prstGeom prst="rightArrow">
              <a:avLst>
                <a:gd name="adj1" fmla="val 50000"/>
                <a:gd name="adj2" fmla="val 73469"/>
              </a:avLst>
            </a:prstGeom>
            <a:solidFill>
              <a:schemeClr val="bg1"/>
            </a:solidFill>
            <a:ln w="12700">
              <a:solidFill>
                <a:schemeClr val="tx1"/>
              </a:solidFill>
              <a:miter lim="800000"/>
              <a:headEnd/>
              <a:tailEnd/>
            </a:ln>
          </p:spPr>
          <p:txBody>
            <a:bodyPr wrap="none" anchor="ctr"/>
            <a:lstStyle/>
            <a:p>
              <a:endParaRPr lang="fr-FR"/>
            </a:p>
          </p:txBody>
        </p:sp>
        <p:sp>
          <p:nvSpPr>
            <p:cNvPr id="5146" name="Text Box 19"/>
            <p:cNvSpPr txBox="1">
              <a:spLocks noChangeArrowheads="1"/>
            </p:cNvSpPr>
            <p:nvPr/>
          </p:nvSpPr>
          <p:spPr bwMode="auto">
            <a:xfrm>
              <a:off x="2682" y="2082"/>
              <a:ext cx="486" cy="212"/>
            </a:xfrm>
            <a:prstGeom prst="rect">
              <a:avLst/>
            </a:prstGeom>
            <a:noFill/>
            <a:ln w="12700">
              <a:noFill/>
              <a:miter lim="800000"/>
              <a:headEnd/>
              <a:tailEnd/>
            </a:ln>
          </p:spPr>
          <p:txBody>
            <a:bodyPr wrap="none" anchor="ctr">
              <a:spAutoFit/>
            </a:bodyPr>
            <a:lstStyle/>
            <a:p>
              <a:r>
                <a:rPr lang="fr-FR" sz="1600"/>
                <a:t>Réseau</a:t>
              </a:r>
            </a:p>
          </p:txBody>
        </p:sp>
      </p:grpSp>
      <p:sp>
        <p:nvSpPr>
          <p:cNvPr id="5133" name="Rectangle 20"/>
          <p:cNvSpPr>
            <a:spLocks noChangeArrowheads="1"/>
          </p:cNvSpPr>
          <p:nvPr/>
        </p:nvSpPr>
        <p:spPr bwMode="auto">
          <a:xfrm>
            <a:off x="251520" y="74712"/>
            <a:ext cx="7323137" cy="762000"/>
          </a:xfrm>
          <a:prstGeom prst="rect">
            <a:avLst/>
          </a:prstGeom>
          <a:noFill/>
          <a:ln w="12700">
            <a:noFill/>
            <a:miter lim="800000"/>
            <a:headEnd/>
            <a:tailEnd/>
          </a:ln>
        </p:spPr>
        <p:txBody>
          <a:bodyPr lIns="90488" tIns="44450" rIns="90488" bIns="44450" anchor="b"/>
          <a:lstStyle/>
          <a:p>
            <a:pPr>
              <a:lnSpc>
                <a:spcPct val="150000"/>
              </a:lnSpc>
            </a:pPr>
            <a:r>
              <a:rPr lang="fr-FR" dirty="0">
                <a:solidFill>
                  <a:schemeClr val="accent2"/>
                </a:solidFill>
                <a:latin typeface="Comic Sans MS" pitchFamily="66" charset="0"/>
              </a:rPr>
              <a:t>Combinaison des 2 </a:t>
            </a:r>
            <a:r>
              <a:rPr lang="fr-FR" dirty="0" smtClean="0">
                <a:solidFill>
                  <a:schemeClr val="accent2"/>
                </a:solidFill>
                <a:latin typeface="Comic Sans MS" pitchFamily="66" charset="0"/>
              </a:rPr>
              <a:t>algorithmes : partage </a:t>
            </a:r>
            <a:r>
              <a:rPr lang="fr-FR" dirty="0">
                <a:solidFill>
                  <a:schemeClr val="accent2"/>
                </a:solidFill>
                <a:latin typeface="Comic Sans MS" pitchFamily="66" charset="0"/>
              </a:rPr>
              <a:t>de </a:t>
            </a:r>
            <a:r>
              <a:rPr lang="fr-FR" dirty="0" err="1">
                <a:solidFill>
                  <a:schemeClr val="accent2"/>
                </a:solidFill>
                <a:latin typeface="Comic Sans MS" pitchFamily="66" charset="0"/>
              </a:rPr>
              <a:t>Ks</a:t>
            </a:r>
            <a:endParaRPr lang="fr-FR" b="1" dirty="0">
              <a:solidFill>
                <a:schemeClr val="accent2"/>
              </a:solidFill>
              <a:latin typeface="Comic Sans MS" pitchFamily="66" charset="0"/>
            </a:endParaRPr>
          </a:p>
        </p:txBody>
      </p:sp>
      <p:grpSp>
        <p:nvGrpSpPr>
          <p:cNvPr id="6" name="Group 26"/>
          <p:cNvGrpSpPr>
            <a:grpSpLocks/>
          </p:cNvGrpSpPr>
          <p:nvPr/>
        </p:nvGrpSpPr>
        <p:grpSpPr bwMode="auto">
          <a:xfrm>
            <a:off x="2057400" y="4545013"/>
            <a:ext cx="2586038" cy="641350"/>
            <a:chOff x="1296" y="2863"/>
            <a:chExt cx="1629" cy="404"/>
          </a:xfrm>
        </p:grpSpPr>
        <p:sp>
          <p:nvSpPr>
            <p:cNvPr id="5143" name="Text Box 21"/>
            <p:cNvSpPr txBox="1">
              <a:spLocks noChangeArrowheads="1"/>
            </p:cNvSpPr>
            <p:nvPr/>
          </p:nvSpPr>
          <p:spPr bwMode="auto">
            <a:xfrm>
              <a:off x="1718" y="2916"/>
              <a:ext cx="116" cy="288"/>
            </a:xfrm>
            <a:prstGeom prst="rect">
              <a:avLst/>
            </a:prstGeom>
            <a:noFill/>
            <a:ln w="12700">
              <a:noFill/>
              <a:miter lim="800000"/>
              <a:headEnd/>
              <a:tailEnd/>
            </a:ln>
          </p:spPr>
          <p:txBody>
            <a:bodyPr anchor="ctr">
              <a:spAutoFit/>
            </a:bodyPr>
            <a:lstStyle/>
            <a:p>
              <a:endParaRPr lang="fr-FR"/>
            </a:p>
          </p:txBody>
        </p:sp>
        <p:sp>
          <p:nvSpPr>
            <p:cNvPr id="5144" name="Text Box 22"/>
            <p:cNvSpPr txBox="1">
              <a:spLocks noChangeArrowheads="1"/>
            </p:cNvSpPr>
            <p:nvPr/>
          </p:nvSpPr>
          <p:spPr bwMode="auto">
            <a:xfrm>
              <a:off x="1296" y="2863"/>
              <a:ext cx="1629" cy="404"/>
            </a:xfrm>
            <a:prstGeom prst="rect">
              <a:avLst/>
            </a:prstGeom>
            <a:noFill/>
            <a:ln w="12700">
              <a:noFill/>
              <a:miter lim="800000"/>
              <a:headEnd/>
              <a:tailEnd/>
            </a:ln>
          </p:spPr>
          <p:txBody>
            <a:bodyPr anchor="ctr">
              <a:spAutoFit/>
            </a:bodyPr>
            <a:lstStyle/>
            <a:p>
              <a:r>
                <a:rPr lang="fr-FR" sz="1800"/>
                <a:t>KpA:clé publique de A</a:t>
              </a:r>
            </a:p>
            <a:p>
              <a:r>
                <a:rPr lang="fr-FR" sz="1800"/>
                <a:t>K</a:t>
              </a:r>
              <a:r>
                <a:rPr lang="fr-FR" sz="1800" baseline="-25000"/>
                <a:t>privé</a:t>
              </a:r>
              <a:r>
                <a:rPr lang="fr-FR" sz="1800"/>
                <a:t>A:clé privée de A</a:t>
              </a:r>
            </a:p>
          </p:txBody>
        </p:sp>
      </p:grpSp>
      <p:grpSp>
        <p:nvGrpSpPr>
          <p:cNvPr id="7" name="Group 28"/>
          <p:cNvGrpSpPr>
            <a:grpSpLocks/>
          </p:cNvGrpSpPr>
          <p:nvPr/>
        </p:nvGrpSpPr>
        <p:grpSpPr bwMode="auto">
          <a:xfrm>
            <a:off x="1257300" y="1803400"/>
            <a:ext cx="1311275" cy="2098675"/>
            <a:chOff x="792" y="1136"/>
            <a:chExt cx="826" cy="1322"/>
          </a:xfrm>
        </p:grpSpPr>
        <p:sp>
          <p:nvSpPr>
            <p:cNvPr id="5140" name="Rectangle 2"/>
            <p:cNvSpPr>
              <a:spLocks noChangeArrowheads="1"/>
            </p:cNvSpPr>
            <p:nvPr/>
          </p:nvSpPr>
          <p:spPr bwMode="auto">
            <a:xfrm>
              <a:off x="912" y="1444"/>
              <a:ext cx="672" cy="1008"/>
            </a:xfrm>
            <a:prstGeom prst="rect">
              <a:avLst/>
            </a:prstGeom>
            <a:solidFill>
              <a:schemeClr val="bg1"/>
            </a:solidFill>
            <a:ln w="12700">
              <a:solidFill>
                <a:schemeClr val="tx1"/>
              </a:solidFill>
              <a:miter lim="800000"/>
              <a:headEnd/>
              <a:tailEnd/>
            </a:ln>
          </p:spPr>
          <p:txBody>
            <a:bodyPr wrap="none" anchor="ctr"/>
            <a:lstStyle/>
            <a:p>
              <a:r>
                <a:rPr lang="fr-FR"/>
                <a:t>M</a:t>
              </a:r>
            </a:p>
          </p:txBody>
        </p:sp>
        <p:sp>
          <p:nvSpPr>
            <p:cNvPr id="5141" name="Text Box 6"/>
            <p:cNvSpPr txBox="1">
              <a:spLocks noChangeArrowheads="1"/>
            </p:cNvSpPr>
            <p:nvPr/>
          </p:nvSpPr>
          <p:spPr bwMode="auto">
            <a:xfrm>
              <a:off x="792" y="1136"/>
              <a:ext cx="826" cy="212"/>
            </a:xfrm>
            <a:prstGeom prst="rect">
              <a:avLst/>
            </a:prstGeom>
            <a:noFill/>
            <a:ln w="12700">
              <a:noFill/>
              <a:miter lim="800000"/>
              <a:headEnd/>
              <a:tailEnd/>
            </a:ln>
          </p:spPr>
          <p:txBody>
            <a:bodyPr wrap="none" anchor="ctr">
              <a:spAutoFit/>
            </a:bodyPr>
            <a:lstStyle/>
            <a:p>
              <a:r>
                <a:rPr lang="fr-FR" sz="1600"/>
                <a:t>Message clair</a:t>
              </a:r>
            </a:p>
          </p:txBody>
        </p:sp>
        <p:sp>
          <p:nvSpPr>
            <p:cNvPr id="5142" name="Text Box 23"/>
            <p:cNvSpPr txBox="1">
              <a:spLocks noChangeArrowheads="1"/>
            </p:cNvSpPr>
            <p:nvPr/>
          </p:nvSpPr>
          <p:spPr bwMode="auto">
            <a:xfrm>
              <a:off x="1104" y="2246"/>
              <a:ext cx="258" cy="212"/>
            </a:xfrm>
            <a:prstGeom prst="rect">
              <a:avLst/>
            </a:prstGeom>
            <a:noFill/>
            <a:ln w="12700">
              <a:noFill/>
              <a:miter lim="800000"/>
              <a:headEnd/>
              <a:tailEnd/>
            </a:ln>
          </p:spPr>
          <p:txBody>
            <a:bodyPr wrap="none" anchor="ctr">
              <a:spAutoFit/>
            </a:bodyPr>
            <a:lstStyle/>
            <a:p>
              <a:r>
                <a:rPr lang="fr-FR" sz="1600"/>
                <a:t>Ks</a:t>
              </a:r>
            </a:p>
          </p:txBody>
        </p:sp>
      </p:grpSp>
      <p:grpSp>
        <p:nvGrpSpPr>
          <p:cNvPr id="8" name="Group 31"/>
          <p:cNvGrpSpPr>
            <a:grpSpLocks/>
          </p:cNvGrpSpPr>
          <p:nvPr/>
        </p:nvGrpSpPr>
        <p:grpSpPr bwMode="auto">
          <a:xfrm>
            <a:off x="6565900" y="1743075"/>
            <a:ext cx="1311275" cy="2159000"/>
            <a:chOff x="4136" y="1098"/>
            <a:chExt cx="826" cy="1360"/>
          </a:xfrm>
        </p:grpSpPr>
        <p:sp>
          <p:nvSpPr>
            <p:cNvPr id="5137" name="Rectangle 5"/>
            <p:cNvSpPr>
              <a:spLocks noChangeArrowheads="1"/>
            </p:cNvSpPr>
            <p:nvPr/>
          </p:nvSpPr>
          <p:spPr bwMode="auto">
            <a:xfrm>
              <a:off x="4272" y="1444"/>
              <a:ext cx="649" cy="1008"/>
            </a:xfrm>
            <a:prstGeom prst="rect">
              <a:avLst/>
            </a:prstGeom>
            <a:solidFill>
              <a:schemeClr val="bg1"/>
            </a:solidFill>
            <a:ln w="12700">
              <a:solidFill>
                <a:schemeClr val="tx1"/>
              </a:solidFill>
              <a:miter lim="800000"/>
              <a:headEnd/>
              <a:tailEnd/>
            </a:ln>
          </p:spPr>
          <p:txBody>
            <a:bodyPr wrap="none" anchor="ctr"/>
            <a:lstStyle/>
            <a:p>
              <a:r>
                <a:rPr lang="fr-FR"/>
                <a:t>M</a:t>
              </a:r>
            </a:p>
          </p:txBody>
        </p:sp>
        <p:sp>
          <p:nvSpPr>
            <p:cNvPr id="5138" name="Text Box 13"/>
            <p:cNvSpPr txBox="1">
              <a:spLocks noChangeArrowheads="1"/>
            </p:cNvSpPr>
            <p:nvPr/>
          </p:nvSpPr>
          <p:spPr bwMode="auto">
            <a:xfrm>
              <a:off x="4136" y="1098"/>
              <a:ext cx="826" cy="212"/>
            </a:xfrm>
            <a:prstGeom prst="rect">
              <a:avLst/>
            </a:prstGeom>
            <a:noFill/>
            <a:ln w="12700">
              <a:noFill/>
              <a:miter lim="800000"/>
              <a:headEnd/>
              <a:tailEnd/>
            </a:ln>
          </p:spPr>
          <p:txBody>
            <a:bodyPr wrap="none" anchor="ctr">
              <a:spAutoFit/>
            </a:bodyPr>
            <a:lstStyle/>
            <a:p>
              <a:r>
                <a:rPr lang="fr-FR" sz="1600"/>
                <a:t>Message clair</a:t>
              </a:r>
            </a:p>
          </p:txBody>
        </p:sp>
        <p:sp>
          <p:nvSpPr>
            <p:cNvPr id="5139" name="Text Box 24"/>
            <p:cNvSpPr txBox="1">
              <a:spLocks noChangeArrowheads="1"/>
            </p:cNvSpPr>
            <p:nvPr/>
          </p:nvSpPr>
          <p:spPr bwMode="auto">
            <a:xfrm>
              <a:off x="4490" y="2246"/>
              <a:ext cx="258" cy="212"/>
            </a:xfrm>
            <a:prstGeom prst="rect">
              <a:avLst/>
            </a:prstGeom>
            <a:noFill/>
            <a:ln w="12700">
              <a:noFill/>
              <a:miter lim="800000"/>
              <a:headEnd/>
              <a:tailEnd/>
            </a:ln>
          </p:spPr>
          <p:txBody>
            <a:bodyPr wrap="none" anchor="ctr">
              <a:spAutoFit/>
            </a:bodyPr>
            <a:lstStyle/>
            <a:p>
              <a:r>
                <a:rPr lang="fr-FR" sz="1600"/>
                <a:t>Ks</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8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8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p:bldP spid="35844" grpId="0" animBg="1"/>
      <p:bldP spid="35851" grpId="0"/>
      <p:bldP spid="35854" grpId="0" animBg="1"/>
      <p:bldP spid="3585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4" name="Object 2"/>
          <p:cNvGraphicFramePr>
            <a:graphicFrameLocks noChangeAspect="1"/>
          </p:cNvGraphicFramePr>
          <p:nvPr/>
        </p:nvGraphicFramePr>
        <p:xfrm>
          <a:off x="990600" y="1928813"/>
          <a:ext cx="7593013" cy="4838700"/>
        </p:xfrm>
        <a:graphic>
          <a:graphicData uri="http://schemas.openxmlformats.org/presentationml/2006/ole">
            <mc:AlternateContent xmlns:mc="http://schemas.openxmlformats.org/markup-compatibility/2006">
              <mc:Choice xmlns:v="urn:schemas-microsoft-com:vml" Requires="v">
                <p:oleObj spid="_x0000_s6161" name="Document" r:id="rId4" imgW="7439760" imgH="4461840" progId="Word.Document.8">
                  <p:embed/>
                </p:oleObj>
              </mc:Choice>
              <mc:Fallback>
                <p:oleObj name="Document" r:id="rId4" imgW="7439760" imgH="446184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928813"/>
                        <a:ext cx="7593013" cy="483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txBox="1">
            <a:spLocks noChangeArrowheads="1"/>
          </p:cNvSpPr>
          <p:nvPr/>
        </p:nvSpPr>
        <p:spPr>
          <a:xfrm>
            <a:off x="685800" y="228600"/>
            <a:ext cx="7772400" cy="533400"/>
          </a:xfrm>
          <a:prstGeom prst="rect">
            <a:avLst/>
          </a:prstGeom>
          <a:noFill/>
          <a:ln/>
        </p:spPr>
        <p:txBody>
          <a:bodyPr lIns="90488" tIns="44450" rIns="90488" bIns="44450" anchor="b"/>
          <a:lstStyle/>
          <a:p>
            <a:pPr algn="l">
              <a:lnSpc>
                <a:spcPct val="80000"/>
              </a:lnSpc>
              <a:defRPr/>
            </a:pPr>
            <a:r>
              <a:rPr lang="fr-FR" sz="3200" kern="0" dirty="0">
                <a:solidFill>
                  <a:schemeClr val="accent2"/>
                </a:solidFill>
                <a:latin typeface="+mj-lt"/>
                <a:ea typeface="+mj-ea"/>
                <a:cs typeface="+mj-cs"/>
              </a:rPr>
              <a:t>Comparaison des 2 algorithmes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4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3"/>
          <p:cNvSpPr txBox="1">
            <a:spLocks/>
          </p:cNvSpPr>
          <p:nvPr/>
        </p:nvSpPr>
        <p:spPr>
          <a:xfrm>
            <a:off x="609600" y="1357313"/>
            <a:ext cx="7534275" cy="4857750"/>
          </a:xfrm>
          <a:prstGeom prst="rect">
            <a:avLst/>
          </a:prstGeom>
        </p:spPr>
        <p:txBody>
          <a:bodyPr/>
          <a:lstStyle/>
          <a:p>
            <a:pPr marL="342900" indent="-342900" algn="l">
              <a:spcBef>
                <a:spcPct val="20000"/>
              </a:spcBef>
              <a:buFontTx/>
              <a:buChar char="•"/>
              <a:defRPr/>
            </a:pPr>
            <a:r>
              <a:rPr lang="fr-FR" sz="2000" kern="0" dirty="0">
                <a:latin typeface="+mn-lt"/>
              </a:rPr>
              <a:t>Statistiques sur la sécurité</a:t>
            </a:r>
          </a:p>
          <a:p>
            <a:pPr marL="342900" indent="-342900" algn="l">
              <a:spcBef>
                <a:spcPct val="20000"/>
              </a:spcBef>
              <a:buFontTx/>
              <a:buChar char="•"/>
              <a:defRPr/>
            </a:pPr>
            <a:r>
              <a:rPr lang="fr-FR" sz="2000" kern="0" dirty="0">
                <a:latin typeface="+mn-lt"/>
              </a:rPr>
              <a:t>Sécurité Physique</a:t>
            </a:r>
          </a:p>
          <a:p>
            <a:pPr marL="342900" indent="-342900" algn="l">
              <a:spcBef>
                <a:spcPct val="20000"/>
              </a:spcBef>
              <a:buFontTx/>
              <a:buChar char="•"/>
              <a:defRPr/>
            </a:pPr>
            <a:r>
              <a:rPr lang="fr-FR" sz="2000" kern="0" dirty="0">
                <a:latin typeface="+mn-lt"/>
              </a:rPr>
              <a:t>Besoin en sécurité physique</a:t>
            </a:r>
          </a:p>
          <a:p>
            <a:pPr marL="342900" indent="-342900" algn="l">
              <a:spcBef>
                <a:spcPct val="20000"/>
              </a:spcBef>
              <a:buFontTx/>
              <a:buChar char="•"/>
              <a:defRPr/>
            </a:pPr>
            <a:r>
              <a:rPr lang="fr-FR" sz="2000" kern="0" dirty="0">
                <a:latin typeface="+mn-lt"/>
              </a:rPr>
              <a:t>Facteurs affectant la sécurité physique</a:t>
            </a:r>
          </a:p>
          <a:p>
            <a:pPr marL="342900" indent="-342900" algn="l">
              <a:spcBef>
                <a:spcPct val="20000"/>
              </a:spcBef>
              <a:buFontTx/>
              <a:buChar char="•"/>
              <a:defRPr/>
            </a:pPr>
            <a:r>
              <a:rPr lang="fr-FR" sz="2000" kern="0" dirty="0">
                <a:latin typeface="+mn-lt"/>
              </a:rPr>
              <a:t>Sécurité physique-liste de contrôle</a:t>
            </a:r>
          </a:p>
          <a:p>
            <a:pPr marL="342900" indent="-342900" algn="l">
              <a:spcBef>
                <a:spcPct val="20000"/>
              </a:spcBef>
              <a:buFontTx/>
              <a:buChar char="•"/>
              <a:defRPr/>
            </a:pPr>
            <a:r>
              <a:rPr lang="fr-FR" sz="2000" kern="0" dirty="0">
                <a:solidFill>
                  <a:schemeClr val="tx2"/>
                </a:solidFill>
                <a:latin typeface="+mn-lt"/>
              </a:rPr>
              <a:t>Obstacles Physiques</a:t>
            </a:r>
          </a:p>
          <a:p>
            <a:pPr marL="342900" indent="-342900" algn="l">
              <a:spcBef>
                <a:spcPct val="20000"/>
              </a:spcBef>
              <a:buFontTx/>
              <a:buChar char="•"/>
              <a:defRPr/>
            </a:pPr>
            <a:r>
              <a:rPr lang="fr-FR" sz="2000" kern="0" dirty="0">
                <a:latin typeface="+mn-lt"/>
              </a:rPr>
              <a:t>Wireless Security</a:t>
            </a:r>
          </a:p>
          <a:p>
            <a:pPr marL="342900" indent="-342900" algn="l">
              <a:spcBef>
                <a:spcPct val="20000"/>
              </a:spcBef>
              <a:buFontTx/>
              <a:buChar char="•"/>
              <a:defRPr/>
            </a:pPr>
            <a:r>
              <a:rPr lang="fr-FR" sz="2000" kern="0" dirty="0">
                <a:solidFill>
                  <a:schemeClr val="tx2"/>
                </a:solidFill>
                <a:latin typeface="+mn-lt"/>
              </a:rPr>
              <a:t>Vols des </a:t>
            </a:r>
            <a:r>
              <a:rPr lang="fr-FR" sz="2000" kern="0" dirty="0" err="1">
                <a:solidFill>
                  <a:schemeClr val="tx2"/>
                </a:solidFill>
                <a:latin typeface="+mn-lt"/>
              </a:rPr>
              <a:t>Laptops</a:t>
            </a:r>
            <a:endParaRPr lang="fr-FR" sz="2000" kern="0" dirty="0">
              <a:solidFill>
                <a:schemeClr val="tx2"/>
              </a:solidFill>
              <a:latin typeface="+mn-lt"/>
            </a:endParaRPr>
          </a:p>
          <a:p>
            <a:pPr marL="342900" indent="-342900" algn="l">
              <a:spcBef>
                <a:spcPct val="20000"/>
              </a:spcBef>
              <a:buFontTx/>
              <a:buChar char="•"/>
              <a:defRPr/>
            </a:pPr>
            <a:r>
              <a:rPr lang="fr-FR" sz="2000" kern="0" dirty="0"/>
              <a:t>Défis pour mettre en œuvre  la sécurité Physique</a:t>
            </a:r>
          </a:p>
          <a:p>
            <a:pPr marL="342900" indent="-342900" algn="l">
              <a:spcBef>
                <a:spcPct val="20000"/>
              </a:spcBef>
              <a:buFontTx/>
              <a:buChar char="•"/>
              <a:defRPr/>
            </a:pPr>
            <a:r>
              <a:rPr lang="fr-FR" sz="2000" kern="0" dirty="0">
                <a:solidFill>
                  <a:schemeClr val="tx2"/>
                </a:solidFill>
              </a:rPr>
              <a:t>Techniques d’espionnage</a:t>
            </a:r>
          </a:p>
          <a:p>
            <a:pPr marL="342900" indent="-342900" algn="l">
              <a:spcBef>
                <a:spcPct val="20000"/>
              </a:spcBef>
              <a:buFontTx/>
              <a:buChar char="•"/>
              <a:defRPr/>
            </a:pPr>
            <a:r>
              <a:rPr lang="fr-FR" sz="2000" kern="0" dirty="0">
                <a:solidFill>
                  <a:schemeClr val="tx2"/>
                </a:solidFill>
                <a:latin typeface="+mn-lt"/>
              </a:rPr>
              <a:t>Les mécanismes de sécurité de l’information</a:t>
            </a:r>
          </a:p>
          <a:p>
            <a:pPr marL="342900" indent="-342900" algn="l">
              <a:spcBef>
                <a:spcPct val="20000"/>
              </a:spcBef>
              <a:buFontTx/>
              <a:buChar char="•"/>
              <a:defRPr/>
            </a:pPr>
            <a:r>
              <a:rPr lang="fr-FR" sz="2000" kern="0" dirty="0">
                <a:solidFill>
                  <a:srgbClr val="FF0000"/>
                </a:solidFill>
                <a:latin typeface="+mn-lt"/>
              </a:rPr>
              <a:t>Sécurité du système de  l’information</a:t>
            </a:r>
          </a:p>
          <a:p>
            <a:pPr marL="342900" indent="-342900" algn="l">
              <a:spcBef>
                <a:spcPct val="20000"/>
              </a:spcBef>
              <a:buFontTx/>
              <a:buChar char="•"/>
              <a:defRPr/>
            </a:pPr>
            <a:r>
              <a:rPr lang="fr-FR" sz="2000" kern="0" dirty="0">
                <a:latin typeface="+mn-lt"/>
              </a:rPr>
              <a:t>EPS (</a:t>
            </a:r>
            <a:r>
              <a:rPr lang="fr-FR" sz="2000" kern="0" dirty="0" err="1">
                <a:latin typeface="+mn-lt"/>
              </a:rPr>
              <a:t>Electronic</a:t>
            </a:r>
            <a:r>
              <a:rPr lang="fr-FR" sz="2000" kern="0" dirty="0">
                <a:latin typeface="+mn-lt"/>
              </a:rPr>
              <a:t> </a:t>
            </a:r>
            <a:r>
              <a:rPr lang="fr-FR" sz="2000" kern="0" dirty="0" err="1">
                <a:latin typeface="+mn-lt"/>
              </a:rPr>
              <a:t>Physical</a:t>
            </a:r>
            <a:r>
              <a:rPr lang="fr-FR" sz="2000" kern="0" dirty="0">
                <a:latin typeface="+mn-lt"/>
              </a:rPr>
              <a:t> Security)</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re 1"/>
          <p:cNvSpPr>
            <a:spLocks noGrp="1"/>
          </p:cNvSpPr>
          <p:nvPr>
            <p:ph type="title"/>
          </p:nvPr>
        </p:nvSpPr>
        <p:spPr/>
        <p:txBody>
          <a:bodyPr/>
          <a:lstStyle/>
          <a:p>
            <a:r>
              <a:rPr lang="fr-FR" smtClean="0"/>
              <a:t>Sécurité du SI</a:t>
            </a:r>
          </a:p>
        </p:txBody>
      </p:sp>
      <p:sp>
        <p:nvSpPr>
          <p:cNvPr id="94211" name="Espace réservé du contenu 2"/>
          <p:cNvSpPr>
            <a:spLocks noGrp="1"/>
          </p:cNvSpPr>
          <p:nvPr>
            <p:ph idx="1"/>
          </p:nvPr>
        </p:nvSpPr>
        <p:spPr/>
        <p:txBody>
          <a:bodyPr/>
          <a:lstStyle/>
          <a:p>
            <a:r>
              <a:rPr lang="fr-FR" dirty="0" smtClean="0"/>
              <a:t>Hiérarchie de sécurisation de l’information :</a:t>
            </a:r>
          </a:p>
          <a:p>
            <a:pPr lvl="1"/>
            <a:r>
              <a:rPr lang="fr-FR" dirty="0" smtClean="0"/>
              <a:t>Protection des </a:t>
            </a:r>
            <a:r>
              <a:rPr lang="fr-FR" dirty="0" err="1" smtClean="0"/>
              <a:t>password</a:t>
            </a:r>
            <a:r>
              <a:rPr lang="fr-FR" dirty="0" smtClean="0"/>
              <a:t> / </a:t>
            </a:r>
            <a:r>
              <a:rPr lang="fr-FR" dirty="0" err="1" smtClean="0"/>
              <a:t>password</a:t>
            </a:r>
            <a:r>
              <a:rPr lang="fr-FR" dirty="0" smtClean="0"/>
              <a:t> complexe</a:t>
            </a:r>
          </a:p>
          <a:p>
            <a:pPr lvl="1"/>
            <a:r>
              <a:rPr lang="fr-FR" dirty="0" smtClean="0"/>
              <a:t>Antivirus</a:t>
            </a:r>
          </a:p>
          <a:p>
            <a:pPr lvl="1"/>
            <a:r>
              <a:rPr lang="fr-FR" dirty="0" smtClean="0"/>
              <a:t>Firewalls</a:t>
            </a:r>
          </a:p>
          <a:p>
            <a:pPr lvl="1"/>
            <a:r>
              <a:rPr lang="fr-FR" dirty="0" smtClean="0"/>
              <a:t>IDS</a:t>
            </a:r>
          </a:p>
          <a:p>
            <a:pPr lvl="1"/>
            <a:r>
              <a:rPr lang="fr-FR" dirty="0" smtClean="0"/>
              <a:t>Mise à jour régulière de l’OS</a:t>
            </a:r>
          </a:p>
          <a:p>
            <a:pPr lvl="1"/>
            <a:r>
              <a:rPr lang="fr-FR" dirty="0" smtClean="0"/>
              <a:t>Verrouillage des ports inutiles (+</a:t>
            </a:r>
            <a:r>
              <a:rPr lang="fr-FR" dirty="0" err="1" smtClean="0"/>
              <a:t>Laptop</a:t>
            </a:r>
            <a:r>
              <a:rPr lang="fr-FR" dirty="0" smtClean="0"/>
              <a:t>)</a:t>
            </a:r>
          </a:p>
          <a:p>
            <a:pPr lvl="1"/>
            <a:r>
              <a:rPr lang="fr-FR" dirty="0" smtClean="0"/>
              <a:t>Enregistrement de </a:t>
            </a:r>
            <a:r>
              <a:rPr lang="fr-FR" dirty="0" err="1" smtClean="0"/>
              <a:t>laptop</a:t>
            </a:r>
            <a:r>
              <a:rPr lang="fr-FR" dirty="0" smtClean="0"/>
              <a:t> (chez les </a:t>
            </a:r>
            <a:r>
              <a:rPr lang="fr-FR" dirty="0" err="1" smtClean="0"/>
              <a:t>fabriquants</a:t>
            </a:r>
            <a:r>
              <a:rPr lang="fr-FR" dirty="0" smtClean="0"/>
              <a:t>)</a:t>
            </a:r>
          </a:p>
          <a:p>
            <a:pPr lvl="1"/>
            <a:r>
              <a:rPr lang="fr-FR" dirty="0" smtClean="0"/>
              <a:t>Cryptage des fichiers  </a:t>
            </a:r>
            <a:r>
              <a:rPr lang="fr-FR" dirty="0" smtClean="0"/>
              <a:t>confidentiels/importants </a:t>
            </a:r>
            <a:endParaRPr lang="fr-FR" dirty="0" smtClean="0"/>
          </a:p>
          <a:p>
            <a:pPr lvl="1"/>
            <a:endParaRPr lang="fr-FR"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re 1"/>
          <p:cNvSpPr>
            <a:spLocks noGrp="1"/>
          </p:cNvSpPr>
          <p:nvPr>
            <p:ph type="title"/>
          </p:nvPr>
        </p:nvSpPr>
        <p:spPr>
          <a:xfrm>
            <a:off x="533400" y="228600"/>
            <a:ext cx="7772400" cy="842963"/>
          </a:xfrm>
        </p:spPr>
        <p:txBody>
          <a:bodyPr/>
          <a:lstStyle/>
          <a:p>
            <a:endParaRPr lang="fr-FR" smtClean="0"/>
          </a:p>
        </p:txBody>
      </p:sp>
      <p:sp>
        <p:nvSpPr>
          <p:cNvPr id="3" name="Espace réservé du contenu 3"/>
          <p:cNvSpPr txBox="1">
            <a:spLocks/>
          </p:cNvSpPr>
          <p:nvPr/>
        </p:nvSpPr>
        <p:spPr>
          <a:xfrm>
            <a:off x="609600" y="1357313"/>
            <a:ext cx="7534275" cy="4857750"/>
          </a:xfrm>
          <a:prstGeom prst="rect">
            <a:avLst/>
          </a:prstGeom>
        </p:spPr>
        <p:txBody>
          <a:bodyPr/>
          <a:lstStyle/>
          <a:p>
            <a:pPr marL="342900" indent="-342900" algn="l">
              <a:spcBef>
                <a:spcPct val="20000"/>
              </a:spcBef>
              <a:buFontTx/>
              <a:buChar char="•"/>
              <a:defRPr/>
            </a:pPr>
            <a:r>
              <a:rPr lang="fr-FR" sz="2000" kern="0" dirty="0">
                <a:latin typeface="+mn-lt"/>
              </a:rPr>
              <a:t>Statistiques sur la sécurité</a:t>
            </a:r>
          </a:p>
          <a:p>
            <a:pPr marL="342900" indent="-342900" algn="l">
              <a:spcBef>
                <a:spcPct val="20000"/>
              </a:spcBef>
              <a:buFontTx/>
              <a:buChar char="•"/>
              <a:defRPr/>
            </a:pPr>
            <a:r>
              <a:rPr lang="fr-FR" sz="2000" kern="0" dirty="0">
                <a:latin typeface="+mn-lt"/>
              </a:rPr>
              <a:t>Sécurité Physique</a:t>
            </a:r>
          </a:p>
          <a:p>
            <a:pPr marL="342900" indent="-342900" algn="l">
              <a:spcBef>
                <a:spcPct val="20000"/>
              </a:spcBef>
              <a:buFontTx/>
              <a:buChar char="•"/>
              <a:defRPr/>
            </a:pPr>
            <a:r>
              <a:rPr lang="fr-FR" sz="2000" kern="0" dirty="0">
                <a:latin typeface="+mn-lt"/>
              </a:rPr>
              <a:t>Besoin en sécurité physique</a:t>
            </a:r>
          </a:p>
          <a:p>
            <a:pPr marL="342900" indent="-342900" algn="l">
              <a:spcBef>
                <a:spcPct val="20000"/>
              </a:spcBef>
              <a:buFontTx/>
              <a:buChar char="•"/>
              <a:defRPr/>
            </a:pPr>
            <a:r>
              <a:rPr lang="fr-FR" sz="2000" kern="0" dirty="0">
                <a:latin typeface="+mn-lt"/>
              </a:rPr>
              <a:t>Facteurs affectant la sécurité physique</a:t>
            </a:r>
          </a:p>
          <a:p>
            <a:pPr marL="342900" indent="-342900" algn="l">
              <a:spcBef>
                <a:spcPct val="20000"/>
              </a:spcBef>
              <a:buFontTx/>
              <a:buChar char="•"/>
              <a:defRPr/>
            </a:pPr>
            <a:r>
              <a:rPr lang="fr-FR" sz="2000" kern="0" dirty="0">
                <a:latin typeface="+mn-lt"/>
              </a:rPr>
              <a:t>Sécurité physique-liste de contrôle</a:t>
            </a:r>
          </a:p>
          <a:p>
            <a:pPr marL="342900" indent="-342900" algn="l">
              <a:spcBef>
                <a:spcPct val="20000"/>
              </a:spcBef>
              <a:buFontTx/>
              <a:buChar char="•"/>
              <a:defRPr/>
            </a:pPr>
            <a:r>
              <a:rPr lang="fr-FR" sz="2000" kern="0" dirty="0">
                <a:solidFill>
                  <a:schemeClr val="tx2"/>
                </a:solidFill>
                <a:latin typeface="+mn-lt"/>
              </a:rPr>
              <a:t>Obstacles Physiques</a:t>
            </a:r>
          </a:p>
          <a:p>
            <a:pPr marL="342900" indent="-342900" algn="l">
              <a:spcBef>
                <a:spcPct val="20000"/>
              </a:spcBef>
              <a:buFontTx/>
              <a:buChar char="•"/>
              <a:defRPr/>
            </a:pPr>
            <a:r>
              <a:rPr lang="fr-FR" sz="2000" kern="0" dirty="0">
                <a:latin typeface="+mn-lt"/>
              </a:rPr>
              <a:t>Wireless Security</a:t>
            </a:r>
          </a:p>
          <a:p>
            <a:pPr marL="342900" indent="-342900" algn="l">
              <a:spcBef>
                <a:spcPct val="20000"/>
              </a:spcBef>
              <a:buFontTx/>
              <a:buChar char="•"/>
              <a:defRPr/>
            </a:pPr>
            <a:r>
              <a:rPr lang="fr-FR" sz="2000" kern="0" dirty="0">
                <a:solidFill>
                  <a:schemeClr val="tx2"/>
                </a:solidFill>
                <a:latin typeface="+mn-lt"/>
              </a:rPr>
              <a:t>Vols des </a:t>
            </a:r>
            <a:r>
              <a:rPr lang="fr-FR" sz="2000" kern="0" dirty="0" err="1">
                <a:solidFill>
                  <a:schemeClr val="tx2"/>
                </a:solidFill>
                <a:latin typeface="+mn-lt"/>
              </a:rPr>
              <a:t>Laptops</a:t>
            </a:r>
            <a:endParaRPr lang="fr-FR" sz="2000" kern="0" dirty="0">
              <a:solidFill>
                <a:schemeClr val="tx2"/>
              </a:solidFill>
              <a:latin typeface="+mn-lt"/>
            </a:endParaRPr>
          </a:p>
          <a:p>
            <a:pPr marL="342900" indent="-342900" algn="l">
              <a:spcBef>
                <a:spcPct val="20000"/>
              </a:spcBef>
              <a:buFontTx/>
              <a:buChar char="•"/>
              <a:defRPr/>
            </a:pPr>
            <a:r>
              <a:rPr lang="fr-FR" sz="2000" kern="0" dirty="0"/>
              <a:t>Défis pour mettre en œuvre  la sécurité Physique</a:t>
            </a:r>
          </a:p>
          <a:p>
            <a:pPr marL="342900" indent="-342900" algn="l">
              <a:spcBef>
                <a:spcPct val="20000"/>
              </a:spcBef>
              <a:buFontTx/>
              <a:buChar char="•"/>
              <a:defRPr/>
            </a:pPr>
            <a:r>
              <a:rPr lang="fr-FR" sz="2000" kern="0" dirty="0">
                <a:solidFill>
                  <a:schemeClr val="tx2"/>
                </a:solidFill>
              </a:rPr>
              <a:t>Techniques d’espionnage</a:t>
            </a:r>
          </a:p>
          <a:p>
            <a:pPr marL="342900" indent="-342900" algn="l">
              <a:spcBef>
                <a:spcPct val="20000"/>
              </a:spcBef>
              <a:buFontTx/>
              <a:buChar char="•"/>
              <a:defRPr/>
            </a:pPr>
            <a:r>
              <a:rPr lang="fr-FR" sz="2000" kern="0" dirty="0">
                <a:solidFill>
                  <a:schemeClr val="tx2"/>
                </a:solidFill>
                <a:latin typeface="+mn-lt"/>
              </a:rPr>
              <a:t>Les mécanismes de sécurité de l’information</a:t>
            </a:r>
          </a:p>
          <a:p>
            <a:pPr marL="342900" indent="-342900" algn="l">
              <a:spcBef>
                <a:spcPct val="20000"/>
              </a:spcBef>
              <a:buFontTx/>
              <a:buChar char="•"/>
              <a:defRPr/>
            </a:pPr>
            <a:r>
              <a:rPr lang="fr-FR" sz="2000" kern="0" dirty="0">
                <a:solidFill>
                  <a:schemeClr val="tx2"/>
                </a:solidFill>
                <a:latin typeface="+mn-lt"/>
              </a:rPr>
              <a:t>Sécurité du système de  l’information</a:t>
            </a:r>
          </a:p>
          <a:p>
            <a:pPr marL="342900" indent="-342900" algn="l">
              <a:spcBef>
                <a:spcPct val="20000"/>
              </a:spcBef>
              <a:buFontTx/>
              <a:buChar char="•"/>
              <a:defRPr/>
            </a:pPr>
            <a:r>
              <a:rPr lang="fr-FR" sz="2000" kern="0" dirty="0">
                <a:solidFill>
                  <a:srgbClr val="FF0000"/>
                </a:solidFill>
                <a:latin typeface="+mn-lt"/>
              </a:rPr>
              <a:t>EPS (</a:t>
            </a:r>
            <a:r>
              <a:rPr lang="fr-FR" sz="2000" kern="0" dirty="0" err="1">
                <a:solidFill>
                  <a:srgbClr val="FF0000"/>
                </a:solidFill>
                <a:latin typeface="+mn-lt"/>
              </a:rPr>
              <a:t>Electronic</a:t>
            </a:r>
            <a:r>
              <a:rPr lang="fr-FR" sz="2000" kern="0" dirty="0">
                <a:solidFill>
                  <a:srgbClr val="FF0000"/>
                </a:solidFill>
                <a:latin typeface="+mn-lt"/>
              </a:rPr>
              <a:t> </a:t>
            </a:r>
            <a:r>
              <a:rPr lang="fr-FR" sz="2000" kern="0" dirty="0" err="1">
                <a:solidFill>
                  <a:srgbClr val="FF0000"/>
                </a:solidFill>
                <a:latin typeface="+mn-lt"/>
              </a:rPr>
              <a:t>Physical</a:t>
            </a:r>
            <a:r>
              <a:rPr lang="fr-FR" sz="2000" kern="0" dirty="0">
                <a:solidFill>
                  <a:srgbClr val="FF0000"/>
                </a:solidFill>
                <a:latin typeface="+mn-lt"/>
              </a:rPr>
              <a:t> Security)</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re 1"/>
          <p:cNvSpPr>
            <a:spLocks noGrp="1"/>
          </p:cNvSpPr>
          <p:nvPr>
            <p:ph type="title"/>
          </p:nvPr>
        </p:nvSpPr>
        <p:spPr>
          <a:xfrm>
            <a:off x="500063" y="142875"/>
            <a:ext cx="7572375" cy="771525"/>
          </a:xfrm>
        </p:spPr>
        <p:txBody>
          <a:bodyPr/>
          <a:lstStyle/>
          <a:p>
            <a:r>
              <a:rPr lang="fr-FR" sz="3600" smtClean="0"/>
              <a:t>EPS Electronic Physical Security</a:t>
            </a:r>
          </a:p>
        </p:txBody>
      </p:sp>
      <p:sp>
        <p:nvSpPr>
          <p:cNvPr id="96259" name="Espace réservé du contenu 2"/>
          <p:cNvSpPr>
            <a:spLocks noGrp="1"/>
          </p:cNvSpPr>
          <p:nvPr>
            <p:ph idx="1"/>
          </p:nvPr>
        </p:nvSpPr>
        <p:spPr>
          <a:xfrm>
            <a:off x="428625" y="1214438"/>
            <a:ext cx="8286750" cy="5000625"/>
          </a:xfrm>
        </p:spPr>
        <p:txBody>
          <a:bodyPr/>
          <a:lstStyle/>
          <a:p>
            <a:r>
              <a:rPr lang="fr-FR" sz="2600" smtClean="0"/>
              <a:t>Système de détection d’incendie</a:t>
            </a:r>
          </a:p>
          <a:p>
            <a:r>
              <a:rPr lang="fr-FR" sz="2600" smtClean="0"/>
              <a:t>Système de suppression automatique de gaz</a:t>
            </a:r>
          </a:p>
          <a:p>
            <a:r>
              <a:rPr lang="fr-FR" sz="2600" smtClean="0"/>
              <a:t>Solution de vidéosurveillance (CCTV, IP Network, DVR/NVR, etc….</a:t>
            </a:r>
          </a:p>
          <a:p>
            <a:r>
              <a:rPr lang="fr-FR" sz="2600" smtClean="0"/>
              <a:t>Access Control : RFID-Biometric-Smart Card</a:t>
            </a:r>
          </a:p>
          <a:p>
            <a:r>
              <a:rPr lang="fr-FR" sz="2600" smtClean="0"/>
              <a:t>Gestion visiteurs</a:t>
            </a:r>
          </a:p>
          <a:p>
            <a:r>
              <a:rPr lang="fr-FR" sz="2600" smtClean="0"/>
              <a:t>IDS</a:t>
            </a:r>
          </a:p>
          <a:p>
            <a:r>
              <a:rPr lang="fr-FR" sz="2600" smtClean="0"/>
              <a:t>Système répressif : clôture du périmètre, barrières de sécurité, barrière hyperfréquence, barrière infrarouge,</a:t>
            </a:r>
          </a:p>
          <a:p>
            <a:r>
              <a:rPr lang="fr-FR" sz="2600" smtClean="0"/>
              <a:t>Solution de contrôle de ronde</a:t>
            </a:r>
          </a:p>
          <a:p>
            <a:r>
              <a:rPr lang="fr-FR" sz="2600" smtClean="0"/>
              <a:t>Solution contre le vol de PC portable et PDA</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3">
            <a:hlinkClick r:id="rId3" action="ppaction://hlinksldjump"/>
          </p:cNvPr>
          <p:cNvSpPr>
            <a:spLocks noChangeArrowheads="1"/>
          </p:cNvSpPr>
          <p:nvPr/>
        </p:nvSpPr>
        <p:spPr bwMode="auto">
          <a:xfrm rot="-5400000">
            <a:off x="92869" y="6261894"/>
            <a:ext cx="601663" cy="428625"/>
          </a:xfrm>
          <a:prstGeom prst="rightArrow">
            <a:avLst>
              <a:gd name="adj1" fmla="val 46130"/>
              <a:gd name="adj2" fmla="val 99566"/>
            </a:avLst>
          </a:prstGeom>
          <a:noFill/>
          <a:ln w="9525" algn="ctr">
            <a:solidFill>
              <a:schemeClr val="accent2"/>
            </a:solidFill>
            <a:miter lim="800000"/>
            <a:headEnd/>
            <a:tailEnd/>
          </a:ln>
        </p:spPr>
        <p:txBody>
          <a:bodyPr vert="eaVert" anchor="ctr">
            <a:spAutoFit/>
          </a:bodyPr>
          <a:lstStyle/>
          <a:p>
            <a:endParaRPr lang="fr-FR">
              <a:solidFill>
                <a:schemeClr val="bg2"/>
              </a:solidFill>
            </a:endParaRPr>
          </a:p>
        </p:txBody>
      </p:sp>
      <p:pic>
        <p:nvPicPr>
          <p:cNvPr id="97283" name="Picture 4"/>
          <p:cNvPicPr>
            <a:picLocks noChangeAspect="1" noChangeArrowheads="1"/>
          </p:cNvPicPr>
          <p:nvPr/>
        </p:nvPicPr>
        <p:blipFill>
          <a:blip r:embed="rId4" cstate="print"/>
          <a:srcRect/>
          <a:stretch>
            <a:fillRect/>
          </a:stretch>
        </p:blipFill>
        <p:spPr bwMode="auto">
          <a:xfrm>
            <a:off x="-9525" y="0"/>
            <a:ext cx="9164638" cy="628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ouvelle présentation">
  <a:themeElements>
    <a:clrScheme name="Nouvelle pré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ouvelle présentation">
      <a:majorFont>
        <a:latin typeface="Comic Sans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uvelle pré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ouvelle pré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ouvelle pré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ouvelle pré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Office\Modèles\Nouvelle présentation.pot</Template>
  <TotalTime>18433</TotalTime>
  <Words>4636</Words>
  <Application>Microsoft Office PowerPoint</Application>
  <PresentationFormat>On-screen Show (4:3)</PresentationFormat>
  <Paragraphs>802</Paragraphs>
  <Slides>97</Slides>
  <Notes>2</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97</vt:i4>
      </vt:variant>
    </vt:vector>
  </HeadingPairs>
  <TitlesOfParts>
    <vt:vector size="101" baseType="lpstr">
      <vt:lpstr>Nouvelle présentation</vt:lpstr>
      <vt:lpstr>Clip</vt:lpstr>
      <vt:lpstr>Image Bitmap</vt:lpstr>
      <vt:lpstr>Document</vt:lpstr>
      <vt:lpstr>Université Mohamed V</vt:lpstr>
      <vt:lpstr>Objectifs Généraux du cours</vt:lpstr>
      <vt:lpstr>Objectifs Spécifiques</vt:lpstr>
      <vt:lpstr>Plan du cours</vt:lpstr>
      <vt:lpstr>Sommaire </vt:lpstr>
      <vt:lpstr>Sécurité en quelques chiffres </vt:lpstr>
      <vt:lpstr>PowerPoint Presentation</vt:lpstr>
      <vt:lpstr>Comprendre la sécurité physique ?</vt:lpstr>
      <vt:lpstr>Définition de la Sécurité Physique</vt:lpstr>
      <vt:lpstr>Définition suite</vt:lpstr>
      <vt:lpstr>PowerPoint Presentation</vt:lpstr>
      <vt:lpstr>Les besoins en sécurité physique</vt:lpstr>
      <vt:lpstr>Les besoins : suite</vt:lpstr>
      <vt:lpstr>Responsabilité de la sécurité physique</vt:lpstr>
      <vt:lpstr>Responsabilité : suite</vt:lpstr>
      <vt:lpstr>Responsabilité : suite</vt:lpstr>
      <vt:lpstr>PowerPoint Presentation</vt:lpstr>
      <vt:lpstr>Facteurs affectant la sécurité physique </vt:lpstr>
      <vt:lpstr>Facteurs affectant la sécurité physique </vt:lpstr>
      <vt:lpstr>Facteurs affectant la sécurité physique </vt:lpstr>
      <vt:lpstr>PowerPoint Presentation</vt:lpstr>
      <vt:lpstr>Sécurité physique – Check list</vt:lpstr>
      <vt:lpstr>Sécurité physique(1)-contournement</vt:lpstr>
      <vt:lpstr>Portails, Barrières </vt:lpstr>
      <vt:lpstr>Contournement : suite</vt:lpstr>
      <vt:lpstr>Sécurité physique (2)-locaux</vt:lpstr>
      <vt:lpstr>Liste de contrôle-camera CCTV</vt:lpstr>
      <vt:lpstr>Sécurité physique(3)-Réception</vt:lpstr>
      <vt:lpstr>Liste de contrôle-Réception</vt:lpstr>
      <vt:lpstr>Sécurité physique(4)-Salle Machine</vt:lpstr>
      <vt:lpstr>Sécurité physique(5)- Stations de travail</vt:lpstr>
      <vt:lpstr>Sécurité physique(6)– Acces Point</vt:lpstr>
      <vt:lpstr>Sécurité physique(7)–Autres équipements</vt:lpstr>
      <vt:lpstr>Sécurité Physique(8) -Contrôle d’accès</vt:lpstr>
      <vt:lpstr>Contrôle d’accès – technologies ?</vt:lpstr>
      <vt:lpstr>Contrôle d’accès- RFID Smart card</vt:lpstr>
      <vt:lpstr>Contrôle d’accès-Biométrie</vt:lpstr>
      <vt:lpstr>Contrôle d’accès-Empreinte digitale</vt:lpstr>
      <vt:lpstr>Contrôle d’accès-Reconnaissance de la rétine ou de l’Iris</vt:lpstr>
      <vt:lpstr>Contrôle d’accès-Forme de la main structure des veines</vt:lpstr>
      <vt:lpstr>Contrôle d’accès - Reconnaissance faciale &amp; vocale</vt:lpstr>
      <vt:lpstr>Contrôle d’accès-centrale ou contrôleur</vt:lpstr>
      <vt:lpstr>Contrôle d’accès-Obstacles physiques</vt:lpstr>
      <vt:lpstr>Contrôle d’accès-Obstacles physiques</vt:lpstr>
      <vt:lpstr>PowerPoint Presentation</vt:lpstr>
      <vt:lpstr>SAS Mantrap</vt:lpstr>
      <vt:lpstr>PowerPoint Presentation</vt:lpstr>
      <vt:lpstr>PowerPoint Presentation</vt:lpstr>
      <vt:lpstr>PowerPoint Presentation</vt:lpstr>
      <vt:lpstr>Sécurité Physique(9)- Maintenance </vt:lpstr>
      <vt:lpstr>PowerPoint Presentation</vt:lpstr>
      <vt:lpstr>PowerPoint Presentation</vt:lpstr>
      <vt:lpstr>Accès distant : suite</vt:lpstr>
      <vt:lpstr>PowerPoint Presentation</vt:lpstr>
      <vt:lpstr>Obstacles physiques</vt:lpstr>
      <vt:lpstr>PowerPoint Presentation</vt:lpstr>
      <vt:lpstr>Wireless Security </vt:lpstr>
      <vt:lpstr>Wireless Security </vt:lpstr>
      <vt:lpstr>Wireless Security (M)</vt:lpstr>
      <vt:lpstr>PowerPoint Presentation</vt:lpstr>
      <vt:lpstr>Vol de PC portable </vt:lpstr>
      <vt:lpstr>Vol de PC portable : suite</vt:lpstr>
      <vt:lpstr>PowerPoint Presentation</vt:lpstr>
      <vt:lpstr>Verrouillage des laptop</vt:lpstr>
      <vt:lpstr>Suivi de PC portable :  Xtool Computer Tracker</vt:lpstr>
      <vt:lpstr>Laptop COP</vt:lpstr>
      <vt:lpstr>Outils permettant de trouver les Portables volés</vt:lpstr>
      <vt:lpstr>STOP Security Plates </vt:lpstr>
      <vt:lpstr>Cryptage du DD : TrueCrypt</vt:lpstr>
      <vt:lpstr>PowerPoint Presentation</vt:lpstr>
      <vt:lpstr>Défis pour mettre en œuvre  la sécurité physique </vt:lpstr>
      <vt:lpstr>PowerPoint Presentation</vt:lpstr>
      <vt:lpstr>Techniques d’espionnage</vt:lpstr>
      <vt:lpstr>PowerPoint Presentation</vt:lpstr>
      <vt:lpstr>Mécanismes de sécurité</vt:lpstr>
      <vt:lpstr>Mécanismes de sécurité</vt:lpstr>
      <vt:lpstr>Les mécanismes d’authentification</vt:lpstr>
      <vt:lpstr>Les mécanismes d’authentification</vt:lpstr>
      <vt:lpstr>Les mécanismes de sécurité : Recap </vt:lpstr>
      <vt:lpstr>Les mécanismes de sécurité</vt:lpstr>
      <vt:lpstr>PowerPoint Presentation</vt:lpstr>
      <vt:lpstr>PowerPoint Presentation</vt:lpstr>
      <vt:lpstr>PowerPoint Presentation</vt:lpstr>
      <vt:lpstr>Algorithme à clé publique ou asymétrique  Principe </vt:lpstr>
      <vt:lpstr>PowerPoint Presentation</vt:lpstr>
      <vt:lpstr>Confidentialité avec clé publique</vt:lpstr>
      <vt:lpstr>Mécanisme de sécu : Signature digitale (1)</vt:lpstr>
      <vt:lpstr>Mécanisme de sécu : Signature digitale (2)</vt:lpstr>
      <vt:lpstr>Signature digitale : vérification</vt:lpstr>
      <vt:lpstr>Combinaison : confidentialité et signature</vt:lpstr>
      <vt:lpstr>PowerPoint Presentation</vt:lpstr>
      <vt:lpstr>PowerPoint Presentation</vt:lpstr>
      <vt:lpstr>PowerPoint Presentation</vt:lpstr>
      <vt:lpstr>Sécurité du SI</vt:lpstr>
      <vt:lpstr>PowerPoint Presentation</vt:lpstr>
      <vt:lpstr>EPS Electronic Physical Security</vt:lpstr>
      <vt:lpstr>PowerPoint Presentation</vt:lpstr>
    </vt:vector>
  </TitlesOfParts>
  <Company>computime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Organisation des données dans la mémoire  Les données manipulées par le  68000 sont de 5 types : le BIT  le DIGIT BCD (4 bits ) le BYTE ( octet 8 bits ) le WORD (mot 6 bits ) le LONG WORD (long mot 32 bits )</dc:title>
  <dc:creator>senhadji</dc:creator>
  <cp:lastModifiedBy>n0ak95</cp:lastModifiedBy>
  <cp:revision>523</cp:revision>
  <dcterms:created xsi:type="dcterms:W3CDTF">2002-11-15T12:34:58Z</dcterms:created>
  <dcterms:modified xsi:type="dcterms:W3CDTF">2013-10-01T16:37:23Z</dcterms:modified>
</cp:coreProperties>
</file>