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17" r:id="rId2"/>
    <p:sldId id="318"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56" r:id="rId19"/>
    <p:sldId id="264" r:id="rId20"/>
    <p:sldId id="265" r:id="rId21"/>
    <p:sldId id="266" r:id="rId22"/>
    <p:sldId id="267" r:id="rId23"/>
    <p:sldId id="268" r:id="rId24"/>
    <p:sldId id="270" r:id="rId25"/>
    <p:sldId id="259" r:id="rId26"/>
    <p:sldId id="274" r:id="rId27"/>
    <p:sldId id="278" r:id="rId28"/>
    <p:sldId id="279" r:id="rId29"/>
    <p:sldId id="297" r:id="rId30"/>
    <p:sldId id="298" r:id="rId31"/>
    <p:sldId id="321" r:id="rId32"/>
    <p:sldId id="322" r:id="rId33"/>
    <p:sldId id="323" r:id="rId34"/>
    <p:sldId id="324" r:id="rId35"/>
    <p:sldId id="325" r:id="rId36"/>
    <p:sldId id="326" r:id="rId37"/>
    <p:sldId id="327" r:id="rId38"/>
    <p:sldId id="320" r:id="rId39"/>
    <p:sldId id="307" r:id="rId40"/>
    <p:sldId id="308" r:id="rId41"/>
    <p:sldId id="309" r:id="rId42"/>
    <p:sldId id="310" r:id="rId43"/>
    <p:sldId id="311" r:id="rId44"/>
    <p:sldId id="312" r:id="rId45"/>
    <p:sldId id="313" r:id="rId46"/>
    <p:sldId id="314" r:id="rId47"/>
    <p:sldId id="315" r:id="rId48"/>
    <p:sldId id="316"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lam hadif" initials="ah" lastIdx="1" clrIdx="0">
    <p:extLst>
      <p:ext uri="{19B8F6BF-5375-455C-9EA6-DF929625EA0E}">
        <p15:presenceInfo xmlns:p15="http://schemas.microsoft.com/office/powerpoint/2012/main" userId="43f1f0067a059f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87230" autoAdjust="0"/>
  </p:normalViewPr>
  <p:slideViewPr>
    <p:cSldViewPr snapToGrid="0">
      <p:cViewPr varScale="1">
        <p:scale>
          <a:sx n="59" d="100"/>
          <a:sy n="59" d="100"/>
        </p:scale>
        <p:origin x="8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20313-4AE4-45F4-9807-4D13F39B3429}" type="datetimeFigureOut">
              <a:rPr lang="fr-FR" smtClean="0"/>
              <a:t>02/10/2015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F7364-04A2-47E9-AB6D-B3F5F272B10C}" type="slidenum">
              <a:rPr lang="fr-FR" smtClean="0"/>
              <a:t>‹N°›</a:t>
            </a:fld>
            <a:endParaRPr lang="fr-FR"/>
          </a:p>
        </p:txBody>
      </p:sp>
    </p:spTree>
    <p:extLst>
      <p:ext uri="{BB962C8B-B14F-4D97-AF65-F5344CB8AC3E}">
        <p14:creationId xmlns:p14="http://schemas.microsoft.com/office/powerpoint/2010/main" val="1471674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daf-mag.fr/Definitions-Glossaire/Gestion-245456.ht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www.daf-mag.fr/breves/-pratique-processus-budgetaire-service-strategie-entreprise-236855.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daf-mag.fr/Definitions-Glossaire/Gestion-245456.htm"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www.daf-mag.fr/thematique/gestion-financement-1030/Breves/Budgets-forecasts-plans-moyen-terme-quelles-realites--54080.htm" TargetMode="External"/><Relationship Id="rId4" Type="http://schemas.openxmlformats.org/officeDocument/2006/relationships/hyperlink" Target="http://www.daf-mag.fr/breves/-pratique-processus-budgetaire-service-strategie-entreprise-236855.ht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94F7364-04A2-47E9-AB6D-B3F5F272B10C}" type="slidenum">
              <a:rPr lang="fr-FR" smtClean="0"/>
              <a:t>1</a:t>
            </a:fld>
            <a:endParaRPr lang="fr-FR"/>
          </a:p>
        </p:txBody>
      </p:sp>
    </p:spTree>
    <p:extLst>
      <p:ext uri="{BB962C8B-B14F-4D97-AF65-F5344CB8AC3E}">
        <p14:creationId xmlns:p14="http://schemas.microsoft.com/office/powerpoint/2010/main" val="700692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94F7364-04A2-47E9-AB6D-B3F5F272B10C}" type="slidenum">
              <a:rPr lang="fr-FR" smtClean="0"/>
              <a:t>16</a:t>
            </a:fld>
            <a:endParaRPr lang="fr-FR"/>
          </a:p>
        </p:txBody>
      </p:sp>
    </p:spTree>
    <p:extLst>
      <p:ext uri="{BB962C8B-B14F-4D97-AF65-F5344CB8AC3E}">
        <p14:creationId xmlns:p14="http://schemas.microsoft.com/office/powerpoint/2010/main" val="728634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budget des ventes est un budget de recettes,</a:t>
            </a:r>
            <a:r>
              <a:rPr lang="fr-FR" baseline="0" dirty="0" smtClean="0"/>
              <a:t> </a:t>
            </a:r>
            <a:r>
              <a:rPr lang="fr-FR" dirty="0" smtClean="0"/>
              <a:t>vital et sensible. Il faut donc en faire un outil qui </a:t>
            </a:r>
          </a:p>
          <a:p>
            <a:r>
              <a:rPr lang="fr-FR" dirty="0" smtClean="0"/>
              <a:t>dynamise et rassemble les volontés et non un sujet de querelles et de divisions au sein de l’entreprise. </a:t>
            </a:r>
          </a:p>
          <a:p>
            <a:endParaRPr lang="fr-FR" dirty="0" smtClean="0"/>
          </a:p>
        </p:txBody>
      </p:sp>
      <p:sp>
        <p:nvSpPr>
          <p:cNvPr id="4" name="Espace réservé du numéro de diapositive 3"/>
          <p:cNvSpPr>
            <a:spLocks noGrp="1"/>
          </p:cNvSpPr>
          <p:nvPr>
            <p:ph type="sldNum" sz="quarter" idx="10"/>
          </p:nvPr>
        </p:nvSpPr>
        <p:spPr/>
        <p:txBody>
          <a:bodyPr/>
          <a:lstStyle/>
          <a:p>
            <a:fld id="{494F7364-04A2-47E9-AB6D-B3F5F272B10C}" type="slidenum">
              <a:rPr lang="fr-FR" smtClean="0"/>
              <a:t>21</a:t>
            </a:fld>
            <a:endParaRPr lang="fr-FR"/>
          </a:p>
        </p:txBody>
      </p:sp>
    </p:spTree>
    <p:extLst>
      <p:ext uri="{BB962C8B-B14F-4D97-AF65-F5344CB8AC3E}">
        <p14:creationId xmlns:p14="http://schemas.microsoft.com/office/powerpoint/2010/main" val="2020734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C’est à travers ce budget que sera mesurée une  partie importante de la performance de </a:t>
            </a:r>
          </a:p>
          <a:p>
            <a:r>
              <a:rPr lang="fr-FR" dirty="0" smtClean="0"/>
              <a:t>l’entreprise. </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494F7364-04A2-47E9-AB6D-B3F5F272B10C}" type="slidenum">
              <a:rPr lang="fr-FR" smtClean="0"/>
              <a:t>23</a:t>
            </a:fld>
            <a:endParaRPr lang="fr-FR"/>
          </a:p>
        </p:txBody>
      </p:sp>
    </p:spTree>
    <p:extLst>
      <p:ext uri="{BB962C8B-B14F-4D97-AF65-F5344CB8AC3E}">
        <p14:creationId xmlns:p14="http://schemas.microsoft.com/office/powerpoint/2010/main" val="183901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p:txBody>
      </p:sp>
      <p:sp>
        <p:nvSpPr>
          <p:cNvPr id="4" name="Espace réservé du numéro de diapositive 3"/>
          <p:cNvSpPr>
            <a:spLocks noGrp="1"/>
          </p:cNvSpPr>
          <p:nvPr>
            <p:ph type="sldNum" sz="quarter" idx="10"/>
          </p:nvPr>
        </p:nvSpPr>
        <p:spPr/>
        <p:txBody>
          <a:bodyPr/>
          <a:lstStyle/>
          <a:p>
            <a:fld id="{494F7364-04A2-47E9-AB6D-B3F5F272B10C}" type="slidenum">
              <a:rPr lang="fr-FR" smtClean="0"/>
              <a:t>25</a:t>
            </a:fld>
            <a:endParaRPr lang="fr-FR"/>
          </a:p>
        </p:txBody>
      </p:sp>
    </p:spTree>
    <p:extLst>
      <p:ext uri="{BB962C8B-B14F-4D97-AF65-F5344CB8AC3E}">
        <p14:creationId xmlns:p14="http://schemas.microsoft.com/office/powerpoint/2010/main" val="2413332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 budget des investissements est concerné par deux catégories de projets : </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Ce budget permet ainsi d’</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En effet, l’un va difficilement sans l’autre puisque le budget d’investissement indique, quels sont les investissements prévus dans l’entreprise pour une période donnée alors que le budget de financement, indique comment ces investissements seront financés…</a:t>
            </a:r>
          </a:p>
          <a:p>
            <a:endParaRPr lang="fr-FR" dirty="0"/>
          </a:p>
        </p:txBody>
      </p:sp>
      <p:sp>
        <p:nvSpPr>
          <p:cNvPr id="4" name="Espace réservé du numéro de diapositive 3"/>
          <p:cNvSpPr>
            <a:spLocks noGrp="1"/>
          </p:cNvSpPr>
          <p:nvPr>
            <p:ph type="sldNum" sz="quarter" idx="10"/>
          </p:nvPr>
        </p:nvSpPr>
        <p:spPr/>
        <p:txBody>
          <a:bodyPr/>
          <a:lstStyle/>
          <a:p>
            <a:fld id="{7832E844-DB4D-4D78-B23C-CBC659F5321A}" type="slidenum">
              <a:rPr lang="fr-FR" smtClean="0"/>
              <a:t>27</a:t>
            </a:fld>
            <a:endParaRPr lang="fr-FR"/>
          </a:p>
        </p:txBody>
      </p:sp>
    </p:spTree>
    <p:extLst>
      <p:ext uri="{BB962C8B-B14F-4D97-AF65-F5344CB8AC3E}">
        <p14:creationId xmlns:p14="http://schemas.microsoft.com/office/powerpoint/2010/main" val="1379931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budget permet de fixer des objectifs pour l’entreprise</a:t>
            </a:r>
            <a:endParaRPr lang="fr-FR" dirty="0"/>
          </a:p>
        </p:txBody>
      </p:sp>
      <p:sp>
        <p:nvSpPr>
          <p:cNvPr id="4" name="Espace réservé du numéro de diapositive 3"/>
          <p:cNvSpPr>
            <a:spLocks noGrp="1"/>
          </p:cNvSpPr>
          <p:nvPr>
            <p:ph type="sldNum" sz="quarter" idx="10"/>
          </p:nvPr>
        </p:nvSpPr>
        <p:spPr/>
        <p:txBody>
          <a:bodyPr/>
          <a:lstStyle/>
          <a:p>
            <a:fld id="{57B9F468-91CF-4063-9EE1-55EC7D3403E2}" type="slidenum">
              <a:rPr lang="fr-FR" smtClean="0"/>
              <a:pPr/>
              <a:t>32</a:t>
            </a:fld>
            <a:endParaRPr lang="fr-FR"/>
          </a:p>
        </p:txBody>
      </p:sp>
    </p:spTree>
    <p:extLst>
      <p:ext uri="{BB962C8B-B14F-4D97-AF65-F5344CB8AC3E}">
        <p14:creationId xmlns:p14="http://schemas.microsoft.com/office/powerpoint/2010/main" val="2963147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 budget permet de gérer votre argent efficacement</a:t>
            </a:r>
          </a:p>
          <a:p>
            <a:endParaRPr lang="fr-FR" dirty="0"/>
          </a:p>
        </p:txBody>
      </p:sp>
      <p:sp>
        <p:nvSpPr>
          <p:cNvPr id="4" name="Espace réservé du numéro de diapositive 3"/>
          <p:cNvSpPr>
            <a:spLocks noGrp="1"/>
          </p:cNvSpPr>
          <p:nvPr>
            <p:ph type="sldNum" sz="quarter" idx="10"/>
          </p:nvPr>
        </p:nvSpPr>
        <p:spPr/>
        <p:txBody>
          <a:bodyPr/>
          <a:lstStyle/>
          <a:p>
            <a:fld id="{57B9F468-91CF-4063-9EE1-55EC7D3403E2}" type="slidenum">
              <a:rPr lang="fr-FR" smtClean="0"/>
              <a:pPr/>
              <a:t>33</a:t>
            </a:fld>
            <a:endParaRPr lang="fr-FR"/>
          </a:p>
        </p:txBody>
      </p:sp>
    </p:spTree>
    <p:extLst>
      <p:ext uri="{BB962C8B-B14F-4D97-AF65-F5344CB8AC3E}">
        <p14:creationId xmlns:p14="http://schemas.microsoft.com/office/powerpoint/2010/main" val="3142818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C’est un outil d’</a:t>
            </a:r>
            <a:r>
              <a:rPr lang="fr-FR" dirty="0" err="1" smtClean="0"/>
              <a:t>amelioration</a:t>
            </a:r>
            <a:r>
              <a:rPr lang="fr-FR" dirty="0" smtClean="0"/>
              <a:t> de la prise de décision</a:t>
            </a:r>
            <a:r>
              <a:rPr lang="fr-FR" baseline="0" dirty="0" smtClean="0"/>
              <a:t> , </a:t>
            </a:r>
            <a:r>
              <a:rPr lang="fr-FR" dirty="0" smtClean="0"/>
              <a:t>Il donne une plus grande confiance dans vos prises de décisions et de choix de votre </a:t>
            </a:r>
            <a:r>
              <a:rPr lang="fr-FR" dirty="0" err="1" smtClean="0"/>
              <a:t>strategie</a:t>
            </a:r>
            <a:endParaRPr lang="fr-FR" dirty="0" smtClean="0"/>
          </a:p>
        </p:txBody>
      </p:sp>
      <p:sp>
        <p:nvSpPr>
          <p:cNvPr id="4" name="Espace réservé du numéro de diapositive 3"/>
          <p:cNvSpPr>
            <a:spLocks noGrp="1"/>
          </p:cNvSpPr>
          <p:nvPr>
            <p:ph type="sldNum" sz="quarter" idx="10"/>
          </p:nvPr>
        </p:nvSpPr>
        <p:spPr/>
        <p:txBody>
          <a:bodyPr/>
          <a:lstStyle/>
          <a:p>
            <a:fld id="{57B9F468-91CF-4063-9EE1-55EC7D3403E2}" type="slidenum">
              <a:rPr lang="fr-FR" smtClean="0"/>
              <a:pPr/>
              <a:t>34</a:t>
            </a:fld>
            <a:endParaRPr lang="fr-FR"/>
          </a:p>
        </p:txBody>
      </p:sp>
    </p:spTree>
    <p:extLst>
      <p:ext uri="{BB962C8B-B14F-4D97-AF65-F5344CB8AC3E}">
        <p14:creationId xmlns:p14="http://schemas.microsoft.com/office/powerpoint/2010/main" val="308254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a:t>
            </a:r>
            <a:r>
              <a:rPr lang="fr-FR" baseline="0" dirty="0" smtClean="0"/>
              <a:t>budget a des </a:t>
            </a:r>
            <a:r>
              <a:rPr lang="fr-FR" baseline="0" dirty="0" err="1" smtClean="0"/>
              <a:t>inconviegnients</a:t>
            </a:r>
            <a:r>
              <a:rPr lang="fr-FR" baseline="0" dirty="0" smtClean="0"/>
              <a:t> juste si on commets des erreurs dans l’élaboration de ce budget</a:t>
            </a:r>
            <a:endParaRPr lang="fr-FR" dirty="0"/>
          </a:p>
        </p:txBody>
      </p:sp>
      <p:sp>
        <p:nvSpPr>
          <p:cNvPr id="4" name="Espace réservé du numéro de diapositive 3"/>
          <p:cNvSpPr>
            <a:spLocks noGrp="1"/>
          </p:cNvSpPr>
          <p:nvPr>
            <p:ph type="sldNum" sz="quarter" idx="10"/>
          </p:nvPr>
        </p:nvSpPr>
        <p:spPr/>
        <p:txBody>
          <a:bodyPr/>
          <a:lstStyle/>
          <a:p>
            <a:fld id="{57B9F468-91CF-4063-9EE1-55EC7D3403E2}" type="slidenum">
              <a:rPr lang="fr-FR" smtClean="0"/>
              <a:pPr/>
              <a:t>36</a:t>
            </a:fld>
            <a:endParaRPr lang="fr-FR"/>
          </a:p>
        </p:txBody>
      </p:sp>
    </p:spTree>
    <p:extLst>
      <p:ext uri="{BB962C8B-B14F-4D97-AF65-F5344CB8AC3E}">
        <p14:creationId xmlns:p14="http://schemas.microsoft.com/office/powerpoint/2010/main" val="3459330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45B39A9-68FF-4272-B42C-D647AA81A523}" type="slidenum">
              <a:rPr lang="fr-FR" smtClean="0"/>
              <a:t>46</a:t>
            </a:fld>
            <a:endParaRPr lang="fr-FR"/>
          </a:p>
        </p:txBody>
      </p:sp>
    </p:spTree>
    <p:extLst>
      <p:ext uri="{BB962C8B-B14F-4D97-AF65-F5344CB8AC3E}">
        <p14:creationId xmlns:p14="http://schemas.microsoft.com/office/powerpoint/2010/main" val="94005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u="sng" dirty="0" smtClean="0"/>
              <a:t>Historique:</a:t>
            </a:r>
          </a:p>
          <a:p>
            <a:r>
              <a:rPr lang="fr-FR" dirty="0" smtClean="0"/>
              <a:t>1,)</a:t>
            </a:r>
            <a:r>
              <a:rPr lang="fr-FR" dirty="0" err="1" smtClean="0"/>
              <a:t>Cest</a:t>
            </a:r>
            <a:r>
              <a:rPr lang="fr-FR" dirty="0" smtClean="0"/>
              <a:t> une somme d’argent allouée par un vote du Parlement à une entité</a:t>
            </a:r>
          </a:p>
          <a:p>
            <a:r>
              <a:rPr lang="fr-FR" dirty="0" smtClean="0"/>
              <a:t> administrative pour son fonctionnement</a:t>
            </a:r>
          </a:p>
          <a:p>
            <a:endParaRPr lang="fr-FR" dirty="0" smtClean="0"/>
          </a:p>
          <a:p>
            <a:r>
              <a:rPr lang="fr-FR" dirty="0" smtClean="0"/>
              <a:t>2,) «</a:t>
            </a:r>
            <a:r>
              <a:rPr lang="fr-FR" i="1" dirty="0" smtClean="0"/>
              <a:t> un mode de gestion consistant à traduire en programmes d’actions chiffrés appelés « budgets » les décisions prises par la direction avec la participation des responsables</a:t>
            </a:r>
            <a:r>
              <a:rPr lang="fr-FR" dirty="0" smtClean="0"/>
              <a:t> </a:t>
            </a:r>
          </a:p>
          <a:p>
            <a:r>
              <a:rPr lang="fr-FR" dirty="0" smtClean="0"/>
              <a:t>3,)c’est un document chiffré qui permet de rassembler en un même endroit les objectifs et les moyens d’une entité. </a:t>
            </a:r>
          </a:p>
          <a:p>
            <a:r>
              <a:rPr lang="fr-FR" dirty="0" smtClean="0"/>
              <a:t>Rappelons que budget n’est pas nécessairement contrôle budgétaire. Le budget est un terme générique, Anthony le définit comme « un plan pour l’année à venir généralement exprimé en termes monétaires » (Anthony, 1988, p. 17), alors que le contrôle budgétaire correspond à l’exploitation du budget afin de planifier et contrôler les performances des managers et plus globalement de l’entreprise.</a:t>
            </a:r>
          </a:p>
          <a:p>
            <a:r>
              <a:rPr lang="fr-FR" sz="1200" b="1" kern="1200" dirty="0" smtClean="0">
                <a:solidFill>
                  <a:schemeClr val="tx1"/>
                </a:solidFill>
                <a:effectLst/>
                <a:latin typeface="+mn-lt"/>
                <a:ea typeface="+mn-ea"/>
                <a:cs typeface="+mn-cs"/>
              </a:rPr>
              <a:t>Le contrôle budgétaire: quèsaco ?</a:t>
            </a:r>
            <a:r>
              <a:rPr lang="fr-FR" sz="1200" kern="1200" dirty="0" smtClean="0">
                <a:solidFill>
                  <a:schemeClr val="tx1"/>
                </a:solidFill>
                <a:effectLst/>
                <a:latin typeface="+mn-lt"/>
                <a:ea typeface="+mn-ea"/>
                <a:cs typeface="+mn-cs"/>
              </a:rPr>
              <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Il s’agit d’un contrôle d’exécution effectué par les contrôleurs de gestion dont l’objectif est d’assurer aux dirigeants la cohérence entre les choix stratégiques et les actions courantes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45B39A9-68FF-4272-B42C-D647AA81A523}" type="slidenum">
              <a:rPr lang="fr-FR" smtClean="0"/>
              <a:t>3</a:t>
            </a:fld>
            <a:endParaRPr lang="fr-FR"/>
          </a:p>
        </p:txBody>
      </p:sp>
    </p:spTree>
    <p:extLst>
      <p:ext uri="{BB962C8B-B14F-4D97-AF65-F5344CB8AC3E}">
        <p14:creationId xmlns:p14="http://schemas.microsoft.com/office/powerpoint/2010/main" val="1222705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Un budget est un </a:t>
            </a:r>
            <a:r>
              <a:rPr lang="fr-FR" sz="1200" b="1" i="0" kern="1200" dirty="0" smtClean="0">
                <a:solidFill>
                  <a:schemeClr val="tx1"/>
                </a:solidFill>
                <a:effectLst/>
                <a:latin typeface="+mn-lt"/>
                <a:ea typeface="+mn-ea"/>
                <a:cs typeface="+mn-cs"/>
              </a:rPr>
              <a:t>outil de gestion</a:t>
            </a:r>
            <a:r>
              <a:rPr lang="fr-FR" sz="1200" b="0" i="0" kern="1200" dirty="0" smtClean="0">
                <a:solidFill>
                  <a:schemeClr val="tx1"/>
                </a:solidFill>
                <a:effectLst/>
                <a:latin typeface="+mn-lt"/>
                <a:ea typeface="+mn-ea"/>
                <a:cs typeface="+mn-cs"/>
              </a:rPr>
              <a:t>, au travers duquel l’association va prévoir les recettes et anticiper les dépenses. Il est proposé par le conseil d’administration et mis au vote lors de l’assemblée générale.</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Le budget est donc un </a:t>
            </a:r>
            <a:r>
              <a:rPr lang="fr-FR" sz="1200" b="1" i="0" kern="1200" dirty="0" smtClean="0">
                <a:solidFill>
                  <a:schemeClr val="tx1"/>
                </a:solidFill>
                <a:effectLst/>
                <a:latin typeface="+mn-lt"/>
                <a:ea typeface="+mn-ea"/>
                <a:cs typeface="+mn-cs"/>
              </a:rPr>
              <a:t>acte de prévision</a:t>
            </a:r>
            <a:r>
              <a:rPr lang="fr-FR" sz="1200" b="0" i="0" kern="1200" dirty="0" smtClean="0">
                <a:solidFill>
                  <a:schemeClr val="tx1"/>
                </a:solidFill>
                <a:effectLst/>
                <a:latin typeface="+mn-lt"/>
                <a:ea typeface="+mn-ea"/>
                <a:cs typeface="+mn-cs"/>
              </a:rPr>
              <a:t> et </a:t>
            </a:r>
            <a:r>
              <a:rPr lang="fr-FR" sz="1200" b="1" i="0" kern="1200" dirty="0" smtClean="0">
                <a:solidFill>
                  <a:schemeClr val="tx1"/>
                </a:solidFill>
                <a:effectLst/>
                <a:latin typeface="+mn-lt"/>
                <a:ea typeface="+mn-ea"/>
                <a:cs typeface="+mn-cs"/>
              </a:rPr>
              <a:t>d'évaluation</a:t>
            </a:r>
            <a:r>
              <a:rPr lang="fr-FR" sz="1200" b="0" i="0" kern="1200" dirty="0" smtClean="0">
                <a:solidFill>
                  <a:schemeClr val="tx1"/>
                </a:solidFill>
                <a:effectLst/>
                <a:latin typeface="+mn-lt"/>
                <a:ea typeface="+mn-ea"/>
                <a:cs typeface="+mn-cs"/>
              </a:rPr>
              <a:t>  à venir:</a:t>
            </a:r>
          </a:p>
          <a:p>
            <a:r>
              <a:rPr lang="fr-FR" sz="1200" b="0" i="0" kern="1200" dirty="0" smtClean="0">
                <a:solidFill>
                  <a:schemeClr val="tx1"/>
                </a:solidFill>
                <a:effectLst/>
                <a:latin typeface="+mn-lt"/>
                <a:ea typeface="+mn-ea"/>
                <a:cs typeface="+mn-cs"/>
              </a:rPr>
              <a:t>,,,,de </a:t>
            </a:r>
            <a:r>
              <a:rPr lang="fr-FR" sz="1200" b="1" i="0" kern="1200" dirty="0" smtClean="0">
                <a:solidFill>
                  <a:schemeClr val="tx1"/>
                </a:solidFill>
                <a:effectLst/>
                <a:latin typeface="+mn-lt"/>
                <a:ea typeface="+mn-ea"/>
                <a:cs typeface="+mn-cs"/>
              </a:rPr>
              <a:t>recettes</a:t>
            </a:r>
            <a:r>
              <a:rPr lang="fr-FR" sz="1200" b="0" i="0" kern="1200" dirty="0" smtClean="0">
                <a:solidFill>
                  <a:schemeClr val="tx1"/>
                </a:solidFill>
                <a:effectLst/>
                <a:latin typeface="+mn-lt"/>
                <a:ea typeface="+mn-ea"/>
                <a:cs typeface="+mn-cs"/>
              </a:rPr>
              <a:t> (Budget des Recettes),</a:t>
            </a:r>
          </a:p>
          <a:p>
            <a:r>
              <a:rPr lang="fr-FR" sz="1200" b="0" i="0" kern="1200" dirty="0" smtClean="0">
                <a:solidFill>
                  <a:schemeClr val="tx1"/>
                </a:solidFill>
                <a:effectLst/>
                <a:latin typeface="+mn-lt"/>
                <a:ea typeface="+mn-ea"/>
                <a:cs typeface="+mn-cs"/>
              </a:rPr>
              <a:t>,,,,de </a:t>
            </a:r>
            <a:r>
              <a:rPr lang="fr-FR" sz="1200" b="1" i="0" kern="1200" dirty="0" smtClean="0">
                <a:solidFill>
                  <a:schemeClr val="tx1"/>
                </a:solidFill>
                <a:effectLst/>
                <a:latin typeface="+mn-lt"/>
                <a:ea typeface="+mn-ea"/>
                <a:cs typeface="+mn-cs"/>
              </a:rPr>
              <a:t>dépenses</a:t>
            </a:r>
            <a:r>
              <a:rPr lang="fr-FR" sz="1200" b="0" i="0" kern="1200" dirty="0" smtClean="0">
                <a:solidFill>
                  <a:schemeClr val="tx1"/>
                </a:solidFill>
                <a:effectLst/>
                <a:latin typeface="+mn-lt"/>
                <a:ea typeface="+mn-ea"/>
                <a:cs typeface="+mn-cs"/>
              </a:rPr>
              <a:t> (Budget des Dépenses).</a:t>
            </a:r>
          </a:p>
          <a:p>
            <a:r>
              <a:rPr lang="fr-FR" sz="1200" b="0" i="0" kern="1200" dirty="0" smtClean="0">
                <a:solidFill>
                  <a:schemeClr val="tx1"/>
                </a:solidFill>
                <a:effectLst/>
                <a:latin typeface="+mn-lt"/>
                <a:ea typeface="+mn-ea"/>
                <a:cs typeface="+mn-cs"/>
              </a:rPr>
              <a:t>Le budget est </a:t>
            </a:r>
            <a:r>
              <a:rPr lang="fr-FR" sz="1200" b="1" i="0" kern="1200" dirty="0" smtClean="0">
                <a:solidFill>
                  <a:schemeClr val="tx1"/>
                </a:solidFill>
                <a:effectLst/>
                <a:latin typeface="+mn-lt"/>
                <a:ea typeface="+mn-ea"/>
                <a:cs typeface="+mn-cs"/>
              </a:rPr>
              <a:t>annuel</a:t>
            </a:r>
            <a:r>
              <a:rPr lang="fr-FR" sz="1200" b="0" i="0" kern="1200" dirty="0" smtClean="0">
                <a:solidFill>
                  <a:schemeClr val="tx1"/>
                </a:solidFill>
                <a:effectLst/>
                <a:latin typeface="+mn-lt"/>
                <a:ea typeface="+mn-ea"/>
                <a:cs typeface="+mn-cs"/>
              </a:rPr>
              <a:t> et revêt une </a:t>
            </a:r>
            <a:r>
              <a:rPr lang="fr-FR" sz="1200" b="1" i="0" kern="1200" dirty="0" smtClean="0">
                <a:solidFill>
                  <a:schemeClr val="tx1"/>
                </a:solidFill>
                <a:effectLst/>
                <a:latin typeface="+mn-lt"/>
                <a:ea typeface="+mn-ea"/>
                <a:cs typeface="+mn-cs"/>
              </a:rPr>
              <a:t>forme</a:t>
            </a:r>
            <a:r>
              <a:rPr lang="fr-FR" sz="1200" b="0" i="0" kern="1200" dirty="0" smtClean="0">
                <a:solidFill>
                  <a:schemeClr val="tx1"/>
                </a:solidFill>
                <a:effectLst/>
                <a:latin typeface="+mn-lt"/>
                <a:ea typeface="+mn-ea"/>
                <a:cs typeface="+mn-cs"/>
              </a:rPr>
              <a:t> précise et obligatoire, conforme aux </a:t>
            </a:r>
            <a:r>
              <a:rPr lang="fr-FR" sz="1200" b="1" i="0" kern="1200" dirty="0" smtClean="0">
                <a:solidFill>
                  <a:schemeClr val="tx1"/>
                </a:solidFill>
                <a:effectLst/>
                <a:latin typeface="+mn-lt"/>
                <a:ea typeface="+mn-ea"/>
                <a:cs typeface="+mn-cs"/>
              </a:rPr>
              <a:t>principes du droit budgétaire</a:t>
            </a:r>
            <a:r>
              <a:rPr lang="fr-FR" sz="1200" b="0" i="0" kern="1200" dirty="0" smtClean="0">
                <a:solidFill>
                  <a:schemeClr val="tx1"/>
                </a:solidFill>
                <a:effectLst/>
                <a:latin typeface="+mn-lt"/>
                <a:ea typeface="+mn-ea"/>
                <a:cs typeface="+mn-cs"/>
              </a:rPr>
              <a:t> : équilibre, annalité, universalité, spécialité, publicité.</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La première étape dans la gestion de ces moyens est </a:t>
            </a:r>
            <a:r>
              <a:rPr lang="fr-FR" sz="1200" b="1" i="0" kern="1200" dirty="0" smtClean="0">
                <a:solidFill>
                  <a:schemeClr val="tx1"/>
                </a:solidFill>
                <a:effectLst/>
                <a:latin typeface="+mn-lt"/>
                <a:ea typeface="+mn-ea"/>
                <a:cs typeface="+mn-cs"/>
              </a:rPr>
              <a:t>l’élaboration d’un budget</a:t>
            </a:r>
            <a:r>
              <a:rPr lang="fr-FR" sz="1200" b="0" i="0" kern="1200" dirty="0" smtClean="0">
                <a:solidFill>
                  <a:schemeClr val="tx1"/>
                </a:solidFill>
                <a:effectLst/>
                <a:latin typeface="+mn-lt"/>
                <a:ea typeface="+mn-ea"/>
                <a:cs typeface="+mn-cs"/>
              </a:rPr>
              <a:t> : pour connaître les montants qui pourront être attribués à chaque opération (</a:t>
            </a:r>
            <a:r>
              <a:rPr lang="fr-FR" sz="1200" b="1" i="0" kern="1200" dirty="0" smtClean="0">
                <a:solidFill>
                  <a:schemeClr val="tx1"/>
                </a:solidFill>
                <a:effectLst/>
                <a:latin typeface="+mn-lt"/>
                <a:ea typeface="+mn-ea"/>
                <a:cs typeface="+mn-cs"/>
              </a:rPr>
              <a:t>dépenses</a:t>
            </a:r>
            <a:r>
              <a:rPr lang="fr-FR" sz="1200" b="0" i="0" kern="1200" dirty="0" smtClean="0">
                <a:solidFill>
                  <a:schemeClr val="tx1"/>
                </a:solidFill>
                <a:effectLst/>
                <a:latin typeface="+mn-lt"/>
                <a:ea typeface="+mn-ea"/>
                <a:cs typeface="+mn-cs"/>
              </a:rPr>
              <a:t>), il convient avant tout d’évaluer les ressources dont on disposera (</a:t>
            </a:r>
            <a:r>
              <a:rPr lang="fr-FR" sz="1200" b="1" i="0" kern="1200" dirty="0" smtClean="0">
                <a:solidFill>
                  <a:schemeClr val="tx1"/>
                </a:solidFill>
                <a:effectLst/>
                <a:latin typeface="+mn-lt"/>
                <a:ea typeface="+mn-ea"/>
                <a:cs typeface="+mn-cs"/>
              </a:rPr>
              <a:t>recettes</a:t>
            </a:r>
            <a:r>
              <a:rPr lang="fr-FR" sz="1200" b="0" i="0" kern="1200" dirty="0" smtClean="0">
                <a:solidFill>
                  <a:schemeClr val="tx1"/>
                </a:solidFill>
                <a:effectLst/>
                <a:latin typeface="+mn-lt"/>
                <a:ea typeface="+mn-ea"/>
                <a:cs typeface="+mn-cs"/>
              </a:rPr>
              <a:t>)</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Tant le </a:t>
            </a:r>
            <a:r>
              <a:rPr lang="fr-FR" sz="1200" b="1" i="0" kern="1200" dirty="0" smtClean="0">
                <a:solidFill>
                  <a:schemeClr val="tx1"/>
                </a:solidFill>
                <a:effectLst/>
                <a:latin typeface="+mn-lt"/>
                <a:ea typeface="+mn-ea"/>
                <a:cs typeface="+mn-cs"/>
              </a:rPr>
              <a:t>Budget des Recettes </a:t>
            </a:r>
            <a:r>
              <a:rPr lang="fr-FR" sz="1200" b="0" i="0" kern="1200" dirty="0" smtClean="0">
                <a:solidFill>
                  <a:schemeClr val="tx1"/>
                </a:solidFill>
                <a:effectLst/>
                <a:latin typeface="+mn-lt"/>
                <a:ea typeface="+mn-ea"/>
                <a:cs typeface="+mn-cs"/>
              </a:rPr>
              <a:t>que le </a:t>
            </a:r>
            <a:r>
              <a:rPr lang="fr-FR" sz="1200" b="1" i="0" kern="1200" dirty="0" smtClean="0">
                <a:solidFill>
                  <a:schemeClr val="tx1"/>
                </a:solidFill>
                <a:effectLst/>
                <a:latin typeface="+mn-lt"/>
                <a:ea typeface="+mn-ea"/>
                <a:cs typeface="+mn-cs"/>
              </a:rPr>
              <a:t>Budget des Dépenses</a:t>
            </a:r>
            <a:r>
              <a:rPr lang="fr-FR" sz="1200" b="0" i="0" kern="1200" dirty="0" smtClean="0">
                <a:solidFill>
                  <a:schemeClr val="tx1"/>
                </a:solidFill>
                <a:effectLst/>
                <a:latin typeface="+mn-lt"/>
                <a:ea typeface="+mn-ea"/>
                <a:cs typeface="+mn-cs"/>
              </a:rPr>
              <a:t> sont donc des décrets pris, avant le début de l’année concernée</a:t>
            </a:r>
          </a:p>
          <a:p>
            <a:r>
              <a:rPr lang="fr-FR" sz="1200" b="0" i="0" kern="1200" dirty="0" smtClean="0">
                <a:solidFill>
                  <a:schemeClr val="tx1"/>
                </a:solidFill>
                <a:effectLst/>
                <a:latin typeface="+mn-lt"/>
                <a:ea typeface="+mn-ea"/>
                <a:cs typeface="+mn-cs"/>
              </a:rPr>
              <a:t>Ils </a:t>
            </a:r>
            <a:r>
              <a:rPr lang="fr-FR" sz="1200" b="1" i="0" kern="1200" dirty="0" smtClean="0">
                <a:solidFill>
                  <a:schemeClr val="tx1"/>
                </a:solidFill>
                <a:effectLst/>
                <a:latin typeface="+mn-lt"/>
                <a:ea typeface="+mn-ea"/>
                <a:cs typeface="+mn-cs"/>
              </a:rPr>
              <a:t>pourront être ajustés en cours d'année</a:t>
            </a:r>
            <a:r>
              <a:rPr lang="fr-FR" sz="1200" b="0" i="0" kern="1200" dirty="0" smtClean="0">
                <a:solidFill>
                  <a:schemeClr val="tx1"/>
                </a:solidFill>
                <a:effectLst/>
                <a:latin typeface="+mn-lt"/>
                <a:ea typeface="+mn-ea"/>
                <a:cs typeface="+mn-cs"/>
              </a:rPr>
              <a:t>, également par décret.  L'ensemble des modifications décidées simultanément est appelé "</a:t>
            </a:r>
            <a:r>
              <a:rPr lang="fr-FR" sz="1200" b="1" i="0" kern="1200" dirty="0" smtClean="0">
                <a:solidFill>
                  <a:schemeClr val="tx1"/>
                </a:solidFill>
                <a:effectLst/>
                <a:latin typeface="+mn-lt"/>
                <a:ea typeface="+mn-ea"/>
                <a:cs typeface="+mn-cs"/>
              </a:rPr>
              <a:t>ajustement</a:t>
            </a:r>
            <a:r>
              <a:rPr lang="fr-FR" sz="1200" b="0" i="0" kern="1200" dirty="0" smtClean="0">
                <a:solidFill>
                  <a:schemeClr val="tx1"/>
                </a:solidFill>
                <a:effectLst/>
                <a:latin typeface="+mn-lt"/>
                <a:ea typeface="+mn-ea"/>
                <a:cs typeface="+mn-cs"/>
              </a:rPr>
              <a:t>".</a:t>
            </a:r>
          </a:p>
          <a:p>
            <a:endParaRPr lang="fr-FR" sz="1200" b="0" i="0" kern="1200" dirty="0" smtClean="0">
              <a:solidFill>
                <a:schemeClr val="tx1"/>
              </a:solidFill>
              <a:effectLst/>
              <a:latin typeface="+mn-lt"/>
              <a:ea typeface="+mn-ea"/>
              <a:cs typeface="+mn-cs"/>
            </a:endParaRPr>
          </a:p>
          <a:p>
            <a:r>
              <a:rPr lang="fr-FR" dirty="0" smtClean="0">
                <a:solidFill>
                  <a:srgbClr val="FF0000"/>
                </a:solidFill>
              </a:rPr>
              <a:t>Recette</a:t>
            </a:r>
            <a:r>
              <a:rPr lang="fr-FR" dirty="0" smtClean="0"/>
              <a:t> : ensemble des rentrées d’argent (revenu, </a:t>
            </a:r>
            <a:r>
              <a:rPr lang="fr-FR" dirty="0" err="1" smtClean="0"/>
              <a:t>don,argent</a:t>
            </a:r>
            <a:r>
              <a:rPr lang="fr-FR" dirty="0" smtClean="0"/>
              <a:t> de poche…). </a:t>
            </a:r>
          </a:p>
          <a:p>
            <a:r>
              <a:rPr lang="fr-FR" dirty="0" smtClean="0">
                <a:solidFill>
                  <a:srgbClr val="FF0000"/>
                </a:solidFill>
              </a:rPr>
              <a:t>Dépense</a:t>
            </a:r>
            <a:r>
              <a:rPr lang="fr-FR" dirty="0" smtClean="0"/>
              <a:t> : argent utilisé pour se procurer quelque chose. </a:t>
            </a:r>
          </a:p>
          <a:p>
            <a:r>
              <a:rPr lang="fr-FR" dirty="0" smtClean="0">
                <a:solidFill>
                  <a:srgbClr val="FF0000"/>
                </a:solidFill>
              </a:rPr>
              <a:t>Revenu </a:t>
            </a:r>
            <a:r>
              <a:rPr lang="fr-FR" dirty="0" smtClean="0"/>
              <a:t>: somme perçue en raison de son travail, de ses placements, d’un service rendu ou d’une situation sociale particulière (retraite, allocations familiales, allocation « handicapé »).</a:t>
            </a:r>
          </a:p>
          <a:p>
            <a:endParaRPr lang="fr-FR" sz="1200" b="0" i="0" kern="1200" dirty="0" smtClean="0">
              <a:solidFill>
                <a:schemeClr val="tx1"/>
              </a:solidFill>
              <a:effectLst/>
              <a:latin typeface="+mn-lt"/>
              <a:ea typeface="+mn-ea"/>
              <a:cs typeface="+mn-cs"/>
            </a:endParaRP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45B39A9-68FF-4272-B42C-D647AA81A523}" type="slidenum">
              <a:rPr lang="fr-FR" smtClean="0"/>
              <a:t>4</a:t>
            </a:fld>
            <a:endParaRPr lang="fr-FR"/>
          </a:p>
        </p:txBody>
      </p:sp>
    </p:spTree>
    <p:extLst>
      <p:ext uri="{BB962C8B-B14F-4D97-AF65-F5344CB8AC3E}">
        <p14:creationId xmlns:p14="http://schemas.microsoft.com/office/powerpoint/2010/main" val="4112798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i="0" kern="1200" dirty="0" smtClean="0">
                <a:solidFill>
                  <a:schemeClr val="tx1"/>
                </a:solidFill>
                <a:effectLst/>
                <a:latin typeface="+mn-lt"/>
                <a:ea typeface="+mn-ea"/>
                <a:cs typeface="+mn-cs"/>
              </a:rPr>
              <a:t>Qu’est-ce qu’un budget et quelle est son utilité pour une association ?</a:t>
            </a:r>
          </a:p>
          <a:p>
            <a:r>
              <a:rPr lang="fr-FR" sz="1200" b="0" i="0" kern="1200" dirty="0" smtClean="0">
                <a:solidFill>
                  <a:schemeClr val="tx1"/>
                </a:solidFill>
                <a:effectLst/>
                <a:latin typeface="+mn-lt"/>
                <a:ea typeface="+mn-ea"/>
                <a:cs typeface="+mn-cs"/>
              </a:rPr>
              <a:t>Un budget est un </a:t>
            </a:r>
            <a:r>
              <a:rPr lang="fr-FR" sz="1200" b="1" i="0" kern="1200" dirty="0" smtClean="0">
                <a:solidFill>
                  <a:schemeClr val="tx1"/>
                </a:solidFill>
                <a:effectLst/>
                <a:latin typeface="+mn-lt"/>
                <a:ea typeface="+mn-ea"/>
                <a:cs typeface="+mn-cs"/>
              </a:rPr>
              <a:t>outil de gestion</a:t>
            </a:r>
            <a:r>
              <a:rPr lang="fr-FR" sz="1200" b="0" i="0" kern="1200" dirty="0" smtClean="0">
                <a:solidFill>
                  <a:schemeClr val="tx1"/>
                </a:solidFill>
                <a:effectLst/>
                <a:latin typeface="+mn-lt"/>
                <a:ea typeface="+mn-ea"/>
                <a:cs typeface="+mn-cs"/>
              </a:rPr>
              <a:t>, au travers duquel l’association va prévoir les recettes et anticiper les dépenses. Il est proposé par le conseil d’administration et mis au vote lors de l’assemblée générale.</a:t>
            </a:r>
          </a:p>
          <a:p>
            <a:r>
              <a:rPr lang="fr-FR" sz="1200" b="0" i="0" kern="1200" dirty="0" smtClean="0">
                <a:solidFill>
                  <a:schemeClr val="tx1"/>
                </a:solidFill>
                <a:effectLst/>
                <a:latin typeface="+mn-lt"/>
                <a:ea typeface="+mn-ea"/>
                <a:cs typeface="+mn-cs"/>
              </a:rPr>
              <a:t/>
            </a:r>
            <a:br>
              <a:rPr lang="fr-FR" sz="1200" b="0" i="0" kern="1200" dirty="0" smtClean="0">
                <a:solidFill>
                  <a:schemeClr val="tx1"/>
                </a:solidFill>
                <a:effectLst/>
                <a:latin typeface="+mn-lt"/>
                <a:ea typeface="+mn-ea"/>
                <a:cs typeface="+mn-cs"/>
              </a:rPr>
            </a:br>
            <a:r>
              <a:rPr lang="fr-FR" sz="1200" b="0" i="0" kern="1200" dirty="0" smtClean="0">
                <a:solidFill>
                  <a:schemeClr val="tx1"/>
                </a:solidFill>
                <a:effectLst/>
                <a:latin typeface="+mn-lt"/>
                <a:ea typeface="+mn-ea"/>
                <a:cs typeface="+mn-cs"/>
              </a:rPr>
              <a:t>Classiquement, le budget remplit un </a:t>
            </a:r>
            <a:r>
              <a:rPr lang="fr-FR" sz="1200" b="1" i="0" kern="1200" dirty="0" smtClean="0">
                <a:solidFill>
                  <a:schemeClr val="tx1"/>
                </a:solidFill>
                <a:effectLst/>
                <a:latin typeface="+mn-lt"/>
                <a:ea typeface="+mn-ea"/>
                <a:cs typeface="+mn-cs"/>
              </a:rPr>
              <a:t>rôle de prévision financière</a:t>
            </a:r>
            <a:r>
              <a:rPr lang="fr-FR" sz="1200" b="0" i="0" kern="1200" dirty="0" smtClean="0">
                <a:solidFill>
                  <a:schemeClr val="tx1"/>
                </a:solidFill>
                <a:effectLst/>
                <a:latin typeface="+mn-lt"/>
                <a:ea typeface="+mn-ea"/>
                <a:cs typeface="+mn-cs"/>
              </a:rPr>
              <a:t>, que ce soit sous la forme recettes-dépenses ou de trésorerie, et ce, pour le fonctionnement et/ou l’investissement.</a:t>
            </a:r>
          </a:p>
          <a:p>
            <a:r>
              <a:rPr lang="fr-FR" sz="1200" b="0" i="0" kern="1200" dirty="0" smtClean="0">
                <a:solidFill>
                  <a:schemeClr val="tx1"/>
                </a:solidFill>
                <a:effectLst/>
                <a:latin typeface="+mn-lt"/>
                <a:ea typeface="+mn-ea"/>
                <a:cs typeface="+mn-cs"/>
              </a:rPr>
              <a:t/>
            </a:r>
            <a:br>
              <a:rPr lang="fr-FR" sz="1200" b="0" i="0" kern="1200" dirty="0" smtClean="0">
                <a:solidFill>
                  <a:schemeClr val="tx1"/>
                </a:solidFill>
                <a:effectLst/>
                <a:latin typeface="+mn-lt"/>
                <a:ea typeface="+mn-ea"/>
                <a:cs typeface="+mn-cs"/>
              </a:rPr>
            </a:br>
            <a:r>
              <a:rPr lang="fr-FR" sz="1200" b="0" i="0" kern="1200" dirty="0" smtClean="0">
                <a:solidFill>
                  <a:schemeClr val="tx1"/>
                </a:solidFill>
                <a:effectLst/>
                <a:latin typeface="+mn-lt"/>
                <a:ea typeface="+mn-ea"/>
                <a:cs typeface="+mn-cs"/>
              </a:rPr>
              <a:t>Il permet de s’assurer ou non de l’existence d’un </a:t>
            </a:r>
            <a:r>
              <a:rPr lang="fr-FR" sz="1200" b="1" i="0" kern="1200" dirty="0" smtClean="0">
                <a:solidFill>
                  <a:schemeClr val="tx1"/>
                </a:solidFill>
                <a:effectLst/>
                <a:latin typeface="+mn-lt"/>
                <a:ea typeface="+mn-ea"/>
                <a:cs typeface="+mn-cs"/>
              </a:rPr>
              <a:t>équilibre budgétaire</a:t>
            </a:r>
            <a:r>
              <a:rPr lang="fr-FR" sz="1200" b="0" i="0" kern="1200" dirty="0" smtClean="0">
                <a:solidFill>
                  <a:schemeClr val="tx1"/>
                </a:solidFill>
                <a:effectLst/>
                <a:latin typeface="+mn-lt"/>
                <a:ea typeface="+mn-ea"/>
                <a:cs typeface="+mn-cs"/>
              </a:rPr>
              <a:t> sur l’exercice. Il constitue également un outil de contrôle efficace et dynamique, en particulier avec l’analyse des écarts entre les prévisions et les réalisations.</a:t>
            </a:r>
          </a:p>
          <a:p>
            <a:r>
              <a:rPr lang="fr-FR" sz="1200" b="0" i="0" kern="1200" dirty="0" smtClean="0">
                <a:solidFill>
                  <a:schemeClr val="tx1"/>
                </a:solidFill>
                <a:effectLst/>
                <a:latin typeface="+mn-lt"/>
                <a:ea typeface="+mn-ea"/>
                <a:cs typeface="+mn-cs"/>
              </a:rPr>
              <a:t/>
            </a:r>
            <a:br>
              <a:rPr lang="fr-FR" sz="1200" b="0" i="0" kern="1200" dirty="0" smtClean="0">
                <a:solidFill>
                  <a:schemeClr val="tx1"/>
                </a:solidFill>
                <a:effectLst/>
                <a:latin typeface="+mn-lt"/>
                <a:ea typeface="+mn-ea"/>
                <a:cs typeface="+mn-cs"/>
              </a:rPr>
            </a:br>
            <a:r>
              <a:rPr lang="fr-FR" sz="1200" b="0" i="0" kern="1200" dirty="0" smtClean="0">
                <a:solidFill>
                  <a:schemeClr val="tx1"/>
                </a:solidFill>
                <a:effectLst/>
                <a:latin typeface="+mn-lt"/>
                <a:ea typeface="+mn-ea"/>
                <a:cs typeface="+mn-cs"/>
              </a:rPr>
              <a:t>Cependant, le budget ne peut pas se limiter à ce rôle strictement financier, mais doit constituer un véritable </a:t>
            </a:r>
            <a:r>
              <a:rPr lang="fr-FR" sz="1200" b="1" i="0" kern="1200" dirty="0" smtClean="0">
                <a:solidFill>
                  <a:schemeClr val="tx1"/>
                </a:solidFill>
                <a:effectLst/>
                <a:latin typeface="+mn-lt"/>
                <a:ea typeface="+mn-ea"/>
                <a:cs typeface="+mn-cs"/>
              </a:rPr>
              <a:t>outil de prévision des activités</a:t>
            </a:r>
            <a:r>
              <a:rPr lang="fr-FR" sz="1200" b="0" i="0" kern="1200" dirty="0" smtClean="0">
                <a:solidFill>
                  <a:schemeClr val="tx1"/>
                </a:solidFill>
                <a:effectLst/>
                <a:latin typeface="+mn-lt"/>
                <a:ea typeface="+mn-ea"/>
                <a:cs typeface="+mn-cs"/>
              </a:rPr>
              <a:t> de l’association.</a:t>
            </a:r>
          </a:p>
          <a:p>
            <a:r>
              <a:rPr lang="fr-FR" sz="1200" b="0" i="0" kern="1200" dirty="0" smtClean="0">
                <a:solidFill>
                  <a:schemeClr val="tx1"/>
                </a:solidFill>
                <a:effectLst/>
                <a:latin typeface="+mn-lt"/>
                <a:ea typeface="+mn-ea"/>
                <a:cs typeface="+mn-cs"/>
              </a:rPr>
              <a:t/>
            </a:r>
            <a:br>
              <a:rPr lang="fr-FR" sz="1200" b="0" i="0" kern="1200" dirty="0" smtClean="0">
                <a:solidFill>
                  <a:schemeClr val="tx1"/>
                </a:solidFill>
                <a:effectLst/>
                <a:latin typeface="+mn-lt"/>
                <a:ea typeface="+mn-ea"/>
                <a:cs typeface="+mn-cs"/>
              </a:rPr>
            </a:br>
            <a:r>
              <a:rPr lang="fr-FR" sz="1200" b="0" i="0" kern="1200" dirty="0" smtClean="0">
                <a:solidFill>
                  <a:schemeClr val="tx1"/>
                </a:solidFill>
                <a:effectLst/>
                <a:latin typeface="+mn-lt"/>
                <a:ea typeface="+mn-ea"/>
                <a:cs typeface="+mn-cs"/>
              </a:rPr>
              <a:t>En effet, le budget doit traduire les </a:t>
            </a:r>
            <a:r>
              <a:rPr lang="fr-FR" sz="1200" b="1" i="0" kern="1200" dirty="0" smtClean="0">
                <a:solidFill>
                  <a:schemeClr val="tx1"/>
                </a:solidFill>
                <a:effectLst/>
                <a:latin typeface="+mn-lt"/>
                <a:ea typeface="+mn-ea"/>
                <a:cs typeface="+mn-cs"/>
              </a:rPr>
              <a:t>choix stratégiques</a:t>
            </a:r>
            <a:r>
              <a:rPr lang="fr-FR" sz="1200" b="0" i="0" kern="1200" dirty="0" smtClean="0">
                <a:solidFill>
                  <a:schemeClr val="tx1"/>
                </a:solidFill>
                <a:effectLst/>
                <a:latin typeface="+mn-lt"/>
                <a:ea typeface="+mn-ea"/>
                <a:cs typeface="+mn-cs"/>
              </a:rPr>
              <a:t> et les </a:t>
            </a:r>
            <a:r>
              <a:rPr lang="fr-FR" sz="1200" b="1" i="0" kern="1200" dirty="0" smtClean="0">
                <a:solidFill>
                  <a:schemeClr val="tx1"/>
                </a:solidFill>
                <a:effectLst/>
                <a:latin typeface="+mn-lt"/>
                <a:ea typeface="+mn-ea"/>
                <a:cs typeface="+mn-cs"/>
              </a:rPr>
              <a:t>objectifs économiques</a:t>
            </a:r>
            <a:r>
              <a:rPr lang="fr-FR" sz="1200" b="0" i="0" kern="1200" dirty="0" smtClean="0">
                <a:solidFill>
                  <a:schemeClr val="tx1"/>
                </a:solidFill>
                <a:effectLst/>
                <a:latin typeface="+mn-lt"/>
                <a:ea typeface="+mn-ea"/>
                <a:cs typeface="+mn-cs"/>
              </a:rPr>
              <a:t> de l’association.</a:t>
            </a:r>
          </a:p>
          <a:p>
            <a:r>
              <a:rPr lang="fr-FR" sz="1200" b="0" i="0" kern="1200" dirty="0" smtClean="0">
                <a:solidFill>
                  <a:schemeClr val="tx1"/>
                </a:solidFill>
                <a:effectLst/>
                <a:latin typeface="+mn-lt"/>
                <a:ea typeface="+mn-ea"/>
                <a:cs typeface="+mn-cs"/>
              </a:rPr>
              <a:t/>
            </a:r>
            <a:br>
              <a:rPr lang="fr-FR" sz="1200" b="0" i="0" kern="1200" dirty="0" smtClean="0">
                <a:solidFill>
                  <a:schemeClr val="tx1"/>
                </a:solidFill>
                <a:effectLst/>
                <a:latin typeface="+mn-lt"/>
                <a:ea typeface="+mn-ea"/>
                <a:cs typeface="+mn-cs"/>
              </a:rPr>
            </a:br>
            <a:r>
              <a:rPr lang="fr-FR" sz="1200" b="0" i="0" kern="1200" dirty="0" smtClean="0">
                <a:solidFill>
                  <a:schemeClr val="tx1"/>
                </a:solidFill>
                <a:effectLst/>
                <a:latin typeface="+mn-lt"/>
                <a:ea typeface="+mn-ea"/>
                <a:cs typeface="+mn-cs"/>
              </a:rPr>
              <a:t>Il s’agit d’un véritable travail de réflexion à mener pour valoriser en termes financiers les orientations de l’association. Il ne peut consister à une reconduction systématique de chaque ligne budgétaire.</a:t>
            </a:r>
          </a:p>
          <a:p>
            <a:r>
              <a:rPr lang="fr-FR" sz="1200" b="0" i="0" kern="1200" dirty="0" smtClean="0">
                <a:solidFill>
                  <a:schemeClr val="tx1"/>
                </a:solidFill>
                <a:effectLst/>
                <a:latin typeface="+mn-lt"/>
                <a:ea typeface="+mn-ea"/>
                <a:cs typeface="+mn-cs"/>
              </a:rPr>
              <a:t/>
            </a:r>
            <a:br>
              <a:rPr lang="fr-FR" sz="1200" b="0" i="0" kern="1200" dirty="0" smtClean="0">
                <a:solidFill>
                  <a:schemeClr val="tx1"/>
                </a:solidFill>
                <a:effectLst/>
                <a:latin typeface="+mn-lt"/>
                <a:ea typeface="+mn-ea"/>
                <a:cs typeface="+mn-cs"/>
              </a:rPr>
            </a:br>
            <a:r>
              <a:rPr lang="fr-FR" sz="1200" b="0" i="0" kern="1200" dirty="0" smtClean="0">
                <a:solidFill>
                  <a:schemeClr val="tx1"/>
                </a:solidFill>
                <a:effectLst/>
                <a:latin typeface="+mn-lt"/>
                <a:ea typeface="+mn-ea"/>
                <a:cs typeface="+mn-cs"/>
              </a:rPr>
              <a:t>Pour une réelle efficacité, le budget est à adopter avant le début de l’exercice concerné.</a:t>
            </a:r>
          </a:p>
          <a:p>
            <a:r>
              <a:rPr lang="fr-FR" sz="1200" b="0" i="0" kern="1200" dirty="0" smtClean="0">
                <a:solidFill>
                  <a:schemeClr val="tx1"/>
                </a:solidFill>
                <a:effectLst/>
                <a:latin typeface="+mn-lt"/>
                <a:ea typeface="+mn-ea"/>
                <a:cs typeface="+mn-cs"/>
              </a:rPr>
              <a:t/>
            </a:r>
            <a:br>
              <a:rPr lang="fr-FR" sz="1200" b="0" i="0" kern="1200" dirty="0" smtClean="0">
                <a:solidFill>
                  <a:schemeClr val="tx1"/>
                </a:solidFill>
                <a:effectLst/>
                <a:latin typeface="+mn-lt"/>
                <a:ea typeface="+mn-ea"/>
                <a:cs typeface="+mn-cs"/>
              </a:rPr>
            </a:br>
            <a:r>
              <a:rPr lang="fr-FR" sz="1200" b="0" i="0" kern="1200" dirty="0" smtClean="0">
                <a:solidFill>
                  <a:schemeClr val="tx1"/>
                </a:solidFill>
                <a:effectLst/>
                <a:latin typeface="+mn-lt"/>
                <a:ea typeface="+mn-ea"/>
                <a:cs typeface="+mn-cs"/>
              </a:rPr>
              <a:t>Enfin, le budget est un élément déterminant dans l’obtention de financements externes par l’association</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45B39A9-68FF-4272-B42C-D647AA81A523}" type="slidenum">
              <a:rPr lang="fr-FR" smtClean="0"/>
              <a:t>5</a:t>
            </a:fld>
            <a:endParaRPr lang="fr-FR"/>
          </a:p>
        </p:txBody>
      </p:sp>
    </p:spTree>
    <p:extLst>
      <p:ext uri="{BB962C8B-B14F-4D97-AF65-F5344CB8AC3E}">
        <p14:creationId xmlns:p14="http://schemas.microsoft.com/office/powerpoint/2010/main" val="2448711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kern="1200" dirty="0" err="1" smtClean="0">
                <a:solidFill>
                  <a:schemeClr val="tx1"/>
                </a:solidFill>
                <a:effectLst/>
                <a:latin typeface="+mn-lt"/>
                <a:ea typeface="+mn-ea"/>
                <a:cs typeface="+mn-cs"/>
              </a:rPr>
              <a:t>budgetisation</a:t>
            </a:r>
            <a:r>
              <a:rPr lang="fr-FR" sz="1200" kern="1200" dirty="0" smtClean="0">
                <a:solidFill>
                  <a:schemeClr val="tx1"/>
                </a:solidFill>
                <a:effectLst/>
                <a:latin typeface="+mn-lt"/>
                <a:ea typeface="+mn-ea"/>
                <a:cs typeface="+mn-cs"/>
              </a:rPr>
              <a:t> correspond à </a:t>
            </a:r>
            <a:r>
              <a:rPr lang="fr-FR" sz="1200" b="1" u="sng" kern="1200" dirty="0" smtClean="0">
                <a:solidFill>
                  <a:schemeClr val="tx1"/>
                </a:solidFill>
                <a:effectLst/>
                <a:latin typeface="+mn-lt"/>
                <a:ea typeface="+mn-ea"/>
                <a:cs typeface="+mn-cs"/>
              </a:rPr>
              <a:t>l'</a:t>
            </a:r>
            <a:r>
              <a:rPr lang="fr-FR" sz="1200" b="1" u="sng" kern="1200" dirty="0" err="1" smtClean="0">
                <a:solidFill>
                  <a:schemeClr val="tx1"/>
                </a:solidFill>
                <a:effectLst/>
                <a:latin typeface="+mn-lt"/>
                <a:ea typeface="+mn-ea"/>
                <a:cs typeface="+mn-cs"/>
              </a:rPr>
              <a:t>elaboration</a:t>
            </a:r>
            <a:r>
              <a:rPr lang="fr-FR" sz="1200" b="1" u="sng" kern="1200" dirty="0" smtClean="0">
                <a:solidFill>
                  <a:schemeClr val="tx1"/>
                </a:solidFill>
                <a:effectLst/>
                <a:latin typeface="+mn-lt"/>
                <a:ea typeface="+mn-ea"/>
                <a:cs typeface="+mn-cs"/>
              </a:rPr>
              <a:t> du budget </a:t>
            </a:r>
            <a:r>
              <a:rPr lang="fr-FR" sz="1200" kern="1200" dirty="0" smtClean="0">
                <a:solidFill>
                  <a:schemeClr val="tx1"/>
                </a:solidFill>
                <a:effectLst/>
                <a:latin typeface="+mn-lt"/>
                <a:ea typeface="+mn-ea"/>
                <a:cs typeface="+mn-cs"/>
              </a:rPr>
              <a:t>qui se  fait selon un </a:t>
            </a:r>
            <a:r>
              <a:rPr lang="fr-FR" sz="1200" b="1" kern="1200" dirty="0" smtClean="0">
                <a:solidFill>
                  <a:schemeClr val="tx1"/>
                </a:solidFill>
                <a:effectLst/>
                <a:latin typeface="+mn-lt"/>
                <a:ea typeface="+mn-ea"/>
                <a:cs typeface="+mn-cs"/>
              </a:rPr>
              <a:t>processus</a:t>
            </a:r>
          </a:p>
          <a:p>
            <a:r>
              <a:rPr lang="fr-FR" sz="1200" kern="1200" dirty="0" smtClean="0">
                <a:solidFill>
                  <a:schemeClr val="tx1"/>
                </a:solidFill>
                <a:effectLst/>
                <a:latin typeface="+mn-lt"/>
                <a:ea typeface="+mn-ea"/>
                <a:cs typeface="+mn-cs"/>
              </a:rPr>
              <a:t>3 </a:t>
            </a:r>
            <a:r>
              <a:rPr lang="fr-FR" sz="1200" kern="1200" dirty="0" err="1" smtClean="0">
                <a:solidFill>
                  <a:schemeClr val="tx1"/>
                </a:solidFill>
                <a:effectLst/>
                <a:latin typeface="+mn-lt"/>
                <a:ea typeface="+mn-ea"/>
                <a:cs typeface="+mn-cs"/>
              </a:rPr>
              <a:t>element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reliéee</a:t>
            </a:r>
            <a:r>
              <a:rPr lang="fr-FR" sz="1200" kern="1200" dirty="0" smtClean="0">
                <a:solidFill>
                  <a:schemeClr val="tx1"/>
                </a:solidFill>
                <a:effectLst/>
                <a:latin typeface="+mn-lt"/>
                <a:ea typeface="+mn-ea"/>
                <a:cs typeface="+mn-cs"/>
              </a:rPr>
              <a:t>:</a:t>
            </a:r>
          </a:p>
          <a:p>
            <a:r>
              <a:rPr lang="fr-FR" sz="1200" kern="1200" dirty="0" smtClean="0">
                <a:solidFill>
                  <a:schemeClr val="tx1"/>
                </a:solidFill>
                <a:effectLst/>
                <a:latin typeface="+mn-lt"/>
                <a:ea typeface="+mn-ea"/>
                <a:cs typeface="+mn-cs"/>
              </a:rPr>
              <a:t>,Gestion</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budgetaire</a:t>
            </a:r>
            <a:r>
              <a:rPr lang="fr-FR" sz="1200" kern="1200" baseline="0" dirty="0" smtClean="0">
                <a:solidFill>
                  <a:schemeClr val="tx1"/>
                </a:solidFill>
                <a:effectLst/>
                <a:latin typeface="+mn-lt"/>
                <a:ea typeface="+mn-ea"/>
                <a:cs typeface="+mn-cs"/>
              </a:rPr>
              <a:t>(</a:t>
            </a:r>
            <a:r>
              <a:rPr lang="fr-FR" sz="1200" kern="1200" baseline="0" dirty="0" err="1" smtClean="0">
                <a:solidFill>
                  <a:schemeClr val="tx1"/>
                </a:solidFill>
                <a:effectLst/>
                <a:latin typeface="+mn-lt"/>
                <a:ea typeface="+mn-ea"/>
                <a:cs typeface="+mn-cs"/>
              </a:rPr>
              <a:t>etablissement</a:t>
            </a:r>
            <a:r>
              <a:rPr lang="fr-FR" sz="1200" kern="1200" baseline="0" dirty="0" smtClean="0">
                <a:solidFill>
                  <a:schemeClr val="tx1"/>
                </a:solidFill>
                <a:effectLst/>
                <a:latin typeface="+mn-lt"/>
                <a:ea typeface="+mn-ea"/>
                <a:cs typeface="+mn-cs"/>
              </a:rPr>
              <a:t> des budget):traduire le programme d’action chiffré en </a:t>
            </a:r>
            <a:r>
              <a:rPr lang="fr-FR" sz="1200" kern="1200" baseline="0" dirty="0" err="1" smtClean="0">
                <a:solidFill>
                  <a:schemeClr val="tx1"/>
                </a:solidFill>
                <a:effectLst/>
                <a:latin typeface="+mn-lt"/>
                <a:ea typeface="+mn-ea"/>
                <a:cs typeface="+mn-cs"/>
              </a:rPr>
              <a:t>unite</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monetaire</a:t>
            </a:r>
            <a:r>
              <a:rPr lang="fr-FR" sz="1200" kern="1200" baseline="0" dirty="0" smtClean="0">
                <a:solidFill>
                  <a:schemeClr val="tx1"/>
                </a:solidFill>
                <a:effectLst/>
                <a:latin typeface="+mn-lt"/>
                <a:ea typeface="+mn-ea"/>
                <a:cs typeface="+mn-cs"/>
              </a:rPr>
              <a:t> ,les décisions prises au niveau de la direction </a:t>
            </a:r>
            <a:r>
              <a:rPr lang="fr-FR" sz="1200" kern="1200" baseline="0" dirty="0" err="1" smtClean="0">
                <a:solidFill>
                  <a:schemeClr val="tx1"/>
                </a:solidFill>
                <a:effectLst/>
                <a:latin typeface="+mn-lt"/>
                <a:ea typeface="+mn-ea"/>
                <a:cs typeface="+mn-cs"/>
              </a:rPr>
              <a:t>generalavec</a:t>
            </a:r>
            <a:r>
              <a:rPr lang="fr-FR" sz="1200" kern="1200" baseline="0" dirty="0" smtClean="0">
                <a:solidFill>
                  <a:schemeClr val="tx1"/>
                </a:solidFill>
                <a:effectLst/>
                <a:latin typeface="+mn-lt"/>
                <a:ea typeface="+mn-ea"/>
                <a:cs typeface="+mn-cs"/>
              </a:rPr>
              <a:t> la participation des responsable</a:t>
            </a:r>
          </a:p>
          <a:p>
            <a:r>
              <a:rPr lang="fr-FR" sz="1200" kern="1200" baseline="0" dirty="0" smtClean="0">
                <a:solidFill>
                  <a:schemeClr val="tx1"/>
                </a:solidFill>
                <a:effectLst/>
                <a:latin typeface="+mn-lt"/>
                <a:ea typeface="+mn-ea"/>
                <a:cs typeface="+mn-cs"/>
              </a:rPr>
              <a:t>,Contrôle </a:t>
            </a:r>
            <a:r>
              <a:rPr lang="fr-FR" sz="1200" kern="1200" baseline="0" dirty="0" err="1" smtClean="0">
                <a:solidFill>
                  <a:schemeClr val="tx1"/>
                </a:solidFill>
                <a:effectLst/>
                <a:latin typeface="+mn-lt"/>
                <a:ea typeface="+mn-ea"/>
                <a:cs typeface="+mn-cs"/>
              </a:rPr>
              <a:t>budgetaire</a:t>
            </a:r>
            <a:r>
              <a:rPr lang="fr-FR" sz="1200" kern="1200" baseline="0" dirty="0" smtClean="0">
                <a:solidFill>
                  <a:schemeClr val="tx1"/>
                </a:solidFill>
                <a:effectLst/>
                <a:latin typeface="+mn-lt"/>
                <a:ea typeface="+mn-ea"/>
                <a:cs typeface="+mn-cs"/>
              </a:rPr>
              <a:t>(suivi des budget):il fait partie du </a:t>
            </a:r>
            <a:r>
              <a:rPr lang="fr-FR" sz="1200" kern="1200" baseline="0" dirty="0" err="1" smtClean="0">
                <a:solidFill>
                  <a:schemeClr val="tx1"/>
                </a:solidFill>
                <a:effectLst/>
                <a:latin typeface="+mn-lt"/>
                <a:ea typeface="+mn-ea"/>
                <a:cs typeface="+mn-cs"/>
              </a:rPr>
              <a:t>contolede</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gestion,consiste</a:t>
            </a:r>
            <a:r>
              <a:rPr lang="fr-FR" sz="1200" kern="1200" baseline="0" dirty="0" smtClean="0">
                <a:solidFill>
                  <a:schemeClr val="tx1"/>
                </a:solidFill>
                <a:effectLst/>
                <a:latin typeface="+mn-lt"/>
                <a:ea typeface="+mn-ea"/>
                <a:cs typeface="+mn-cs"/>
              </a:rPr>
              <a:t> à mettre en </a:t>
            </a:r>
            <a:r>
              <a:rPr lang="fr-FR" sz="1200" kern="1200" baseline="0" dirty="0" err="1" smtClean="0">
                <a:solidFill>
                  <a:schemeClr val="tx1"/>
                </a:solidFill>
                <a:effectLst/>
                <a:latin typeface="+mn-lt"/>
                <a:ea typeface="+mn-ea"/>
                <a:cs typeface="+mn-cs"/>
              </a:rPr>
              <a:t>evidence</a:t>
            </a:r>
            <a:r>
              <a:rPr lang="fr-FR" sz="1200" kern="1200" baseline="0" dirty="0" smtClean="0">
                <a:solidFill>
                  <a:schemeClr val="tx1"/>
                </a:solidFill>
                <a:effectLst/>
                <a:latin typeface="+mn-lt"/>
                <a:ea typeface="+mn-ea"/>
                <a:cs typeface="+mn-cs"/>
              </a:rPr>
              <a:t> et à </a:t>
            </a:r>
            <a:r>
              <a:rPr lang="fr-FR" sz="1200" kern="1200" baseline="0" dirty="0" err="1" smtClean="0">
                <a:solidFill>
                  <a:schemeClr val="tx1"/>
                </a:solidFill>
                <a:effectLst/>
                <a:latin typeface="+mn-lt"/>
                <a:ea typeface="+mn-ea"/>
                <a:cs typeface="+mn-cs"/>
              </a:rPr>
              <a:t>interpreter</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periodiquement</a:t>
            </a:r>
            <a:r>
              <a:rPr lang="fr-FR" sz="1200" kern="1200" baseline="0" dirty="0" smtClean="0">
                <a:solidFill>
                  <a:schemeClr val="tx1"/>
                </a:solidFill>
                <a:effectLst/>
                <a:latin typeface="+mn-lt"/>
                <a:ea typeface="+mn-ea"/>
                <a:cs typeface="+mn-cs"/>
              </a:rPr>
              <a:t> les </a:t>
            </a:r>
            <a:r>
              <a:rPr lang="fr-FR" sz="1200" kern="1200" baseline="0" dirty="0" err="1" smtClean="0">
                <a:solidFill>
                  <a:schemeClr val="tx1"/>
                </a:solidFill>
                <a:effectLst/>
                <a:latin typeface="+mn-lt"/>
                <a:ea typeface="+mn-ea"/>
                <a:cs typeface="+mn-cs"/>
              </a:rPr>
              <a:t>ecarts</a:t>
            </a:r>
            <a:r>
              <a:rPr lang="fr-FR" sz="1200" kern="1200" baseline="0" dirty="0" smtClean="0">
                <a:solidFill>
                  <a:schemeClr val="tx1"/>
                </a:solidFill>
                <a:effectLst/>
                <a:latin typeface="+mn-lt"/>
                <a:ea typeface="+mn-ea"/>
                <a:cs typeface="+mn-cs"/>
              </a:rPr>
              <a:t> entre les </a:t>
            </a:r>
            <a:r>
              <a:rPr lang="fr-FR" sz="1200" kern="1200" baseline="0" dirty="0" err="1" smtClean="0">
                <a:solidFill>
                  <a:schemeClr val="tx1"/>
                </a:solidFill>
                <a:effectLst/>
                <a:latin typeface="+mn-lt"/>
                <a:ea typeface="+mn-ea"/>
                <a:cs typeface="+mn-cs"/>
              </a:rPr>
              <a:t>previsions</a:t>
            </a:r>
            <a:r>
              <a:rPr lang="fr-FR" sz="1200" kern="1200" baseline="0" dirty="0" smtClean="0">
                <a:solidFill>
                  <a:schemeClr val="tx1"/>
                </a:solidFill>
                <a:effectLst/>
                <a:latin typeface="+mn-lt"/>
                <a:ea typeface="+mn-ea"/>
                <a:cs typeface="+mn-cs"/>
              </a:rPr>
              <a:t> et les </a:t>
            </a:r>
            <a:r>
              <a:rPr lang="fr-FR" sz="1200" kern="1200" baseline="0" dirty="0" err="1" smtClean="0">
                <a:solidFill>
                  <a:schemeClr val="tx1"/>
                </a:solidFill>
                <a:effectLst/>
                <a:latin typeface="+mn-lt"/>
                <a:ea typeface="+mn-ea"/>
                <a:cs typeface="+mn-cs"/>
              </a:rPr>
              <a:t>realisation</a:t>
            </a:r>
            <a:r>
              <a:rPr lang="fr-FR" sz="1200" kern="1200" baseline="0" dirty="0" smtClean="0">
                <a:solidFill>
                  <a:schemeClr val="tx1"/>
                </a:solidFill>
                <a:effectLst/>
                <a:latin typeface="+mn-lt"/>
                <a:ea typeface="+mn-ea"/>
                <a:cs typeface="+mn-cs"/>
              </a:rPr>
              <a:t> en vue d’entreprendre des action correctives</a:t>
            </a:r>
          </a:p>
          <a:p>
            <a:r>
              <a:rPr lang="fr-FR" sz="1200" kern="1200" baseline="0" dirty="0" smtClean="0">
                <a:solidFill>
                  <a:schemeClr val="tx1"/>
                </a:solidFill>
                <a:effectLst/>
                <a:latin typeface="+mn-lt"/>
                <a:ea typeface="+mn-ea"/>
                <a:cs typeface="+mn-cs"/>
              </a:rPr>
              <a:t>,Contrôle de gestion(management de l’</a:t>
            </a:r>
            <a:r>
              <a:rPr lang="fr-FR" sz="1200" kern="1200" baseline="0" dirty="0" err="1" smtClean="0">
                <a:solidFill>
                  <a:schemeClr val="tx1"/>
                </a:solidFill>
                <a:effectLst/>
                <a:latin typeface="+mn-lt"/>
                <a:ea typeface="+mn-ea"/>
                <a:cs typeface="+mn-cs"/>
              </a:rPr>
              <a:t>economie</a:t>
            </a:r>
            <a:r>
              <a:rPr lang="fr-FR" sz="1200" kern="1200" baseline="0" dirty="0" smtClean="0">
                <a:solidFill>
                  <a:schemeClr val="tx1"/>
                </a:solidFill>
                <a:effectLst/>
                <a:latin typeface="+mn-lt"/>
                <a:ea typeface="+mn-ea"/>
                <a:cs typeface="+mn-cs"/>
              </a:rPr>
              <a:t> de l’entreprise):le contrôle de gestion est un processus qui assure la convergence des objectifs décentralisés et la </a:t>
            </a:r>
            <a:r>
              <a:rPr lang="fr-FR" sz="1200" kern="1200" baseline="0" dirty="0" err="1" smtClean="0">
                <a:solidFill>
                  <a:schemeClr val="tx1"/>
                </a:solidFill>
                <a:effectLst/>
                <a:latin typeface="+mn-lt"/>
                <a:ea typeface="+mn-ea"/>
                <a:cs typeface="+mn-cs"/>
              </a:rPr>
              <a:t>coherence</a:t>
            </a:r>
            <a:r>
              <a:rPr lang="fr-FR" sz="1200" kern="1200" baseline="0" dirty="0" smtClean="0">
                <a:solidFill>
                  <a:schemeClr val="tx1"/>
                </a:solidFill>
                <a:effectLst/>
                <a:latin typeface="+mn-lt"/>
                <a:ea typeface="+mn-ea"/>
                <a:cs typeface="+mn-cs"/>
              </a:rPr>
              <a:t> des actions </a:t>
            </a:r>
            <a:r>
              <a:rPr lang="fr-FR" sz="1200" kern="1200" baseline="0" dirty="0" err="1" smtClean="0">
                <a:solidFill>
                  <a:schemeClr val="tx1"/>
                </a:solidFill>
                <a:effectLst/>
                <a:latin typeface="+mn-lt"/>
                <a:ea typeface="+mn-ea"/>
                <a:cs typeface="+mn-cs"/>
              </a:rPr>
              <a:t>pr</a:t>
            </a:r>
            <a:r>
              <a:rPr lang="fr-FR" sz="1200" kern="1200" baseline="0" dirty="0" smtClean="0">
                <a:solidFill>
                  <a:schemeClr val="tx1"/>
                </a:solidFill>
                <a:effectLst/>
                <a:latin typeface="+mn-lt"/>
                <a:ea typeface="+mn-ea"/>
                <a:cs typeface="+mn-cs"/>
              </a:rPr>
              <a:t> atteindre les objectifs globaux de l’entreprise en fonction d’une </a:t>
            </a:r>
            <a:r>
              <a:rPr lang="fr-FR" sz="1200" kern="1200" baseline="0" dirty="0" err="1" smtClean="0">
                <a:solidFill>
                  <a:schemeClr val="tx1"/>
                </a:solidFill>
                <a:effectLst/>
                <a:latin typeface="+mn-lt"/>
                <a:ea typeface="+mn-ea"/>
                <a:cs typeface="+mn-cs"/>
              </a:rPr>
              <a:t>ethique</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preablement</a:t>
            </a:r>
            <a:r>
              <a:rPr lang="fr-FR" sz="1200" kern="1200" baseline="0" dirty="0" smtClean="0">
                <a:solidFill>
                  <a:schemeClr val="tx1"/>
                </a:solidFill>
                <a:effectLst/>
                <a:latin typeface="+mn-lt"/>
                <a:ea typeface="+mn-ea"/>
                <a:cs typeface="+mn-cs"/>
              </a:rPr>
              <a:t> acceptée par les responsables et parfois par les clients de l’entreprise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un processus est un « </a:t>
            </a:r>
          </a:p>
          <a:p>
            <a:r>
              <a:rPr lang="fr-FR" sz="1200" kern="1200" dirty="0" smtClean="0">
                <a:solidFill>
                  <a:schemeClr val="tx1"/>
                </a:solidFill>
                <a:effectLst/>
                <a:latin typeface="+mn-lt"/>
                <a:ea typeface="+mn-ea"/>
                <a:cs typeface="+mn-cs"/>
              </a:rPr>
              <a:t>ensemble d’activités reliées entre elles par des échanges de</a:t>
            </a:r>
          </a:p>
          <a:p>
            <a:r>
              <a:rPr lang="fr-FR" sz="1200" kern="1200" dirty="0" smtClean="0">
                <a:solidFill>
                  <a:schemeClr val="tx1"/>
                </a:solidFill>
                <a:effectLst/>
                <a:latin typeface="+mn-lt"/>
                <a:ea typeface="+mn-ea"/>
                <a:cs typeface="+mn-cs"/>
              </a:rPr>
              <a:t>produits ou d’informations et contribuant à la fourniture d’une même prestation à un client</a:t>
            </a:r>
          </a:p>
          <a:p>
            <a:r>
              <a:rPr lang="fr-FR" sz="1200" kern="1200" dirty="0" smtClean="0">
                <a:solidFill>
                  <a:schemeClr val="tx1"/>
                </a:solidFill>
                <a:effectLst/>
                <a:latin typeface="+mn-lt"/>
                <a:ea typeface="+mn-ea"/>
                <a:cs typeface="+mn-cs"/>
              </a:rPr>
              <a:t>interne ou externe à l’entreprise</a:t>
            </a:r>
          </a:p>
          <a:p>
            <a:endParaRPr lang="fr-FR" dirty="0" smtClean="0"/>
          </a:p>
          <a:p>
            <a:r>
              <a:rPr lang="fr-FR" dirty="0" smtClean="0"/>
              <a:t>Produire une vision chiffrée de l'avenir, c'est l'ambition de tout processus budgétaire digne de ce nom. Fruit de l'échange entre les directions opérationnelles, la direction financière et la direction générale, </a:t>
            </a:r>
            <a:r>
              <a:rPr lang="fr-FR" b="1" dirty="0" smtClean="0"/>
              <a:t>le budget doit traduire les orientations stratégiques de l'entreprise, tout en lui fournissant des outils de pilotage efficaces</a:t>
            </a:r>
            <a:r>
              <a:rPr lang="fr-FR" dirty="0" smtClean="0"/>
              <a:t>.</a:t>
            </a:r>
          </a:p>
          <a:p>
            <a:r>
              <a:rPr lang="fr-FR" dirty="0" smtClean="0"/>
              <a:t>Pour qu'un budget soit réussi, mieux vaut en faire un projet d'entreprise. "C'est pourquoi les représentants des différents services sont souvent parties prenantes de l'élaboration du processus budgétaire</a:t>
            </a:r>
          </a:p>
          <a:p>
            <a:r>
              <a:rPr lang="fr-FR" dirty="0" smtClean="0"/>
              <a:t>Dans ce budget, </a:t>
            </a:r>
            <a:r>
              <a:rPr lang="fr-FR" b="1" dirty="0" smtClean="0"/>
              <a:t>le </a:t>
            </a:r>
            <a:r>
              <a:rPr lang="fr-FR" b="1" dirty="0" err="1" smtClean="0"/>
              <a:t>Daf</a:t>
            </a:r>
            <a:r>
              <a:rPr lang="fr-FR" b="1" dirty="0" smtClean="0"/>
              <a:t> ou encore le contrôleur de </a:t>
            </a:r>
            <a:r>
              <a:rPr lang="fr-FR" b="1" dirty="0" smtClean="0">
                <a:hlinkClick r:id="rId3"/>
              </a:rPr>
              <a:t>gestion</a:t>
            </a:r>
            <a:r>
              <a:rPr lang="fr-FR" b="1" dirty="0" smtClean="0"/>
              <a:t> de l'entreprise </a:t>
            </a:r>
            <a:r>
              <a:rPr lang="fr-FR" dirty="0" smtClean="0"/>
              <a:t>(</a:t>
            </a:r>
            <a:r>
              <a:rPr lang="fr-FR" dirty="0" smtClean="0">
                <a:hlinkClick r:id="rId4"/>
              </a:rPr>
              <a:t>plus de détails ici</a:t>
            </a:r>
            <a:r>
              <a:rPr lang="fr-FR" dirty="0" smtClean="0"/>
              <a:t>)</a:t>
            </a:r>
            <a:r>
              <a:rPr lang="fr-FR" b="1" dirty="0" smtClean="0"/>
              <a:t> va jouer un rôle majeur</a:t>
            </a:r>
            <a:r>
              <a:rPr lang="fr-FR" dirty="0" smtClean="0"/>
              <a:t>. " Il est le chef d'orchestre du processus ", résume Alain Banse, consultant et formateur en systèmes d'information. Il lui revient donc d'organiser la remontée d'informations, de faire passer les messages de la direction et de décider du </a:t>
            </a:r>
            <a:r>
              <a:rPr lang="fr-FR" dirty="0" err="1" smtClean="0"/>
              <a:t>rétroplanning</a:t>
            </a:r>
            <a:r>
              <a:rPr lang="fr-FR" dirty="0" smtClean="0"/>
              <a:t> et des outils requis. </a:t>
            </a:r>
          </a:p>
          <a:p>
            <a:endParaRPr lang="fr-FR" dirty="0"/>
          </a:p>
        </p:txBody>
      </p:sp>
      <p:sp>
        <p:nvSpPr>
          <p:cNvPr id="4" name="Espace réservé du numéro de diapositive 3"/>
          <p:cNvSpPr>
            <a:spLocks noGrp="1"/>
          </p:cNvSpPr>
          <p:nvPr>
            <p:ph type="sldNum" sz="quarter" idx="10"/>
          </p:nvPr>
        </p:nvSpPr>
        <p:spPr/>
        <p:txBody>
          <a:bodyPr/>
          <a:lstStyle/>
          <a:p>
            <a:fld id="{245B39A9-68FF-4272-B42C-D647AA81A523}" type="slidenum">
              <a:rPr lang="fr-FR" smtClean="0"/>
              <a:t>6</a:t>
            </a:fld>
            <a:endParaRPr lang="fr-FR"/>
          </a:p>
        </p:txBody>
      </p:sp>
    </p:spTree>
    <p:extLst>
      <p:ext uri="{BB962C8B-B14F-4D97-AF65-F5344CB8AC3E}">
        <p14:creationId xmlns:p14="http://schemas.microsoft.com/office/powerpoint/2010/main" val="3609603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94F7364-04A2-47E9-AB6D-B3F5F272B10C}" type="slidenum">
              <a:rPr lang="fr-FR" smtClean="0"/>
              <a:t>10</a:t>
            </a:fld>
            <a:endParaRPr lang="fr-FR"/>
          </a:p>
        </p:txBody>
      </p:sp>
    </p:spTree>
    <p:extLst>
      <p:ext uri="{BB962C8B-B14F-4D97-AF65-F5344CB8AC3E}">
        <p14:creationId xmlns:p14="http://schemas.microsoft.com/office/powerpoint/2010/main" val="1135465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La planification budgétaire est un « contrat » entre l’entreprise et les actionnaires qui définit les résultats à atteindre. Elle permet de présenter la situation et la structure financière d’une société telles qu’elles devraient l’être dans un futur proche.</a:t>
            </a:r>
            <a:br>
              <a:rPr lang="fr-FR" sz="1200" kern="1200" dirty="0" smtClean="0">
                <a:solidFill>
                  <a:schemeClr val="tx1"/>
                </a:solidFill>
                <a:effectLst/>
                <a:latin typeface="+mn-lt"/>
                <a:ea typeface="+mn-ea"/>
                <a:cs typeface="+mn-cs"/>
              </a:rPr>
            </a:br>
            <a:r>
              <a:rPr lang="fr-FR" dirty="0" smtClean="0"/>
              <a:t>c’est un document chiffré qui permet de rassembler en un même endroit les objectifs et les moyens d’une entité. Mais peut-on définir le processus budgétaire de façon générale ? La théorie et la pratique montrent que les processus budgétaires peuvent différer selon les organisations ; il existe une grande diversité de pratiques budgétaires.</a:t>
            </a:r>
          </a:p>
          <a:p>
            <a:r>
              <a:rPr lang="fr-FR" u="none" dirty="0" smtClean="0"/>
              <a:t>La planification</a:t>
            </a:r>
            <a:r>
              <a:rPr lang="fr-FR" u="none" baseline="0" dirty="0" smtClean="0"/>
              <a:t> se </a:t>
            </a:r>
            <a:r>
              <a:rPr lang="fr-FR" u="none" baseline="0" dirty="0" err="1" smtClean="0"/>
              <a:t>faiit</a:t>
            </a:r>
            <a:r>
              <a:rPr lang="fr-FR" u="none" baseline="0" dirty="0" smtClean="0"/>
              <a:t> selon un processus ,voir ci haut  dc contient </a:t>
            </a:r>
            <a:r>
              <a:rPr lang="fr-FR" u="none" baseline="0" dirty="0" err="1" smtClean="0"/>
              <a:t>prevision</a:t>
            </a:r>
            <a:endParaRPr lang="fr-FR" u="none" dirty="0" smtClean="0"/>
          </a:p>
          <a:p>
            <a:r>
              <a:rPr lang="fr-FR" dirty="0" smtClean="0"/>
              <a:t>Avant de décrire la variété des processus budgétaires, nous devons choisir notre niveau d’analyse. En effet, il existe dans l’organisation différents niveaux de budgets : du budget de département jusqu’au budget de groupe. Nous nous intéresserons au budget d’une division opérationnelle, c’est-à-dire le budget d’une division qui constitue un centre de profit et qui doit être efficace sur un ensemble de couples produits / marchés. En effet, si le budget est critiqué, ce n’est pas au niveau du groupe mais beaucoup plus dans sa capacité à suivre des activités opérationnelles. C’est là que réside l’enjeu principal de la compréhension de son rôle.</a:t>
            </a:r>
          </a:p>
          <a:p>
            <a:endParaRPr lang="fr-FR" u="sng" dirty="0" smtClean="0"/>
          </a:p>
          <a:p>
            <a:r>
              <a:rPr lang="fr-FR" u="sng" dirty="0" smtClean="0"/>
              <a:t>Il sert à </a:t>
            </a:r>
            <a:r>
              <a:rPr lang="fr-FR" u="sng" dirty="0" err="1" smtClean="0"/>
              <a:t>planifeir</a:t>
            </a:r>
            <a:r>
              <a:rPr lang="fr-FR" u="sng" dirty="0" smtClean="0"/>
              <a:t> l’avenir de l’organisation ,faire des choix stratégiques de projets et donner à tous un objectif commun ainsi que des objectifs </a:t>
            </a:r>
            <a:r>
              <a:rPr lang="fr-FR" u="sng" dirty="0" err="1" smtClean="0"/>
              <a:t>specifiques</a:t>
            </a:r>
            <a:r>
              <a:rPr lang="fr-FR" u="sng" baseline="0" dirty="0" smtClean="0"/>
              <a:t> à tous les niveau organisationnels (planification),De plus ,il donne une occasion de les transmettre à l’ensemble des </a:t>
            </a:r>
            <a:r>
              <a:rPr lang="fr-FR" u="sng" baseline="0" dirty="0" err="1" smtClean="0"/>
              <a:t>intervenats</a:t>
            </a:r>
            <a:r>
              <a:rPr lang="fr-FR" u="sng" baseline="0" dirty="0" smtClean="0"/>
              <a:t> (communication),afin que tous soient en mesure de </a:t>
            </a:r>
            <a:r>
              <a:rPr lang="fr-FR" u="sng" baseline="0" dirty="0" err="1" smtClean="0"/>
              <a:t>mattre</a:t>
            </a:r>
            <a:r>
              <a:rPr lang="fr-FR" u="sng" baseline="0" dirty="0" smtClean="0"/>
              <a:t> </a:t>
            </a:r>
            <a:r>
              <a:rPr lang="fr-FR" u="sng" baseline="0" dirty="0" err="1" smtClean="0"/>
              <a:t>leus</a:t>
            </a:r>
            <a:r>
              <a:rPr lang="fr-FR" u="sng" baseline="0" dirty="0" smtClean="0"/>
              <a:t> efforts en commun dans le but de travailler dans alla </a:t>
            </a:r>
            <a:r>
              <a:rPr lang="fr-FR" u="sng" baseline="0" dirty="0" err="1" smtClean="0"/>
              <a:t>meme</a:t>
            </a:r>
            <a:r>
              <a:rPr lang="fr-FR" u="sng" baseline="0" dirty="0" smtClean="0"/>
              <a:t> direction(coordination) et ce dans un intervalle </a:t>
            </a:r>
            <a:r>
              <a:rPr lang="fr-FR" u="sng" baseline="0" dirty="0" err="1" smtClean="0"/>
              <a:t>monetaire</a:t>
            </a:r>
            <a:r>
              <a:rPr lang="fr-FR" u="sng" baseline="0" dirty="0" smtClean="0"/>
              <a:t> </a:t>
            </a:r>
            <a:r>
              <a:rPr lang="fr-FR" u="sng" baseline="0" dirty="0" err="1" smtClean="0"/>
              <a:t>défini,Les</a:t>
            </a:r>
            <a:r>
              <a:rPr lang="fr-FR" u="sng" baseline="0" dirty="0" smtClean="0"/>
              <a:t> résultat </a:t>
            </a:r>
            <a:r>
              <a:rPr lang="fr-FR" u="sng" baseline="0" dirty="0" err="1" smtClean="0"/>
              <a:t>reel</a:t>
            </a:r>
            <a:r>
              <a:rPr lang="fr-FR" u="sng" baseline="0" dirty="0" smtClean="0"/>
              <a:t> doivent </a:t>
            </a:r>
            <a:r>
              <a:rPr lang="fr-FR" u="sng" baseline="0" dirty="0" err="1" smtClean="0"/>
              <a:t>etre</a:t>
            </a:r>
            <a:r>
              <a:rPr lang="fr-FR" u="sng" baseline="0" dirty="0" smtClean="0"/>
              <a:t> devront </a:t>
            </a:r>
            <a:r>
              <a:rPr lang="fr-FR" u="sng" baseline="0" dirty="0" err="1" smtClean="0"/>
              <a:t>etre</a:t>
            </a:r>
            <a:r>
              <a:rPr lang="fr-FR" u="sng" baseline="0" dirty="0" smtClean="0"/>
              <a:t> comparé à ceux budgétisés afin de s’assurer que l’entreprise  et les individus atteint leur objectifs(contrôle)</a:t>
            </a:r>
            <a:endParaRPr lang="fr-FR" u="sng" dirty="0" smtClean="0"/>
          </a:p>
          <a:p>
            <a:endParaRPr lang="fr-FR" u="sng" dirty="0" smtClean="0"/>
          </a:p>
          <a:p>
            <a:endParaRPr lang="fr-FR" u="sng" dirty="0" smtClean="0"/>
          </a:p>
          <a:p>
            <a:r>
              <a:rPr lang="fr-FR" u="sng" dirty="0" err="1" smtClean="0"/>
              <a:t>QcM</a:t>
            </a:r>
            <a:r>
              <a:rPr lang="fr-FR" u="sng" dirty="0" smtClean="0"/>
              <a:t> :qu’est ce qu’un budget?</a:t>
            </a:r>
          </a:p>
          <a:p>
            <a:pPr marL="171450" indent="-171450">
              <a:buFont typeface="Wingdings" pitchFamily="2" charset="2"/>
              <a:buChar char="ü"/>
            </a:pPr>
            <a:r>
              <a:rPr lang="fr-FR" u="sng" dirty="0" smtClean="0"/>
              <a:t>Ensemble</a:t>
            </a:r>
            <a:r>
              <a:rPr lang="fr-FR" u="sng" baseline="0" dirty="0" smtClean="0"/>
              <a:t> </a:t>
            </a:r>
            <a:r>
              <a:rPr lang="fr-FR" u="sng" baseline="0" dirty="0" err="1" smtClean="0"/>
              <a:t>coherent</a:t>
            </a:r>
            <a:r>
              <a:rPr lang="fr-FR" u="sng" baseline="0" dirty="0" smtClean="0"/>
              <a:t> d’</a:t>
            </a:r>
            <a:r>
              <a:rPr lang="fr-FR" u="sng" baseline="0" dirty="0" err="1" smtClean="0"/>
              <a:t>hypothese</a:t>
            </a:r>
            <a:r>
              <a:rPr lang="fr-FR" u="sng" baseline="0" dirty="0" smtClean="0"/>
              <a:t> fixées avant le </a:t>
            </a:r>
            <a:r>
              <a:rPr lang="fr-FR" u="sng" baseline="0" dirty="0" err="1" smtClean="0"/>
              <a:t>debut</a:t>
            </a:r>
            <a:r>
              <a:rPr lang="fr-FR" u="sng" baseline="0" dirty="0" smtClean="0"/>
              <a:t> de l’exercice</a:t>
            </a:r>
          </a:p>
          <a:p>
            <a:pPr marL="171450" indent="-171450">
              <a:buFont typeface="Wingdings" pitchFamily="2" charset="2"/>
              <a:buChar char="ü"/>
            </a:pPr>
            <a:r>
              <a:rPr lang="fr-FR" u="sng" baseline="0" dirty="0" smtClean="0"/>
              <a:t>Reflet annuel d’un plan stratégique d’une entreprise</a:t>
            </a:r>
          </a:p>
          <a:p>
            <a:pPr marL="171450" indent="-171450">
              <a:buFont typeface="Wingdings" pitchFamily="2" charset="2"/>
              <a:buChar char="ü"/>
            </a:pPr>
            <a:r>
              <a:rPr lang="fr-FR" u="sng" baseline="0" dirty="0" err="1" smtClean="0"/>
              <a:t>Previsions</a:t>
            </a:r>
            <a:r>
              <a:rPr lang="fr-FR" u="sng" baseline="0" dirty="0" smtClean="0"/>
              <a:t> de charges et de produite sur une </a:t>
            </a:r>
            <a:r>
              <a:rPr lang="fr-FR" u="sng" baseline="0" dirty="0" err="1" smtClean="0"/>
              <a:t>periode</a:t>
            </a:r>
            <a:r>
              <a:rPr lang="fr-FR" u="sng" baseline="0" dirty="0" smtClean="0"/>
              <a:t> </a:t>
            </a:r>
            <a:r>
              <a:rPr lang="fr-FR" u="sng" baseline="0" dirty="0" err="1" smtClean="0"/>
              <a:t>donnees</a:t>
            </a:r>
            <a:endParaRPr lang="fr-FR" u="sng" baseline="0" dirty="0" smtClean="0"/>
          </a:p>
          <a:p>
            <a:pPr marL="171450" indent="-171450">
              <a:buFont typeface="Wingdings" pitchFamily="2" charset="2"/>
              <a:buChar char="ü"/>
            </a:pPr>
            <a:r>
              <a:rPr lang="fr-FR" u="sng" baseline="0" dirty="0" smtClean="0"/>
              <a:t>Non: un enveloppe à dépenser</a:t>
            </a:r>
          </a:p>
          <a:p>
            <a:pPr marL="171450" indent="-171450">
              <a:buFont typeface="Wingdings" pitchFamily="2" charset="2"/>
              <a:buChar char="ü"/>
            </a:pPr>
            <a:r>
              <a:rPr lang="fr-FR" u="sng" baseline="0" dirty="0" err="1" smtClean="0"/>
              <a:t>Non:Un</a:t>
            </a:r>
            <a:r>
              <a:rPr lang="fr-FR" u="sng" baseline="0" dirty="0" smtClean="0"/>
              <a:t> budget de </a:t>
            </a:r>
            <a:r>
              <a:rPr lang="fr-FR" u="sng" baseline="0" dirty="0" err="1" smtClean="0"/>
              <a:t>tresorerie</a:t>
            </a:r>
            <a:endParaRPr lang="fr-FR" u="sng" baseline="0" dirty="0" smtClean="0"/>
          </a:p>
          <a:p>
            <a:pPr marL="171450" indent="-171450">
              <a:buFont typeface="Wingdings" pitchFamily="2" charset="2"/>
              <a:buChar char="ü"/>
            </a:pPr>
            <a:r>
              <a:rPr lang="fr-FR" u="sng" baseline="0" dirty="0" smtClean="0"/>
              <a:t>Un plan de financement</a:t>
            </a:r>
          </a:p>
          <a:p>
            <a:pPr marL="171450" indent="-171450">
              <a:buFont typeface="Wingdings" pitchFamily="2" charset="2"/>
              <a:buChar char="ü"/>
            </a:pPr>
            <a:r>
              <a:rPr lang="fr-FR" u="sng" baseline="0" dirty="0" smtClean="0"/>
              <a:t>Une </a:t>
            </a:r>
            <a:r>
              <a:rPr lang="fr-FR" u="sng" baseline="0" dirty="0" err="1" smtClean="0"/>
              <a:t>prevision</a:t>
            </a:r>
            <a:r>
              <a:rPr lang="fr-FR" u="sng" baseline="0" dirty="0" smtClean="0"/>
              <a:t> à tenir coute que coute car à justifier si </a:t>
            </a:r>
            <a:r>
              <a:rPr lang="fr-FR" u="sng" baseline="0" dirty="0" err="1" smtClean="0"/>
              <a:t>quelquechose</a:t>
            </a:r>
            <a:r>
              <a:rPr lang="fr-FR" u="sng" baseline="0" dirty="0" smtClean="0"/>
              <a:t> n’est pas respecte</a:t>
            </a:r>
          </a:p>
          <a:p>
            <a:pPr marL="171450" indent="-171450">
              <a:buFont typeface="Wingdings" pitchFamily="2" charset="2"/>
              <a:buChar char="ü"/>
            </a:pPr>
            <a:r>
              <a:rPr lang="fr-FR" u="sng" baseline="0" dirty="0" smtClean="0"/>
              <a:t>Une estimation de la </a:t>
            </a:r>
            <a:r>
              <a:rPr lang="fr-FR" u="sng" baseline="0" dirty="0" err="1" smtClean="0"/>
              <a:t>realité</a:t>
            </a:r>
            <a:endParaRPr lang="fr-FR" u="sng" baseline="0" dirty="0" smtClean="0"/>
          </a:p>
          <a:p>
            <a:pPr marL="171450" indent="-171450">
              <a:buFont typeface="Wingdings" pitchFamily="2" charset="2"/>
              <a:buChar char="ü"/>
            </a:pPr>
            <a:endParaRPr lang="fr-FR" u="sng" dirty="0" smtClean="0"/>
          </a:p>
          <a:p>
            <a:endParaRPr lang="fr-FR" dirty="0"/>
          </a:p>
        </p:txBody>
      </p:sp>
      <p:sp>
        <p:nvSpPr>
          <p:cNvPr id="4" name="Espace réservé du numéro de diapositive 3"/>
          <p:cNvSpPr>
            <a:spLocks noGrp="1"/>
          </p:cNvSpPr>
          <p:nvPr>
            <p:ph type="sldNum" sz="quarter" idx="10"/>
          </p:nvPr>
        </p:nvSpPr>
        <p:spPr/>
        <p:txBody>
          <a:bodyPr/>
          <a:lstStyle/>
          <a:p>
            <a:fld id="{245B39A9-68FF-4272-B42C-D647AA81A523}" type="slidenum">
              <a:rPr lang="fr-FR" smtClean="0"/>
              <a:t>11</a:t>
            </a:fld>
            <a:endParaRPr lang="fr-FR"/>
          </a:p>
        </p:txBody>
      </p:sp>
    </p:spTree>
    <p:extLst>
      <p:ext uri="{BB962C8B-B14F-4D97-AF65-F5344CB8AC3E}">
        <p14:creationId xmlns:p14="http://schemas.microsoft.com/office/powerpoint/2010/main" val="234777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En gestion budgétaire et financière: On peut distinguer trois phases dans ce processus, bien qu'elles aient des durées très différentes. La première phase consiste pour la direction générale à fixer l'objectif pour l'année à venir, ainsi que les politiques et orientations que devront suivre les opérationnels. La deuxième phase dure le plus longtemps, car ce sont les opérationnels qui fixent les objectifs pour les niveaux hiérarchiques inférieurs, travaillent sur les plans d'action et proposent des budgets aux niveaux hiérarchiques supérieurs. Dans une troisième phase, ces budgets opérationnels sont consolidés et la direction générale essaie de trouver un équilibre entre ces budgets opérationnels et la situation financière de l'entreprise</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r>
              <a:rPr lang="fr-FR" dirty="0" smtClean="0"/>
              <a:t>Produire une vision chiffrée de l'avenir, c'est l'ambition de tout processus budgétaire digne de ce nom. Fruit de l'échange entre les directions opérationnelles, la direction financière et la direction générale</a:t>
            </a:r>
          </a:p>
          <a:p>
            <a:r>
              <a:rPr lang="fr-FR" dirty="0" smtClean="0"/>
              <a:t>Un processus budgétaire digne de ce nom prend du temps, mobilise les énergies et doit bien souvent être révisé.</a:t>
            </a:r>
          </a:p>
          <a:p>
            <a:r>
              <a:rPr lang="fr-FR" dirty="0" smtClean="0"/>
              <a:t>Pour les dirigeants, le budget consiste à mettre en </a:t>
            </a:r>
            <a:r>
              <a:rPr lang="fr-FR" dirty="0" err="1" smtClean="0"/>
              <a:t>oeuvre</a:t>
            </a:r>
            <a:r>
              <a:rPr lang="fr-FR" dirty="0" smtClean="0"/>
              <a:t> la stratégie qu'ils ont décidée pour l'entreprise. Pour les opérationnels, le budget représente une occasion de repréciser leur mission au sein de leur département et de leur entreprise, d'avoir une réflexion structurée sur leur mode d'organisation, de se fixer des objectifs et de réfléchir aux moyens nécessaires pour les atteindre. C'est pourquoi les représentants des différents services sont souvent parties prenantes de l'élaboration du processus budgétaire</a:t>
            </a:r>
          </a:p>
          <a:p>
            <a:r>
              <a:rPr lang="fr-FR" dirty="0" smtClean="0"/>
              <a:t>Dans ce budget, </a:t>
            </a:r>
            <a:r>
              <a:rPr lang="fr-FR" b="1" dirty="0" smtClean="0"/>
              <a:t>le </a:t>
            </a:r>
            <a:r>
              <a:rPr lang="fr-FR" b="1" dirty="0" err="1" smtClean="0"/>
              <a:t>Daf</a:t>
            </a:r>
            <a:r>
              <a:rPr lang="fr-FR" b="1" dirty="0" smtClean="0"/>
              <a:t> ou encore le contrôleur de </a:t>
            </a:r>
            <a:r>
              <a:rPr lang="fr-FR" b="1" dirty="0" smtClean="0">
                <a:hlinkClick r:id="rId3"/>
              </a:rPr>
              <a:t>gestion</a:t>
            </a:r>
            <a:r>
              <a:rPr lang="fr-FR" b="1" dirty="0" smtClean="0"/>
              <a:t> de l'entreprise </a:t>
            </a:r>
            <a:r>
              <a:rPr lang="fr-FR" dirty="0" smtClean="0"/>
              <a:t>(</a:t>
            </a:r>
            <a:r>
              <a:rPr lang="fr-FR" dirty="0" smtClean="0">
                <a:hlinkClick r:id="rId4"/>
              </a:rPr>
              <a:t>plus de détails ici</a:t>
            </a:r>
            <a:r>
              <a:rPr lang="fr-FR" dirty="0" smtClean="0"/>
              <a:t>)</a:t>
            </a:r>
            <a:r>
              <a:rPr lang="fr-FR" b="1" dirty="0" smtClean="0"/>
              <a:t> va jouer un rôle majeur</a:t>
            </a:r>
            <a:r>
              <a:rPr lang="fr-FR" dirty="0" smtClean="0"/>
              <a:t>. " Il est le chef d'orchestre du processus ", résume Alain Banse, consultant et formateur en systèmes d'information. Il lui revient donc d'organiser la remontée d'informations, de faire passer les messages de la direction et de décider du </a:t>
            </a:r>
            <a:r>
              <a:rPr lang="fr-FR" dirty="0" err="1" smtClean="0"/>
              <a:t>rétroplanning</a:t>
            </a:r>
            <a:r>
              <a:rPr lang="fr-FR" dirty="0" smtClean="0"/>
              <a:t> et des outils requis. </a:t>
            </a:r>
          </a:p>
          <a:p>
            <a:r>
              <a:rPr lang="fr-FR" dirty="0" smtClean="0"/>
              <a:t>La structure du budget et la répartition des responsabilités sont propres à chaque entreprise, explique Olivier Avril, gérant associé d'Acting-Finances. Il n'existe pas de formule toute faite. Mais</a:t>
            </a:r>
            <a:r>
              <a:rPr lang="fr-FR" b="1" dirty="0" smtClean="0"/>
              <a:t> le travail budgétaire, pour être efficace, doit impérativement coller à l'organisation générale de l'entreprise</a:t>
            </a:r>
            <a:r>
              <a:rPr lang="fr-FR" dirty="0" smtClean="0"/>
              <a:t>." Le niveau de détail, notamment, doit être approprié au besoin de pilotage de l'entreprise. </a:t>
            </a:r>
            <a:r>
              <a:rPr lang="fr-FR" b="1" dirty="0" smtClean="0"/>
              <a:t>L'accent doit pouvoir être mis sur les budgets à enjeu majeur</a:t>
            </a:r>
            <a:r>
              <a:rPr lang="fr-FR" dirty="0" smtClean="0"/>
              <a:t>, comme le développement d'une nouvelle gamme de produits. En effet, l'établissement du budget est un exercice chronophage pour le service financier et un processus trop lourd peut devenir contre-productif... </a:t>
            </a:r>
            <a:r>
              <a:rPr lang="fr-FR" dirty="0" smtClean="0">
                <a:hlinkClick r:id="rId5"/>
              </a:rPr>
              <a:t>Opter pour un type de budget adapté </a:t>
            </a:r>
            <a:r>
              <a:rPr lang="fr-FR" dirty="0" smtClean="0"/>
              <a:t>aux besoins réels est donc primordial.</a:t>
            </a:r>
          </a:p>
          <a:p>
            <a:r>
              <a:rPr lang="fr-FR" b="1" dirty="0" smtClean="0"/>
              <a:t>Un travail de communication spécifique </a:t>
            </a:r>
            <a:r>
              <a:rPr lang="fr-FR" dirty="0" smtClean="0"/>
              <a:t>doit être opéré préalablement au démarrage du processus budgétaire. " Le </a:t>
            </a:r>
            <a:r>
              <a:rPr lang="fr-FR" dirty="0" err="1" smtClean="0"/>
              <a:t>Daf</a:t>
            </a:r>
            <a:r>
              <a:rPr lang="fr-FR" dirty="0" smtClean="0"/>
              <a:t> a généralement reçu une note de cadrage, qui délivre les consignes-phare de l'année budgétaire, par exemple un gel des embauches. À lui de les faire redescendre à l'ensemble des parties concernées par le processus budgétaire ", décrit Alain Banse. </a:t>
            </a:r>
            <a:br>
              <a:rPr lang="fr-FR" dirty="0" smtClean="0"/>
            </a:br>
            <a:endParaRPr lang="fr-FR" dirty="0" smtClean="0"/>
          </a:p>
          <a:p>
            <a:r>
              <a:rPr lang="fr-FR" dirty="0" smtClean="0"/>
              <a:t>En annonçant le démarrage du processus budgétaire, </a:t>
            </a:r>
            <a:r>
              <a:rPr lang="fr-FR" b="1" dirty="0" smtClean="0"/>
              <a:t>le </a:t>
            </a:r>
            <a:r>
              <a:rPr lang="fr-FR" b="1" dirty="0" err="1" smtClean="0"/>
              <a:t>Daf</a:t>
            </a:r>
            <a:r>
              <a:rPr lang="fr-FR" b="1" dirty="0" smtClean="0"/>
              <a:t> en précise donc les grandes orientations</a:t>
            </a:r>
            <a:r>
              <a:rPr lang="fr-FR" dirty="0" smtClean="0"/>
              <a:t>, la répartition des tâches et </a:t>
            </a:r>
            <a:r>
              <a:rPr lang="fr-FR" b="1" dirty="0" smtClean="0"/>
              <a:t>donne les premiers éléments de calendrier</a:t>
            </a:r>
            <a:r>
              <a:rPr lang="fr-FR" dirty="0" smtClean="0"/>
              <a:t>. " C'est à ce moment-là que sont précisées les étapes de remontée des éléments budgétaires, élaborés par les départements concernés, à la direction financière ", ajoute Alain Banse. Ce travail de pédagogie permet l'adhésion des équipes au processus budgétaire.</a:t>
            </a:r>
          </a:p>
          <a:p>
            <a:endParaRPr lang="fr-FR" dirty="0" smtClean="0"/>
          </a:p>
          <a:p>
            <a:r>
              <a:rPr lang="fr-FR" dirty="0" smtClean="0"/>
              <a:t>Pour construire le budget, le </a:t>
            </a:r>
            <a:r>
              <a:rPr lang="fr-FR" dirty="0" err="1" smtClean="0"/>
              <a:t>Daf</a:t>
            </a:r>
            <a:r>
              <a:rPr lang="fr-FR" dirty="0" smtClean="0"/>
              <a:t> s'appuie sur le contrôle de gestion. Dans les faits, </a:t>
            </a:r>
            <a:r>
              <a:rPr lang="fr-FR" b="1" dirty="0" smtClean="0"/>
              <a:t>ce dernier assure l'interface avec les responsables opérationnels de chaque branche et la direction financière</a:t>
            </a:r>
            <a:r>
              <a:rPr lang="fr-FR" dirty="0" smtClean="0"/>
              <a:t>. " Au début du processus budgétaire, une première réunion va généralement regrouper la direction générale, les responsables opérationnels de chaque branche et la direction financière afin de dresser les grandes lignes du budget. Le </a:t>
            </a:r>
            <a:r>
              <a:rPr lang="fr-FR" dirty="0" err="1" smtClean="0"/>
              <a:t>Daf</a:t>
            </a:r>
            <a:r>
              <a:rPr lang="fr-FR" dirty="0" smtClean="0"/>
              <a:t> et le contrôleur de gestion travaillent ensemble à traduire ces lignes directrices dans le budget ", décrit Stéphane </a:t>
            </a:r>
            <a:r>
              <a:rPr lang="fr-FR" dirty="0" err="1" smtClean="0"/>
              <a:t>Boutet</a:t>
            </a:r>
            <a:r>
              <a:rPr lang="fr-FR" dirty="0" smtClean="0"/>
              <a:t>, ancien secrétaire général dans le secteur de la banque et futur </a:t>
            </a:r>
            <a:r>
              <a:rPr lang="fr-FR" dirty="0" err="1" smtClean="0"/>
              <a:t>Daf</a:t>
            </a:r>
            <a:r>
              <a:rPr lang="fr-FR" dirty="0" smtClean="0"/>
              <a:t> d'une PME du secteur high-tech. </a:t>
            </a:r>
            <a:br>
              <a:rPr lang="fr-FR" dirty="0" smtClean="0"/>
            </a:br>
            <a:endParaRPr lang="fr-FR" dirty="0" smtClean="0"/>
          </a:p>
          <a:p>
            <a:r>
              <a:rPr lang="fr-FR" dirty="0" smtClean="0"/>
              <a:t>Pour ce faire,</a:t>
            </a:r>
            <a:r>
              <a:rPr lang="fr-FR" b="1" dirty="0" smtClean="0"/>
              <a:t> le </a:t>
            </a:r>
            <a:r>
              <a:rPr lang="fr-FR" b="1" dirty="0" err="1" smtClean="0"/>
              <a:t>Daf</a:t>
            </a:r>
            <a:r>
              <a:rPr lang="fr-FR" b="1" dirty="0" smtClean="0"/>
              <a:t> va beaucoup déléguer à son contrôleur de gestion</a:t>
            </a:r>
            <a:r>
              <a:rPr lang="fr-FR" dirty="0" smtClean="0"/>
              <a:t>. Celui-ci va animer les réunions avec les opérationnels, réfléchir avec eux aux objectifs de l'année, caler des hypothèses prévisionnelles, discuter des chiffres avancés par les opérationnels... Et, en cas de désaccord sur les chiffres, le </a:t>
            </a:r>
            <a:r>
              <a:rPr lang="fr-FR" dirty="0" err="1" smtClean="0"/>
              <a:t>Daf</a:t>
            </a:r>
            <a:r>
              <a:rPr lang="fr-FR" dirty="0" smtClean="0"/>
              <a:t> arbitrera. </a:t>
            </a:r>
          </a:p>
          <a:p>
            <a:endParaRPr lang="fr-FR" dirty="0" smtClean="0"/>
          </a:p>
          <a:p>
            <a:r>
              <a:rPr lang="fr-FR" dirty="0" smtClean="0"/>
              <a:t>Le calendrier et le </a:t>
            </a:r>
            <a:r>
              <a:rPr lang="fr-FR" dirty="0" err="1" smtClean="0"/>
              <a:t>rétroplanning</a:t>
            </a:r>
            <a:r>
              <a:rPr lang="fr-FR" dirty="0" smtClean="0"/>
              <a:t> constituent, en effet, des éléments-clés de la réussite du processus budgétaire. Sa durée s'avère assez variable, </a:t>
            </a:r>
            <a:r>
              <a:rPr lang="fr-FR" b="1" dirty="0" smtClean="0"/>
              <a:t>un mois ou deux, voire six pour des processus lourds</a:t>
            </a:r>
            <a:r>
              <a:rPr lang="fr-FR" dirty="0" smtClean="0"/>
              <a:t> et peu automatisés. Dans tous les cas, </a:t>
            </a:r>
            <a:r>
              <a:rPr lang="fr-FR" b="1" dirty="0" smtClean="0"/>
              <a:t>il est nécessaire que le budget soit terminé avant le début de l'exercice concerné</a:t>
            </a:r>
            <a:r>
              <a:rPr lang="fr-FR" dirty="0" smtClean="0"/>
              <a:t>, généralement deux mois avant la clôture de l'exercice comptable : par exemple, pour une société qui clôture au 31 décembre, le budget de l'année n+1 sera finalisé fin octobre de l'année n. </a:t>
            </a:r>
            <a:br>
              <a:rPr lang="fr-FR" dirty="0" smtClean="0"/>
            </a:br>
            <a:endParaRPr lang="fr-FR" dirty="0" smtClean="0"/>
          </a:p>
          <a:p>
            <a:r>
              <a:rPr lang="fr-FR" dirty="0" smtClean="0"/>
              <a:t>Pour parvenir à boucler le processus budgétaire dans les temps, il est nécessaire, quelle que soit la taille de l'entreprise, de </a:t>
            </a:r>
            <a:r>
              <a:rPr lang="fr-FR" b="1" dirty="0" smtClean="0"/>
              <a:t>mettre en place un calendrier de travail</a:t>
            </a:r>
            <a:r>
              <a:rPr lang="fr-FR" dirty="0" smtClean="0"/>
              <a:t>. " Il précise la répartition des rôles et surtout les dates butoirs pour chaque service ou fonction, permettant à chacun de connaître les règles du jeu ", explique Olivier Avril (Acting-Finances)</a:t>
            </a:r>
          </a:p>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[Étape 4] À bas la feuille Excel !</a:t>
            </a:r>
          </a:p>
          <a:p>
            <a:endParaRPr lang="fr-FR" dirty="0" smtClean="0"/>
          </a:p>
          <a:p>
            <a:endParaRPr lang="fr-FR" dirty="0" smtClean="0"/>
          </a:p>
          <a:p>
            <a:endParaRPr lang="fr-FR" dirty="0" smtClean="0"/>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45B39A9-68FF-4272-B42C-D647AA81A523}" type="slidenum">
              <a:rPr lang="fr-FR" smtClean="0"/>
              <a:t>12</a:t>
            </a:fld>
            <a:endParaRPr lang="fr-FR"/>
          </a:p>
        </p:txBody>
      </p:sp>
    </p:spTree>
    <p:extLst>
      <p:ext uri="{BB962C8B-B14F-4D97-AF65-F5344CB8AC3E}">
        <p14:creationId xmlns:p14="http://schemas.microsoft.com/office/powerpoint/2010/main" val="4043090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gestion budgétaire et financière: On peut distinguer trois phases dans ce processus, bien qu'elles aient des durées très différentes. La première phase consiste pour la direction générale à fixer l'objectif pour l'année à venir, ainsi que les politiques et orientations que devront suivre les opérationnels. La deuxième phase dure le plus longtemps, car ce sont les opérationnels qui fixent les objectifs pour les niveaux hiérarchiques inférieurs, travaillent sur les plans d'action et proposent des budgets aux niveaux hiérarchiques supérieurs. Dans une troisième phase, ces budgets opérationnels sont consolidés et la direction générale essaie de trouver un équilibre entre ces budgets opérationnels et la situation financière de l'entreprise</a:t>
            </a:r>
          </a:p>
          <a:p>
            <a:endParaRPr lang="fr-FR" dirty="0" smtClean="0"/>
          </a:p>
          <a:p>
            <a:r>
              <a:rPr lang="fr-FR" dirty="0" smtClean="0"/>
              <a:t>Il sert à planifier l’avenir de l’organisation ,faire des choix stratégiques de projets et donner à tous un objectif commun ainsi que des objectifs </a:t>
            </a:r>
            <a:r>
              <a:rPr lang="fr-FR" dirty="0" err="1" smtClean="0"/>
              <a:t>specifiques</a:t>
            </a:r>
            <a:r>
              <a:rPr lang="fr-FR" dirty="0" smtClean="0"/>
              <a:t> à tous les niveau organisationnels (planification),De plus ,il donne une occasion de les transmettre à l’ensemble des </a:t>
            </a:r>
            <a:r>
              <a:rPr lang="fr-FR" dirty="0" err="1" smtClean="0"/>
              <a:t>intervenats</a:t>
            </a:r>
            <a:r>
              <a:rPr lang="fr-FR" dirty="0" smtClean="0"/>
              <a:t> (communication),afin que tous soient en mesure de </a:t>
            </a:r>
            <a:r>
              <a:rPr lang="fr-FR" dirty="0" err="1" smtClean="0"/>
              <a:t>mattre</a:t>
            </a:r>
            <a:r>
              <a:rPr lang="fr-FR" dirty="0" smtClean="0"/>
              <a:t> </a:t>
            </a:r>
            <a:r>
              <a:rPr lang="fr-FR" dirty="0" err="1" smtClean="0"/>
              <a:t>leus</a:t>
            </a:r>
            <a:r>
              <a:rPr lang="fr-FR" dirty="0" smtClean="0"/>
              <a:t> efforts en commun dans le but de travailler dans alla </a:t>
            </a:r>
            <a:r>
              <a:rPr lang="fr-FR" dirty="0" err="1" smtClean="0"/>
              <a:t>meme</a:t>
            </a:r>
            <a:r>
              <a:rPr lang="fr-FR" dirty="0" smtClean="0"/>
              <a:t> direction(coordination) et ce dans un intervalle </a:t>
            </a:r>
            <a:r>
              <a:rPr lang="fr-FR" dirty="0" err="1" smtClean="0"/>
              <a:t>monetaire</a:t>
            </a:r>
            <a:r>
              <a:rPr lang="fr-FR" dirty="0" smtClean="0"/>
              <a:t> </a:t>
            </a:r>
            <a:r>
              <a:rPr lang="fr-FR" dirty="0" err="1" smtClean="0"/>
              <a:t>défini,Les</a:t>
            </a:r>
            <a:r>
              <a:rPr lang="fr-FR" dirty="0" smtClean="0"/>
              <a:t> résultat </a:t>
            </a:r>
            <a:r>
              <a:rPr lang="fr-FR" dirty="0" err="1" smtClean="0"/>
              <a:t>reel</a:t>
            </a:r>
            <a:r>
              <a:rPr lang="fr-FR" dirty="0" smtClean="0"/>
              <a:t> doivent </a:t>
            </a:r>
            <a:r>
              <a:rPr lang="fr-FR" dirty="0" err="1" smtClean="0"/>
              <a:t>etre</a:t>
            </a:r>
            <a:r>
              <a:rPr lang="fr-FR" dirty="0" smtClean="0"/>
              <a:t> devront </a:t>
            </a:r>
            <a:r>
              <a:rPr lang="fr-FR" dirty="0" err="1" smtClean="0"/>
              <a:t>etre</a:t>
            </a:r>
            <a:r>
              <a:rPr lang="fr-FR" dirty="0" smtClean="0"/>
              <a:t> comparé à ceux budgétisés afin de s’assurer que l’entreprise  et les individus atteint leur objectifs(contrôle)</a:t>
            </a:r>
          </a:p>
          <a:p>
            <a:endParaRPr lang="fr-FR" u="sng"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45B39A9-68FF-4272-B42C-D647AA81A523}" type="slidenum">
              <a:rPr lang="fr-FR" smtClean="0"/>
              <a:t>13</a:t>
            </a:fld>
            <a:endParaRPr lang="fr-FR"/>
          </a:p>
        </p:txBody>
      </p:sp>
    </p:spTree>
    <p:extLst>
      <p:ext uri="{BB962C8B-B14F-4D97-AF65-F5344CB8AC3E}">
        <p14:creationId xmlns:p14="http://schemas.microsoft.com/office/powerpoint/2010/main" val="3671210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72945C0F-4640-4106-A704-4AE27F08856B}" type="datetime1">
              <a:rPr lang="fr-FR" smtClean="0"/>
              <a:t>02/10/2015</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70926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0DDF40A-0020-4DF6-9922-2ADA57A263ED}" type="datetime1">
              <a:rPr lang="fr-FR" smtClean="0"/>
              <a:t>02/10/2015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3990644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BE9E8C2-8713-481D-96AA-C433F70E33C2}" type="datetime1">
              <a:rPr lang="fr-FR" smtClean="0"/>
              <a:t>02/10/2015</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060DB0-80D3-45B8-9208-CF1ADFC4C6C0}"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406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6DD0F5D4-F3EB-40A3-ACCB-B4BD67DACDB7}" type="datetime1">
              <a:rPr lang="fr-FR" smtClean="0"/>
              <a:t>02/10/2015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3676142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ACDB5F01-B980-496D-8BAA-6F38EF816A0D}" type="datetime1">
              <a:rPr lang="fr-FR" smtClean="0"/>
              <a:t>02/10/2015</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060DB0-80D3-45B8-9208-CF1ADFC4C6C0}"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3695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EF5E70EF-3184-45E8-A8D2-6100E67BF928}" type="datetime1">
              <a:rPr lang="fr-FR" smtClean="0"/>
              <a:t>02/10/2015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486944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79A0AB3-9A3E-44A9-ACD8-65B0F7BC4A70}" type="datetime1">
              <a:rPr lang="fr-FR" smtClean="0"/>
              <a:t>02/10/2015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3525631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B16CB7D-3409-4E2F-B464-95463DE6B108}" type="datetime1">
              <a:rPr lang="fr-FR" smtClean="0"/>
              <a:t>02/10/2015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302086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E866A70-7E18-4027-B501-AD65FE06E137}" type="datetime1">
              <a:rPr lang="fr-FR" smtClean="0"/>
              <a:t>02/10/2015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47340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7464F92-3D93-42E0-8E96-4C0213E5AFFF}" type="datetime1">
              <a:rPr lang="fr-FR" smtClean="0"/>
              <a:t>02/10/2015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214334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C01BC5D-6647-4485-9E72-AA851B2166F8}" type="datetime1">
              <a:rPr lang="fr-FR" smtClean="0"/>
              <a:t>02/10/2015</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25663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51B213A-1E00-4951-8902-D57D15D03B40}" type="datetime1">
              <a:rPr lang="fr-FR" smtClean="0"/>
              <a:t>02/10/2015</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157908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40F27DF-D955-455E-B682-FBD274FC22E2}" type="datetime1">
              <a:rPr lang="fr-FR" smtClean="0"/>
              <a:t>02/10/2015</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184707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D2751-141E-4C0D-9287-684697D0495C}" type="datetime1">
              <a:rPr lang="fr-FR" smtClean="0"/>
              <a:t>02/10/2015</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178067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002B409-DDBD-4799-9EEC-7333AC834FCF}" type="datetime1">
              <a:rPr lang="fr-FR" smtClean="0"/>
              <a:t>02/10/2015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9366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630BE0D-78D8-4FEB-AF8A-31D1CE25950C}" type="datetime1">
              <a:rPr lang="fr-FR" smtClean="0"/>
              <a:t>02/10/2015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060DB0-80D3-45B8-9208-CF1ADFC4C6C0}" type="slidenum">
              <a:rPr lang="fr-FR" smtClean="0"/>
              <a:t>‹N°›</a:t>
            </a:fld>
            <a:endParaRPr lang="fr-FR"/>
          </a:p>
        </p:txBody>
      </p:sp>
    </p:spTree>
    <p:extLst>
      <p:ext uri="{BB962C8B-B14F-4D97-AF65-F5344CB8AC3E}">
        <p14:creationId xmlns:p14="http://schemas.microsoft.com/office/powerpoint/2010/main" val="379369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52DA4B-CB0B-478B-8390-89E50EA704A8}" type="datetime1">
              <a:rPr lang="fr-FR" smtClean="0"/>
              <a:t>02/10/2015</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060DB0-80D3-45B8-9208-CF1ADFC4C6C0}" type="slidenum">
              <a:rPr lang="fr-FR" smtClean="0"/>
              <a:t>‹N°›</a:t>
            </a:fld>
            <a:endParaRPr lang="fr-FR"/>
          </a:p>
        </p:txBody>
      </p:sp>
    </p:spTree>
    <p:extLst>
      <p:ext uri="{BB962C8B-B14F-4D97-AF65-F5344CB8AC3E}">
        <p14:creationId xmlns:p14="http://schemas.microsoft.com/office/powerpoint/2010/main" val="3842131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59824" y="717883"/>
            <a:ext cx="10299032" cy="2262781"/>
          </a:xfrm>
        </p:spPr>
        <p:txBody>
          <a:bodyPr>
            <a:normAutofit/>
          </a:bodyPr>
          <a:lstStyle/>
          <a:p>
            <a:r>
              <a:rPr lang="fr-FR" sz="4000" b="1" dirty="0"/>
              <a:t>Système de </a:t>
            </a:r>
            <a:r>
              <a:rPr lang="fr-FR" sz="4000" b="1" dirty="0" smtClean="0"/>
              <a:t>Contrôle </a:t>
            </a:r>
            <a:r>
              <a:rPr lang="fr-FR" sz="4000" b="1" dirty="0"/>
              <a:t>B</a:t>
            </a:r>
            <a:r>
              <a:rPr lang="fr-FR" sz="4000" b="1" dirty="0" smtClean="0"/>
              <a:t>udgétaire </a:t>
            </a:r>
            <a:br>
              <a:rPr lang="fr-FR" sz="4000" b="1" dirty="0" smtClean="0"/>
            </a:br>
            <a:r>
              <a:rPr lang="fr-FR" sz="4000" b="1" dirty="0" smtClean="0"/>
              <a:t>				dans </a:t>
            </a:r>
            <a:r>
              <a:rPr lang="fr-FR" sz="4000" b="1" dirty="0"/>
              <a:t>l’entreprise</a:t>
            </a:r>
            <a:endParaRPr lang="fr-FR" sz="4000" dirty="0"/>
          </a:p>
        </p:txBody>
      </p:sp>
      <p:pic>
        <p:nvPicPr>
          <p:cNvPr id="4" name="Picture 20" descr="D:\My eBooks\TRQN.png"/>
          <p:cNvPicPr>
            <a:picLocks noChangeAspect="1" noChangeArrowheads="1"/>
          </p:cNvPicPr>
          <p:nvPr/>
        </p:nvPicPr>
        <p:blipFill>
          <a:blip r:embed="rId3" cstate="print"/>
          <a:srcRect/>
          <a:stretch>
            <a:fillRect/>
          </a:stretch>
        </p:blipFill>
        <p:spPr bwMode="auto">
          <a:xfrm>
            <a:off x="10720358" y="295672"/>
            <a:ext cx="957954" cy="820362"/>
          </a:xfrm>
          <a:prstGeom prst="rect">
            <a:avLst/>
          </a:prstGeom>
          <a:noFill/>
        </p:spPr>
      </p:pic>
      <p:sp>
        <p:nvSpPr>
          <p:cNvPr id="5" name="ZoneTexte 4"/>
          <p:cNvSpPr txBox="1"/>
          <p:nvPr/>
        </p:nvSpPr>
        <p:spPr>
          <a:xfrm>
            <a:off x="2059824" y="4108793"/>
            <a:ext cx="2864887" cy="2416046"/>
          </a:xfrm>
          <a:prstGeom prst="rect">
            <a:avLst/>
          </a:prstGeom>
          <a:noFill/>
        </p:spPr>
        <p:txBody>
          <a:bodyPr wrap="none" rtlCol="0">
            <a:spAutoFit/>
          </a:bodyPr>
          <a:lstStyle/>
          <a:p>
            <a:r>
              <a:rPr lang="fr-FR" sz="2200" u="sng" dirty="0">
                <a:ln w="0"/>
                <a:effectLst>
                  <a:outerShdw blurRad="38100" dist="19050" dir="2700000" algn="tl" rotWithShape="0">
                    <a:schemeClr val="dk1">
                      <a:alpha val="40000"/>
                    </a:schemeClr>
                  </a:outerShdw>
                </a:effectLst>
              </a:rPr>
              <a:t>Présenté par</a:t>
            </a:r>
            <a:r>
              <a:rPr lang="fr-FR" sz="2200" u="sng" dirty="0" smtClean="0">
                <a:ln w="0"/>
                <a:effectLst>
                  <a:outerShdw blurRad="38100" dist="19050" dir="2700000" algn="tl" rotWithShape="0">
                    <a:schemeClr val="dk1">
                      <a:alpha val="40000"/>
                    </a:schemeClr>
                  </a:outerShdw>
                </a:effectLst>
              </a:rPr>
              <a:t>:</a:t>
            </a:r>
          </a:p>
          <a:p>
            <a:endParaRPr lang="fr-FR" u="sng" dirty="0" smtClean="0"/>
          </a:p>
          <a:p>
            <a:r>
              <a:rPr lang="fr-FR" dirty="0"/>
              <a:t>El ALLAM </a:t>
            </a:r>
            <a:r>
              <a:rPr lang="fr-FR" dirty="0" err="1"/>
              <a:t>Hassna</a:t>
            </a:r>
            <a:endParaRPr lang="fr-FR" dirty="0"/>
          </a:p>
          <a:p>
            <a:r>
              <a:rPr lang="fr-FR" dirty="0"/>
              <a:t>Hadi </a:t>
            </a:r>
            <a:r>
              <a:rPr lang="fr-FR" dirty="0" smtClean="0"/>
              <a:t>Halima</a:t>
            </a:r>
          </a:p>
          <a:p>
            <a:r>
              <a:rPr lang="fr-FR" dirty="0" err="1"/>
              <a:t>Korachi</a:t>
            </a:r>
            <a:r>
              <a:rPr lang="fr-FR" dirty="0"/>
              <a:t> Zineb</a:t>
            </a:r>
          </a:p>
          <a:p>
            <a:r>
              <a:rPr lang="fr-FR" dirty="0" err="1" smtClean="0"/>
              <a:t>Mouden</a:t>
            </a:r>
            <a:r>
              <a:rPr lang="fr-FR" dirty="0" smtClean="0"/>
              <a:t> </a:t>
            </a:r>
            <a:r>
              <a:rPr lang="fr-FR" dirty="0"/>
              <a:t>Kenza</a:t>
            </a:r>
          </a:p>
          <a:p>
            <a:r>
              <a:rPr lang="fr-FR" dirty="0" err="1"/>
              <a:t>Sidikou</a:t>
            </a:r>
            <a:r>
              <a:rPr lang="fr-FR" dirty="0"/>
              <a:t> Issa H, </a:t>
            </a:r>
            <a:r>
              <a:rPr lang="fr-FR" dirty="0" err="1"/>
              <a:t>Aminatou</a:t>
            </a:r>
            <a:endParaRPr lang="fr-FR" dirty="0"/>
          </a:p>
          <a:p>
            <a:r>
              <a:rPr lang="fr-FR" dirty="0" err="1" smtClean="0"/>
              <a:t>Tahir</a:t>
            </a:r>
            <a:r>
              <a:rPr lang="fr-FR" dirty="0" smtClean="0"/>
              <a:t> </a:t>
            </a:r>
            <a:r>
              <a:rPr lang="fr-FR" dirty="0" err="1" smtClean="0"/>
              <a:t>Kaoutar</a:t>
            </a:r>
            <a:endParaRPr lang="fr-FR" dirty="0"/>
          </a:p>
        </p:txBody>
      </p:sp>
      <p:sp>
        <p:nvSpPr>
          <p:cNvPr id="6" name="ZoneTexte 5"/>
          <p:cNvSpPr txBox="1"/>
          <p:nvPr/>
        </p:nvSpPr>
        <p:spPr>
          <a:xfrm>
            <a:off x="8008856" y="4108793"/>
            <a:ext cx="3525417" cy="984885"/>
          </a:xfrm>
          <a:prstGeom prst="rect">
            <a:avLst/>
          </a:prstGeom>
          <a:noFill/>
        </p:spPr>
        <p:txBody>
          <a:bodyPr wrap="square" rtlCol="0">
            <a:spAutoFit/>
          </a:bodyPr>
          <a:lstStyle/>
          <a:p>
            <a:r>
              <a:rPr lang="fr-FR" sz="2200" u="sng" dirty="0">
                <a:ln w="0"/>
                <a:effectLst>
                  <a:outerShdw blurRad="38100" dist="19050" dir="2700000" algn="tl" rotWithShape="0">
                    <a:schemeClr val="dk1">
                      <a:alpha val="40000"/>
                    </a:schemeClr>
                  </a:outerShdw>
                </a:effectLst>
              </a:rPr>
              <a:t>Sous la direction de:</a:t>
            </a:r>
          </a:p>
          <a:p>
            <a:endParaRPr lang="fr-FR" dirty="0"/>
          </a:p>
          <a:p>
            <a:r>
              <a:rPr lang="fr-FR" dirty="0"/>
              <a:t>M.SLAOUI Khalid</a:t>
            </a:r>
          </a:p>
        </p:txBody>
      </p:sp>
      <p:sp>
        <p:nvSpPr>
          <p:cNvPr id="3" name="Espace réservé du numéro de diapositive 2"/>
          <p:cNvSpPr>
            <a:spLocks noGrp="1"/>
          </p:cNvSpPr>
          <p:nvPr>
            <p:ph type="sldNum" sz="quarter" idx="12"/>
          </p:nvPr>
        </p:nvSpPr>
        <p:spPr/>
        <p:txBody>
          <a:bodyPr/>
          <a:lstStyle/>
          <a:p>
            <a:fld id="{56060DB0-80D3-45B8-9208-CF1ADFC4C6C0}" type="slidenum">
              <a:rPr lang="fr-FR" smtClean="0"/>
              <a:t>1</a:t>
            </a:fld>
            <a:endParaRPr lang="fr-FR"/>
          </a:p>
        </p:txBody>
      </p:sp>
    </p:spTree>
    <p:extLst>
      <p:ext uri="{BB962C8B-B14F-4D97-AF65-F5344CB8AC3E}">
        <p14:creationId xmlns:p14="http://schemas.microsoft.com/office/powerpoint/2010/main" val="308071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u="sng" dirty="0" smtClean="0">
                <a:ln w="0"/>
                <a:solidFill>
                  <a:schemeClr val="accent1"/>
                </a:solidFill>
                <a:effectLst>
                  <a:outerShdw blurRad="38100" dist="25400" dir="5400000" algn="ctr" rotWithShape="0">
                    <a:srgbClr val="6E747A">
                      <a:alpha val="43000"/>
                    </a:srgbClr>
                  </a:outerShdw>
                </a:effectLst>
              </a:rPr>
              <a:t>La </a:t>
            </a:r>
            <a:r>
              <a:rPr lang="fr-FR" u="sng" dirty="0">
                <a:ln w="0"/>
                <a:solidFill>
                  <a:schemeClr val="accent1"/>
                </a:solidFill>
                <a:effectLst>
                  <a:outerShdw blurRad="38100" dist="25400" dir="5400000" algn="ctr" rotWithShape="0">
                    <a:srgbClr val="6E747A">
                      <a:alpha val="43000"/>
                    </a:srgbClr>
                  </a:outerShdw>
                </a:effectLst>
              </a:rPr>
              <a:t>planification de l’entreprise</a:t>
            </a: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p:cNvSpPr>
            <a:spLocks noGrp="1"/>
          </p:cNvSpPr>
          <p:nvPr>
            <p:ph idx="1"/>
          </p:nvPr>
        </p:nvSpPr>
        <p:spPr>
          <a:xfrm>
            <a:off x="1588168" y="1572124"/>
            <a:ext cx="9916444" cy="5165559"/>
          </a:xfrm>
        </p:spPr>
        <p:txBody>
          <a:bodyPr>
            <a:normAutofit fontScale="47500" lnSpcReduction="20000"/>
          </a:bodyPr>
          <a:lstStyle/>
          <a:p>
            <a:pPr marL="82296" indent="0">
              <a:buNone/>
            </a:pPr>
            <a:r>
              <a:rPr lang="fr-FR" sz="4200" dirty="0">
                <a:solidFill>
                  <a:schemeClr val="accent1">
                    <a:lumMod val="60000"/>
                    <a:lumOff val="40000"/>
                  </a:schemeClr>
                </a:solidFill>
              </a:rPr>
              <a:t>&gt;&gt;Les avantages et les inconvénients de la planification</a:t>
            </a:r>
          </a:p>
          <a:p>
            <a:pPr>
              <a:lnSpc>
                <a:spcPct val="170000"/>
              </a:lnSpc>
            </a:pPr>
            <a:endParaRPr lang="fr-FR" sz="2400" dirty="0"/>
          </a:p>
          <a:p>
            <a:pPr>
              <a:lnSpc>
                <a:spcPct val="170000"/>
              </a:lnSpc>
            </a:pPr>
            <a:r>
              <a:rPr lang="fr-FR" sz="3200" dirty="0" smtClean="0"/>
              <a:t>Oblige</a:t>
            </a:r>
            <a:r>
              <a:rPr lang="fr-FR" sz="3200" dirty="0"/>
              <a:t> à proposer des solutions critiques, sous contraintes de temps, des moyens avec une démarche rationnelle et réaliste</a:t>
            </a:r>
            <a:r>
              <a:rPr lang="fr-FR" sz="3200" dirty="0" smtClean="0"/>
              <a:t>.</a:t>
            </a:r>
          </a:p>
          <a:p>
            <a:endParaRPr lang="fr-FR" sz="3200" dirty="0"/>
          </a:p>
          <a:p>
            <a:r>
              <a:rPr lang="fr-FR" sz="3200" dirty="0" smtClean="0"/>
              <a:t>Donne une</a:t>
            </a:r>
            <a:r>
              <a:rPr lang="fr-FR" sz="3200" dirty="0"/>
              <a:t> vision globale de l'entreprise</a:t>
            </a:r>
            <a:r>
              <a:rPr lang="fr-FR" sz="3200" dirty="0" smtClean="0"/>
              <a:t>.</a:t>
            </a:r>
          </a:p>
          <a:p>
            <a:endParaRPr lang="fr-FR" sz="3200" dirty="0"/>
          </a:p>
          <a:p>
            <a:r>
              <a:rPr lang="fr-FR" sz="3200" dirty="0" smtClean="0"/>
              <a:t>Oblige</a:t>
            </a:r>
            <a:r>
              <a:rPr lang="fr-FR" sz="3200" dirty="0"/>
              <a:t> l'entreprise à s'interroger sur ses interactions avec l'environnement</a:t>
            </a:r>
            <a:r>
              <a:rPr lang="fr-FR" sz="3200" dirty="0" smtClean="0"/>
              <a:t>.</a:t>
            </a:r>
          </a:p>
          <a:p>
            <a:endParaRPr lang="fr-FR" sz="3200" dirty="0"/>
          </a:p>
          <a:p>
            <a:r>
              <a:rPr lang="fr-FR" sz="3200" dirty="0" smtClean="0"/>
              <a:t>Permet </a:t>
            </a:r>
            <a:r>
              <a:rPr lang="fr-FR" sz="3200" dirty="0"/>
              <a:t>de clarifier les grands objectifs en les formalisant</a:t>
            </a:r>
            <a:r>
              <a:rPr lang="fr-FR" sz="3200" dirty="0" smtClean="0"/>
              <a:t>.</a:t>
            </a:r>
          </a:p>
          <a:p>
            <a:endParaRPr lang="fr-FR" sz="3200" dirty="0"/>
          </a:p>
          <a:p>
            <a:r>
              <a:rPr lang="fr-FR" sz="3200" dirty="0" smtClean="0"/>
              <a:t>Permet</a:t>
            </a:r>
            <a:r>
              <a:rPr lang="fr-FR" sz="3200" dirty="0"/>
              <a:t> l'identification des choix, justifie les options retenues et facilite leur réalisation</a:t>
            </a:r>
            <a:r>
              <a:rPr lang="fr-FR" sz="3200" dirty="0" smtClean="0"/>
              <a:t>.</a:t>
            </a:r>
          </a:p>
          <a:p>
            <a:endParaRPr lang="fr-FR" sz="3200" dirty="0"/>
          </a:p>
          <a:p>
            <a:r>
              <a:rPr lang="fr-FR" sz="3200" dirty="0" smtClean="0"/>
              <a:t>Permet </a:t>
            </a:r>
            <a:r>
              <a:rPr lang="fr-FR" sz="3200" dirty="0"/>
              <a:t>aussi la motivation des équipes.</a:t>
            </a:r>
          </a:p>
          <a:p>
            <a:endParaRPr lang="fr-FR" sz="2100" dirty="0"/>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10</a:t>
            </a:fld>
            <a:endParaRPr lang="fr-FR"/>
          </a:p>
        </p:txBody>
      </p:sp>
    </p:spTree>
    <p:extLst>
      <p:ext uri="{BB962C8B-B14F-4D97-AF65-F5344CB8AC3E}">
        <p14:creationId xmlns:p14="http://schemas.microsoft.com/office/powerpoint/2010/main" val="3960831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u="sng" dirty="0" smtClean="0">
                <a:ln w="0"/>
                <a:solidFill>
                  <a:schemeClr val="accent1"/>
                </a:solidFill>
                <a:effectLst>
                  <a:outerShdw blurRad="38100" dist="25400" dir="5400000" algn="ctr" rotWithShape="0">
                    <a:srgbClr val="6E747A">
                      <a:alpha val="43000"/>
                    </a:srgbClr>
                  </a:outerShdw>
                </a:effectLst>
              </a:rPr>
              <a:t>Processus budgétaire</a:t>
            </a: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p:cNvSpPr>
            <a:spLocks noGrp="1"/>
          </p:cNvSpPr>
          <p:nvPr>
            <p:ph idx="1"/>
          </p:nvPr>
        </p:nvSpPr>
        <p:spPr>
          <a:xfrm>
            <a:off x="1700463" y="1905000"/>
            <a:ext cx="9675812" cy="4431632"/>
          </a:xfrm>
        </p:spPr>
        <p:txBody>
          <a:bodyPr>
            <a:normAutofit/>
          </a:bodyPr>
          <a:lstStyle/>
          <a:p>
            <a:pPr marL="82296" indent="0">
              <a:buNone/>
            </a:pPr>
            <a:endParaRPr lang="fr-FR" cap="all" dirty="0"/>
          </a:p>
          <a:p>
            <a:pPr marL="82296" indent="0">
              <a:buNone/>
            </a:pPr>
            <a:r>
              <a:rPr lang="fr-FR" sz="2000" dirty="0">
                <a:solidFill>
                  <a:schemeClr val="accent1">
                    <a:lumMod val="60000"/>
                    <a:lumOff val="40000"/>
                  </a:schemeClr>
                </a:solidFill>
              </a:rPr>
              <a:t>&gt;&gt;ELABORATION D'UN BUDGET </a:t>
            </a:r>
          </a:p>
          <a:p>
            <a:pPr marL="82296" indent="0">
              <a:buNone/>
            </a:pPr>
            <a:endParaRPr lang="fr-FR" b="1" cap="all" dirty="0"/>
          </a:p>
          <a:p>
            <a:pPr marL="368046" indent="-285750">
              <a:lnSpc>
                <a:spcPct val="160000"/>
              </a:lnSpc>
              <a:buFont typeface="Wingdings" panose="05000000000000000000" pitchFamily="2" charset="2"/>
              <a:buChar char="Ø"/>
            </a:pPr>
            <a:r>
              <a:rPr lang="fr-FR" dirty="0"/>
              <a:t>Produire une vision chiffrée de l'avenir, c'est l'ambition de tout processus budgétaire digne de ce </a:t>
            </a:r>
            <a:r>
              <a:rPr lang="fr-FR" dirty="0" smtClean="0"/>
              <a:t>nom</a:t>
            </a:r>
            <a:endParaRPr lang="fr-FR" dirty="0"/>
          </a:p>
          <a:p>
            <a:pPr marL="368046" indent="-285750">
              <a:lnSpc>
                <a:spcPct val="160000"/>
              </a:lnSpc>
              <a:buFont typeface="Wingdings" panose="05000000000000000000" pitchFamily="2" charset="2"/>
              <a:buChar char="Ø"/>
            </a:pPr>
            <a:r>
              <a:rPr lang="fr-FR" dirty="0"/>
              <a:t>Elle consiste à établir des plans d’actions chiffrés, c’est-à-dire les budgets, qui vont permettre de traduire l’engagement des responsables de division vis-à-vis de la direction</a:t>
            </a:r>
          </a:p>
          <a:p>
            <a:pPr marL="82296" indent="0">
              <a:buNone/>
            </a:pPr>
            <a:endParaRPr lang="fr-FR" cap="all" dirty="0"/>
          </a:p>
          <a:p>
            <a:endParaRPr lang="fr-FR" dirty="0"/>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11</a:t>
            </a:fld>
            <a:endParaRPr lang="fr-FR"/>
          </a:p>
        </p:txBody>
      </p:sp>
    </p:spTree>
    <p:extLst>
      <p:ext uri="{BB962C8B-B14F-4D97-AF65-F5344CB8AC3E}">
        <p14:creationId xmlns:p14="http://schemas.microsoft.com/office/powerpoint/2010/main" val="53839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u="sng" dirty="0" smtClean="0">
                <a:ln w="0"/>
                <a:solidFill>
                  <a:schemeClr val="accent1"/>
                </a:solidFill>
                <a:effectLst>
                  <a:outerShdw blurRad="38100" dist="25400" dir="5400000" algn="ctr" rotWithShape="0">
                    <a:srgbClr val="6E747A">
                      <a:alpha val="43000"/>
                    </a:srgbClr>
                  </a:outerShdw>
                </a:effectLst>
              </a:rPr>
              <a:t>Processus budgétaire</a:t>
            </a:r>
            <a:endParaRPr lang="fr-FR" dirty="0">
              <a:ln w="0"/>
              <a:solidFill>
                <a:schemeClr val="accent1"/>
              </a:solidFill>
              <a:effectLst>
                <a:outerShdw blurRad="38100" dist="25400" dir="5400000" algn="ctr" rotWithShape="0">
                  <a:srgbClr val="6E747A">
                    <a:alpha val="43000"/>
                  </a:srgbClr>
                </a:outerShdw>
              </a:effectLst>
            </a:endParaRPr>
          </a:p>
        </p:txBody>
      </p:sp>
      <p:sp>
        <p:nvSpPr>
          <p:cNvPr id="10" name="Espace réservé du contenu 2"/>
          <p:cNvSpPr>
            <a:spLocks noGrp="1"/>
          </p:cNvSpPr>
          <p:nvPr>
            <p:ph idx="1"/>
          </p:nvPr>
        </p:nvSpPr>
        <p:spPr bwMode="auto">
          <a:xfrm>
            <a:off x="1716506" y="1620252"/>
            <a:ext cx="9788106" cy="481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60325" indent="0">
              <a:lnSpc>
                <a:spcPct val="120000"/>
              </a:lnSpc>
              <a:buNone/>
            </a:pPr>
            <a:r>
              <a:rPr lang="fr-FR" altLang="fr-FR" sz="1800" dirty="0">
                <a:solidFill>
                  <a:schemeClr val="tx1">
                    <a:lumMod val="75000"/>
                    <a:lumOff val="25000"/>
                  </a:schemeClr>
                </a:solidFill>
                <a:effectLst>
                  <a:outerShdw blurRad="38100" dist="38100" dir="2700000" algn="tl">
                    <a:srgbClr val="000000">
                      <a:alpha val="43137"/>
                    </a:srgbClr>
                  </a:outerShdw>
                </a:effectLst>
              </a:rPr>
              <a:t>Le processus budgétaire passe par 5 phases:</a:t>
            </a:r>
          </a:p>
          <a:p>
            <a:pPr marL="60325" indent="0">
              <a:lnSpc>
                <a:spcPct val="120000"/>
              </a:lnSpc>
              <a:buNone/>
            </a:pPr>
            <a:endParaRPr lang="fr-FR" altLang="fr-FR" sz="1500" dirty="0">
              <a:solidFill>
                <a:schemeClr val="tx1">
                  <a:lumMod val="75000"/>
                  <a:lumOff val="25000"/>
                </a:schemeClr>
              </a:solidFill>
            </a:endParaRPr>
          </a:p>
          <a:p>
            <a:pPr marL="346075" indent="-285750" algn="just">
              <a:lnSpc>
                <a:spcPct val="120000"/>
              </a:lnSpc>
              <a:buClr>
                <a:schemeClr val="tx2"/>
              </a:buClr>
              <a:buFont typeface="Wingdings" panose="05000000000000000000" pitchFamily="2" charset="2"/>
              <a:buChar char="§"/>
            </a:pPr>
            <a:r>
              <a:rPr lang="fr-FR" altLang="fr-FR" sz="1800" dirty="0" smtClean="0">
                <a:solidFill>
                  <a:schemeClr val="tx1">
                    <a:lumMod val="75000"/>
                    <a:lumOff val="25000"/>
                  </a:schemeClr>
                </a:solidFill>
              </a:rPr>
              <a:t>1) </a:t>
            </a:r>
            <a:r>
              <a:rPr lang="fr-FR" altLang="fr-FR" sz="1800" dirty="0">
                <a:solidFill>
                  <a:schemeClr val="tx1">
                    <a:lumMod val="75000"/>
                    <a:lumOff val="25000"/>
                  </a:schemeClr>
                </a:solidFill>
              </a:rPr>
              <a:t>Définition des objectifs de l ’année N+1 par la direction </a:t>
            </a:r>
            <a:r>
              <a:rPr lang="fr-FR" altLang="fr-FR" sz="1800" dirty="0" smtClean="0">
                <a:solidFill>
                  <a:schemeClr val="tx1">
                    <a:lumMod val="75000"/>
                    <a:lumOff val="25000"/>
                  </a:schemeClr>
                </a:solidFill>
              </a:rPr>
              <a:t>générale</a:t>
            </a:r>
            <a:endParaRPr lang="fr-FR" altLang="fr-FR" sz="1800" dirty="0">
              <a:solidFill>
                <a:schemeClr val="tx1">
                  <a:lumMod val="75000"/>
                  <a:lumOff val="25000"/>
                </a:schemeClr>
              </a:solidFill>
            </a:endParaRPr>
          </a:p>
          <a:p>
            <a:pPr marL="60325" indent="0" algn="just">
              <a:lnSpc>
                <a:spcPct val="120000"/>
              </a:lnSpc>
              <a:buClr>
                <a:schemeClr val="tx2"/>
              </a:buClr>
              <a:buNone/>
            </a:pPr>
            <a:endParaRPr lang="fr-FR" altLang="fr-FR" sz="1800" dirty="0">
              <a:solidFill>
                <a:schemeClr val="tx1">
                  <a:lumMod val="75000"/>
                  <a:lumOff val="25000"/>
                </a:schemeClr>
              </a:solidFill>
            </a:endParaRPr>
          </a:p>
          <a:p>
            <a:pPr marL="346075" indent="-285750" algn="just">
              <a:lnSpc>
                <a:spcPct val="120000"/>
              </a:lnSpc>
              <a:buClr>
                <a:schemeClr val="tx2"/>
              </a:buClr>
              <a:buFont typeface="Wingdings" panose="05000000000000000000" pitchFamily="2" charset="2"/>
              <a:buChar char="§"/>
            </a:pPr>
            <a:r>
              <a:rPr lang="fr-FR" altLang="fr-FR" sz="1800" dirty="0" smtClean="0">
                <a:solidFill>
                  <a:schemeClr val="tx1">
                    <a:lumMod val="75000"/>
                    <a:lumOff val="25000"/>
                  </a:schemeClr>
                </a:solidFill>
              </a:rPr>
              <a:t>2) </a:t>
            </a:r>
            <a:r>
              <a:rPr lang="fr-FR" altLang="fr-FR" sz="1800" dirty="0">
                <a:solidFill>
                  <a:schemeClr val="tx1">
                    <a:lumMod val="75000"/>
                    <a:lumOff val="25000"/>
                  </a:schemeClr>
                </a:solidFill>
              </a:rPr>
              <a:t>Etude de la direction des hypothèses et des politiques à mettre en œuvre en fonction des prévisions de l ’évolution de l ’environnement </a:t>
            </a:r>
          </a:p>
          <a:p>
            <a:pPr marL="60325" indent="0" algn="just">
              <a:lnSpc>
                <a:spcPct val="120000"/>
              </a:lnSpc>
              <a:buClr>
                <a:schemeClr val="tx2"/>
              </a:buClr>
              <a:buNone/>
            </a:pPr>
            <a:endParaRPr lang="fr-FR" altLang="fr-FR" sz="1800" dirty="0">
              <a:solidFill>
                <a:schemeClr val="tx1">
                  <a:lumMod val="75000"/>
                  <a:lumOff val="25000"/>
                </a:schemeClr>
              </a:solidFill>
            </a:endParaRPr>
          </a:p>
          <a:p>
            <a:pPr marL="346075" indent="-285750" algn="just">
              <a:lnSpc>
                <a:spcPct val="120000"/>
              </a:lnSpc>
              <a:buClr>
                <a:schemeClr val="tx2"/>
              </a:buClr>
              <a:buFont typeface="Wingdings" panose="05000000000000000000" pitchFamily="2" charset="2"/>
              <a:buChar char="§"/>
            </a:pPr>
            <a:r>
              <a:rPr lang="fr-FR" altLang="fr-FR" sz="1800" dirty="0" smtClean="0">
                <a:solidFill>
                  <a:schemeClr val="tx1">
                    <a:lumMod val="75000"/>
                    <a:lumOff val="25000"/>
                  </a:schemeClr>
                </a:solidFill>
              </a:rPr>
              <a:t>3) </a:t>
            </a:r>
            <a:r>
              <a:rPr lang="fr-FR" altLang="fr-FR" sz="1800" dirty="0">
                <a:solidFill>
                  <a:schemeClr val="tx1">
                    <a:lumMod val="75000"/>
                    <a:lumOff val="25000"/>
                  </a:schemeClr>
                </a:solidFill>
              </a:rPr>
              <a:t>Simulation budgétaire par le contrôle de gestion, et choix de la direction général d ’un pré-budget </a:t>
            </a:r>
          </a:p>
          <a:p>
            <a:pPr marL="60325" indent="0" algn="just">
              <a:lnSpc>
                <a:spcPct val="120000"/>
              </a:lnSpc>
              <a:buClr>
                <a:schemeClr val="tx2"/>
              </a:buClr>
              <a:buNone/>
            </a:pPr>
            <a:endParaRPr lang="fr-FR" altLang="fr-FR" sz="1800" dirty="0">
              <a:solidFill>
                <a:schemeClr val="tx1">
                  <a:lumMod val="75000"/>
                  <a:lumOff val="25000"/>
                </a:schemeClr>
              </a:solidFill>
            </a:endParaRPr>
          </a:p>
          <a:p>
            <a:pPr marL="346075" indent="-285750" algn="just">
              <a:lnSpc>
                <a:spcPct val="120000"/>
              </a:lnSpc>
              <a:buClr>
                <a:schemeClr val="tx2"/>
              </a:buClr>
              <a:buFont typeface="Wingdings" panose="05000000000000000000" pitchFamily="2" charset="2"/>
              <a:buChar char="§"/>
            </a:pPr>
            <a:r>
              <a:rPr lang="fr-FR" altLang="fr-FR" sz="1800" dirty="0" smtClean="0">
                <a:solidFill>
                  <a:schemeClr val="tx1">
                    <a:lumMod val="75000"/>
                    <a:lumOff val="25000"/>
                  </a:schemeClr>
                </a:solidFill>
              </a:rPr>
              <a:t>4) </a:t>
            </a:r>
            <a:r>
              <a:rPr lang="fr-FR" altLang="fr-FR" sz="1800" dirty="0">
                <a:solidFill>
                  <a:schemeClr val="tx1">
                    <a:lumMod val="75000"/>
                    <a:lumOff val="25000"/>
                  </a:schemeClr>
                </a:solidFill>
              </a:rPr>
              <a:t>Elaboration par les opérationnels des plans d ’action et proposition des budgets aux niveaux </a:t>
            </a:r>
            <a:r>
              <a:rPr lang="fr-FR" altLang="fr-FR" sz="1800" dirty="0" smtClean="0">
                <a:solidFill>
                  <a:schemeClr val="tx1">
                    <a:lumMod val="75000"/>
                    <a:lumOff val="25000"/>
                  </a:schemeClr>
                </a:solidFill>
              </a:rPr>
              <a:t>hiérarchiques</a:t>
            </a:r>
            <a:endParaRPr lang="fr-FR" altLang="fr-FR" sz="1800" dirty="0">
              <a:solidFill>
                <a:schemeClr val="tx1">
                  <a:lumMod val="75000"/>
                  <a:lumOff val="25000"/>
                </a:schemeClr>
              </a:solidFill>
            </a:endParaRPr>
          </a:p>
          <a:p>
            <a:pPr marL="346075" indent="-285750" algn="just">
              <a:lnSpc>
                <a:spcPct val="120000"/>
              </a:lnSpc>
              <a:buClr>
                <a:schemeClr val="tx2"/>
              </a:buClr>
              <a:buFont typeface="Wingdings" panose="05000000000000000000" pitchFamily="2" charset="2"/>
              <a:buChar char="§"/>
            </a:pPr>
            <a:r>
              <a:rPr lang="fr-FR" altLang="fr-FR" sz="1800" dirty="0" smtClean="0">
                <a:solidFill>
                  <a:schemeClr val="tx1">
                    <a:lumMod val="75000"/>
                    <a:lumOff val="25000"/>
                  </a:schemeClr>
                </a:solidFill>
              </a:rPr>
              <a:t>5) </a:t>
            </a:r>
            <a:r>
              <a:rPr lang="fr-FR" altLang="fr-FR" sz="1800" dirty="0">
                <a:solidFill>
                  <a:schemeClr val="tx1">
                    <a:lumMod val="75000"/>
                    <a:lumOff val="25000"/>
                  </a:schemeClr>
                </a:solidFill>
              </a:rPr>
              <a:t>Approbation par la Direction Générale des budgets définitifs </a:t>
            </a:r>
          </a:p>
          <a:p>
            <a:pPr marL="60325" indent="0" algn="just">
              <a:lnSpc>
                <a:spcPct val="120000"/>
              </a:lnSpc>
              <a:buClr>
                <a:schemeClr val="tx2"/>
              </a:buClr>
              <a:buNone/>
            </a:pPr>
            <a:r>
              <a:rPr lang="fr-FR" altLang="fr-FR" sz="1500" b="1" dirty="0"/>
              <a:t> </a:t>
            </a:r>
          </a:p>
          <a:p>
            <a:pPr marL="60325" indent="0" algn="just">
              <a:lnSpc>
                <a:spcPct val="120000"/>
              </a:lnSpc>
              <a:buClr>
                <a:schemeClr val="tx2"/>
              </a:buClr>
              <a:buFontTx/>
              <a:buAutoNum type="arabicParenR"/>
            </a:pPr>
            <a:endParaRPr lang="fr-FR" altLang="fr-FR" sz="1500" dirty="0"/>
          </a:p>
          <a:p>
            <a:pPr marL="60325" indent="0" algn="just">
              <a:lnSpc>
                <a:spcPct val="120000"/>
              </a:lnSpc>
              <a:buClr>
                <a:schemeClr val="tx2"/>
              </a:buClr>
              <a:buFontTx/>
              <a:buAutoNum type="arabicParenR"/>
            </a:pPr>
            <a:endParaRPr lang="fr-FR" altLang="fr-FR" sz="1500" dirty="0"/>
          </a:p>
          <a:p>
            <a:pPr marL="60325" indent="0" algn="just">
              <a:lnSpc>
                <a:spcPct val="120000"/>
              </a:lnSpc>
              <a:buNone/>
            </a:pPr>
            <a:r>
              <a:rPr lang="fr-FR" altLang="fr-FR" sz="1500" dirty="0"/>
              <a:t> </a:t>
            </a:r>
          </a:p>
        </p:txBody>
      </p:sp>
      <p:sp>
        <p:nvSpPr>
          <p:cNvPr id="3" name="Espace réservé du numéro de diapositive 2"/>
          <p:cNvSpPr>
            <a:spLocks noGrp="1"/>
          </p:cNvSpPr>
          <p:nvPr>
            <p:ph type="sldNum" sz="quarter" idx="12"/>
          </p:nvPr>
        </p:nvSpPr>
        <p:spPr/>
        <p:txBody>
          <a:bodyPr/>
          <a:lstStyle/>
          <a:p>
            <a:fld id="{56060DB0-80D3-45B8-9208-CF1ADFC4C6C0}" type="slidenum">
              <a:rPr lang="fr-FR" smtClean="0"/>
              <a:t>12</a:t>
            </a:fld>
            <a:endParaRPr lang="fr-FR"/>
          </a:p>
        </p:txBody>
      </p:sp>
    </p:spTree>
    <p:extLst>
      <p:ext uri="{BB962C8B-B14F-4D97-AF65-F5344CB8AC3E}">
        <p14:creationId xmlns:p14="http://schemas.microsoft.com/office/powerpoint/2010/main" val="214765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1000"/>
                                        <p:tgtEl>
                                          <p:spTgt spid="10">
                                            <p:txEl>
                                              <p:pRg st="2" end="2"/>
                                            </p:txEl>
                                          </p:spTgt>
                                        </p:tgtEl>
                                      </p:cBhvr>
                                    </p:animEffect>
                                    <p:anim calcmode="lin" valueType="num">
                                      <p:cBhvr>
                                        <p:cTn id="15"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1000"/>
                                        <p:tgtEl>
                                          <p:spTgt spid="10">
                                            <p:txEl>
                                              <p:pRg st="4" end="4"/>
                                            </p:txEl>
                                          </p:spTgt>
                                        </p:tgtEl>
                                      </p:cBhvr>
                                    </p:animEffect>
                                    <p:anim calcmode="lin" valueType="num">
                                      <p:cBhvr>
                                        <p:cTn id="22"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fade">
                                      <p:cBhvr>
                                        <p:cTn id="28" dur="1000"/>
                                        <p:tgtEl>
                                          <p:spTgt spid="10">
                                            <p:txEl>
                                              <p:pRg st="6" end="6"/>
                                            </p:txEl>
                                          </p:spTgt>
                                        </p:tgtEl>
                                      </p:cBhvr>
                                    </p:animEffect>
                                    <p:anim calcmode="lin" valueType="num">
                                      <p:cBhvr>
                                        <p:cTn id="29"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animEffect transition="in" filter="fade">
                                      <p:cBhvr>
                                        <p:cTn id="35" dur="1000"/>
                                        <p:tgtEl>
                                          <p:spTgt spid="10">
                                            <p:txEl>
                                              <p:pRg st="8" end="8"/>
                                            </p:txEl>
                                          </p:spTgt>
                                        </p:tgtEl>
                                      </p:cBhvr>
                                    </p:animEffect>
                                    <p:anim calcmode="lin" valueType="num">
                                      <p:cBhvr>
                                        <p:cTn id="36"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9" end="9"/>
                                            </p:txEl>
                                          </p:spTgt>
                                        </p:tgtEl>
                                        <p:attrNameLst>
                                          <p:attrName>style.visibility</p:attrName>
                                        </p:attrNameLst>
                                      </p:cBhvr>
                                      <p:to>
                                        <p:strVal val="visible"/>
                                      </p:to>
                                    </p:set>
                                    <p:animEffect transition="in" filter="fade">
                                      <p:cBhvr>
                                        <p:cTn id="42" dur="1000"/>
                                        <p:tgtEl>
                                          <p:spTgt spid="10">
                                            <p:txEl>
                                              <p:pRg st="9" end="9"/>
                                            </p:txEl>
                                          </p:spTgt>
                                        </p:tgtEl>
                                      </p:cBhvr>
                                    </p:animEffect>
                                    <p:anim calcmode="lin" valueType="num">
                                      <p:cBhvr>
                                        <p:cTn id="43"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u="sng" dirty="0" smtClean="0">
                <a:ln w="0"/>
                <a:solidFill>
                  <a:schemeClr val="accent1"/>
                </a:solidFill>
                <a:effectLst>
                  <a:outerShdw blurRad="38100" dist="25400" dir="5400000" algn="ctr" rotWithShape="0">
                    <a:srgbClr val="6E747A">
                      <a:alpha val="43000"/>
                    </a:srgbClr>
                  </a:outerShdw>
                </a:effectLst>
              </a:rPr>
              <a:t>Processus budgétaire</a:t>
            </a: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p:cNvSpPr>
            <a:spLocks noGrp="1"/>
          </p:cNvSpPr>
          <p:nvPr>
            <p:ph idx="1"/>
          </p:nvPr>
        </p:nvSpPr>
        <p:spPr>
          <a:xfrm>
            <a:off x="1203158" y="2133600"/>
            <a:ext cx="10301454" cy="3777622"/>
          </a:xfrm>
        </p:spPr>
        <p:txBody>
          <a:bodyPr>
            <a:normAutofit/>
          </a:bodyPr>
          <a:lstStyle/>
          <a:p>
            <a:r>
              <a:rPr lang="fr-FR" dirty="0"/>
              <a:t>La première phase consiste pour la direction générale à fixer l'objectif pour l'année à venir, ainsi que les politiques et orientations que devront suivre les opérationnels. </a:t>
            </a:r>
            <a:endParaRPr lang="fr-FR" dirty="0" smtClean="0"/>
          </a:p>
          <a:p>
            <a:endParaRPr lang="fr-FR" dirty="0"/>
          </a:p>
          <a:p>
            <a:r>
              <a:rPr lang="fr-FR" dirty="0"/>
              <a:t>La deuxième phase dure le plus longtemps, car ce sont les opérationnels qui fixent les objectifs pour les niveaux hiérarchiques inférieurs, travaillent sur les plans d'action et proposent des budgets aux niveaux hiérarchiques supérieurs. </a:t>
            </a:r>
            <a:endParaRPr lang="fr-FR" dirty="0" smtClean="0"/>
          </a:p>
          <a:p>
            <a:endParaRPr lang="fr-FR" dirty="0"/>
          </a:p>
          <a:p>
            <a:r>
              <a:rPr lang="fr-FR" dirty="0"/>
              <a:t>Dans une troisième phase, ces budgets opérationnels sont consolidés et la direction générale essaie de trouver un équilibre entre ces budgets opérationnels et la situation financière de l'entreprise</a:t>
            </a:r>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13</a:t>
            </a:fld>
            <a:endParaRPr lang="fr-FR"/>
          </a:p>
        </p:txBody>
      </p:sp>
    </p:spTree>
    <p:extLst>
      <p:ext uri="{BB962C8B-B14F-4D97-AF65-F5344CB8AC3E}">
        <p14:creationId xmlns:p14="http://schemas.microsoft.com/office/powerpoint/2010/main" val="140322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u="sng" dirty="0" smtClean="0">
                <a:ln w="0"/>
                <a:solidFill>
                  <a:schemeClr val="accent1"/>
                </a:solidFill>
                <a:effectLst>
                  <a:outerShdw blurRad="38100" dist="25400" dir="5400000" algn="ctr" rotWithShape="0">
                    <a:srgbClr val="6E747A">
                      <a:alpha val="43000"/>
                    </a:srgbClr>
                  </a:outerShdw>
                </a:effectLst>
              </a:rPr>
              <a:t>Gestion </a:t>
            </a:r>
            <a:r>
              <a:rPr lang="fr-FR" u="sng" dirty="0">
                <a:ln w="0"/>
                <a:solidFill>
                  <a:schemeClr val="accent1"/>
                </a:solidFill>
                <a:effectLst>
                  <a:outerShdw blurRad="38100" dist="25400" dir="5400000" algn="ctr" rotWithShape="0">
                    <a:srgbClr val="6E747A">
                      <a:alpha val="43000"/>
                    </a:srgbClr>
                  </a:outerShdw>
                </a:effectLst>
              </a:rPr>
              <a:t>budgétaire</a:t>
            </a:r>
          </a:p>
        </p:txBody>
      </p:sp>
      <p:sp>
        <p:nvSpPr>
          <p:cNvPr id="3" name="Espace réservé du contenu 2"/>
          <p:cNvSpPr>
            <a:spLocks noGrp="1"/>
          </p:cNvSpPr>
          <p:nvPr>
            <p:ph idx="1"/>
          </p:nvPr>
        </p:nvSpPr>
        <p:spPr>
          <a:xfrm>
            <a:off x="2348581" y="1905000"/>
            <a:ext cx="8915400" cy="3777622"/>
          </a:xfrm>
        </p:spPr>
        <p:txBody>
          <a:bodyPr>
            <a:normAutofit/>
          </a:bodyPr>
          <a:lstStyle/>
          <a:p>
            <a:endParaRPr lang="fr-FR" dirty="0"/>
          </a:p>
          <a:p>
            <a:r>
              <a:rPr lang="fr-FR" dirty="0"/>
              <a:t>La gestion budgétaire est un plan ou un état prévisionnel des recettes et des dépenses présumées qu’une personne aura à encaisser et à effectuer pendant une période donnée.</a:t>
            </a:r>
          </a:p>
          <a:p>
            <a:r>
              <a:rPr lang="fr-FR" dirty="0"/>
              <a:t>Elle comprend deux étapes principales:</a:t>
            </a:r>
          </a:p>
          <a:p>
            <a:pPr lvl="1"/>
            <a:r>
              <a:rPr lang="fr-FR" sz="1800" dirty="0"/>
              <a:t>La planification budgétaire ou budgétisation</a:t>
            </a:r>
          </a:p>
          <a:p>
            <a:pPr lvl="1"/>
            <a:r>
              <a:rPr lang="fr-FR" sz="1800" dirty="0"/>
              <a:t>Le contrôle budgétaire</a:t>
            </a:r>
          </a:p>
          <a:p>
            <a:endParaRPr lang="fr-FR" dirty="0"/>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14</a:t>
            </a:fld>
            <a:endParaRPr lang="fr-FR"/>
          </a:p>
        </p:txBody>
      </p:sp>
    </p:spTree>
    <p:extLst>
      <p:ext uri="{BB962C8B-B14F-4D97-AF65-F5344CB8AC3E}">
        <p14:creationId xmlns:p14="http://schemas.microsoft.com/office/powerpoint/2010/main" val="1648694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u="sng" dirty="0" smtClean="0">
                <a:ln w="0"/>
                <a:solidFill>
                  <a:schemeClr val="accent1"/>
                </a:solidFill>
                <a:effectLst>
                  <a:outerShdw blurRad="38100" dist="25400" dir="5400000" algn="ctr" rotWithShape="0">
                    <a:srgbClr val="6E747A">
                      <a:alpha val="43000"/>
                    </a:srgbClr>
                  </a:outerShdw>
                </a:effectLst>
              </a:rPr>
              <a:t>Gestion </a:t>
            </a:r>
            <a:r>
              <a:rPr lang="fr-FR" u="sng" dirty="0">
                <a:ln w="0"/>
                <a:solidFill>
                  <a:schemeClr val="accent1"/>
                </a:solidFill>
                <a:effectLst>
                  <a:outerShdw blurRad="38100" dist="25400" dir="5400000" algn="ctr" rotWithShape="0">
                    <a:srgbClr val="6E747A">
                      <a:alpha val="43000"/>
                    </a:srgbClr>
                  </a:outerShdw>
                </a:effectLst>
              </a:rPr>
              <a:t>budgétaire</a:t>
            </a: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p:cNvSpPr>
            <a:spLocks noGrp="1"/>
          </p:cNvSpPr>
          <p:nvPr>
            <p:ph idx="1"/>
          </p:nvPr>
        </p:nvSpPr>
        <p:spPr>
          <a:xfrm>
            <a:off x="2589212" y="1905000"/>
            <a:ext cx="8915400" cy="3777622"/>
          </a:xfrm>
        </p:spPr>
        <p:txBody>
          <a:bodyPr>
            <a:normAutofit/>
          </a:bodyPr>
          <a:lstStyle/>
          <a:p>
            <a:pPr marL="0" indent="0">
              <a:buNone/>
            </a:pPr>
            <a:r>
              <a:rPr lang="fr-FR" sz="2000" b="1" dirty="0">
                <a:solidFill>
                  <a:schemeClr val="accent1">
                    <a:lumMod val="60000"/>
                    <a:lumOff val="40000"/>
                  </a:schemeClr>
                </a:solidFill>
              </a:rPr>
              <a:t>La budgétisation</a:t>
            </a:r>
          </a:p>
          <a:p>
            <a:pPr algn="just"/>
            <a:r>
              <a:rPr lang="fr-FR" dirty="0"/>
              <a:t>Est la phase de la gestion budgétaire qui consiste en une définition de ce que sera l'action de l'entreprise à court terme sur les doubles plans des objectifs et des moyens</a:t>
            </a:r>
            <a:r>
              <a:rPr lang="fr-FR" dirty="0" smtClean="0"/>
              <a:t>.</a:t>
            </a:r>
          </a:p>
          <a:p>
            <a:pPr marL="0" indent="0" algn="just">
              <a:buNone/>
            </a:pPr>
            <a:endParaRPr lang="fr-FR" dirty="0"/>
          </a:p>
          <a:p>
            <a:pPr algn="just"/>
            <a:r>
              <a:rPr lang="fr-FR" dirty="0"/>
              <a:t>Est l'élaboration du budget qui est un plan d'action à court terme, comprenant :</a:t>
            </a:r>
          </a:p>
          <a:p>
            <a:pPr lvl="1" algn="just"/>
            <a:r>
              <a:rPr lang="fr-FR" sz="1800" dirty="0"/>
              <a:t>L'affectation de ressource.</a:t>
            </a:r>
          </a:p>
          <a:p>
            <a:pPr lvl="1" algn="just"/>
            <a:r>
              <a:rPr lang="fr-FR" sz="1800" dirty="0"/>
              <a:t>L'organisation des responsabilités.</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15</a:t>
            </a:fld>
            <a:endParaRPr lang="fr-FR"/>
          </a:p>
        </p:txBody>
      </p:sp>
    </p:spTree>
    <p:extLst>
      <p:ext uri="{BB962C8B-B14F-4D97-AF65-F5344CB8AC3E}">
        <p14:creationId xmlns:p14="http://schemas.microsoft.com/office/powerpoint/2010/main" val="3917307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u="sng" dirty="0" smtClean="0">
                <a:ln w="0"/>
                <a:solidFill>
                  <a:schemeClr val="accent1"/>
                </a:solidFill>
                <a:effectLst>
                  <a:outerShdw blurRad="38100" dist="25400" dir="5400000" algn="ctr" rotWithShape="0">
                    <a:srgbClr val="6E747A">
                      <a:alpha val="43000"/>
                    </a:srgbClr>
                  </a:outerShdw>
                </a:effectLst>
              </a:rPr>
              <a:t>Gestion </a:t>
            </a:r>
            <a:r>
              <a:rPr lang="fr-FR" u="sng" dirty="0">
                <a:ln w="0"/>
                <a:solidFill>
                  <a:schemeClr val="accent1"/>
                </a:solidFill>
                <a:effectLst>
                  <a:outerShdw blurRad="38100" dist="25400" dir="5400000" algn="ctr" rotWithShape="0">
                    <a:srgbClr val="6E747A">
                      <a:alpha val="43000"/>
                    </a:srgbClr>
                  </a:outerShdw>
                </a:effectLst>
              </a:rPr>
              <a:t>budgétaire</a:t>
            </a: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p:cNvSpPr>
            <a:spLocks noGrp="1"/>
          </p:cNvSpPr>
          <p:nvPr>
            <p:ph idx="1"/>
          </p:nvPr>
        </p:nvSpPr>
        <p:spPr/>
        <p:txBody>
          <a:bodyPr>
            <a:normAutofit/>
          </a:bodyPr>
          <a:lstStyle/>
          <a:p>
            <a:pPr marL="0" indent="0">
              <a:buNone/>
            </a:pPr>
            <a:endParaRPr lang="fr-FR" b="1" dirty="0">
              <a:solidFill>
                <a:schemeClr val="tx2"/>
              </a:solidFill>
            </a:endParaRPr>
          </a:p>
          <a:p>
            <a:pPr marL="0" indent="0">
              <a:buNone/>
            </a:pPr>
            <a:r>
              <a:rPr lang="fr-FR" sz="2000" b="1">
                <a:solidFill>
                  <a:schemeClr val="accent1">
                    <a:lumMod val="60000"/>
                    <a:lumOff val="40000"/>
                  </a:schemeClr>
                </a:solidFill>
              </a:rPr>
              <a:t>Contrôle </a:t>
            </a:r>
            <a:r>
              <a:rPr lang="fr-FR" sz="2000" b="1" smtClean="0">
                <a:solidFill>
                  <a:schemeClr val="accent1">
                    <a:lumMod val="60000"/>
                    <a:lumOff val="40000"/>
                  </a:schemeClr>
                </a:solidFill>
              </a:rPr>
              <a:t>budgétaire</a:t>
            </a:r>
            <a:endParaRPr lang="fr-FR" sz="2000" b="1" dirty="0">
              <a:solidFill>
                <a:schemeClr val="accent1">
                  <a:lumMod val="60000"/>
                  <a:lumOff val="40000"/>
                </a:schemeClr>
              </a:solidFill>
            </a:endParaRPr>
          </a:p>
          <a:p>
            <a:pPr marL="0" indent="0" algn="just">
              <a:buNone/>
            </a:pPr>
            <a:r>
              <a:rPr lang="fr-FR" dirty="0"/>
              <a:t>Le contrôle </a:t>
            </a:r>
            <a:r>
              <a:rPr lang="fr-FR" dirty="0" smtClean="0"/>
              <a:t>budgétaire vise </a:t>
            </a:r>
            <a:r>
              <a:rPr lang="fr-FR" dirty="0"/>
              <a:t>à améliorer les performances de l’entreprise grâce à des indicateurs de résultat et à promouvoir le changement organisationnel.</a:t>
            </a:r>
          </a:p>
          <a:p>
            <a:endParaRPr lang="fr-FR" dirty="0"/>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16</a:t>
            </a:fld>
            <a:endParaRPr lang="fr-FR"/>
          </a:p>
        </p:txBody>
      </p:sp>
    </p:spTree>
    <p:extLst>
      <p:ext uri="{BB962C8B-B14F-4D97-AF65-F5344CB8AC3E}">
        <p14:creationId xmlns:p14="http://schemas.microsoft.com/office/powerpoint/2010/main" val="785673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u="sng" dirty="0" smtClean="0">
                <a:ln w="0"/>
                <a:solidFill>
                  <a:schemeClr val="accent1"/>
                </a:solidFill>
                <a:effectLst>
                  <a:outerShdw blurRad="38100" dist="25400" dir="5400000" algn="ctr" rotWithShape="0">
                    <a:srgbClr val="6E747A">
                      <a:alpha val="43000"/>
                    </a:srgbClr>
                  </a:outerShdw>
                </a:effectLst>
              </a:rPr>
              <a:t>Gestion </a:t>
            </a:r>
            <a:r>
              <a:rPr lang="fr-FR" u="sng" dirty="0">
                <a:ln w="0"/>
                <a:solidFill>
                  <a:schemeClr val="accent1"/>
                </a:solidFill>
                <a:effectLst>
                  <a:outerShdw blurRad="38100" dist="25400" dir="5400000" algn="ctr" rotWithShape="0">
                    <a:srgbClr val="6E747A">
                      <a:alpha val="43000"/>
                    </a:srgbClr>
                  </a:outerShdw>
                </a:effectLst>
              </a:rPr>
              <a:t>budgétaire</a:t>
            </a: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p:cNvSpPr>
            <a:spLocks noGrp="1"/>
          </p:cNvSpPr>
          <p:nvPr>
            <p:ph idx="1"/>
          </p:nvPr>
        </p:nvSpPr>
        <p:spPr/>
        <p:txBody>
          <a:bodyPr/>
          <a:lstStyle/>
          <a:p>
            <a:pPr marL="0" indent="0">
              <a:buNone/>
            </a:pPr>
            <a:endParaRPr lang="fr-FR" sz="2000" b="1" dirty="0">
              <a:solidFill>
                <a:schemeClr val="accent1">
                  <a:lumMod val="60000"/>
                  <a:lumOff val="40000"/>
                </a:schemeClr>
              </a:solidFill>
            </a:endParaRPr>
          </a:p>
          <a:p>
            <a:pPr marL="0" indent="0">
              <a:buNone/>
            </a:pPr>
            <a:r>
              <a:rPr lang="fr-FR" sz="2000" b="1" dirty="0">
                <a:solidFill>
                  <a:schemeClr val="accent1">
                    <a:lumMod val="60000"/>
                    <a:lumOff val="40000"/>
                  </a:schemeClr>
                </a:solidFill>
              </a:rPr>
              <a:t>Différentes étapes du contrôle </a:t>
            </a:r>
            <a:r>
              <a:rPr lang="fr-FR" sz="2000" b="1" dirty="0" smtClean="0">
                <a:solidFill>
                  <a:schemeClr val="accent1">
                    <a:lumMod val="60000"/>
                    <a:lumOff val="40000"/>
                  </a:schemeClr>
                </a:solidFill>
              </a:rPr>
              <a:t>budgétaire</a:t>
            </a:r>
            <a:endParaRPr lang="fr-FR" sz="2000" b="1" dirty="0">
              <a:solidFill>
                <a:schemeClr val="accent1">
                  <a:lumMod val="60000"/>
                  <a:lumOff val="40000"/>
                </a:schemeClr>
              </a:solidFill>
            </a:endParaRPr>
          </a:p>
          <a:p>
            <a:r>
              <a:rPr lang="fr-FR" dirty="0"/>
              <a:t>Le contrôle avant l'action ou contrôle à priori</a:t>
            </a:r>
          </a:p>
          <a:p>
            <a:r>
              <a:rPr lang="fr-FR" dirty="0"/>
              <a:t>Le contrôle pendant l'action ou contrôle concomitant</a:t>
            </a:r>
          </a:p>
          <a:p>
            <a:r>
              <a:rPr lang="fr-FR" dirty="0"/>
              <a:t>Contrôle après action ou contrôle à posteriori</a:t>
            </a:r>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17</a:t>
            </a:fld>
            <a:endParaRPr lang="fr-FR"/>
          </a:p>
        </p:txBody>
      </p:sp>
    </p:spTree>
    <p:extLst>
      <p:ext uri="{BB962C8B-B14F-4D97-AF65-F5344CB8AC3E}">
        <p14:creationId xmlns:p14="http://schemas.microsoft.com/office/powerpoint/2010/main" val="78427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Types de Budgets</a:t>
            </a:r>
            <a:endParaRPr lang="fr-FR" dirty="0"/>
          </a:p>
        </p:txBody>
      </p:sp>
      <p:sp>
        <p:nvSpPr>
          <p:cNvPr id="3" name="Espace réservé du numéro de diapositive 2"/>
          <p:cNvSpPr>
            <a:spLocks noGrp="1"/>
          </p:cNvSpPr>
          <p:nvPr>
            <p:ph type="sldNum" sz="quarter" idx="12"/>
          </p:nvPr>
        </p:nvSpPr>
        <p:spPr/>
        <p:txBody>
          <a:bodyPr/>
          <a:lstStyle/>
          <a:p>
            <a:fld id="{56060DB0-80D3-45B8-9208-CF1ADFC4C6C0}" type="slidenum">
              <a:rPr lang="fr-FR" smtClean="0"/>
              <a:t>18</a:t>
            </a:fld>
            <a:endParaRPr lang="fr-FR"/>
          </a:p>
        </p:txBody>
      </p:sp>
    </p:spTree>
    <p:extLst>
      <p:ext uri="{BB962C8B-B14F-4D97-AF65-F5344CB8AC3E}">
        <p14:creationId xmlns:p14="http://schemas.microsoft.com/office/powerpoint/2010/main" val="25281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6687" y="115502"/>
            <a:ext cx="3335435" cy="610330"/>
          </a:xfrm>
        </p:spPr>
        <p:txBody>
          <a:bodyPr>
            <a:normAutofit fontScale="90000"/>
          </a:bodyPr>
          <a:lstStyle/>
          <a:p>
            <a:r>
              <a:rPr lang="fr-FR" sz="2800" dirty="0" smtClean="0">
                <a:ln w="0"/>
                <a:solidFill>
                  <a:schemeClr val="accent1"/>
                </a:solidFill>
                <a:effectLst>
                  <a:outerShdw blurRad="38100" dist="25400" dir="5400000" algn="ctr" rotWithShape="0">
                    <a:srgbClr val="6E747A">
                      <a:alpha val="43000"/>
                    </a:srgbClr>
                  </a:outerShdw>
                </a:effectLst>
              </a:rPr>
              <a:t>Le plan stratégique </a:t>
            </a:r>
            <a:r>
              <a:rPr lang="fr-FR" dirty="0" smtClean="0"/>
              <a:t/>
            </a:r>
            <a:br>
              <a:rPr lang="fr-FR" dirty="0" smtClean="0"/>
            </a:br>
            <a:endParaRPr lang="fr-FR" dirty="0"/>
          </a:p>
        </p:txBody>
      </p:sp>
      <p:sp>
        <p:nvSpPr>
          <p:cNvPr id="4" name="Flèche vers le bas 3"/>
          <p:cNvSpPr/>
          <p:nvPr/>
        </p:nvSpPr>
        <p:spPr>
          <a:xfrm>
            <a:off x="5662721" y="653378"/>
            <a:ext cx="548640" cy="51816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8" name="ZoneTexte 7"/>
          <p:cNvSpPr txBox="1"/>
          <p:nvPr/>
        </p:nvSpPr>
        <p:spPr>
          <a:xfrm>
            <a:off x="3780582" y="1294188"/>
            <a:ext cx="4662378" cy="477054"/>
          </a:xfrm>
          <a:prstGeom prst="rect">
            <a:avLst/>
          </a:prstGeom>
          <a:noFill/>
        </p:spPr>
        <p:txBody>
          <a:bodyPr wrap="square" rtlCol="0">
            <a:spAutoFit/>
          </a:bodyPr>
          <a:lstStyle/>
          <a:p>
            <a:r>
              <a:rPr lang="fr-FR" sz="2500" dirty="0">
                <a:ln w="0"/>
                <a:solidFill>
                  <a:schemeClr val="accent1"/>
                </a:solidFill>
                <a:effectLst>
                  <a:outerShdw blurRad="38100" dist="25400" dir="5400000" algn="ctr" rotWithShape="0">
                    <a:srgbClr val="6E747A">
                      <a:alpha val="43000"/>
                    </a:srgbClr>
                  </a:outerShdw>
                </a:effectLst>
                <a:latin typeface="+mj-lt"/>
                <a:ea typeface="+mj-ea"/>
                <a:cs typeface="+mj-cs"/>
              </a:rPr>
              <a:t>Ensemble de </a:t>
            </a:r>
            <a:r>
              <a:rPr lang="fr-FR" sz="2500" dirty="0" smtClean="0">
                <a:ln w="0"/>
                <a:solidFill>
                  <a:schemeClr val="accent1"/>
                </a:solidFill>
                <a:effectLst>
                  <a:outerShdw blurRad="38100" dist="25400" dir="5400000" algn="ctr" rotWithShape="0">
                    <a:srgbClr val="6E747A">
                      <a:alpha val="43000"/>
                    </a:srgbClr>
                  </a:outerShdw>
                </a:effectLst>
                <a:latin typeface="+mj-lt"/>
                <a:ea typeface="+mj-ea"/>
                <a:cs typeface="+mj-cs"/>
              </a:rPr>
              <a:t>plans </a:t>
            </a:r>
            <a:r>
              <a:rPr lang="fr-FR" sz="2500" dirty="0">
                <a:ln w="0"/>
                <a:solidFill>
                  <a:schemeClr val="accent1"/>
                </a:solidFill>
                <a:effectLst>
                  <a:outerShdw blurRad="38100" dist="25400" dir="5400000" algn="ctr" rotWithShape="0">
                    <a:srgbClr val="6E747A">
                      <a:alpha val="43000"/>
                    </a:srgbClr>
                  </a:outerShdw>
                </a:effectLst>
                <a:latin typeface="+mj-lt"/>
                <a:ea typeface="+mj-ea"/>
                <a:cs typeface="+mj-cs"/>
              </a:rPr>
              <a:t>d’action</a:t>
            </a:r>
          </a:p>
        </p:txBody>
      </p:sp>
      <p:sp>
        <p:nvSpPr>
          <p:cNvPr id="10" name="Flèche vers le bas 9"/>
          <p:cNvSpPr/>
          <p:nvPr/>
        </p:nvSpPr>
        <p:spPr>
          <a:xfrm>
            <a:off x="5686642" y="1909132"/>
            <a:ext cx="548640" cy="51816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11" name="ZoneTexte 10"/>
          <p:cNvSpPr txBox="1"/>
          <p:nvPr/>
        </p:nvSpPr>
        <p:spPr>
          <a:xfrm>
            <a:off x="3073141" y="2615764"/>
            <a:ext cx="6171882" cy="477054"/>
          </a:xfrm>
          <a:prstGeom prst="rect">
            <a:avLst/>
          </a:prstGeom>
          <a:noFill/>
        </p:spPr>
        <p:txBody>
          <a:bodyPr wrap="none" rtlCol="0">
            <a:spAutoFit/>
          </a:bodyPr>
          <a:lstStyle/>
          <a:p>
            <a:r>
              <a:rPr lang="fr-FR" sz="2500" dirty="0">
                <a:ln w="0"/>
                <a:solidFill>
                  <a:schemeClr val="accent1"/>
                </a:solidFill>
                <a:effectLst>
                  <a:outerShdw blurRad="38100" dist="25400" dir="5400000" algn="ctr" rotWithShape="0">
                    <a:srgbClr val="6E747A">
                      <a:alpha val="43000"/>
                    </a:srgbClr>
                  </a:outerShdw>
                </a:effectLst>
                <a:latin typeface="+mj-lt"/>
                <a:ea typeface="+mj-ea"/>
                <a:cs typeface="+mj-cs"/>
              </a:rPr>
              <a:t>Direction des affaires </a:t>
            </a:r>
            <a:r>
              <a:rPr lang="fr-FR" sz="2500" dirty="0" smtClean="0">
                <a:ln w="0"/>
                <a:solidFill>
                  <a:schemeClr val="accent1"/>
                </a:solidFill>
                <a:effectLst>
                  <a:outerShdw blurRad="38100" dist="25400" dir="5400000" algn="ctr" rotWithShape="0">
                    <a:srgbClr val="6E747A">
                      <a:alpha val="43000"/>
                    </a:srgbClr>
                  </a:outerShdw>
                </a:effectLst>
                <a:latin typeface="+mj-lt"/>
                <a:ea typeface="+mj-ea"/>
                <a:cs typeface="+mj-cs"/>
              </a:rPr>
              <a:t>financières (DAF)</a:t>
            </a:r>
            <a:endParaRPr lang="fr-FR" sz="2500" dirty="0">
              <a:ln w="0"/>
              <a:solidFill>
                <a:schemeClr val="accent1"/>
              </a:solidFill>
              <a:effectLst>
                <a:outerShdw blurRad="38100" dist="25400" dir="5400000" algn="ctr" rotWithShape="0">
                  <a:srgbClr val="6E747A">
                    <a:alpha val="43000"/>
                  </a:srgbClr>
                </a:outerShdw>
              </a:effectLst>
              <a:latin typeface="+mj-lt"/>
              <a:ea typeface="+mj-ea"/>
              <a:cs typeface="+mj-cs"/>
            </a:endParaRPr>
          </a:p>
        </p:txBody>
      </p:sp>
      <p:sp>
        <p:nvSpPr>
          <p:cNvPr id="12" name="Flèche vers le bas 11"/>
          <p:cNvSpPr/>
          <p:nvPr/>
        </p:nvSpPr>
        <p:spPr>
          <a:xfrm>
            <a:off x="7913804" y="3269452"/>
            <a:ext cx="548640" cy="51816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13" name="Flèche vers le bas 12"/>
          <p:cNvSpPr/>
          <p:nvPr/>
        </p:nvSpPr>
        <p:spPr>
          <a:xfrm>
            <a:off x="5793322" y="3281290"/>
            <a:ext cx="548640" cy="51816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14" name="Flèche vers le bas 13"/>
          <p:cNvSpPr/>
          <p:nvPr/>
        </p:nvSpPr>
        <p:spPr>
          <a:xfrm>
            <a:off x="3674962" y="3236300"/>
            <a:ext cx="548640" cy="51816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15" name="ZoneTexte 14"/>
          <p:cNvSpPr txBox="1"/>
          <p:nvPr/>
        </p:nvSpPr>
        <p:spPr>
          <a:xfrm>
            <a:off x="3240594" y="3897942"/>
            <a:ext cx="1417376" cy="707886"/>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fr-FR" sz="2000" b="1" dirty="0">
                <a:ln/>
                <a:solidFill>
                  <a:schemeClr val="accent4"/>
                </a:solidFill>
                <a:latin typeface="+mj-lt"/>
                <a:ea typeface="+mj-ea"/>
                <a:cs typeface="+mj-cs"/>
              </a:rPr>
              <a:t>Direction </a:t>
            </a:r>
          </a:p>
          <a:p>
            <a:r>
              <a:rPr lang="fr-FR" sz="2000" b="1" dirty="0">
                <a:ln/>
                <a:solidFill>
                  <a:schemeClr val="accent4"/>
                </a:solidFill>
                <a:latin typeface="+mj-lt"/>
                <a:ea typeface="+mj-ea"/>
                <a:cs typeface="+mj-cs"/>
              </a:rPr>
              <a:t>de ventes</a:t>
            </a:r>
          </a:p>
        </p:txBody>
      </p:sp>
      <p:sp>
        <p:nvSpPr>
          <p:cNvPr id="16" name="ZoneTexte 15"/>
          <p:cNvSpPr txBox="1"/>
          <p:nvPr/>
        </p:nvSpPr>
        <p:spPr>
          <a:xfrm>
            <a:off x="5289315" y="3944777"/>
            <a:ext cx="1800493" cy="646331"/>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fr-FR" b="1" dirty="0" smtClean="0">
                <a:ln/>
                <a:solidFill>
                  <a:schemeClr val="accent4"/>
                </a:solidFill>
              </a:rPr>
              <a:t>Direction </a:t>
            </a:r>
          </a:p>
          <a:p>
            <a:r>
              <a:rPr lang="fr-FR" b="1" dirty="0" smtClean="0">
                <a:ln/>
                <a:solidFill>
                  <a:schemeClr val="accent4"/>
                </a:solidFill>
              </a:rPr>
              <a:t>de production</a:t>
            </a:r>
            <a:endParaRPr lang="fr-FR" b="1" dirty="0">
              <a:ln/>
              <a:solidFill>
                <a:schemeClr val="accent4"/>
              </a:solidFill>
            </a:endParaRPr>
          </a:p>
        </p:txBody>
      </p:sp>
      <p:sp>
        <p:nvSpPr>
          <p:cNvPr id="17" name="ZoneTexte 16"/>
          <p:cNvSpPr txBox="1"/>
          <p:nvPr/>
        </p:nvSpPr>
        <p:spPr>
          <a:xfrm>
            <a:off x="7937106" y="3964246"/>
            <a:ext cx="479618" cy="369332"/>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fr-FR" b="1" dirty="0" smtClean="0">
                <a:ln/>
                <a:solidFill>
                  <a:schemeClr val="accent4"/>
                </a:solidFill>
              </a:rPr>
              <a:t>….</a:t>
            </a:r>
          </a:p>
        </p:txBody>
      </p:sp>
      <p:sp>
        <p:nvSpPr>
          <p:cNvPr id="18" name="Flèche vers le bas 17"/>
          <p:cNvSpPr/>
          <p:nvPr/>
        </p:nvSpPr>
        <p:spPr>
          <a:xfrm>
            <a:off x="3400642" y="4771534"/>
            <a:ext cx="548640" cy="51816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19" name="Flèche vers le bas 18"/>
          <p:cNvSpPr/>
          <p:nvPr/>
        </p:nvSpPr>
        <p:spPr>
          <a:xfrm>
            <a:off x="5793322" y="4771534"/>
            <a:ext cx="548640" cy="51816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20" name="Flèche vers le bas 19"/>
          <p:cNvSpPr/>
          <p:nvPr/>
        </p:nvSpPr>
        <p:spPr>
          <a:xfrm>
            <a:off x="7911682" y="4757708"/>
            <a:ext cx="548640" cy="51816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22" name="ZoneTexte 21"/>
          <p:cNvSpPr txBox="1"/>
          <p:nvPr/>
        </p:nvSpPr>
        <p:spPr>
          <a:xfrm>
            <a:off x="2453640" y="5410200"/>
            <a:ext cx="2341490" cy="369332"/>
          </a:xfrm>
          <a:prstGeom prst="rect">
            <a:avLst/>
          </a:prstGeom>
          <a:noFill/>
        </p:spPr>
        <p:txBody>
          <a:bodyPr wrap="square" rtlCol="0">
            <a:spAutoFit/>
          </a:bodyPr>
          <a:lstStyle/>
          <a:p>
            <a:r>
              <a:rPr lang="fr-FR" dirty="0" smtClean="0">
                <a:ln w="0"/>
                <a:effectLst>
                  <a:outerShdw blurRad="38100" dist="19050" dir="2700000" algn="tl" rotWithShape="0">
                    <a:schemeClr val="dk1">
                      <a:alpha val="40000"/>
                    </a:schemeClr>
                  </a:outerShdw>
                </a:effectLst>
              </a:rPr>
              <a:t>Budget des ventes</a:t>
            </a:r>
            <a:endParaRPr lang="fr-FR" dirty="0">
              <a:ln w="0"/>
              <a:effectLst>
                <a:outerShdw blurRad="38100" dist="19050" dir="2700000" algn="tl" rotWithShape="0">
                  <a:schemeClr val="dk1">
                    <a:alpha val="40000"/>
                  </a:schemeClr>
                </a:outerShdw>
              </a:effectLst>
            </a:endParaRPr>
          </a:p>
        </p:txBody>
      </p:sp>
      <p:sp>
        <p:nvSpPr>
          <p:cNvPr id="23" name="ZoneTexte 22"/>
          <p:cNvSpPr txBox="1"/>
          <p:nvPr/>
        </p:nvSpPr>
        <p:spPr>
          <a:xfrm>
            <a:off x="4910440" y="5410200"/>
            <a:ext cx="2677384" cy="646331"/>
          </a:xfrm>
          <a:prstGeom prst="rect">
            <a:avLst/>
          </a:prstGeom>
          <a:noFill/>
        </p:spPr>
        <p:txBody>
          <a:bodyPr wrap="square" rtlCol="0">
            <a:spAutoFit/>
          </a:bodyPr>
          <a:lstStyle/>
          <a:p>
            <a:r>
              <a:rPr lang="fr-FR" dirty="0">
                <a:ln w="0"/>
                <a:effectLst>
                  <a:outerShdw blurRad="38100" dist="19050" dir="2700000" algn="tl" rotWithShape="0">
                    <a:schemeClr val="dk1">
                      <a:alpha val="40000"/>
                    </a:schemeClr>
                  </a:outerShdw>
                </a:effectLst>
              </a:rPr>
              <a:t>Budget de production </a:t>
            </a:r>
            <a:br>
              <a:rPr lang="fr-FR" dirty="0">
                <a:ln w="0"/>
                <a:effectLst>
                  <a:outerShdw blurRad="38100" dist="19050" dir="2700000" algn="tl" rotWithShape="0">
                    <a:schemeClr val="dk1">
                      <a:alpha val="40000"/>
                    </a:schemeClr>
                  </a:outerShdw>
                </a:effectLst>
              </a:rPr>
            </a:br>
            <a:endParaRPr lang="fr-FR" dirty="0">
              <a:ln w="0"/>
              <a:effectLst>
                <a:outerShdw blurRad="38100" dist="19050" dir="2700000" algn="tl" rotWithShape="0">
                  <a:schemeClr val="dk1">
                    <a:alpha val="40000"/>
                  </a:schemeClr>
                </a:outerShdw>
              </a:effectLst>
            </a:endParaRPr>
          </a:p>
        </p:txBody>
      </p:sp>
      <p:sp>
        <p:nvSpPr>
          <p:cNvPr id="24" name="ZoneTexte 23"/>
          <p:cNvSpPr txBox="1"/>
          <p:nvPr/>
        </p:nvSpPr>
        <p:spPr>
          <a:xfrm>
            <a:off x="7722618" y="5410200"/>
            <a:ext cx="2341490" cy="369332"/>
          </a:xfrm>
          <a:prstGeom prst="rect">
            <a:avLst/>
          </a:prstGeom>
          <a:noFill/>
        </p:spPr>
        <p:txBody>
          <a:bodyPr wrap="square" rtlCol="0">
            <a:spAutoFit/>
          </a:bodyPr>
          <a:lstStyle/>
          <a:p>
            <a:r>
              <a:rPr lang="fr-FR" dirty="0" smtClean="0">
                <a:ln w="0"/>
                <a:effectLst>
                  <a:outerShdw blurRad="38100" dist="19050" dir="2700000" algn="tl" rotWithShape="0">
                    <a:schemeClr val="dk1">
                      <a:alpha val="40000"/>
                    </a:schemeClr>
                  </a:outerShdw>
                </a:effectLst>
              </a:rPr>
              <a:t>Budget de …</a:t>
            </a:r>
            <a:endParaRPr lang="fr-FR" dirty="0">
              <a:ln w="0"/>
              <a:effectLst>
                <a:outerShdw blurRad="38100" dist="19050" dir="2700000" algn="tl" rotWithShape="0">
                  <a:schemeClr val="dk1">
                    <a:alpha val="40000"/>
                  </a:schemeClr>
                </a:outerShdw>
              </a:effectLst>
            </a:endParaRPr>
          </a:p>
        </p:txBody>
      </p:sp>
      <p:sp>
        <p:nvSpPr>
          <p:cNvPr id="25" name="Accolade fermante 24"/>
          <p:cNvSpPr/>
          <p:nvPr/>
        </p:nvSpPr>
        <p:spPr>
          <a:xfrm rot="5400000">
            <a:off x="5757351" y="3571651"/>
            <a:ext cx="333144" cy="4741762"/>
          </a:xfrm>
          <a:prstGeom prst="rightBrace">
            <a:avLst>
              <a:gd name="adj1" fmla="val 8333"/>
              <a:gd name="adj2" fmla="val 503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6" name="ZoneTexte 25"/>
          <p:cNvSpPr txBox="1"/>
          <p:nvPr/>
        </p:nvSpPr>
        <p:spPr>
          <a:xfrm>
            <a:off x="4772894" y="6229292"/>
            <a:ext cx="2398413" cy="477054"/>
          </a:xfrm>
          <a:prstGeom prst="rect">
            <a:avLst/>
          </a:prstGeom>
          <a:noFill/>
        </p:spPr>
        <p:txBody>
          <a:bodyPr wrap="none" rtlCol="0">
            <a:spAutoFit/>
          </a:bodyPr>
          <a:lstStyle/>
          <a:p>
            <a:r>
              <a:rPr lang="fr-FR" sz="2500" dirty="0" smtClean="0">
                <a:ln w="0"/>
                <a:solidFill>
                  <a:srgbClr val="FF0000"/>
                </a:solidFill>
                <a:effectLst>
                  <a:outerShdw blurRad="38100" dist="25400" dir="5400000" algn="ctr" rotWithShape="0">
                    <a:srgbClr val="6E747A">
                      <a:alpha val="43000"/>
                    </a:srgbClr>
                  </a:outerShdw>
                </a:effectLst>
              </a:rPr>
              <a:t>Budget global</a:t>
            </a:r>
            <a:endParaRPr lang="fr-FR" sz="2500" dirty="0">
              <a:ln w="0"/>
              <a:solidFill>
                <a:srgbClr val="FF0000"/>
              </a:solidFill>
              <a:effectLst>
                <a:outerShdw blurRad="38100" dist="25400" dir="5400000" algn="ctr" rotWithShape="0">
                  <a:srgbClr val="6E747A">
                    <a:alpha val="43000"/>
                  </a:srgbClr>
                </a:outerShdw>
              </a:effectLst>
            </a:endParaRPr>
          </a:p>
        </p:txBody>
      </p:sp>
      <p:sp>
        <p:nvSpPr>
          <p:cNvPr id="3" name="Espace réservé du numéro de diapositive 2"/>
          <p:cNvSpPr>
            <a:spLocks noGrp="1"/>
          </p:cNvSpPr>
          <p:nvPr>
            <p:ph type="sldNum" sz="quarter" idx="12"/>
          </p:nvPr>
        </p:nvSpPr>
        <p:spPr/>
        <p:txBody>
          <a:bodyPr/>
          <a:lstStyle/>
          <a:p>
            <a:fld id="{56060DB0-80D3-45B8-9208-CF1ADFC4C6C0}" type="slidenum">
              <a:rPr lang="fr-FR" smtClean="0"/>
              <a:t>19</a:t>
            </a:fld>
            <a:endParaRPr lang="fr-FR"/>
          </a:p>
        </p:txBody>
      </p:sp>
    </p:spTree>
    <p:extLst>
      <p:ext uri="{BB962C8B-B14F-4D97-AF65-F5344CB8AC3E}">
        <p14:creationId xmlns:p14="http://schemas.microsoft.com/office/powerpoint/2010/main" val="241435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anim calcmode="lin" valueType="num">
                                      <p:cBhvr>
                                        <p:cTn id="64" dur="1000" fill="hold"/>
                                        <p:tgtEl>
                                          <p:spTgt spid="17"/>
                                        </p:tgtEl>
                                        <p:attrNameLst>
                                          <p:attrName>ppt_x</p:attrName>
                                        </p:attrNameLst>
                                      </p:cBhvr>
                                      <p:tavLst>
                                        <p:tav tm="0">
                                          <p:val>
                                            <p:strVal val="#ppt_x"/>
                                          </p:val>
                                        </p:tav>
                                        <p:tav tm="100000">
                                          <p:val>
                                            <p:strVal val="#ppt_x"/>
                                          </p:val>
                                        </p:tav>
                                      </p:tavLst>
                                    </p:anim>
                                    <p:anim calcmode="lin" valueType="num">
                                      <p:cBhvr>
                                        <p:cTn id="65" dur="1000" fill="hold"/>
                                        <p:tgtEl>
                                          <p:spTgt spid="17"/>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anim calcmode="lin" valueType="num">
                                      <p:cBhvr>
                                        <p:cTn id="74" dur="1000" fill="hold"/>
                                        <p:tgtEl>
                                          <p:spTgt spid="19"/>
                                        </p:tgtEl>
                                        <p:attrNameLst>
                                          <p:attrName>ppt_x</p:attrName>
                                        </p:attrNameLst>
                                      </p:cBhvr>
                                      <p:tavLst>
                                        <p:tav tm="0">
                                          <p:val>
                                            <p:strVal val="#ppt_x"/>
                                          </p:val>
                                        </p:tav>
                                        <p:tav tm="100000">
                                          <p:val>
                                            <p:strVal val="#ppt_x"/>
                                          </p:val>
                                        </p:tav>
                                      </p:tavLst>
                                    </p:anim>
                                    <p:anim calcmode="lin" valueType="num">
                                      <p:cBhvr>
                                        <p:cTn id="75" dur="1000" fill="hold"/>
                                        <p:tgtEl>
                                          <p:spTgt spid="1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1000"/>
                                        <p:tgtEl>
                                          <p:spTgt spid="18"/>
                                        </p:tgtEl>
                                      </p:cBhvr>
                                    </p:animEffect>
                                    <p:anim calcmode="lin" valueType="num">
                                      <p:cBhvr>
                                        <p:cTn id="79" dur="1000" fill="hold"/>
                                        <p:tgtEl>
                                          <p:spTgt spid="18"/>
                                        </p:tgtEl>
                                        <p:attrNameLst>
                                          <p:attrName>ppt_x</p:attrName>
                                        </p:attrNameLst>
                                      </p:cBhvr>
                                      <p:tavLst>
                                        <p:tav tm="0">
                                          <p:val>
                                            <p:strVal val="#ppt_x"/>
                                          </p:val>
                                        </p:tav>
                                        <p:tav tm="100000">
                                          <p:val>
                                            <p:strVal val="#ppt_x"/>
                                          </p:val>
                                        </p:tav>
                                      </p:tavLst>
                                    </p:anim>
                                    <p:anim calcmode="lin" valueType="num">
                                      <p:cBhvr>
                                        <p:cTn id="8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1000"/>
                                        <p:tgtEl>
                                          <p:spTgt spid="22"/>
                                        </p:tgtEl>
                                      </p:cBhvr>
                                    </p:animEffect>
                                    <p:anim calcmode="lin" valueType="num">
                                      <p:cBhvr>
                                        <p:cTn id="86" dur="1000" fill="hold"/>
                                        <p:tgtEl>
                                          <p:spTgt spid="22"/>
                                        </p:tgtEl>
                                        <p:attrNameLst>
                                          <p:attrName>ppt_x</p:attrName>
                                        </p:attrNameLst>
                                      </p:cBhvr>
                                      <p:tavLst>
                                        <p:tav tm="0">
                                          <p:val>
                                            <p:strVal val="#ppt_x"/>
                                          </p:val>
                                        </p:tav>
                                        <p:tav tm="100000">
                                          <p:val>
                                            <p:strVal val="#ppt_x"/>
                                          </p:val>
                                        </p:tav>
                                      </p:tavLst>
                                    </p:anim>
                                    <p:anim calcmode="lin" valueType="num">
                                      <p:cBhvr>
                                        <p:cTn id="87" dur="1000" fill="hold"/>
                                        <p:tgtEl>
                                          <p:spTgt spid="22"/>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anim calcmode="lin" valueType="num">
                                      <p:cBhvr>
                                        <p:cTn id="91" dur="1000" fill="hold"/>
                                        <p:tgtEl>
                                          <p:spTgt spid="23"/>
                                        </p:tgtEl>
                                        <p:attrNameLst>
                                          <p:attrName>ppt_x</p:attrName>
                                        </p:attrNameLst>
                                      </p:cBhvr>
                                      <p:tavLst>
                                        <p:tav tm="0">
                                          <p:val>
                                            <p:strVal val="#ppt_x"/>
                                          </p:val>
                                        </p:tav>
                                        <p:tav tm="100000">
                                          <p:val>
                                            <p:strVal val="#ppt_x"/>
                                          </p:val>
                                        </p:tav>
                                      </p:tavLst>
                                    </p:anim>
                                    <p:anim calcmode="lin" valueType="num">
                                      <p:cBhvr>
                                        <p:cTn id="92" dur="1000" fill="hold"/>
                                        <p:tgtEl>
                                          <p:spTgt spid="23"/>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1000"/>
                                        <p:tgtEl>
                                          <p:spTgt spid="24"/>
                                        </p:tgtEl>
                                      </p:cBhvr>
                                    </p:animEffect>
                                    <p:anim calcmode="lin" valueType="num">
                                      <p:cBhvr>
                                        <p:cTn id="96" dur="1000" fill="hold"/>
                                        <p:tgtEl>
                                          <p:spTgt spid="24"/>
                                        </p:tgtEl>
                                        <p:attrNameLst>
                                          <p:attrName>ppt_x</p:attrName>
                                        </p:attrNameLst>
                                      </p:cBhvr>
                                      <p:tavLst>
                                        <p:tav tm="0">
                                          <p:val>
                                            <p:strVal val="#ppt_x"/>
                                          </p:val>
                                        </p:tav>
                                        <p:tav tm="100000">
                                          <p:val>
                                            <p:strVal val="#ppt_x"/>
                                          </p:val>
                                        </p:tav>
                                      </p:tavLst>
                                    </p:anim>
                                    <p:anim calcmode="lin" valueType="num">
                                      <p:cBhvr>
                                        <p:cTn id="9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1000"/>
                                        <p:tgtEl>
                                          <p:spTgt spid="26"/>
                                        </p:tgtEl>
                                      </p:cBhvr>
                                    </p:animEffect>
                                    <p:anim calcmode="lin" valueType="num">
                                      <p:cBhvr>
                                        <p:cTn id="108" dur="1000" fill="hold"/>
                                        <p:tgtEl>
                                          <p:spTgt spid="26"/>
                                        </p:tgtEl>
                                        <p:attrNameLst>
                                          <p:attrName>ppt_x</p:attrName>
                                        </p:attrNameLst>
                                      </p:cBhvr>
                                      <p:tavLst>
                                        <p:tav tm="0">
                                          <p:val>
                                            <p:strVal val="#ppt_x"/>
                                          </p:val>
                                        </p:tav>
                                        <p:tav tm="100000">
                                          <p:val>
                                            <p:strVal val="#ppt_x"/>
                                          </p:val>
                                        </p:tav>
                                      </p:tavLst>
                                    </p:anim>
                                    <p:anim calcmode="lin" valueType="num">
                                      <p:cBhvr>
                                        <p:cTn id="10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8" grpId="0"/>
      <p:bldP spid="10" grpId="0" animBg="1"/>
      <p:bldP spid="11" grpId="0"/>
      <p:bldP spid="12" grpId="0" animBg="1"/>
      <p:bldP spid="13" grpId="0" animBg="1"/>
      <p:bldP spid="14" grpId="0" animBg="1"/>
      <p:bldP spid="15" grpId="0"/>
      <p:bldP spid="16" grpId="0"/>
      <p:bldP spid="17" grpId="0"/>
      <p:bldP spid="18" grpId="0" animBg="1"/>
      <p:bldP spid="19" grpId="0" animBg="1"/>
      <p:bldP spid="20" grpId="0" animBg="1"/>
      <p:bldP spid="22" grpId="0"/>
      <p:bldP spid="23" grpId="0"/>
      <p:bldP spid="24" grpId="0"/>
      <p:bldP spid="25" grpId="0" animBg="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
          <p:cNvSpPr txBox="1">
            <a:spLocks noChangeArrowheads="1"/>
          </p:cNvSpPr>
          <p:nvPr/>
        </p:nvSpPr>
        <p:spPr bwMode="auto">
          <a:xfrm>
            <a:off x="5113339" y="1093788"/>
            <a:ext cx="184731" cy="369332"/>
          </a:xfrm>
          <a:prstGeom prst="rect">
            <a:avLst/>
          </a:prstGeom>
          <a:noFill/>
          <a:ln w="9525">
            <a:noFill/>
            <a:miter lim="800000"/>
            <a:headEnd/>
            <a:tailEnd/>
          </a:ln>
        </p:spPr>
        <p:txBody>
          <a:bodyPr wrap="none">
            <a:spAutoFit/>
          </a:bodyPr>
          <a:lstStyle/>
          <a:p>
            <a:endParaRPr lang="en-US"/>
          </a:p>
        </p:txBody>
      </p:sp>
      <p:sp>
        <p:nvSpPr>
          <p:cNvPr id="3" name="Rectangle 2"/>
          <p:cNvSpPr/>
          <p:nvPr/>
        </p:nvSpPr>
        <p:spPr>
          <a:xfrm>
            <a:off x="4612146" y="36200"/>
            <a:ext cx="10255319" cy="7303666"/>
          </a:xfrm>
          <a:prstGeom prst="rect">
            <a:avLst/>
          </a:prstGeom>
        </p:spPr>
        <p:txBody>
          <a:bodyPr wrap="square">
            <a:spAutoFit/>
          </a:bodyPr>
          <a:lstStyle/>
          <a:p>
            <a:pPr marL="82296">
              <a:lnSpc>
                <a:spcPct val="150000"/>
              </a:lnSpc>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Introduction </a:t>
            </a:r>
          </a:p>
          <a:p>
            <a:pPr marL="425196" indent="-342900">
              <a:lnSpc>
                <a:spcPct val="150000"/>
              </a:lnSpc>
              <a:buFont typeface="+mj-lt"/>
              <a:buAutoNum type="romanUcPeriod"/>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 Planification et Gestion Budgétaire</a:t>
            </a:r>
          </a:p>
          <a:p>
            <a:pPr marL="82296">
              <a:lnSpc>
                <a:spcPct val="150000"/>
              </a:lnSpc>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	1. La planification de l’entreprise</a:t>
            </a:r>
          </a:p>
          <a:p>
            <a:pPr marL="82296">
              <a:lnSpc>
                <a:spcPct val="150000"/>
              </a:lnSpc>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              2. La gestion budgétaire et Le contrôle budgétaire</a:t>
            </a:r>
          </a:p>
          <a:p>
            <a:pPr marL="82296">
              <a:lnSpc>
                <a:spcPct val="150000"/>
              </a:lnSpc>
              <a:buClr>
                <a:schemeClr val="tx1"/>
              </a:buClr>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II.      Le processus budgétaire</a:t>
            </a:r>
          </a:p>
          <a:p>
            <a:pPr marL="82296">
              <a:lnSpc>
                <a:spcPct val="150000"/>
              </a:lnSpc>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III.     Types &amp; exemples de budgets</a:t>
            </a:r>
          </a:p>
          <a:p>
            <a:pPr marL="82296">
              <a:lnSpc>
                <a:spcPct val="150000"/>
              </a:lnSpc>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	1.Budget Commercial</a:t>
            </a:r>
          </a:p>
          <a:p>
            <a:pPr marL="82296">
              <a:lnSpc>
                <a:spcPct val="150000"/>
              </a:lnSpc>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	2.Budget de Production</a:t>
            </a:r>
          </a:p>
          <a:p>
            <a:pPr marL="82296">
              <a:lnSpc>
                <a:spcPct val="150000"/>
              </a:lnSpc>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	3.Budget Approvisionnement</a:t>
            </a:r>
          </a:p>
          <a:p>
            <a:pPr marL="82296">
              <a:lnSpc>
                <a:spcPct val="150000"/>
              </a:lnSpc>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	4.Budget des Investissements</a:t>
            </a:r>
          </a:p>
          <a:p>
            <a:pPr marL="82296">
              <a:lnSpc>
                <a:spcPct val="150000"/>
              </a:lnSpc>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	5.Budget Général</a:t>
            </a:r>
          </a:p>
          <a:p>
            <a:pPr marL="82296">
              <a:lnSpc>
                <a:spcPct val="150000"/>
              </a:lnSpc>
              <a:buClr>
                <a:schemeClr val="tx1"/>
              </a:buClr>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IV.     Les objectifs visés par le budget</a:t>
            </a:r>
          </a:p>
          <a:p>
            <a:pPr marL="82296">
              <a:lnSpc>
                <a:spcPct val="150000"/>
              </a:lnSpc>
              <a:buClr>
                <a:schemeClr val="tx1"/>
              </a:buClr>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V.      Avantages et inconvénients des budgets</a:t>
            </a:r>
          </a:p>
          <a:p>
            <a:pPr marL="82296">
              <a:lnSpc>
                <a:spcPct val="150000"/>
              </a:lnSpc>
              <a:buClr>
                <a:schemeClr val="tx1"/>
              </a:buClr>
              <a:defRPr/>
            </a:pPr>
            <a:r>
              <a:rPr lang="fr-FR" sz="2100" b="1" dirty="0">
                <a:solidFill>
                  <a:schemeClr val="accent6">
                    <a:lumMod val="50000"/>
                  </a:schemeClr>
                </a:solidFill>
                <a:effectLst>
                  <a:outerShdw blurRad="38100" dist="38100" dir="2700000" algn="tl">
                    <a:srgbClr val="000000">
                      <a:alpha val="43137"/>
                    </a:srgbClr>
                  </a:outerShdw>
                </a:effectLst>
                <a:latin typeface="Garamond" pitchFamily="18" charset="0"/>
              </a:rPr>
              <a:t>Conclusion</a:t>
            </a:r>
          </a:p>
          <a:p>
            <a:pPr>
              <a:lnSpc>
                <a:spcPct val="150000"/>
              </a:lnSpc>
              <a:defRPr/>
            </a:pPr>
            <a:endParaRPr lang="fr-FR" sz="2100" b="1" dirty="0">
              <a:solidFill>
                <a:schemeClr val="accent6">
                  <a:lumMod val="50000"/>
                </a:schemeClr>
              </a:solidFill>
              <a:effectLst>
                <a:outerShdw blurRad="38100" dist="38100" dir="2700000" algn="tl">
                  <a:srgbClr val="000000">
                    <a:alpha val="43137"/>
                  </a:srgbClr>
                </a:outerShdw>
              </a:effectLst>
              <a:latin typeface="Arial" charset="0"/>
              <a:cs typeface="Arial" charset="0"/>
            </a:endParaRPr>
          </a:p>
        </p:txBody>
      </p:sp>
      <p:sp>
        <p:nvSpPr>
          <p:cNvPr id="67" name="ZoneTexte 66"/>
          <p:cNvSpPr txBox="1"/>
          <p:nvPr/>
        </p:nvSpPr>
        <p:spPr>
          <a:xfrm>
            <a:off x="2698082" y="1093788"/>
            <a:ext cx="1295400" cy="4154487"/>
          </a:xfrm>
          <a:prstGeom prst="rect">
            <a:avLst/>
          </a:prstGeom>
          <a:noFill/>
        </p:spPr>
        <p:txBody>
          <a:bodyPr>
            <a:spAutoFit/>
          </a:bodyPr>
          <a:lstStyle/>
          <a:p>
            <a:pPr eaLnBrk="1" hangingPunct="1">
              <a:defRPr/>
            </a:pPr>
            <a:r>
              <a:rPr lang="fr-FR" sz="6600" dirty="0">
                <a:solidFill>
                  <a:schemeClr val="accent6">
                    <a:lumMod val="50000"/>
                  </a:schemeClr>
                </a:solidFill>
                <a:latin typeface="Algerian" pitchFamily="82" charset="0"/>
                <a:cs typeface="Arial" charset="0"/>
              </a:rPr>
              <a:t>P</a:t>
            </a:r>
          </a:p>
          <a:p>
            <a:pPr eaLnBrk="1" hangingPunct="1">
              <a:defRPr/>
            </a:pPr>
            <a:r>
              <a:rPr lang="fr-FR" sz="6600" dirty="0">
                <a:solidFill>
                  <a:schemeClr val="accent6">
                    <a:lumMod val="50000"/>
                  </a:schemeClr>
                </a:solidFill>
                <a:latin typeface="Algerian" pitchFamily="82" charset="0"/>
                <a:cs typeface="Arial" charset="0"/>
              </a:rPr>
              <a:t>L</a:t>
            </a:r>
          </a:p>
          <a:p>
            <a:pPr eaLnBrk="1" hangingPunct="1">
              <a:defRPr/>
            </a:pPr>
            <a:r>
              <a:rPr lang="fr-FR" sz="6600" dirty="0">
                <a:solidFill>
                  <a:schemeClr val="accent6">
                    <a:lumMod val="50000"/>
                  </a:schemeClr>
                </a:solidFill>
                <a:latin typeface="Algerian" pitchFamily="82" charset="0"/>
                <a:cs typeface="Arial" charset="0"/>
              </a:rPr>
              <a:t>A</a:t>
            </a:r>
          </a:p>
          <a:p>
            <a:pPr eaLnBrk="1" hangingPunct="1">
              <a:defRPr/>
            </a:pPr>
            <a:r>
              <a:rPr lang="fr-FR" sz="6600" dirty="0">
                <a:solidFill>
                  <a:schemeClr val="accent6">
                    <a:lumMod val="50000"/>
                  </a:schemeClr>
                </a:solidFill>
                <a:latin typeface="Algerian" pitchFamily="82" charset="0"/>
                <a:cs typeface="Arial" charset="0"/>
              </a:rPr>
              <a:t>N</a:t>
            </a:r>
          </a:p>
        </p:txBody>
      </p:sp>
      <p:sp>
        <p:nvSpPr>
          <p:cNvPr id="2" name="Espace réservé du numéro de diapositive 1"/>
          <p:cNvSpPr>
            <a:spLocks noGrp="1"/>
          </p:cNvSpPr>
          <p:nvPr>
            <p:ph type="sldNum" sz="quarter" idx="12"/>
          </p:nvPr>
        </p:nvSpPr>
        <p:spPr/>
        <p:txBody>
          <a:bodyPr/>
          <a:lstStyle/>
          <a:p>
            <a:fld id="{56060DB0-80D3-45B8-9208-CF1ADFC4C6C0}" type="slidenum">
              <a:rPr lang="fr-FR" smtClean="0"/>
              <a:t>2</a:t>
            </a:fld>
            <a:endParaRPr lang="fr-FR"/>
          </a:p>
        </p:txBody>
      </p:sp>
    </p:spTree>
    <p:extLst>
      <p:ext uri="{BB962C8B-B14F-4D97-AF65-F5344CB8AC3E}">
        <p14:creationId xmlns:p14="http://schemas.microsoft.com/office/powerpoint/2010/main" val="408112423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607" y="941069"/>
            <a:ext cx="9103043" cy="5115759"/>
          </a:xfrm>
          <a:prstGeom prst="rect">
            <a:avLst/>
          </a:prstGeom>
          <a:ln>
            <a:noFill/>
          </a:ln>
          <a:effectLst>
            <a:outerShdw blurRad="292100" dist="139700" dir="2700000" algn="tl" rotWithShape="0">
              <a:srgbClr val="333333">
                <a:alpha val="65000"/>
              </a:srgbClr>
            </a:outerShdw>
          </a:effectLst>
        </p:spPr>
      </p:pic>
      <p:sp>
        <p:nvSpPr>
          <p:cNvPr id="3" name="Espace réservé du numéro de diapositive 2"/>
          <p:cNvSpPr>
            <a:spLocks noGrp="1"/>
          </p:cNvSpPr>
          <p:nvPr>
            <p:ph type="sldNum" sz="quarter" idx="12"/>
          </p:nvPr>
        </p:nvSpPr>
        <p:spPr/>
        <p:txBody>
          <a:bodyPr/>
          <a:lstStyle/>
          <a:p>
            <a:fld id="{56060DB0-80D3-45B8-9208-CF1ADFC4C6C0}" type="slidenum">
              <a:rPr lang="fr-FR" smtClean="0"/>
              <a:t>20</a:t>
            </a:fld>
            <a:endParaRPr lang="fr-FR"/>
          </a:p>
        </p:txBody>
      </p:sp>
    </p:spTree>
    <p:extLst>
      <p:ext uri="{BB962C8B-B14F-4D97-AF65-F5344CB8AC3E}">
        <p14:creationId xmlns:p14="http://schemas.microsoft.com/office/powerpoint/2010/main" val="299990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r>
              <a:rPr lang="fr-FR" dirty="0">
                <a:ln w="0"/>
                <a:solidFill>
                  <a:schemeClr val="accent1"/>
                </a:solidFill>
                <a:effectLst>
                  <a:outerShdw blurRad="38100" dist="25400" dir="5400000" algn="ctr" rotWithShape="0">
                    <a:srgbClr val="6E747A">
                      <a:alpha val="43000"/>
                    </a:srgbClr>
                  </a:outerShdw>
                </a:effectLst>
              </a:rPr>
              <a:t>Budget commercial</a:t>
            </a:r>
            <a:endParaRPr lang="fr-FR" dirty="0"/>
          </a:p>
        </p:txBody>
      </p:sp>
      <p:sp>
        <p:nvSpPr>
          <p:cNvPr id="3" name="Espace réservé du contenu 2"/>
          <p:cNvSpPr>
            <a:spLocks noGrp="1"/>
          </p:cNvSpPr>
          <p:nvPr>
            <p:ph idx="1"/>
          </p:nvPr>
        </p:nvSpPr>
        <p:spPr>
          <a:xfrm>
            <a:off x="1332854" y="1658319"/>
            <a:ext cx="6571282" cy="932481"/>
          </a:xfrm>
        </p:spPr>
        <p:txBody>
          <a:bodyPr>
            <a:normAutofit/>
          </a:bodyPr>
          <a:lstStyle/>
          <a:p>
            <a:r>
              <a:rPr lang="fr-FR" dirty="0"/>
              <a:t>Il concerne la prévision du coût de fonctionnement des services liés à la fonction commerciale.</a:t>
            </a:r>
            <a:endParaRPr lang="fr-FR" dirty="0" smtClean="0"/>
          </a:p>
          <a:p>
            <a:endParaRPr lang="fr-FR" dirty="0"/>
          </a:p>
        </p:txBody>
      </p:sp>
      <p:pic>
        <p:nvPicPr>
          <p:cNvPr id="4"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43343" y="2761129"/>
            <a:ext cx="4148657" cy="3190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contenu 2"/>
          <p:cNvSpPr txBox="1">
            <a:spLocks/>
          </p:cNvSpPr>
          <p:nvPr/>
        </p:nvSpPr>
        <p:spPr>
          <a:xfrm>
            <a:off x="1332854" y="2710457"/>
            <a:ext cx="6571282" cy="1118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C’est le point de départ du processus prévisionnel: il s’agit de prévoir par période les quantités et les prix unitaires de vente.</a:t>
            </a:r>
          </a:p>
          <a:p>
            <a:endParaRPr lang="fr-FR" dirty="0"/>
          </a:p>
        </p:txBody>
      </p:sp>
      <p:sp>
        <p:nvSpPr>
          <p:cNvPr id="6" name="Espace réservé du contenu 2"/>
          <p:cNvSpPr txBox="1">
            <a:spLocks/>
          </p:cNvSpPr>
          <p:nvPr/>
        </p:nvSpPr>
        <p:spPr>
          <a:xfrm>
            <a:off x="1332854" y="3948707"/>
            <a:ext cx="6571282" cy="247114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Les prévisions s’appuient sur plusieurs techniques:</a:t>
            </a:r>
            <a:br>
              <a:rPr lang="fr-FR" dirty="0"/>
            </a:br>
            <a:r>
              <a:rPr lang="fr-FR" dirty="0"/>
              <a:t>-         analyse des ventes passées;</a:t>
            </a:r>
            <a:br>
              <a:rPr lang="fr-FR" dirty="0"/>
            </a:br>
            <a:r>
              <a:rPr lang="fr-FR" dirty="0"/>
              <a:t>-         l’étude des parts de marché de l’entreprise, le cycle de vie des produits et de la       		 concurrence, estimation des tendances globales;</a:t>
            </a:r>
            <a:br>
              <a:rPr lang="fr-FR" dirty="0"/>
            </a:br>
            <a:r>
              <a:rPr lang="fr-FR" dirty="0"/>
              <a:t>-         étude des comportements des consommateurs;</a:t>
            </a:r>
            <a:br>
              <a:rPr lang="fr-FR" dirty="0"/>
            </a:br>
            <a:r>
              <a:rPr lang="fr-FR" dirty="0"/>
              <a:t>-         études économiques sectorielles ou macro-économiques;</a:t>
            </a:r>
            <a:br>
              <a:rPr lang="fr-FR" dirty="0"/>
            </a:br>
            <a:r>
              <a:rPr lang="fr-FR" dirty="0"/>
              <a:t>-         collecte d’informations auprès des vendeurs de l’entreprise.</a:t>
            </a:r>
          </a:p>
          <a:p>
            <a:endParaRPr lang="fr-FR" dirty="0"/>
          </a:p>
          <a:p>
            <a:endParaRPr lang="fr-FR" dirty="0"/>
          </a:p>
        </p:txBody>
      </p:sp>
      <p:sp>
        <p:nvSpPr>
          <p:cNvPr id="7" name="Espace réservé du numéro de diapositive 6"/>
          <p:cNvSpPr>
            <a:spLocks noGrp="1"/>
          </p:cNvSpPr>
          <p:nvPr>
            <p:ph type="sldNum" sz="quarter" idx="12"/>
          </p:nvPr>
        </p:nvSpPr>
        <p:spPr/>
        <p:txBody>
          <a:bodyPr/>
          <a:lstStyle/>
          <a:p>
            <a:fld id="{56060DB0-80D3-45B8-9208-CF1ADFC4C6C0}" type="slidenum">
              <a:rPr lang="fr-FR" smtClean="0"/>
              <a:t>21</a:t>
            </a:fld>
            <a:endParaRPr lang="fr-FR"/>
          </a:p>
        </p:txBody>
      </p:sp>
    </p:spTree>
    <p:extLst>
      <p:ext uri="{BB962C8B-B14F-4D97-AF65-F5344CB8AC3E}">
        <p14:creationId xmlns:p14="http://schemas.microsoft.com/office/powerpoint/2010/main" val="43288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kim\Desktop\budget de vente 2.PNG"/>
          <p:cNvPicPr>
            <a:picLocks noGrp="1"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0260" y="801365"/>
            <a:ext cx="10297442" cy="56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56060DB0-80D3-45B8-9208-CF1ADFC4C6C0}" type="slidenum">
              <a:rPr lang="fr-FR" smtClean="0"/>
              <a:t>22</a:t>
            </a:fld>
            <a:endParaRPr lang="fr-FR"/>
          </a:p>
        </p:txBody>
      </p:sp>
    </p:spTree>
    <p:extLst>
      <p:ext uri="{BB962C8B-B14F-4D97-AF65-F5344CB8AC3E}">
        <p14:creationId xmlns:p14="http://schemas.microsoft.com/office/powerpoint/2010/main" val="17546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01734"/>
          </a:xfrm>
        </p:spPr>
        <p:txBody>
          <a:bodyPr>
            <a:normAutofit fontScale="90000"/>
          </a:bodyPr>
          <a:lstStyle/>
          <a:p>
            <a:r>
              <a:rPr lang="fr-FR" dirty="0">
                <a:ln w="0"/>
                <a:solidFill>
                  <a:schemeClr val="accent1"/>
                </a:solidFill>
                <a:effectLst>
                  <a:outerShdw blurRad="38100" dist="25400" dir="5400000" algn="ctr" rotWithShape="0">
                    <a:srgbClr val="6E747A">
                      <a:alpha val="43000"/>
                    </a:srgbClr>
                  </a:outerShdw>
                </a:effectLst>
              </a:rPr>
              <a:t>Budget de production </a:t>
            </a:r>
            <a:br>
              <a:rPr lang="fr-FR" dirty="0">
                <a:ln w="0"/>
                <a:solidFill>
                  <a:schemeClr val="accent1"/>
                </a:solidFill>
                <a:effectLst>
                  <a:outerShdw blurRad="38100" dist="25400" dir="5400000" algn="ctr" rotWithShape="0">
                    <a:srgbClr val="6E747A">
                      <a:alpha val="43000"/>
                    </a:srgbClr>
                  </a:outerShdw>
                </a:effectLst>
              </a:rPr>
            </a:br>
            <a:endParaRPr lang="fr-FR" dirty="0"/>
          </a:p>
        </p:txBody>
      </p:sp>
      <p:sp>
        <p:nvSpPr>
          <p:cNvPr id="3" name="Espace réservé du contenu 2"/>
          <p:cNvSpPr>
            <a:spLocks noGrp="1"/>
          </p:cNvSpPr>
          <p:nvPr>
            <p:ph idx="1"/>
          </p:nvPr>
        </p:nvSpPr>
        <p:spPr>
          <a:xfrm>
            <a:off x="674557" y="1425844"/>
            <a:ext cx="10830055" cy="686735"/>
          </a:xfrm>
        </p:spPr>
        <p:txBody>
          <a:bodyPr>
            <a:normAutofit/>
          </a:bodyPr>
          <a:lstStyle/>
          <a:p>
            <a:r>
              <a:rPr lang="fr-FR" dirty="0"/>
              <a:t>Le budget de production est la représentation finale et chiffrée de l'activité productive annuelle.  </a:t>
            </a:r>
          </a:p>
        </p:txBody>
      </p:sp>
      <p:sp>
        <p:nvSpPr>
          <p:cNvPr id="4" name="Espace réservé du contenu 2"/>
          <p:cNvSpPr txBox="1">
            <a:spLocks/>
          </p:cNvSpPr>
          <p:nvPr/>
        </p:nvSpPr>
        <p:spPr>
          <a:xfrm>
            <a:off x="674556" y="3391989"/>
            <a:ext cx="10830055" cy="112701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C’est un outil de contrôle et d’optimisation des ressources productives. Il recense et combine les moyens humains, matériels et organisationnels disponibles. L’établissement des programmes de production passe par la résolution de problèmes d’allocations optimales des ressources.</a:t>
            </a:r>
          </a:p>
        </p:txBody>
      </p:sp>
      <p:sp>
        <p:nvSpPr>
          <p:cNvPr id="6" name="Espace réservé du contenu 2"/>
          <p:cNvSpPr txBox="1">
            <a:spLocks/>
          </p:cNvSpPr>
          <p:nvPr/>
        </p:nvSpPr>
        <p:spPr>
          <a:xfrm>
            <a:off x="826956" y="2264979"/>
            <a:ext cx="10830055" cy="112701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Il est la résultante des décisions prises au niveau du budget des ventes et de la politique de  stockage de l’entreprise. Ce budget est contraint par les capacités productives actuelles de l’entreprise et leurs possibilités physiques  d’évolution à court terme (en interne par l’investissement direct, en externe par la prise de participation).  </a:t>
            </a:r>
          </a:p>
        </p:txBody>
      </p:sp>
      <p:sp>
        <p:nvSpPr>
          <p:cNvPr id="7" name="Espace réservé du contenu 2"/>
          <p:cNvSpPr txBox="1">
            <a:spLocks/>
          </p:cNvSpPr>
          <p:nvPr/>
        </p:nvSpPr>
        <p:spPr>
          <a:xfrm>
            <a:off x="674555" y="4671399"/>
            <a:ext cx="10830055" cy="188615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L’élaboration des programmes de production fait appel à de nombreux outils souvent très techniques, on peut citer par exemple : </a:t>
            </a:r>
          </a:p>
          <a:p>
            <a:pPr marL="0" indent="0">
              <a:buNone/>
            </a:pPr>
            <a:r>
              <a:rPr lang="fr-FR" dirty="0"/>
              <a:t>			- la programmation linéaire, </a:t>
            </a:r>
          </a:p>
          <a:p>
            <a:pPr marL="0" indent="0">
              <a:buNone/>
            </a:pPr>
            <a:r>
              <a:rPr lang="fr-FR" dirty="0"/>
              <a:t>			- l'ordonnancement des tâches,  </a:t>
            </a:r>
          </a:p>
          <a:p>
            <a:pPr marL="0" indent="0">
              <a:buNone/>
            </a:pPr>
            <a:r>
              <a:rPr lang="fr-FR" dirty="0"/>
              <a:t>			- les nomenclatures et les gammes de production,  </a:t>
            </a:r>
          </a:p>
          <a:p>
            <a:pPr marL="0" indent="0">
              <a:buNone/>
            </a:pPr>
            <a:r>
              <a:rPr lang="fr-FR" dirty="0"/>
              <a:t>						</a:t>
            </a:r>
          </a:p>
        </p:txBody>
      </p:sp>
      <p:sp>
        <p:nvSpPr>
          <p:cNvPr id="5" name="Espace réservé du numéro de diapositive 4"/>
          <p:cNvSpPr>
            <a:spLocks noGrp="1"/>
          </p:cNvSpPr>
          <p:nvPr>
            <p:ph type="sldNum" sz="quarter" idx="12"/>
          </p:nvPr>
        </p:nvSpPr>
        <p:spPr/>
        <p:txBody>
          <a:bodyPr/>
          <a:lstStyle/>
          <a:p>
            <a:fld id="{56060DB0-80D3-45B8-9208-CF1ADFC4C6C0}" type="slidenum">
              <a:rPr lang="fr-FR" smtClean="0"/>
              <a:t>23</a:t>
            </a:fld>
            <a:endParaRPr lang="fr-FR"/>
          </a:p>
        </p:txBody>
      </p:sp>
    </p:spTree>
    <p:extLst>
      <p:ext uri="{BB962C8B-B14F-4D97-AF65-F5344CB8AC3E}">
        <p14:creationId xmlns:p14="http://schemas.microsoft.com/office/powerpoint/2010/main" val="211274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5"/>
          <p:cNvSpPr txBox="1"/>
          <p:nvPr/>
        </p:nvSpPr>
        <p:spPr>
          <a:xfrm>
            <a:off x="2717006" y="539457"/>
            <a:ext cx="7313613" cy="861774"/>
          </a:xfrm>
          <a:prstGeom prst="rect">
            <a:avLst/>
          </a:prstGeom>
          <a:noFill/>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2296" defTabSz="457200">
              <a:spcBef>
                <a:spcPts val="600"/>
              </a:spcBef>
              <a:buClr>
                <a:schemeClr val="accent1"/>
              </a:buClr>
              <a:buSzPct val="80000"/>
              <a:defRPr/>
            </a:pPr>
            <a:r>
              <a:rPr lang="fr-FR" sz="3200" dirty="0">
                <a:ln w="0"/>
                <a:solidFill>
                  <a:schemeClr val="accent1"/>
                </a:solidFill>
                <a:effectLst>
                  <a:outerShdw blurRad="38100" dist="25400" dir="5400000" algn="ctr" rotWithShape="0">
                    <a:srgbClr val="6E747A">
                      <a:alpha val="43000"/>
                    </a:srgbClr>
                  </a:outerShdw>
                </a:effectLst>
                <a:latin typeface="+mj-lt"/>
                <a:ea typeface="+mj-ea"/>
                <a:cs typeface="+mj-cs"/>
              </a:rPr>
              <a:t>Exemple de budget de production</a:t>
            </a:r>
          </a:p>
          <a:p>
            <a:pPr>
              <a:defRPr/>
            </a:pPr>
            <a:endParaRPr lang="fr-FR" dirty="0">
              <a:solidFill>
                <a:schemeClr val="tx1">
                  <a:lumMod val="95000"/>
                </a:schemeClr>
              </a:solidFill>
              <a:latin typeface="Times New Roman" pitchFamily="18" charset="0"/>
              <a:cs typeface="Times New Roman" pitchFamily="18" charset="0"/>
            </a:endParaRPr>
          </a:p>
        </p:txBody>
      </p:sp>
      <p:sp>
        <p:nvSpPr>
          <p:cNvPr id="5" name="Espace réservé du contenu 2"/>
          <p:cNvSpPr>
            <a:spLocks noGrp="1"/>
          </p:cNvSpPr>
          <p:nvPr/>
        </p:nvSpPr>
        <p:spPr>
          <a:xfrm>
            <a:off x="3287713" y="1423988"/>
            <a:ext cx="6172200" cy="4525962"/>
          </a:xfrm>
          <a:prstGeom prst="rect">
            <a:avLst/>
          </a:prstGeom>
        </p:spPr>
        <p:txBody>
          <a:bodyPr>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dirty="0">
                <a:solidFill>
                  <a:schemeClr val="accent2">
                    <a:lumMod val="50000"/>
                  </a:schemeClr>
                </a:solidFill>
              </a:rPr>
              <a:t>Le budget de production peut être établi :</a:t>
            </a:r>
          </a:p>
          <a:p>
            <a:pPr>
              <a:defRPr/>
            </a:pPr>
            <a:r>
              <a:rPr lang="fr-FR" dirty="0">
                <a:solidFill>
                  <a:schemeClr val="accent2">
                    <a:lumMod val="50000"/>
                  </a:schemeClr>
                </a:solidFill>
              </a:rPr>
              <a:t>	par période.	par atelier.</a:t>
            </a:r>
          </a:p>
          <a:p>
            <a:pPr>
              <a:defRPr/>
            </a:pPr>
            <a:r>
              <a:rPr lang="fr-FR" dirty="0">
                <a:solidFill>
                  <a:schemeClr val="accent2">
                    <a:lumMod val="50000"/>
                  </a:schemeClr>
                </a:solidFill>
              </a:rPr>
              <a:t>	par produit.	par poste de travail.</a:t>
            </a:r>
          </a:p>
          <a:p>
            <a:pPr>
              <a:defRPr/>
            </a:pPr>
            <a:r>
              <a:rPr lang="fr-FR" dirty="0">
                <a:solidFill>
                  <a:schemeClr val="accent2">
                    <a:lumMod val="50000"/>
                  </a:schemeClr>
                </a:solidFill>
              </a:rPr>
              <a:t>	par usine.	par service.</a:t>
            </a:r>
          </a:p>
          <a:p>
            <a:pPr>
              <a:defRPr/>
            </a:pPr>
            <a:endParaRPr lang="fr-FR" dirty="0">
              <a:solidFill>
                <a:schemeClr val="accent2">
                  <a:lumMod val="50000"/>
                </a:schemeClr>
              </a:solidFill>
            </a:endParaRPr>
          </a:p>
          <a:p>
            <a:pPr marL="285750" indent="-285750">
              <a:buFont typeface="Wingdings" panose="05000000000000000000" pitchFamily="2" charset="2"/>
              <a:buChar char="v"/>
              <a:defRPr/>
            </a:pPr>
            <a:r>
              <a:rPr lang="fr-FR" sz="1600" dirty="0">
                <a:solidFill>
                  <a:schemeClr val="accent2">
                    <a:lumMod val="50000"/>
                  </a:schemeClr>
                </a:solidFill>
              </a:rPr>
              <a:t>Exemple de budget de production trimestriel (en quantité) :</a:t>
            </a:r>
          </a:p>
          <a:p>
            <a:pPr>
              <a:defRPr/>
            </a:pPr>
            <a:endParaRPr lang="fr-FR" sz="1600" dirty="0">
              <a:solidFill>
                <a:schemeClr val="tx1">
                  <a:lumMod val="65000"/>
                </a:schemeClr>
              </a:solidFill>
              <a:latin typeface="Calibri" pitchFamily="34" charset="0"/>
              <a:cs typeface="Calibri" pitchFamily="34" charset="0"/>
            </a:endParaRPr>
          </a:p>
          <a:p>
            <a:pPr>
              <a:defRPr/>
            </a:pPr>
            <a:endParaRPr lang="fr-FR" sz="1600" dirty="0">
              <a:solidFill>
                <a:schemeClr val="tx1">
                  <a:lumMod val="65000"/>
                </a:schemeClr>
              </a:solidFill>
              <a:latin typeface="Calibri" pitchFamily="34" charset="0"/>
              <a:cs typeface="Calibri" pitchFamily="34" charset="0"/>
            </a:endParaRPr>
          </a:p>
        </p:txBody>
      </p:sp>
      <p:pic>
        <p:nvPicPr>
          <p:cNvPr id="26628" name="Picture 5" descr="C:\Users\kim\Desktop\budget de produ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4" y="3308350"/>
            <a:ext cx="5894387"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FDA5882-A466-4DA8-A763-D194BB22CB5A}" type="slidenum">
              <a:rPr lang="es-ES" altLang="fr-FR" sz="1400"/>
              <a:pPr>
                <a:spcBef>
                  <a:spcPct val="0"/>
                </a:spcBef>
                <a:buFontTx/>
                <a:buNone/>
              </a:pPr>
              <a:t>24</a:t>
            </a:fld>
            <a:endParaRPr lang="es-ES" altLang="fr-FR" sz="1400"/>
          </a:p>
        </p:txBody>
      </p:sp>
    </p:spTree>
    <p:extLst>
      <p:ext uri="{BB962C8B-B14F-4D97-AF65-F5344CB8AC3E}">
        <p14:creationId xmlns:p14="http://schemas.microsoft.com/office/powerpoint/2010/main" val="106157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fade">
                                      <p:cBhvr>
                                        <p:cTn id="7" dur="1000"/>
                                        <p:tgtEl>
                                          <p:spTgt spid="26628"/>
                                        </p:tgtEl>
                                      </p:cBhvr>
                                    </p:animEffect>
                                    <p:anim calcmode="lin" valueType="num">
                                      <p:cBhvr>
                                        <p:cTn id="8" dur="1000" fill="hold"/>
                                        <p:tgtEl>
                                          <p:spTgt spid="26628"/>
                                        </p:tgtEl>
                                        <p:attrNameLst>
                                          <p:attrName>ppt_x</p:attrName>
                                        </p:attrNameLst>
                                      </p:cBhvr>
                                      <p:tavLst>
                                        <p:tav tm="0">
                                          <p:val>
                                            <p:strVal val="#ppt_x"/>
                                          </p:val>
                                        </p:tav>
                                        <p:tav tm="100000">
                                          <p:val>
                                            <p:strVal val="#ppt_x"/>
                                          </p:val>
                                        </p:tav>
                                      </p:tavLst>
                                    </p:anim>
                                    <p:anim calcmode="lin" valueType="num">
                                      <p:cBhvr>
                                        <p:cTn id="9" dur="1000" fill="hold"/>
                                        <p:tgtEl>
                                          <p:spTgt spid="266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n w="0"/>
                <a:solidFill>
                  <a:schemeClr val="accent1"/>
                </a:solidFill>
                <a:effectLst>
                  <a:outerShdw blurRad="38100" dist="25400" dir="5400000" algn="ctr" rotWithShape="0">
                    <a:srgbClr val="6E747A">
                      <a:alpha val="43000"/>
                    </a:srgbClr>
                  </a:outerShdw>
                </a:effectLst>
              </a:rPr>
              <a:t> Budget des approvisionnements</a:t>
            </a:r>
            <a:r>
              <a:rPr lang="fr-FR" dirty="0" smtClean="0"/>
              <a:t> </a:t>
            </a:r>
            <a:r>
              <a:rPr lang="fr-FR" dirty="0"/>
              <a:t/>
            </a:r>
            <a:br>
              <a:rPr lang="fr-FR" dirty="0"/>
            </a:br>
            <a:endParaRPr lang="fr-FR" dirty="0"/>
          </a:p>
        </p:txBody>
      </p:sp>
      <p:sp>
        <p:nvSpPr>
          <p:cNvPr id="3" name="Espace réservé du contenu 2"/>
          <p:cNvSpPr>
            <a:spLocks noGrp="1"/>
          </p:cNvSpPr>
          <p:nvPr>
            <p:ph idx="1"/>
          </p:nvPr>
        </p:nvSpPr>
        <p:spPr>
          <a:xfrm>
            <a:off x="1066800" y="2133600"/>
            <a:ext cx="10437812" cy="1066800"/>
          </a:xfrm>
        </p:spPr>
        <p:txBody>
          <a:bodyPr/>
          <a:lstStyle/>
          <a:p>
            <a:r>
              <a:rPr lang="fr-FR" dirty="0"/>
              <a:t>La prévision des quantités de matières nécessaires à la production va permettre l’estimation des achats: volume, délai, coût. Les stocks tendant à se réduire de manière importante, ce qui diminue les besoins financiers</a:t>
            </a:r>
            <a:r>
              <a:rPr lang="fr-FR" dirty="0" smtClean="0"/>
              <a:t>.</a:t>
            </a:r>
          </a:p>
        </p:txBody>
      </p:sp>
      <p:sp>
        <p:nvSpPr>
          <p:cNvPr id="4" name="Espace réservé du contenu 2"/>
          <p:cNvSpPr txBox="1">
            <a:spLocks/>
          </p:cNvSpPr>
          <p:nvPr/>
        </p:nvSpPr>
        <p:spPr>
          <a:xfrm>
            <a:off x="1066800" y="3325091"/>
            <a:ext cx="10437812" cy="8104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 Le service approvisionnement doit réagir très vite aux fluctuations des besoins de l’entreprise ou aux pénuries.</a:t>
            </a:r>
          </a:p>
        </p:txBody>
      </p:sp>
      <p:sp>
        <p:nvSpPr>
          <p:cNvPr id="5" name="Espace réservé du contenu 2"/>
          <p:cNvSpPr txBox="1">
            <a:spLocks/>
          </p:cNvSpPr>
          <p:nvPr/>
        </p:nvSpPr>
        <p:spPr>
          <a:xfrm>
            <a:off x="1066800" y="4433455"/>
            <a:ext cx="10437812" cy="14893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Le budget des approvisionnements a pour objectif d’assurer une gestion des stocks de matières premières, de produits, de marchandises ou autres approvisionnements la plus optimale possible afin d’éviter : </a:t>
            </a:r>
          </a:p>
          <a:p>
            <a:pPr marL="0" indent="0">
              <a:buNone/>
            </a:pPr>
            <a:r>
              <a:rPr lang="fr-FR" dirty="0"/>
              <a:t>	• une rupture de stock, 			 	• un sur stockage. </a:t>
            </a:r>
          </a:p>
          <a:p>
            <a:endParaRPr lang="fr-FR" dirty="0"/>
          </a:p>
        </p:txBody>
      </p:sp>
      <p:sp>
        <p:nvSpPr>
          <p:cNvPr id="6" name="Espace réservé du numéro de diapositive 5"/>
          <p:cNvSpPr>
            <a:spLocks noGrp="1"/>
          </p:cNvSpPr>
          <p:nvPr>
            <p:ph type="sldNum" sz="quarter" idx="12"/>
          </p:nvPr>
        </p:nvSpPr>
        <p:spPr/>
        <p:txBody>
          <a:bodyPr/>
          <a:lstStyle/>
          <a:p>
            <a:fld id="{56060DB0-80D3-45B8-9208-CF1ADFC4C6C0}" type="slidenum">
              <a:rPr lang="fr-FR" smtClean="0"/>
              <a:t>25</a:t>
            </a:fld>
            <a:endParaRPr lang="fr-FR"/>
          </a:p>
        </p:txBody>
      </p:sp>
    </p:spTree>
    <p:extLst>
      <p:ext uri="{BB962C8B-B14F-4D97-AF65-F5344CB8AC3E}">
        <p14:creationId xmlns:p14="http://schemas.microsoft.com/office/powerpoint/2010/main" val="204028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006475"/>
            <a:ext cx="7321550" cy="1917700"/>
          </a:xfrm>
        </p:spPr>
        <p:txBody>
          <a:bodyPr>
            <a:noAutofit/>
          </a:bodyPr>
          <a:lstStyle/>
          <a:p>
            <a:pPr marL="0" indent="0">
              <a:buNone/>
              <a:defRPr/>
            </a:pPr>
            <a:endParaRPr lang="fr-FR" dirty="0">
              <a:ln w="0"/>
              <a:solidFill>
                <a:schemeClr val="tx1"/>
              </a:solidFill>
              <a:effectLst>
                <a:outerShdw blurRad="38100" dist="19050" dir="2700000" algn="tl" rotWithShape="0">
                  <a:schemeClr val="dk1">
                    <a:alpha val="40000"/>
                  </a:schemeClr>
                </a:outerShdw>
              </a:effectLst>
            </a:endParaRPr>
          </a:p>
          <a:p>
            <a:pPr marL="0" indent="0">
              <a:buNone/>
              <a:defRPr/>
            </a:pPr>
            <a:endParaRPr lang="fr-FR" dirty="0">
              <a:ln w="0"/>
              <a:solidFill>
                <a:schemeClr val="tx1"/>
              </a:solidFill>
              <a:effectLst>
                <a:outerShdw blurRad="38100" dist="19050" dir="2700000" algn="tl" rotWithShape="0">
                  <a:schemeClr val="dk1">
                    <a:alpha val="40000"/>
                  </a:schemeClr>
                </a:outerShdw>
              </a:effectLst>
            </a:endParaRPr>
          </a:p>
          <a:p>
            <a:pPr marL="0" indent="0">
              <a:buNone/>
              <a:defRPr/>
            </a:pPr>
            <a:r>
              <a:rPr lang="fr-FR" dirty="0">
                <a:ln w="0"/>
                <a:solidFill>
                  <a:schemeClr val="tx1"/>
                </a:solidFill>
                <a:effectLst>
                  <a:outerShdw blurRad="38100" dist="19050" dir="2700000" algn="tl" rotWithShape="0">
                    <a:schemeClr val="dk1">
                      <a:alpha val="40000"/>
                    </a:schemeClr>
                  </a:outerShdw>
                </a:effectLst>
              </a:rPr>
              <a:t>Le budget des approvisionnements se subdivise en plusieurs sous budgets : </a:t>
            </a:r>
          </a:p>
          <a:p>
            <a:pPr marL="0" indent="0">
              <a:buNone/>
              <a:defRPr/>
            </a:pPr>
            <a:r>
              <a:rPr lang="fr-FR" dirty="0">
                <a:ln w="0"/>
                <a:solidFill>
                  <a:schemeClr val="tx1"/>
                </a:solidFill>
                <a:effectLst>
                  <a:outerShdw blurRad="38100" dist="19050" dir="2700000" algn="tl" rotWithShape="0">
                    <a:schemeClr val="dk1">
                      <a:alpha val="40000"/>
                    </a:schemeClr>
                  </a:outerShdw>
                </a:effectLst>
              </a:rPr>
              <a:t>• budget des commandes, </a:t>
            </a:r>
          </a:p>
          <a:p>
            <a:pPr marL="0" indent="0">
              <a:buNone/>
              <a:defRPr/>
            </a:pPr>
            <a:r>
              <a:rPr lang="fr-FR" dirty="0">
                <a:ln w="0"/>
                <a:solidFill>
                  <a:schemeClr val="tx1"/>
                </a:solidFill>
                <a:effectLst>
                  <a:outerShdw blurRad="38100" dist="19050" dir="2700000" algn="tl" rotWithShape="0">
                    <a:schemeClr val="dk1">
                      <a:alpha val="40000"/>
                    </a:schemeClr>
                  </a:outerShdw>
                </a:effectLst>
              </a:rPr>
              <a:t>• budget des livraisons, </a:t>
            </a:r>
          </a:p>
          <a:p>
            <a:pPr marL="0" indent="0">
              <a:buNone/>
              <a:defRPr/>
            </a:pPr>
            <a:r>
              <a:rPr lang="fr-FR" dirty="0">
                <a:ln w="0"/>
                <a:solidFill>
                  <a:schemeClr val="tx1"/>
                </a:solidFill>
                <a:effectLst>
                  <a:outerShdw blurRad="38100" dist="19050" dir="2700000" algn="tl" rotWithShape="0">
                    <a:schemeClr val="dk1">
                      <a:alpha val="40000"/>
                    </a:schemeClr>
                  </a:outerShdw>
                </a:effectLst>
              </a:rPr>
              <a:t>• budget des consommations, </a:t>
            </a:r>
          </a:p>
          <a:p>
            <a:pPr marL="0" indent="0">
              <a:buNone/>
              <a:defRPr/>
            </a:pPr>
            <a:r>
              <a:rPr lang="fr-FR" dirty="0">
                <a:ln w="0"/>
                <a:solidFill>
                  <a:schemeClr val="tx1"/>
                </a:solidFill>
                <a:effectLst>
                  <a:outerShdw blurRad="38100" dist="19050" dir="2700000" algn="tl" rotWithShape="0">
                    <a:schemeClr val="dk1">
                      <a:alpha val="40000"/>
                    </a:schemeClr>
                  </a:outerShdw>
                </a:effectLst>
              </a:rPr>
              <a:t>• budget des stocks,</a:t>
            </a:r>
          </a:p>
        </p:txBody>
      </p:sp>
      <p:pic>
        <p:nvPicPr>
          <p:cNvPr id="37891"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88636" y="2434590"/>
            <a:ext cx="459422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re 1"/>
          <p:cNvSpPr>
            <a:spLocks noGrp="1"/>
          </p:cNvSpPr>
          <p:nvPr/>
        </p:nvSpPr>
        <p:spPr>
          <a:xfrm>
            <a:off x="2290445" y="643731"/>
            <a:ext cx="6910388" cy="725487"/>
          </a:xfrm>
          <a:prstGeom prst="rect">
            <a:avLst/>
          </a:prstGeom>
        </p:spPr>
        <p:txBody>
          <a:bodyPr anchor="ctr">
            <a:normAutofit fontScale="925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fr-FR" sz="3600" dirty="0">
                <a:ln w="0"/>
                <a:solidFill>
                  <a:srgbClr val="A53010"/>
                </a:solidFill>
                <a:effectLst>
                  <a:outerShdw blurRad="38100" dist="25400" dir="5400000" algn="ctr" rotWithShape="0">
                    <a:srgbClr val="6E747A">
                      <a:alpha val="43000"/>
                    </a:srgbClr>
                  </a:outerShdw>
                </a:effectLst>
              </a:rPr>
              <a:t> Budget des approvisionnements</a:t>
            </a:r>
            <a:r>
              <a:rPr lang="fr-FR" sz="3600" dirty="0">
                <a:solidFill>
                  <a:prstClr val="black">
                    <a:lumMod val="85000"/>
                    <a:lumOff val="15000"/>
                  </a:prstClr>
                </a:solidFill>
                <a:effectLst/>
              </a:rPr>
              <a:t> </a:t>
            </a:r>
            <a:br>
              <a:rPr lang="fr-FR" sz="3600" dirty="0">
                <a:solidFill>
                  <a:prstClr val="black">
                    <a:lumMod val="85000"/>
                    <a:lumOff val="15000"/>
                  </a:prstClr>
                </a:solidFill>
                <a:effectLst/>
              </a:rPr>
            </a:br>
            <a:endParaRPr lang="fr-FR" sz="1800" dirty="0">
              <a:solidFill>
                <a:schemeClr val="bg1"/>
              </a:solidFill>
              <a:latin typeface="+mn-lt"/>
            </a:endParaRPr>
          </a:p>
        </p:txBody>
      </p:sp>
      <p:sp>
        <p:nvSpPr>
          <p:cNvPr id="378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929F45D-DD41-4D45-A407-5C23FA451F35}" type="slidenum">
              <a:rPr lang="es-ES" altLang="fr-FR" sz="1400"/>
              <a:pPr>
                <a:spcBef>
                  <a:spcPct val="0"/>
                </a:spcBef>
                <a:buFontTx/>
                <a:buNone/>
              </a:pPr>
              <a:t>26</a:t>
            </a:fld>
            <a:endParaRPr lang="es-ES" altLang="fr-FR" sz="1400"/>
          </a:p>
        </p:txBody>
      </p:sp>
    </p:spTree>
    <p:extLst>
      <p:ext uri="{BB962C8B-B14F-4D97-AF65-F5344CB8AC3E}">
        <p14:creationId xmlns:p14="http://schemas.microsoft.com/office/powerpoint/2010/main" val="360096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fade">
                                      <p:cBhvr>
                                        <p:cTn id="7" dur="1000"/>
                                        <p:tgtEl>
                                          <p:spTgt spid="37891"/>
                                        </p:tgtEl>
                                      </p:cBhvr>
                                    </p:animEffect>
                                    <p:anim calcmode="lin" valueType="num">
                                      <p:cBhvr>
                                        <p:cTn id="8" dur="1000" fill="hold"/>
                                        <p:tgtEl>
                                          <p:spTgt spid="37891"/>
                                        </p:tgtEl>
                                        <p:attrNameLst>
                                          <p:attrName>ppt_x</p:attrName>
                                        </p:attrNameLst>
                                      </p:cBhvr>
                                      <p:tavLst>
                                        <p:tav tm="0">
                                          <p:val>
                                            <p:strVal val="#ppt_x"/>
                                          </p:val>
                                        </p:tav>
                                        <p:tav tm="100000">
                                          <p:val>
                                            <p:strVal val="#ppt_x"/>
                                          </p:val>
                                        </p:tav>
                                      </p:tavLst>
                                    </p:anim>
                                    <p:anim calcmode="lin" valueType="num">
                                      <p:cBhvr>
                                        <p:cTn id="9" dur="1000" fill="hold"/>
                                        <p:tgtEl>
                                          <p:spTgt spid="3789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77864" y="1472418"/>
            <a:ext cx="10026747" cy="4928382"/>
          </a:xfrm>
        </p:spPr>
        <p:txBody>
          <a:bodyPr>
            <a:normAutofit/>
          </a:bodyPr>
          <a:lstStyle/>
          <a:p>
            <a:r>
              <a:rPr lang="fr-FR" dirty="0" smtClean="0"/>
              <a:t>Les </a:t>
            </a:r>
            <a:r>
              <a:rPr lang="fr-FR" dirty="0"/>
              <a:t>projets importants dont les effets financiers se feront sentir sur plusieurs </a:t>
            </a:r>
            <a:r>
              <a:rPr lang="fr-FR" dirty="0" smtClean="0"/>
              <a:t>exercices </a:t>
            </a:r>
            <a:r>
              <a:rPr lang="fr-FR" dirty="0"/>
              <a:t>; Le budget se contente alors de </a:t>
            </a:r>
            <a:r>
              <a:rPr lang="fr-FR" dirty="0" smtClean="0"/>
              <a:t>reprendre </a:t>
            </a:r>
            <a:r>
              <a:rPr lang="fr-FR" dirty="0"/>
              <a:t>à son compte la quote part annuelle </a:t>
            </a:r>
            <a:r>
              <a:rPr lang="fr-FR" dirty="0" smtClean="0"/>
              <a:t>des </a:t>
            </a:r>
            <a:r>
              <a:rPr lang="fr-FR" dirty="0"/>
              <a:t>éléments du plan de financement (ou du "business plan" ) concernant ces projets. </a:t>
            </a:r>
            <a:endParaRPr lang="fr-FR" dirty="0" smtClean="0"/>
          </a:p>
          <a:p>
            <a:endParaRPr lang="fr-FR" dirty="0"/>
          </a:p>
          <a:p>
            <a:r>
              <a:rPr lang="fr-FR" dirty="0"/>
              <a:t> Les investissements de moindre importance dont la prise de décision et la mise en </a:t>
            </a:r>
            <a:r>
              <a:rPr lang="fr-FR" dirty="0" smtClean="0"/>
              <a:t>œuvre </a:t>
            </a:r>
            <a:r>
              <a:rPr lang="fr-FR" dirty="0"/>
              <a:t>se réaliseront au cours de l’exercice budgétaire. </a:t>
            </a:r>
          </a:p>
          <a:p>
            <a:r>
              <a:rPr lang="fr-FR" dirty="0" smtClean="0"/>
              <a:t>isoler </a:t>
            </a:r>
            <a:r>
              <a:rPr lang="fr-FR" dirty="0"/>
              <a:t>pour la période à venir (l'année le plus souvent), les </a:t>
            </a:r>
            <a:r>
              <a:rPr lang="fr-FR" dirty="0" smtClean="0"/>
              <a:t>dépenses </a:t>
            </a:r>
            <a:r>
              <a:rPr lang="fr-FR" dirty="0"/>
              <a:t>spécifiques liées aux investissements en faisant apparaître les </a:t>
            </a:r>
            <a:r>
              <a:rPr lang="fr-FR" dirty="0" smtClean="0"/>
              <a:t>dates d’engagement, les dates de règlement et les dates de réception.</a:t>
            </a:r>
          </a:p>
          <a:p>
            <a:r>
              <a:rPr lang="fr-FR" dirty="0"/>
              <a:t>Le budget d’investissement et le budget de financement  budgets sont intimement liés.  </a:t>
            </a:r>
            <a:endParaRPr lang="fr-FR" dirty="0" smtClean="0"/>
          </a:p>
          <a:p>
            <a:endParaRPr lang="fr-FR" dirty="0"/>
          </a:p>
          <a:p>
            <a:endParaRPr lang="fr-FR" dirty="0"/>
          </a:p>
          <a:p>
            <a:endParaRPr lang="fr-FR" dirty="0"/>
          </a:p>
          <a:p>
            <a:endParaRPr lang="fr-FR" dirty="0"/>
          </a:p>
        </p:txBody>
      </p:sp>
      <p:sp>
        <p:nvSpPr>
          <p:cNvPr id="4" name="Titre 1"/>
          <p:cNvSpPr>
            <a:spLocks noGrp="1"/>
          </p:cNvSpPr>
          <p:nvPr>
            <p:ph type="title"/>
          </p:nvPr>
        </p:nvSpPr>
        <p:spPr>
          <a:xfrm>
            <a:off x="2592925" y="624110"/>
            <a:ext cx="8911687" cy="740456"/>
          </a:xfrm>
        </p:spPr>
        <p:txBody>
          <a:bodyPr>
            <a:normAutofit fontScale="90000"/>
          </a:bodyPr>
          <a:lstStyle/>
          <a:p>
            <a:r>
              <a:rPr lang="fr-FR" sz="4000" dirty="0" smtClean="0">
                <a:ln w="0"/>
                <a:solidFill>
                  <a:schemeClr val="accent1"/>
                </a:solidFill>
                <a:effectLst>
                  <a:outerShdw blurRad="38100" dist="25400" dir="5400000" algn="ctr" rotWithShape="0">
                    <a:srgbClr val="6E747A">
                      <a:alpha val="43000"/>
                    </a:srgbClr>
                  </a:outerShdw>
                </a:effectLst>
              </a:rPr>
              <a:t>Budget </a:t>
            </a:r>
            <a:r>
              <a:rPr lang="fr-FR" sz="4000" dirty="0">
                <a:ln w="0"/>
                <a:solidFill>
                  <a:schemeClr val="accent1"/>
                </a:solidFill>
                <a:effectLst>
                  <a:outerShdw blurRad="38100" dist="25400" dir="5400000" algn="ctr" rotWithShape="0">
                    <a:srgbClr val="6E747A">
                      <a:alpha val="43000"/>
                    </a:srgbClr>
                  </a:outerShdw>
                </a:effectLst>
              </a:rPr>
              <a:t>des investissements </a:t>
            </a:r>
            <a:r>
              <a:rPr lang="fr-FR" sz="4000" dirty="0" smtClean="0">
                <a:ln w="0"/>
                <a:solidFill>
                  <a:schemeClr val="accent1"/>
                </a:solidFill>
                <a:effectLst>
                  <a:outerShdw blurRad="38100" dist="25400" dir="5400000" algn="ctr" rotWithShape="0">
                    <a:srgbClr val="6E747A">
                      <a:alpha val="43000"/>
                    </a:srgbClr>
                  </a:outerShdw>
                </a:effectLst>
              </a:rPr>
              <a:t/>
            </a:r>
            <a:br>
              <a:rPr lang="fr-FR" sz="4000" dirty="0" smtClean="0">
                <a:ln w="0"/>
                <a:solidFill>
                  <a:schemeClr val="accent1"/>
                </a:solidFill>
                <a:effectLst>
                  <a:outerShdw blurRad="38100" dist="25400" dir="5400000" algn="ctr" rotWithShape="0">
                    <a:srgbClr val="6E747A">
                      <a:alpha val="43000"/>
                    </a:srgbClr>
                  </a:outerShdw>
                </a:effectLst>
              </a:rPr>
            </a:br>
            <a:endParaRPr lang="fr-FR" dirty="0"/>
          </a:p>
        </p:txBody>
      </p:sp>
      <p:sp>
        <p:nvSpPr>
          <p:cNvPr id="2" name="Espace réservé du numéro de diapositive 1"/>
          <p:cNvSpPr>
            <a:spLocks noGrp="1"/>
          </p:cNvSpPr>
          <p:nvPr>
            <p:ph type="sldNum" sz="quarter" idx="12"/>
          </p:nvPr>
        </p:nvSpPr>
        <p:spPr/>
        <p:txBody>
          <a:bodyPr/>
          <a:lstStyle/>
          <a:p>
            <a:fld id="{56060DB0-80D3-45B8-9208-CF1ADFC4C6C0}" type="slidenum">
              <a:rPr lang="fr-FR" smtClean="0"/>
              <a:t>27</a:t>
            </a:fld>
            <a:endParaRPr lang="fr-FR"/>
          </a:p>
        </p:txBody>
      </p:sp>
    </p:spTree>
    <p:extLst>
      <p:ext uri="{BB962C8B-B14F-4D97-AF65-F5344CB8AC3E}">
        <p14:creationId xmlns:p14="http://schemas.microsoft.com/office/powerpoint/2010/main" val="195092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4838" y="1392238"/>
            <a:ext cx="5759450" cy="1047750"/>
          </a:xfrm>
          <a:prstGeom prst="rect">
            <a:avLst/>
          </a:prstGeom>
        </p:spPr>
        <p:txBody>
          <a:bodyPr>
            <a:spAutoFit/>
          </a:bodyPr>
          <a:lstStyle/>
          <a:p>
            <a:pPr algn="ctr">
              <a:lnSpc>
                <a:spcPct val="115000"/>
              </a:lnSpc>
              <a:defRPr/>
            </a:pPr>
            <a:r>
              <a:rPr lang="fr-CA" dirty="0">
                <a:solidFill>
                  <a:schemeClr val="accent2">
                    <a:lumMod val="50000"/>
                  </a:schemeClr>
                </a:solidFill>
                <a:latin typeface="Arial" charset="0"/>
                <a:cs typeface="Arial" charset="0"/>
              </a:rPr>
              <a:t>Ferme Exemple SENC</a:t>
            </a:r>
            <a:endParaRPr lang="fr-FR" dirty="0">
              <a:solidFill>
                <a:schemeClr val="accent2">
                  <a:lumMod val="50000"/>
                </a:schemeClr>
              </a:solidFill>
              <a:latin typeface="Arial" charset="0"/>
              <a:cs typeface="Arial" charset="0"/>
            </a:endParaRPr>
          </a:p>
          <a:p>
            <a:pPr algn="ctr">
              <a:lnSpc>
                <a:spcPct val="115000"/>
              </a:lnSpc>
              <a:defRPr/>
            </a:pPr>
            <a:r>
              <a:rPr lang="fr-CA" dirty="0">
                <a:solidFill>
                  <a:schemeClr val="accent2">
                    <a:lumMod val="50000"/>
                  </a:schemeClr>
                </a:solidFill>
                <a:latin typeface="Arial" charset="0"/>
                <a:cs typeface="Arial" charset="0"/>
              </a:rPr>
              <a:t>Budgets d’investissement et de financement</a:t>
            </a:r>
            <a:endParaRPr lang="fr-FR" dirty="0">
              <a:solidFill>
                <a:schemeClr val="accent2">
                  <a:lumMod val="50000"/>
                </a:schemeClr>
              </a:solidFill>
              <a:latin typeface="Arial" charset="0"/>
              <a:cs typeface="Arial" charset="0"/>
            </a:endParaRPr>
          </a:p>
          <a:p>
            <a:pPr algn="ctr">
              <a:lnSpc>
                <a:spcPct val="115000"/>
              </a:lnSpc>
              <a:defRPr/>
            </a:pPr>
            <a:r>
              <a:rPr lang="fr-CA" dirty="0">
                <a:solidFill>
                  <a:schemeClr val="accent2">
                    <a:lumMod val="50000"/>
                  </a:schemeClr>
                </a:solidFill>
                <a:latin typeface="Arial" charset="0"/>
                <a:cs typeface="Arial" charset="0"/>
              </a:rPr>
              <a:t>Pour la période du 1er janvier au 31 décembre 2010</a:t>
            </a:r>
            <a:endParaRPr lang="fr-FR" dirty="0">
              <a:solidFill>
                <a:schemeClr val="accent2">
                  <a:lumMod val="50000"/>
                </a:schemeClr>
              </a:solidFill>
              <a:latin typeface="Arial" charset="0"/>
              <a:cs typeface="Arial" charset="0"/>
            </a:endParaRPr>
          </a:p>
        </p:txBody>
      </p:sp>
      <p:graphicFrame>
        <p:nvGraphicFramePr>
          <p:cNvPr id="10" name="Table 9"/>
          <p:cNvGraphicFramePr>
            <a:graphicFrameLocks noGrp="1"/>
          </p:cNvGraphicFramePr>
          <p:nvPr/>
        </p:nvGraphicFramePr>
        <p:xfrm>
          <a:off x="3624263" y="2566988"/>
          <a:ext cx="4800600" cy="2741780"/>
        </p:xfrm>
        <a:graphic>
          <a:graphicData uri="http://schemas.openxmlformats.org/drawingml/2006/table">
            <a:tbl>
              <a:tblPr firstRow="1" firstCol="1" bandRow="1">
                <a:tableStyleId>{5C22544A-7EE6-4342-B048-85BDC9FD1C3A}</a:tableStyleId>
              </a:tblPr>
              <a:tblGrid>
                <a:gridCol w="1532036"/>
                <a:gridCol w="868264"/>
                <a:gridCol w="1611865"/>
                <a:gridCol w="788435"/>
              </a:tblGrid>
              <a:tr h="420778">
                <a:tc gridSpan="2">
                  <a:txBody>
                    <a:bodyPr/>
                    <a:lstStyle/>
                    <a:p>
                      <a:pPr algn="ctr">
                        <a:lnSpc>
                          <a:spcPct val="115000"/>
                        </a:lnSpc>
                        <a:spcAft>
                          <a:spcPts val="0"/>
                        </a:spcAft>
                      </a:pPr>
                      <a:r>
                        <a:rPr lang="fr-CA" sz="1200" dirty="0">
                          <a:effectLst/>
                        </a:rPr>
                        <a:t>ACTIVITÉS D’INVESTISSEMENTS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hMerge="1">
                  <a:txBody>
                    <a:bodyPr/>
                    <a:lstStyle/>
                    <a:p>
                      <a:endParaRPr lang="fr-FR"/>
                    </a:p>
                  </a:txBody>
                  <a:tcPr/>
                </a:tc>
                <a:tc gridSpan="2">
                  <a:txBody>
                    <a:bodyPr/>
                    <a:lstStyle/>
                    <a:p>
                      <a:pPr algn="ctr">
                        <a:lnSpc>
                          <a:spcPct val="115000"/>
                        </a:lnSpc>
                        <a:spcAft>
                          <a:spcPts val="0"/>
                        </a:spcAft>
                      </a:pPr>
                      <a:r>
                        <a:rPr lang="fr-CA" sz="1200">
                          <a:effectLst/>
                        </a:rPr>
                        <a:t>ACTIVITÉS DE FINANCEMENT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hMerge="1">
                  <a:txBody>
                    <a:bodyPr/>
                    <a:lstStyle/>
                    <a:p>
                      <a:endParaRPr lang="fr-FR"/>
                    </a:p>
                  </a:txBody>
                  <a:tcPr/>
                </a:tc>
              </a:tr>
              <a:tr h="291868">
                <a:tc>
                  <a:txBody>
                    <a:bodyPr/>
                    <a:lstStyle/>
                    <a:p>
                      <a:pPr algn="just">
                        <a:lnSpc>
                          <a:spcPct val="115000"/>
                        </a:lnSpc>
                        <a:spcAft>
                          <a:spcPts val="0"/>
                        </a:spcAft>
                      </a:pPr>
                      <a:r>
                        <a:rPr lang="fr-CA" sz="12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15000"/>
                        </a:lnSpc>
                        <a:spcAft>
                          <a:spcPts val="0"/>
                        </a:spcAft>
                      </a:pPr>
                      <a:r>
                        <a:rPr lang="fr-CA" sz="120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15000"/>
                        </a:lnSpc>
                        <a:spcAft>
                          <a:spcPts val="0"/>
                        </a:spcAft>
                      </a:pPr>
                      <a:r>
                        <a:rPr lang="fr-CA" sz="120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420778">
                <a:tc>
                  <a:txBody>
                    <a:bodyPr/>
                    <a:lstStyle/>
                    <a:p>
                      <a:pPr algn="just">
                        <a:lnSpc>
                          <a:spcPct val="115000"/>
                        </a:lnSpc>
                        <a:spcAft>
                          <a:spcPts val="0"/>
                        </a:spcAft>
                      </a:pPr>
                      <a:r>
                        <a:rPr lang="fr-CA" sz="1200">
                          <a:effectLst/>
                        </a:rPr>
                        <a:t>Achat de quota laitier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dirty="0">
                          <a:effectLst/>
                        </a:rPr>
                        <a:t>100 000</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dirty="0">
                          <a:effectLst/>
                        </a:rPr>
                        <a:t>Mise de fonds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a:effectLst/>
                        </a:rPr>
                        <a:t>25 000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603996">
                <a:tc>
                  <a:txBody>
                    <a:bodyPr/>
                    <a:lstStyle/>
                    <a:p>
                      <a:pPr algn="just">
                        <a:lnSpc>
                          <a:spcPct val="115000"/>
                        </a:lnSpc>
                        <a:spcAft>
                          <a:spcPts val="0"/>
                        </a:spcAft>
                      </a:pPr>
                      <a:r>
                        <a:rPr lang="fr-CA" sz="1200" dirty="0">
                          <a:effectLst/>
                        </a:rPr>
                        <a:t>Rénovation de l’étable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a:effectLst/>
                        </a:rPr>
                        <a:t>40 000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a:effectLst/>
                        </a:rPr>
                        <a:t>Subvention à l’établissement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a:effectLst/>
                        </a:rPr>
                        <a:t>20 000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91868">
                <a:tc>
                  <a:txBody>
                    <a:bodyPr/>
                    <a:lstStyle/>
                    <a:p>
                      <a:pPr algn="just">
                        <a:lnSpc>
                          <a:spcPct val="115000"/>
                        </a:lnSpc>
                        <a:spcAft>
                          <a:spcPts val="0"/>
                        </a:spcAft>
                      </a:pPr>
                      <a:r>
                        <a:rPr lang="fr-CA" sz="1200">
                          <a:effectLst/>
                        </a:rPr>
                        <a:t>Achat d’animaux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a:effectLst/>
                        </a:rPr>
                        <a:t>25 000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a:effectLst/>
                        </a:rPr>
                        <a:t>Emprunt Banque ABC</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a:effectLst/>
                        </a:rPr>
                        <a:t>120 000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91868">
                <a:tc>
                  <a:txBody>
                    <a:bodyPr/>
                    <a:lstStyle/>
                    <a:p>
                      <a:pPr algn="just">
                        <a:lnSpc>
                          <a:spcPct val="115000"/>
                        </a:lnSpc>
                        <a:spcAft>
                          <a:spcPts val="0"/>
                        </a:spcAft>
                      </a:pPr>
                      <a:r>
                        <a:rPr lang="fr-CA" sz="12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91868">
                <a:tc>
                  <a:txBody>
                    <a:bodyPr/>
                    <a:lstStyle/>
                    <a:p>
                      <a:pPr algn="just">
                        <a:lnSpc>
                          <a:spcPct val="115000"/>
                        </a:lnSpc>
                        <a:spcAft>
                          <a:spcPts val="0"/>
                        </a:spcAft>
                      </a:pPr>
                      <a:r>
                        <a:rPr lang="fr-CA" sz="1200">
                          <a:effectLst/>
                        </a:rPr>
                        <a:t>Total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a:effectLst/>
                        </a:rPr>
                        <a:t>165 000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dirty="0">
                          <a:effectLst/>
                        </a:rPr>
                        <a:t>Total</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15000"/>
                        </a:lnSpc>
                        <a:spcAft>
                          <a:spcPts val="0"/>
                        </a:spcAft>
                      </a:pPr>
                      <a:r>
                        <a:rPr lang="fr-CA" sz="1200" dirty="0">
                          <a:effectLst/>
                        </a:rPr>
                        <a:t>165 000</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bl>
          </a:graphicData>
        </a:graphic>
      </p:graphicFrame>
      <p:sp>
        <p:nvSpPr>
          <p:cNvPr id="34859" name="AutoShape 6"/>
          <p:cNvSpPr>
            <a:spLocks noChangeArrowheads="1"/>
          </p:cNvSpPr>
          <p:nvPr/>
        </p:nvSpPr>
        <p:spPr bwMode="auto">
          <a:xfrm>
            <a:off x="3925888" y="5213350"/>
            <a:ext cx="514350" cy="1600200"/>
          </a:xfrm>
          <a:prstGeom prst="curvedRightArrow">
            <a:avLst>
              <a:gd name="adj1" fmla="val 46667"/>
              <a:gd name="adj2" fmla="val 93333"/>
              <a:gd name="adj3" fmla="val 33333"/>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1800"/>
          </a:p>
        </p:txBody>
      </p:sp>
      <p:sp>
        <p:nvSpPr>
          <p:cNvPr id="34860" name="AutoShape 5"/>
          <p:cNvSpPr>
            <a:spLocks noChangeArrowheads="1"/>
          </p:cNvSpPr>
          <p:nvPr/>
        </p:nvSpPr>
        <p:spPr bwMode="auto">
          <a:xfrm>
            <a:off x="7707314" y="5213350"/>
            <a:ext cx="428625" cy="1600200"/>
          </a:xfrm>
          <a:prstGeom prst="curvedLeftArrow">
            <a:avLst>
              <a:gd name="adj1" fmla="val 56000"/>
              <a:gd name="adj2" fmla="val 112000"/>
              <a:gd name="adj3" fmla="val 33333"/>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1800"/>
          </a:p>
        </p:txBody>
      </p:sp>
      <p:sp>
        <p:nvSpPr>
          <p:cNvPr id="13" name="Rectangle 12"/>
          <p:cNvSpPr/>
          <p:nvPr/>
        </p:nvSpPr>
        <p:spPr>
          <a:xfrm>
            <a:off x="2640013" y="5316538"/>
            <a:ext cx="5727700" cy="1047750"/>
          </a:xfrm>
          <a:prstGeom prst="rect">
            <a:avLst/>
          </a:prstGeom>
        </p:spPr>
        <p:txBody>
          <a:bodyPr>
            <a:spAutoFit/>
          </a:bodyPr>
          <a:lstStyle/>
          <a:p>
            <a:pPr marL="898525" indent="450215">
              <a:lnSpc>
                <a:spcPct val="115000"/>
              </a:lnSpc>
              <a:defRPr/>
            </a:pPr>
            <a:r>
              <a:rPr lang="fr-CA" dirty="0">
                <a:solidFill>
                  <a:schemeClr val="accent2">
                    <a:lumMod val="50000"/>
                  </a:schemeClr>
                </a:solidFill>
                <a:latin typeface="Arial" charset="0"/>
                <a:cs typeface="Arial" charset="0"/>
              </a:rPr>
              <a:t>             Le total des activités   			              d’investissements doit</a:t>
            </a:r>
            <a:r>
              <a:rPr lang="fr-FR" dirty="0">
                <a:solidFill>
                  <a:schemeClr val="accent2">
                    <a:lumMod val="50000"/>
                  </a:schemeClr>
                </a:solidFill>
                <a:latin typeface="Arial" charset="0"/>
                <a:cs typeface="Arial" charset="0"/>
              </a:rPr>
              <a:t> </a:t>
            </a:r>
            <a:r>
              <a:rPr lang="fr-CA" dirty="0">
                <a:solidFill>
                  <a:schemeClr val="accent2">
                    <a:lumMod val="50000"/>
                  </a:schemeClr>
                </a:solidFill>
                <a:latin typeface="Arial" charset="0"/>
                <a:cs typeface="Arial" charset="0"/>
              </a:rPr>
              <a:t>égaler </a:t>
            </a:r>
          </a:p>
          <a:p>
            <a:pPr marL="898525" indent="450215">
              <a:lnSpc>
                <a:spcPct val="115000"/>
              </a:lnSpc>
              <a:defRPr/>
            </a:pPr>
            <a:r>
              <a:rPr lang="fr-CA" dirty="0">
                <a:solidFill>
                  <a:schemeClr val="accent2">
                    <a:lumMod val="50000"/>
                  </a:schemeClr>
                </a:solidFill>
                <a:latin typeface="Arial" charset="0"/>
                <a:cs typeface="Arial" charset="0"/>
              </a:rPr>
              <a:t>  le total des activités de financement !</a:t>
            </a:r>
            <a:endParaRPr lang="fr-FR" dirty="0">
              <a:solidFill>
                <a:schemeClr val="accent2">
                  <a:lumMod val="50000"/>
                </a:schemeClr>
              </a:solidFill>
              <a:latin typeface="Arial" charset="0"/>
              <a:cs typeface="Arial" charset="0"/>
            </a:endParaRPr>
          </a:p>
        </p:txBody>
      </p:sp>
      <p:sp>
        <p:nvSpPr>
          <p:cNvPr id="3486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F9FA168-5422-44E4-9FF3-3285EFC5B32F}" type="slidenum">
              <a:rPr lang="es-ES" altLang="fr-FR" sz="1400"/>
              <a:pPr>
                <a:spcBef>
                  <a:spcPct val="0"/>
                </a:spcBef>
                <a:buFontTx/>
                <a:buNone/>
              </a:pPr>
              <a:t>28</a:t>
            </a:fld>
            <a:endParaRPr lang="es-ES" altLang="fr-FR" sz="1400"/>
          </a:p>
        </p:txBody>
      </p:sp>
    </p:spTree>
    <p:extLst>
      <p:ext uri="{BB962C8B-B14F-4D97-AF65-F5344CB8AC3E}">
        <p14:creationId xmlns:p14="http://schemas.microsoft.com/office/powerpoint/2010/main" val="19327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u="sng" dirty="0" smtClean="0">
                <a:ln w="0"/>
                <a:solidFill>
                  <a:schemeClr val="accent1"/>
                </a:solidFill>
                <a:effectLst>
                  <a:outerShdw blurRad="38100" dist="25400" dir="5400000" algn="ctr" rotWithShape="0">
                    <a:srgbClr val="6E747A">
                      <a:alpha val="43000"/>
                    </a:srgbClr>
                  </a:outerShdw>
                </a:effectLst>
              </a:rPr>
              <a:t>Les </a:t>
            </a:r>
            <a:r>
              <a:rPr lang="fr-FR" u="sng" dirty="0">
                <a:ln w="0"/>
                <a:solidFill>
                  <a:schemeClr val="accent1"/>
                </a:solidFill>
                <a:effectLst>
                  <a:outerShdw blurRad="38100" dist="25400" dir="5400000" algn="ctr" rotWithShape="0">
                    <a:srgbClr val="6E747A">
                      <a:alpha val="43000"/>
                    </a:srgbClr>
                  </a:outerShdw>
                </a:effectLst>
              </a:rPr>
              <a:t>objectifs visés par le budget</a:t>
            </a:r>
          </a:p>
        </p:txBody>
      </p:sp>
      <p:sp>
        <p:nvSpPr>
          <p:cNvPr id="3" name="Espace réservé du contenu 2"/>
          <p:cNvSpPr>
            <a:spLocks noGrp="1"/>
          </p:cNvSpPr>
          <p:nvPr>
            <p:ph idx="1"/>
          </p:nvPr>
        </p:nvSpPr>
        <p:spPr/>
        <p:txBody>
          <a:bodyPr>
            <a:normAutofit/>
          </a:bodyPr>
          <a:lstStyle/>
          <a:p>
            <a:pPr marL="82296" indent="0">
              <a:buNone/>
            </a:pPr>
            <a:r>
              <a:rPr lang="fr-FR" sz="2000" b="1" dirty="0">
                <a:solidFill>
                  <a:schemeClr val="accent1">
                    <a:lumMod val="60000"/>
                    <a:lumOff val="40000"/>
                  </a:schemeClr>
                </a:solidFill>
              </a:rPr>
              <a:t>&gt;&gt;Pourquoi établir un budget?</a:t>
            </a:r>
          </a:p>
          <a:p>
            <a:pPr marL="82296" indent="0">
              <a:buNone/>
            </a:pPr>
            <a:endParaRPr lang="fr-FR" b="1" kern="0" dirty="0"/>
          </a:p>
          <a:p>
            <a:r>
              <a:rPr lang="fr-FR" dirty="0"/>
              <a:t>L'établissement d'un budget efficace vous permet de :</a:t>
            </a:r>
          </a:p>
          <a:p>
            <a:endParaRPr lang="fr-FR" dirty="0"/>
          </a:p>
          <a:p>
            <a:pPr marL="457200" indent="-457200">
              <a:buFont typeface="Wingdings" panose="05000000000000000000" pitchFamily="2" charset="2"/>
              <a:buChar char="Ø"/>
            </a:pPr>
            <a:r>
              <a:rPr lang="fr-FR" dirty="0"/>
              <a:t>Prévoir les revenus et les dépenses à venir</a:t>
            </a:r>
          </a:p>
          <a:p>
            <a:pPr marL="457200" indent="-457200">
              <a:buFont typeface="Wingdings" panose="05000000000000000000" pitchFamily="2" charset="2"/>
              <a:buChar char="Ø"/>
            </a:pPr>
            <a:r>
              <a:rPr lang="fr-FR" dirty="0"/>
              <a:t>Déterminer un plan d'action visant la réduction des coûts</a:t>
            </a:r>
          </a:p>
          <a:p>
            <a:pPr marL="457200" indent="-457200">
              <a:buFont typeface="Wingdings" panose="05000000000000000000" pitchFamily="2" charset="2"/>
              <a:buChar char="Ø"/>
            </a:pPr>
            <a:r>
              <a:rPr lang="fr-FR" dirty="0"/>
              <a:t>Veiller à avoir assez d'argent en caisse pour couvrir les dépenses futures</a:t>
            </a:r>
          </a:p>
          <a:p>
            <a:pPr marL="457200" indent="-457200">
              <a:buFont typeface="Wingdings" panose="05000000000000000000" pitchFamily="2" charset="2"/>
              <a:buChar char="Ø"/>
            </a:pPr>
            <a:r>
              <a:rPr lang="fr-FR" dirty="0"/>
              <a:t>Contrôler vos revenus et vos dépenses et d’identifier tout problème.</a:t>
            </a:r>
          </a:p>
          <a:p>
            <a:pPr marL="457200" indent="-457200">
              <a:buFont typeface="Wingdings" panose="05000000000000000000" pitchFamily="2" charset="2"/>
              <a:buChar char="Ø"/>
            </a:pPr>
            <a:endParaRPr lang="fr-FR" dirty="0"/>
          </a:p>
          <a:p>
            <a:endParaRPr lang="fr-FR" dirty="0"/>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29</a:t>
            </a:fld>
            <a:endParaRPr lang="fr-FR"/>
          </a:p>
        </p:txBody>
      </p:sp>
    </p:spTree>
    <p:extLst>
      <p:ext uri="{BB962C8B-B14F-4D97-AF65-F5344CB8AC3E}">
        <p14:creationId xmlns:p14="http://schemas.microsoft.com/office/powerpoint/2010/main" val="649000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956560" y="359898"/>
            <a:ext cx="7406640" cy="1052878"/>
          </a:xfrm>
        </p:spPr>
        <p:txBody>
          <a:bodyPr>
            <a:normAutofit/>
          </a:bodyPr>
          <a:lstStyle/>
          <a:p>
            <a:pPr algn="ctr"/>
            <a:r>
              <a:rPr lang="fr-FR" sz="3600" u="sng" dirty="0" smtClean="0">
                <a:ln w="0"/>
                <a:solidFill>
                  <a:schemeClr val="accent1"/>
                </a:solidFill>
                <a:effectLst>
                  <a:outerShdw blurRad="38100" dist="25400" dir="5400000" algn="ctr" rotWithShape="0">
                    <a:srgbClr val="6E747A">
                      <a:alpha val="43000"/>
                    </a:srgbClr>
                  </a:outerShdw>
                </a:effectLst>
              </a:rPr>
              <a:t>Qu’est </a:t>
            </a:r>
            <a:r>
              <a:rPr lang="fr-FR" sz="3600" u="sng" dirty="0">
                <a:ln w="0"/>
                <a:solidFill>
                  <a:schemeClr val="accent1"/>
                </a:solidFill>
                <a:effectLst>
                  <a:outerShdw blurRad="38100" dist="25400" dir="5400000" algn="ctr" rotWithShape="0">
                    <a:srgbClr val="6E747A">
                      <a:alpha val="43000"/>
                    </a:srgbClr>
                  </a:outerShdw>
                </a:effectLst>
              </a:rPr>
              <a:t>ce qu’un </a:t>
            </a:r>
            <a:r>
              <a:rPr lang="fr-FR" sz="3600" u="sng" dirty="0" smtClean="0">
                <a:ln w="0"/>
                <a:solidFill>
                  <a:schemeClr val="accent1"/>
                </a:solidFill>
                <a:effectLst>
                  <a:outerShdw blurRad="38100" dist="25400" dir="5400000" algn="ctr" rotWithShape="0">
                    <a:srgbClr val="6E747A">
                      <a:alpha val="43000"/>
                    </a:srgbClr>
                  </a:outerShdw>
                </a:effectLst>
              </a:rPr>
              <a:t>budget?</a:t>
            </a:r>
            <a:endParaRPr lang="fr-FR" sz="3600" u="sng" dirty="0">
              <a:ln w="0"/>
              <a:solidFill>
                <a:schemeClr val="accent1"/>
              </a:solidFill>
              <a:effectLst>
                <a:outerShdw blurRad="38100" dist="25400" dir="5400000" algn="ctr" rotWithShape="0">
                  <a:srgbClr val="6E747A">
                    <a:alpha val="43000"/>
                  </a:srgbClr>
                </a:outerShdw>
              </a:effectLst>
            </a:endParaRPr>
          </a:p>
        </p:txBody>
      </p:sp>
      <p:sp>
        <p:nvSpPr>
          <p:cNvPr id="4" name="ZoneTexte 3"/>
          <p:cNvSpPr txBox="1"/>
          <p:nvPr/>
        </p:nvSpPr>
        <p:spPr>
          <a:xfrm>
            <a:off x="1667194" y="1642373"/>
            <a:ext cx="4608512" cy="461665"/>
          </a:xfrm>
          <a:prstGeom prst="rect">
            <a:avLst/>
          </a:prstGeom>
          <a:noFill/>
        </p:spPr>
        <p:txBody>
          <a:bodyPr wrap="square" rtlCol="0">
            <a:spAutoFit/>
          </a:bodyPr>
          <a:lstStyle/>
          <a:p>
            <a:r>
              <a:rPr lang="fr-FR" sz="2400" dirty="0">
                <a:solidFill>
                  <a:schemeClr val="accent1">
                    <a:lumMod val="60000"/>
                    <a:lumOff val="40000"/>
                  </a:schemeClr>
                </a:solidFill>
              </a:rPr>
              <a:t>&gt;&gt;Rappel Historique</a:t>
            </a:r>
          </a:p>
        </p:txBody>
      </p:sp>
      <p:sp>
        <p:nvSpPr>
          <p:cNvPr id="5" name="ZoneTexte 4"/>
          <p:cNvSpPr txBox="1"/>
          <p:nvPr/>
        </p:nvSpPr>
        <p:spPr>
          <a:xfrm>
            <a:off x="4879995" y="1800174"/>
            <a:ext cx="5015904" cy="646331"/>
          </a:xfrm>
          <a:prstGeom prst="rect">
            <a:avLst/>
          </a:prstGeom>
          <a:noFill/>
        </p:spPr>
        <p:txBody>
          <a:bodyPr wrap="square" rtlCol="0">
            <a:spAutoFit/>
          </a:bodyPr>
          <a:lstStyle/>
          <a:p>
            <a:r>
              <a:rPr lang="fr-FR" dirty="0"/>
              <a:t>        C’est une somme d’argent allouée à une entité pour mener à bien ses activités,</a:t>
            </a:r>
          </a:p>
        </p:txBody>
      </p:sp>
      <p:pic>
        <p:nvPicPr>
          <p:cNvPr id="1027" name="Picture 3" descr="C:\Users\Aminatou\Desktop\CONTROL BUDG\arg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194" y="2582868"/>
            <a:ext cx="3208659" cy="1144800"/>
          </a:xfrm>
          <a:prstGeom prst="rect">
            <a:avLst/>
          </a:prstGeom>
          <a:noFill/>
          <a:extLst>
            <a:ext uri="{909E8E84-426E-40DD-AFC4-6F175D3DCCD1}">
              <a14:hiddenFill xmlns:a14="http://schemas.microsoft.com/office/drawing/2010/main">
                <a:solidFill>
                  <a:srgbClr val="FFFFFF"/>
                </a:solidFill>
              </a14:hiddenFill>
            </a:ext>
          </a:extLst>
        </p:spPr>
      </p:pic>
      <p:sp>
        <p:nvSpPr>
          <p:cNvPr id="6" name="Flèche vers le bas 5"/>
          <p:cNvSpPr/>
          <p:nvPr/>
        </p:nvSpPr>
        <p:spPr>
          <a:xfrm>
            <a:off x="7279935" y="2517758"/>
            <a:ext cx="216024" cy="504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5323899" y="3183971"/>
            <a:ext cx="5488480" cy="646331"/>
          </a:xfrm>
          <a:prstGeom prst="rect">
            <a:avLst/>
          </a:prstGeom>
        </p:spPr>
        <p:txBody>
          <a:bodyPr wrap="square">
            <a:spAutoFit/>
          </a:bodyPr>
          <a:lstStyle/>
          <a:p>
            <a:r>
              <a:rPr lang="fr-FR" dirty="0"/>
              <a:t> </a:t>
            </a:r>
            <a:r>
              <a:rPr lang="fr-FR" dirty="0" smtClean="0"/>
              <a:t>    Somme </a:t>
            </a:r>
            <a:r>
              <a:rPr lang="fr-FR" dirty="0"/>
              <a:t>d’argent allouée une entité</a:t>
            </a:r>
          </a:p>
          <a:p>
            <a:r>
              <a:rPr lang="fr-FR" dirty="0"/>
              <a:t> administrative pour son fonctionnement</a:t>
            </a:r>
          </a:p>
        </p:txBody>
      </p:sp>
      <p:sp>
        <p:nvSpPr>
          <p:cNvPr id="8" name="Rectangle 7"/>
          <p:cNvSpPr/>
          <p:nvPr/>
        </p:nvSpPr>
        <p:spPr>
          <a:xfrm>
            <a:off x="5462883" y="4694480"/>
            <a:ext cx="4641563" cy="1477328"/>
          </a:xfrm>
          <a:prstGeom prst="rect">
            <a:avLst/>
          </a:prstGeom>
        </p:spPr>
        <p:txBody>
          <a:bodyPr wrap="square">
            <a:spAutoFit/>
          </a:bodyPr>
          <a:lstStyle/>
          <a:p>
            <a:r>
              <a:rPr lang="fr-FR" i="1" dirty="0"/>
              <a:t>un </a:t>
            </a:r>
            <a:r>
              <a:rPr lang="fr-FR" i="1" dirty="0">
                <a:solidFill>
                  <a:srgbClr val="FF0000"/>
                </a:solidFill>
              </a:rPr>
              <a:t>outil</a:t>
            </a:r>
            <a:r>
              <a:rPr lang="fr-FR" i="1" dirty="0"/>
              <a:t> </a:t>
            </a:r>
            <a:r>
              <a:rPr lang="fr-FR" i="1" dirty="0">
                <a:solidFill>
                  <a:srgbClr val="FF0000"/>
                </a:solidFill>
              </a:rPr>
              <a:t>de gestion </a:t>
            </a:r>
            <a:r>
              <a:rPr lang="fr-FR" i="1" dirty="0"/>
              <a:t>consistant à </a:t>
            </a:r>
            <a:r>
              <a:rPr lang="fr-FR" i="1" dirty="0">
                <a:solidFill>
                  <a:schemeClr val="bg2">
                    <a:lumMod val="25000"/>
                  </a:schemeClr>
                </a:solidFill>
              </a:rPr>
              <a:t>traduire en programmes d’actions chiffrés appelés « budgets</a:t>
            </a:r>
            <a:r>
              <a:rPr lang="fr-FR" i="1" dirty="0"/>
              <a:t> » les décisions prises par la direction avec la participation des responsables</a:t>
            </a:r>
            <a:r>
              <a:rPr lang="fr-FR" dirty="0"/>
              <a:t> </a:t>
            </a:r>
          </a:p>
        </p:txBody>
      </p:sp>
      <p:pic>
        <p:nvPicPr>
          <p:cNvPr id="1028" name="Picture 4" descr="C:\Users\Aminatou\Desktop\CONTROL BUDG\ges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5059369"/>
            <a:ext cx="2322714" cy="1022400"/>
          </a:xfrm>
          <a:prstGeom prst="rect">
            <a:avLst/>
          </a:prstGeom>
          <a:noFill/>
          <a:extLst>
            <a:ext uri="{909E8E84-426E-40DD-AFC4-6F175D3DCCD1}">
              <a14:hiddenFill xmlns:a14="http://schemas.microsoft.com/office/drawing/2010/main">
                <a:solidFill>
                  <a:srgbClr val="FFFFFF"/>
                </a:solidFill>
              </a14:hiddenFill>
            </a:ext>
          </a:extLst>
        </p:spPr>
      </p:pic>
      <p:sp>
        <p:nvSpPr>
          <p:cNvPr id="9" name="Flèche vers le bas 8"/>
          <p:cNvSpPr/>
          <p:nvPr/>
        </p:nvSpPr>
        <p:spPr>
          <a:xfrm>
            <a:off x="7275455" y="4007357"/>
            <a:ext cx="220504" cy="4206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space réservé du numéro de diapositive 2"/>
          <p:cNvSpPr>
            <a:spLocks noGrp="1"/>
          </p:cNvSpPr>
          <p:nvPr>
            <p:ph type="sldNum" sz="quarter" idx="12"/>
          </p:nvPr>
        </p:nvSpPr>
        <p:spPr/>
        <p:txBody>
          <a:bodyPr/>
          <a:lstStyle/>
          <a:p>
            <a:fld id="{56060DB0-80D3-45B8-9208-CF1ADFC4C6C0}" type="slidenum">
              <a:rPr lang="fr-FR" smtClean="0"/>
              <a:t>3</a:t>
            </a:fld>
            <a:endParaRPr lang="fr-FR"/>
          </a:p>
        </p:txBody>
      </p:sp>
    </p:spTree>
    <p:extLst>
      <p:ext uri="{BB962C8B-B14F-4D97-AF65-F5344CB8AC3E}">
        <p14:creationId xmlns:p14="http://schemas.microsoft.com/office/powerpoint/2010/main" val="358037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fade">
                                      <p:cBhvr>
                                        <p:cTn id="22" dur="2000"/>
                                        <p:tgtEl>
                                          <p:spTgt spid="1027"/>
                                        </p:tgtEl>
                                      </p:cBhvr>
                                    </p:animEffect>
                                    <p:anim calcmode="lin" valueType="num">
                                      <p:cBhvr>
                                        <p:cTn id="23" dur="2000" fill="hold"/>
                                        <p:tgtEl>
                                          <p:spTgt spid="1027"/>
                                        </p:tgtEl>
                                        <p:attrNameLst>
                                          <p:attrName>ppt_w</p:attrName>
                                        </p:attrNameLst>
                                      </p:cBhvr>
                                      <p:tavLst>
                                        <p:tav tm="0" fmla="#ppt_w*sin(2.5*pi*$)">
                                          <p:val>
                                            <p:fltVal val="0"/>
                                          </p:val>
                                        </p:tav>
                                        <p:tav tm="100000">
                                          <p:val>
                                            <p:fltVal val="1"/>
                                          </p:val>
                                        </p:tav>
                                      </p:tavLst>
                                    </p:anim>
                                    <p:anim calcmode="lin" valueType="num">
                                      <p:cBhvr>
                                        <p:cTn id="24" dur="2000" fill="hold"/>
                                        <p:tgtEl>
                                          <p:spTgt spid="1027"/>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1028"/>
                                        </p:tgtEl>
                                        <p:attrNameLst>
                                          <p:attrName>style.visibility</p:attrName>
                                        </p:attrNameLst>
                                      </p:cBhvr>
                                      <p:to>
                                        <p:strVal val="visible"/>
                                      </p:to>
                                    </p:set>
                                    <p:animEffect transition="in" filter="wipe(down)">
                                      <p:cBhvr>
                                        <p:cTn id="47" dur="580">
                                          <p:stCondLst>
                                            <p:cond delay="0"/>
                                          </p:stCondLst>
                                        </p:cTn>
                                        <p:tgtEl>
                                          <p:spTgt spid="1028"/>
                                        </p:tgtEl>
                                      </p:cBhvr>
                                    </p:animEffect>
                                    <p:anim calcmode="lin" valueType="num">
                                      <p:cBhvr>
                                        <p:cTn id="48"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53" dur="26">
                                          <p:stCondLst>
                                            <p:cond delay="650"/>
                                          </p:stCondLst>
                                        </p:cTn>
                                        <p:tgtEl>
                                          <p:spTgt spid="1028"/>
                                        </p:tgtEl>
                                      </p:cBhvr>
                                      <p:to x="100000" y="60000"/>
                                    </p:animScale>
                                    <p:animScale>
                                      <p:cBhvr>
                                        <p:cTn id="54" dur="166" decel="50000">
                                          <p:stCondLst>
                                            <p:cond delay="676"/>
                                          </p:stCondLst>
                                        </p:cTn>
                                        <p:tgtEl>
                                          <p:spTgt spid="1028"/>
                                        </p:tgtEl>
                                      </p:cBhvr>
                                      <p:to x="100000" y="100000"/>
                                    </p:animScale>
                                    <p:animScale>
                                      <p:cBhvr>
                                        <p:cTn id="55" dur="26">
                                          <p:stCondLst>
                                            <p:cond delay="1312"/>
                                          </p:stCondLst>
                                        </p:cTn>
                                        <p:tgtEl>
                                          <p:spTgt spid="1028"/>
                                        </p:tgtEl>
                                      </p:cBhvr>
                                      <p:to x="100000" y="80000"/>
                                    </p:animScale>
                                    <p:animScale>
                                      <p:cBhvr>
                                        <p:cTn id="56" dur="166" decel="50000">
                                          <p:stCondLst>
                                            <p:cond delay="1338"/>
                                          </p:stCondLst>
                                        </p:cTn>
                                        <p:tgtEl>
                                          <p:spTgt spid="1028"/>
                                        </p:tgtEl>
                                      </p:cBhvr>
                                      <p:to x="100000" y="100000"/>
                                    </p:animScale>
                                    <p:animScale>
                                      <p:cBhvr>
                                        <p:cTn id="57" dur="26">
                                          <p:stCondLst>
                                            <p:cond delay="1642"/>
                                          </p:stCondLst>
                                        </p:cTn>
                                        <p:tgtEl>
                                          <p:spTgt spid="1028"/>
                                        </p:tgtEl>
                                      </p:cBhvr>
                                      <p:to x="100000" y="90000"/>
                                    </p:animScale>
                                    <p:animScale>
                                      <p:cBhvr>
                                        <p:cTn id="58" dur="166" decel="50000">
                                          <p:stCondLst>
                                            <p:cond delay="1668"/>
                                          </p:stCondLst>
                                        </p:cTn>
                                        <p:tgtEl>
                                          <p:spTgt spid="1028"/>
                                        </p:tgtEl>
                                      </p:cBhvr>
                                      <p:to x="100000" y="100000"/>
                                    </p:animScale>
                                    <p:animScale>
                                      <p:cBhvr>
                                        <p:cTn id="59" dur="26">
                                          <p:stCondLst>
                                            <p:cond delay="1808"/>
                                          </p:stCondLst>
                                        </p:cTn>
                                        <p:tgtEl>
                                          <p:spTgt spid="1028"/>
                                        </p:tgtEl>
                                      </p:cBhvr>
                                      <p:to x="100000" y="95000"/>
                                    </p:animScale>
                                    <p:animScale>
                                      <p:cBhvr>
                                        <p:cTn id="60" dur="166" decel="50000">
                                          <p:stCondLst>
                                            <p:cond delay="1834"/>
                                          </p:stCondLst>
                                        </p:cTn>
                                        <p:tgtEl>
                                          <p:spTgt spid="1028"/>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animBg="1"/>
      <p:bldP spid="7" grpId="0"/>
      <p:bldP spid="8" grpId="0"/>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u="sng" dirty="0" smtClean="0">
                <a:ln w="0"/>
                <a:solidFill>
                  <a:schemeClr val="accent1"/>
                </a:solidFill>
                <a:effectLst>
                  <a:outerShdw blurRad="38100" dist="25400" dir="5400000" algn="ctr" rotWithShape="0">
                    <a:srgbClr val="6E747A">
                      <a:alpha val="43000"/>
                    </a:srgbClr>
                  </a:outerShdw>
                </a:effectLst>
              </a:rPr>
              <a:t>Les </a:t>
            </a:r>
            <a:r>
              <a:rPr lang="fr-FR" u="sng" dirty="0">
                <a:ln w="0"/>
                <a:solidFill>
                  <a:schemeClr val="accent1"/>
                </a:solidFill>
                <a:effectLst>
                  <a:outerShdw blurRad="38100" dist="25400" dir="5400000" algn="ctr" rotWithShape="0">
                    <a:srgbClr val="6E747A">
                      <a:alpha val="43000"/>
                    </a:srgbClr>
                  </a:outerShdw>
                </a:effectLst>
              </a:rPr>
              <a:t>objectifs visés par le budget</a:t>
            </a: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p:cNvSpPr>
            <a:spLocks noGrp="1"/>
          </p:cNvSpPr>
          <p:nvPr>
            <p:ph idx="1"/>
          </p:nvPr>
        </p:nvSpPr>
        <p:spPr>
          <a:xfrm>
            <a:off x="2589212" y="1764632"/>
            <a:ext cx="8915400" cy="3777622"/>
          </a:xfrm>
        </p:spPr>
        <p:txBody>
          <a:bodyPr>
            <a:normAutofit/>
          </a:bodyPr>
          <a:lstStyle/>
          <a:p>
            <a:pPr marL="457200" indent="-457200">
              <a:buFont typeface="Wingdings" panose="05000000000000000000" pitchFamily="2" charset="2"/>
              <a:buChar char="Ø"/>
            </a:pPr>
            <a:endParaRPr lang="fr-FR" dirty="0"/>
          </a:p>
          <a:p>
            <a:pPr marL="457200" indent="-457200">
              <a:buFont typeface="Wingdings" panose="05000000000000000000" pitchFamily="2" charset="2"/>
              <a:buChar char="Ø"/>
            </a:pPr>
            <a:r>
              <a:rPr lang="fr-FR" dirty="0"/>
              <a:t>Créer un seuil de rentabilité</a:t>
            </a:r>
          </a:p>
          <a:p>
            <a:pPr marL="457200" indent="-457200">
              <a:buFont typeface="Wingdings" panose="05000000000000000000" pitchFamily="2" charset="2"/>
              <a:buChar char="Ø"/>
            </a:pPr>
            <a:r>
              <a:rPr lang="fr-FR" dirty="0"/>
              <a:t>Reconnaître les occasions d'améliorer votre efficacité et votre productivité.</a:t>
            </a:r>
          </a:p>
          <a:p>
            <a:pPr marL="0" indent="0">
              <a:buNone/>
            </a:pPr>
            <a:r>
              <a:rPr lang="fr-FR" dirty="0"/>
              <a:t>Atteindre ces objectifs nécessite un budget bien organisé qui doit être fondé sur des chiffres et des hypothèses réalistes. </a:t>
            </a:r>
          </a:p>
          <a:p>
            <a:endParaRPr lang="fr-FR" dirty="0"/>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30</a:t>
            </a:fld>
            <a:endParaRPr lang="fr-FR"/>
          </a:p>
        </p:txBody>
      </p:sp>
    </p:spTree>
    <p:extLst>
      <p:ext uri="{BB962C8B-B14F-4D97-AF65-F5344CB8AC3E}">
        <p14:creationId xmlns:p14="http://schemas.microsoft.com/office/powerpoint/2010/main" val="895543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24100" y="1432544"/>
            <a:ext cx="8448700" cy="400110"/>
          </a:xfrm>
          <a:prstGeom prst="rect">
            <a:avLst/>
          </a:prstGeom>
        </p:spPr>
        <p:txBody>
          <a:bodyPr wrap="square">
            <a:spAutoFit/>
          </a:bodyPr>
          <a:lstStyle/>
          <a:p>
            <a:r>
              <a:rPr lang="fr-FR" sz="2000" dirty="0">
                <a:solidFill>
                  <a:schemeClr val="tx1">
                    <a:lumMod val="75000"/>
                    <a:lumOff val="25000"/>
                  </a:schemeClr>
                </a:solidFill>
                <a:effectLst>
                  <a:outerShdw blurRad="38100" dist="38100" dir="2700000" algn="tl">
                    <a:srgbClr val="000000">
                      <a:alpha val="43137"/>
                    </a:srgbClr>
                  </a:outerShdw>
                </a:effectLst>
              </a:rPr>
              <a:t>1</a:t>
            </a:r>
            <a:r>
              <a:rPr lang="fr-FR" sz="2000" dirty="0" smtClean="0">
                <a:solidFill>
                  <a:schemeClr val="tx1">
                    <a:lumMod val="75000"/>
                    <a:lumOff val="25000"/>
                  </a:schemeClr>
                </a:solidFill>
                <a:effectLst>
                  <a:outerShdw blurRad="38100" dist="38100" dir="2700000" algn="tl">
                    <a:srgbClr val="000000">
                      <a:alpha val="43137"/>
                    </a:srgbClr>
                  </a:outerShdw>
                </a:effectLst>
              </a:rPr>
              <a:t>) Le </a:t>
            </a:r>
            <a:r>
              <a:rPr lang="fr-FR" sz="2000" dirty="0">
                <a:solidFill>
                  <a:schemeClr val="tx1">
                    <a:lumMod val="75000"/>
                    <a:lumOff val="25000"/>
                  </a:schemeClr>
                </a:solidFill>
                <a:effectLst>
                  <a:outerShdw blurRad="38100" dist="38100" dir="2700000" algn="tl">
                    <a:srgbClr val="000000">
                      <a:alpha val="43137"/>
                    </a:srgbClr>
                  </a:outerShdw>
                </a:effectLst>
              </a:rPr>
              <a:t>budget est le reflet de la santé financière de votre entreprise</a:t>
            </a:r>
          </a:p>
        </p:txBody>
      </p:sp>
      <p:sp>
        <p:nvSpPr>
          <p:cNvPr id="5" name="Rectangle 4"/>
          <p:cNvSpPr/>
          <p:nvPr/>
        </p:nvSpPr>
        <p:spPr>
          <a:xfrm>
            <a:off x="2524099" y="2109653"/>
            <a:ext cx="8577037" cy="646331"/>
          </a:xfrm>
          <a:prstGeom prst="rect">
            <a:avLst/>
          </a:prstGeom>
        </p:spPr>
        <p:txBody>
          <a:bodyPr wrap="square">
            <a:spAutoFit/>
          </a:bodyPr>
          <a:lstStyle/>
          <a:p>
            <a:pPr indent="-285750">
              <a:buClr>
                <a:schemeClr val="accent1"/>
              </a:buClr>
              <a:buFont typeface="Wingdings" pitchFamily="2" charset="2"/>
              <a:buChar char="Ø"/>
            </a:pPr>
            <a:r>
              <a:rPr lang="fr-FR" dirty="0">
                <a:solidFill>
                  <a:schemeClr val="tx1">
                    <a:lumMod val="75000"/>
                    <a:lumOff val="25000"/>
                  </a:schemeClr>
                </a:solidFill>
              </a:rPr>
              <a:t>permettre d’avoir une vue globale et détaillée de l’ensemble des charges et des recettes</a:t>
            </a:r>
          </a:p>
        </p:txBody>
      </p:sp>
      <p:sp>
        <p:nvSpPr>
          <p:cNvPr id="6" name="Rectangle 5"/>
          <p:cNvSpPr/>
          <p:nvPr/>
        </p:nvSpPr>
        <p:spPr>
          <a:xfrm>
            <a:off x="2524099" y="2857496"/>
            <a:ext cx="9218721" cy="1754326"/>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fr-FR" dirty="0">
                <a:solidFill>
                  <a:schemeClr val="tx1">
                    <a:lumMod val="75000"/>
                    <a:lumOff val="25000"/>
                  </a:schemeClr>
                </a:solidFill>
              </a:rPr>
              <a:t>identifier les problèmes avant qu'ils ne surviennent, tels que le besoin de trouver de l'argent ou des difficultés de </a:t>
            </a:r>
            <a:r>
              <a:rPr lang="fr-FR" dirty="0" smtClean="0">
                <a:solidFill>
                  <a:schemeClr val="tx1">
                    <a:lumMod val="75000"/>
                    <a:lumOff val="25000"/>
                  </a:schemeClr>
                </a:solidFill>
              </a:rPr>
              <a:t>trésorerie.</a:t>
            </a:r>
            <a:endParaRPr lang="fr-FR" dirty="0">
              <a:solidFill>
                <a:schemeClr val="tx1">
                  <a:lumMod val="75000"/>
                  <a:lumOff val="25000"/>
                </a:schemeClr>
              </a:solidFill>
            </a:endParaRPr>
          </a:p>
          <a:p>
            <a:pPr>
              <a:buFont typeface="Wingdings" pitchFamily="2" charset="2"/>
              <a:buChar char="Ø"/>
            </a:pPr>
            <a:endParaRPr lang="fr-FR" dirty="0">
              <a:solidFill>
                <a:schemeClr val="tx1">
                  <a:lumMod val="75000"/>
                  <a:lumOff val="25000"/>
                </a:schemeClr>
              </a:solidFill>
            </a:endParaRPr>
          </a:p>
          <a:p>
            <a:pPr>
              <a:buClr>
                <a:schemeClr val="accent1"/>
              </a:buClr>
              <a:buFont typeface="Wingdings" pitchFamily="2" charset="2"/>
              <a:buChar char="Ø"/>
            </a:pPr>
            <a:r>
              <a:rPr lang="fr-FR" dirty="0" smtClean="0">
                <a:solidFill>
                  <a:schemeClr val="tx1">
                    <a:lumMod val="75000"/>
                    <a:lumOff val="25000"/>
                  </a:schemeClr>
                </a:solidFill>
              </a:rPr>
              <a:t> L’élaboration </a:t>
            </a:r>
            <a:r>
              <a:rPr lang="fr-FR" dirty="0">
                <a:solidFill>
                  <a:schemeClr val="tx1">
                    <a:lumMod val="75000"/>
                    <a:lumOff val="25000"/>
                  </a:schemeClr>
                </a:solidFill>
              </a:rPr>
              <a:t>d’un budget vous donner  une meilleure capacité à effectuer des améliorations et à anticiper les problèmes.</a:t>
            </a:r>
          </a:p>
          <a:p>
            <a:pPr>
              <a:buFont typeface="Wingdings" pitchFamily="2" charset="2"/>
              <a:buChar char="Ø"/>
            </a:pPr>
            <a:endParaRPr lang="fr-FR" dirty="0"/>
          </a:p>
        </p:txBody>
      </p:sp>
      <p:sp>
        <p:nvSpPr>
          <p:cNvPr id="7" name="Rectangle 6"/>
          <p:cNvSpPr/>
          <p:nvPr/>
        </p:nvSpPr>
        <p:spPr>
          <a:xfrm>
            <a:off x="2535861" y="4717244"/>
            <a:ext cx="9303212" cy="923330"/>
          </a:xfrm>
          <a:prstGeom prst="rect">
            <a:avLst/>
          </a:prstGeom>
        </p:spPr>
        <p:txBody>
          <a:bodyPr wrap="square">
            <a:spAutoFit/>
          </a:bodyPr>
          <a:lstStyle/>
          <a:p>
            <a:pPr>
              <a:buClr>
                <a:schemeClr val="accent1"/>
              </a:buClr>
              <a:buFont typeface="Wingdings" pitchFamily="2" charset="2"/>
              <a:buChar char="Ø"/>
            </a:pPr>
            <a:r>
              <a:rPr lang="fr-FR" dirty="0" smtClean="0">
                <a:solidFill>
                  <a:schemeClr val="tx1">
                    <a:lumMod val="75000"/>
                    <a:lumOff val="25000"/>
                  </a:schemeClr>
                </a:solidFill>
              </a:rPr>
              <a:t> permettre  </a:t>
            </a:r>
            <a:r>
              <a:rPr lang="fr-FR" dirty="0">
                <a:solidFill>
                  <a:schemeClr val="tx1">
                    <a:lumMod val="75000"/>
                    <a:lumOff val="25000"/>
                  </a:schemeClr>
                </a:solidFill>
              </a:rPr>
              <a:t>à l’entreprise de tester différents scénarios et de prévoir des plans </a:t>
            </a:r>
            <a:r>
              <a:rPr lang="fr-FR" dirty="0" smtClean="0">
                <a:solidFill>
                  <a:schemeClr val="tx1">
                    <a:lumMod val="75000"/>
                    <a:lumOff val="25000"/>
                  </a:schemeClr>
                </a:solidFill>
              </a:rPr>
              <a:t> d’urgences </a:t>
            </a:r>
            <a:r>
              <a:rPr lang="fr-FR" dirty="0">
                <a:solidFill>
                  <a:schemeClr val="tx1">
                    <a:lumMod val="75000"/>
                    <a:lumOff val="25000"/>
                  </a:schemeClr>
                </a:solidFill>
              </a:rPr>
              <a:t>dans le cas où la réalité s’éloignerait considérablement de ses prévisions</a:t>
            </a:r>
          </a:p>
        </p:txBody>
      </p:sp>
      <p:sp>
        <p:nvSpPr>
          <p:cNvPr id="8" name="Rectangle 7"/>
          <p:cNvSpPr/>
          <p:nvPr/>
        </p:nvSpPr>
        <p:spPr>
          <a:xfrm>
            <a:off x="2439608" y="478437"/>
            <a:ext cx="7358114" cy="646331"/>
          </a:xfrm>
          <a:prstGeom prst="rect">
            <a:avLst/>
          </a:prstGeom>
        </p:spPr>
        <p:txBody>
          <a:bodyPr wrap="square">
            <a:spAutoFit/>
          </a:bodyPr>
          <a:lstStyle/>
          <a:p>
            <a:r>
              <a:rPr lang="fr-FR" sz="3600" u="sng" dirty="0">
                <a:ln w="0"/>
                <a:solidFill>
                  <a:schemeClr val="accent1"/>
                </a:solidFill>
                <a:effectLst>
                  <a:outerShdw blurRad="38100" dist="25400" dir="5400000" algn="ctr" rotWithShape="0">
                    <a:srgbClr val="6E747A">
                      <a:alpha val="43000"/>
                    </a:srgbClr>
                  </a:outerShdw>
                </a:effectLst>
                <a:latin typeface="+mj-lt"/>
                <a:ea typeface="+mj-ea"/>
                <a:cs typeface="+mj-cs"/>
              </a:rPr>
              <a:t>Avantages du budget</a:t>
            </a:r>
          </a:p>
        </p:txBody>
      </p:sp>
      <p:sp>
        <p:nvSpPr>
          <p:cNvPr id="2" name="Espace réservé du numéro de diapositive 1"/>
          <p:cNvSpPr>
            <a:spLocks noGrp="1"/>
          </p:cNvSpPr>
          <p:nvPr>
            <p:ph type="sldNum" sz="quarter" idx="12"/>
          </p:nvPr>
        </p:nvSpPr>
        <p:spPr/>
        <p:txBody>
          <a:bodyPr/>
          <a:lstStyle/>
          <a:p>
            <a:fld id="{56060DB0-80D3-45B8-9208-CF1ADFC4C6C0}" type="slidenum">
              <a:rPr lang="fr-FR" smtClean="0"/>
              <a:t>31</a:t>
            </a:fld>
            <a:endParaRPr lang="fr-FR"/>
          </a:p>
        </p:txBody>
      </p:sp>
    </p:spTree>
    <p:extLst>
      <p:ext uri="{BB962C8B-B14F-4D97-AF65-F5344CB8AC3E}">
        <p14:creationId xmlns:p14="http://schemas.microsoft.com/office/powerpoint/2010/main" val="1072639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4843" y="1444146"/>
            <a:ext cx="3071834" cy="400110"/>
          </a:xfrm>
          <a:prstGeom prst="rect">
            <a:avLst/>
          </a:prstGeom>
        </p:spPr>
        <p:txBody>
          <a:bodyPr wrap="square">
            <a:spAutoFit/>
          </a:bodyPr>
          <a:lstStyle/>
          <a:p>
            <a:r>
              <a:rPr lang="fr-FR" sz="2000" b="1" dirty="0"/>
              <a:t> </a:t>
            </a:r>
            <a:r>
              <a:rPr lang="fr-FR" sz="2000" dirty="0">
                <a:solidFill>
                  <a:schemeClr val="tx1">
                    <a:lumMod val="75000"/>
                    <a:lumOff val="25000"/>
                  </a:schemeClr>
                </a:solidFill>
                <a:effectLst>
                  <a:outerShdw blurRad="38100" dist="38100" dir="2700000" algn="tl">
                    <a:srgbClr val="000000">
                      <a:alpha val="43137"/>
                    </a:srgbClr>
                  </a:outerShdw>
                </a:effectLst>
              </a:rPr>
              <a:t>2) Fixer des objectifs</a:t>
            </a:r>
          </a:p>
        </p:txBody>
      </p:sp>
      <p:sp>
        <p:nvSpPr>
          <p:cNvPr id="3" name="Rectangle 2"/>
          <p:cNvSpPr/>
          <p:nvPr/>
        </p:nvSpPr>
        <p:spPr>
          <a:xfrm>
            <a:off x="1844843" y="2132857"/>
            <a:ext cx="9881936" cy="3970318"/>
          </a:xfrm>
          <a:prstGeom prst="rect">
            <a:avLst/>
          </a:prstGeom>
        </p:spPr>
        <p:txBody>
          <a:bodyPr wrap="square">
            <a:spAutoFit/>
          </a:bodyPr>
          <a:lstStyle/>
          <a:p>
            <a:pPr indent="-285750">
              <a:buClr>
                <a:schemeClr val="accent1"/>
              </a:buClr>
              <a:buFont typeface="Wingdings" pitchFamily="2" charset="2"/>
              <a:buChar char="Ø"/>
            </a:pPr>
            <a:r>
              <a:rPr lang="fr-FR" dirty="0">
                <a:solidFill>
                  <a:schemeClr val="tx1">
                    <a:lumMod val="75000"/>
                    <a:lumOff val="25000"/>
                  </a:schemeClr>
                </a:solidFill>
              </a:rPr>
              <a:t>Il permet à l’entreprise de définir clairement des objectifs et de s’assurer qu’ils sont compris et acceptés par ses gestionnaires</a:t>
            </a:r>
          </a:p>
          <a:p>
            <a:pPr indent="-285750">
              <a:buClr>
                <a:schemeClr val="accent1"/>
              </a:buClr>
              <a:buFont typeface="Wingdings" pitchFamily="2" charset="2"/>
              <a:buChar char="Ø"/>
            </a:pPr>
            <a:endParaRPr lang="fr-FR" dirty="0">
              <a:solidFill>
                <a:schemeClr val="tx1">
                  <a:lumMod val="75000"/>
                  <a:lumOff val="25000"/>
                </a:schemeClr>
              </a:solidFill>
            </a:endParaRPr>
          </a:p>
          <a:p>
            <a:pPr indent="-285750">
              <a:buClr>
                <a:schemeClr val="accent1"/>
              </a:buClr>
              <a:buFont typeface="Wingdings" pitchFamily="2" charset="2"/>
              <a:buChar char="Ø"/>
            </a:pPr>
            <a:r>
              <a:rPr lang="fr-FR" dirty="0">
                <a:solidFill>
                  <a:schemeClr val="tx1">
                    <a:lumMod val="75000"/>
                    <a:lumOff val="25000"/>
                  </a:schemeClr>
                </a:solidFill>
              </a:rPr>
              <a:t>planifier l'avenir et respecter les objectifs de l’entreprise</a:t>
            </a:r>
          </a:p>
          <a:p>
            <a:pPr indent="-285750">
              <a:buClr>
                <a:schemeClr val="accent1"/>
              </a:buClr>
              <a:buFont typeface="Wingdings" pitchFamily="2" charset="2"/>
              <a:buChar char="Ø"/>
            </a:pPr>
            <a:endParaRPr lang="fr-FR" dirty="0">
              <a:solidFill>
                <a:schemeClr val="tx1">
                  <a:lumMod val="75000"/>
                  <a:lumOff val="25000"/>
                </a:schemeClr>
              </a:solidFill>
            </a:endParaRPr>
          </a:p>
          <a:p>
            <a:pPr indent="-285750">
              <a:buClr>
                <a:schemeClr val="accent1"/>
              </a:buClr>
              <a:buFont typeface="Wingdings" pitchFamily="2" charset="2"/>
              <a:buChar char="Ø"/>
            </a:pPr>
            <a:r>
              <a:rPr lang="fr-FR" dirty="0">
                <a:solidFill>
                  <a:schemeClr val="tx1">
                    <a:lumMod val="75000"/>
                    <a:lumOff val="25000"/>
                  </a:schemeClr>
                </a:solidFill>
              </a:rPr>
              <a:t>Le budget est un plan à suivre pour l’entreprise et des objectifs à atteindre pour ses gestionnaires</a:t>
            </a:r>
          </a:p>
          <a:p>
            <a:pPr indent="-285750">
              <a:buClr>
                <a:schemeClr val="accent1"/>
              </a:buClr>
              <a:buFont typeface="Wingdings" pitchFamily="2" charset="2"/>
              <a:buChar char="Ø"/>
            </a:pPr>
            <a:endParaRPr lang="fr-FR" dirty="0">
              <a:solidFill>
                <a:schemeClr val="tx1">
                  <a:lumMod val="75000"/>
                  <a:lumOff val="25000"/>
                </a:schemeClr>
              </a:solidFill>
            </a:endParaRPr>
          </a:p>
          <a:p>
            <a:pPr indent="-285750">
              <a:buClr>
                <a:schemeClr val="accent1"/>
              </a:buClr>
              <a:buFont typeface="Wingdings" pitchFamily="2" charset="2"/>
              <a:buChar char="Ø"/>
            </a:pPr>
            <a:r>
              <a:rPr lang="fr-FR" dirty="0">
                <a:solidFill>
                  <a:schemeClr val="tx1">
                    <a:lumMod val="75000"/>
                    <a:lumOff val="25000"/>
                  </a:schemeClr>
                </a:solidFill>
              </a:rPr>
              <a:t>Il permet de vous concentrer sur la direction de votre entreprise et fournit des cibles qui aideront votre entreprise à se développer. Il vous donnera également l'occasion de prendre du recul et d'examiner votre rendement ainsi que les facteurs ayant une influence sur votre entreprise.</a:t>
            </a:r>
          </a:p>
          <a:p>
            <a:pPr>
              <a:buFont typeface="Arial" pitchFamily="34" charset="0"/>
              <a:buChar char="•"/>
            </a:pPr>
            <a:endParaRPr lang="fr-FR" dirty="0"/>
          </a:p>
          <a:p>
            <a:pPr>
              <a:buFont typeface="Arial" pitchFamily="34" charset="0"/>
              <a:buChar char="•"/>
            </a:pPr>
            <a:endParaRPr lang="fr-FR" dirty="0"/>
          </a:p>
        </p:txBody>
      </p:sp>
      <p:sp>
        <p:nvSpPr>
          <p:cNvPr id="4" name="Rectangle 3"/>
          <p:cNvSpPr/>
          <p:nvPr/>
        </p:nvSpPr>
        <p:spPr>
          <a:xfrm>
            <a:off x="2439608" y="478437"/>
            <a:ext cx="7358114" cy="646331"/>
          </a:xfrm>
          <a:prstGeom prst="rect">
            <a:avLst/>
          </a:prstGeom>
        </p:spPr>
        <p:txBody>
          <a:bodyPr wrap="square">
            <a:spAutoFit/>
          </a:bodyPr>
          <a:lstStyle/>
          <a:p>
            <a:r>
              <a:rPr lang="fr-FR" sz="3600" u="sng" dirty="0">
                <a:ln w="0"/>
                <a:solidFill>
                  <a:schemeClr val="accent1"/>
                </a:solidFill>
                <a:effectLst>
                  <a:outerShdw blurRad="38100" dist="25400" dir="5400000" algn="ctr" rotWithShape="0">
                    <a:srgbClr val="6E747A">
                      <a:alpha val="43000"/>
                    </a:srgbClr>
                  </a:outerShdw>
                </a:effectLst>
                <a:latin typeface="+mj-lt"/>
                <a:ea typeface="+mj-ea"/>
                <a:cs typeface="+mj-cs"/>
              </a:rPr>
              <a:t>Avantages du budget(suite)</a:t>
            </a:r>
          </a:p>
        </p:txBody>
      </p:sp>
      <p:sp>
        <p:nvSpPr>
          <p:cNvPr id="5" name="Espace réservé du numéro de diapositive 4"/>
          <p:cNvSpPr>
            <a:spLocks noGrp="1"/>
          </p:cNvSpPr>
          <p:nvPr>
            <p:ph type="sldNum" sz="quarter" idx="12"/>
          </p:nvPr>
        </p:nvSpPr>
        <p:spPr/>
        <p:txBody>
          <a:bodyPr/>
          <a:lstStyle/>
          <a:p>
            <a:fld id="{56060DB0-80D3-45B8-9208-CF1ADFC4C6C0}" type="slidenum">
              <a:rPr lang="fr-FR" smtClean="0"/>
              <a:t>32</a:t>
            </a:fld>
            <a:endParaRPr lang="fr-FR"/>
          </a:p>
        </p:txBody>
      </p:sp>
    </p:spTree>
    <p:extLst>
      <p:ext uri="{BB962C8B-B14F-4D97-AF65-F5344CB8AC3E}">
        <p14:creationId xmlns:p14="http://schemas.microsoft.com/office/powerpoint/2010/main" val="3723511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7992" y="1340769"/>
            <a:ext cx="10074007" cy="400110"/>
          </a:xfrm>
          <a:prstGeom prst="rect">
            <a:avLst/>
          </a:prstGeom>
        </p:spPr>
        <p:txBody>
          <a:bodyPr wrap="square">
            <a:spAutoFit/>
          </a:bodyPr>
          <a:lstStyle/>
          <a:p>
            <a:r>
              <a:rPr lang="fr-FR" sz="2000" dirty="0">
                <a:solidFill>
                  <a:schemeClr val="tx1">
                    <a:lumMod val="75000"/>
                    <a:lumOff val="25000"/>
                  </a:schemeClr>
                </a:solidFill>
                <a:effectLst>
                  <a:outerShdw blurRad="38100" dist="38100" dir="2700000" algn="tl">
                    <a:srgbClr val="000000">
                      <a:alpha val="43137"/>
                    </a:srgbClr>
                  </a:outerShdw>
                </a:effectLst>
              </a:rPr>
              <a:t>3)Analyser, comprendre et corriger les prévisions</a:t>
            </a:r>
          </a:p>
        </p:txBody>
      </p:sp>
      <p:sp>
        <p:nvSpPr>
          <p:cNvPr id="3" name="Rectangle 2"/>
          <p:cNvSpPr/>
          <p:nvPr/>
        </p:nvSpPr>
        <p:spPr>
          <a:xfrm>
            <a:off x="2110161" y="1844825"/>
            <a:ext cx="8572528" cy="4247317"/>
          </a:xfrm>
          <a:prstGeom prst="rect">
            <a:avLst/>
          </a:prstGeom>
        </p:spPr>
        <p:txBody>
          <a:bodyPr wrap="square">
            <a:spAutoFit/>
          </a:bodyPr>
          <a:lstStyle/>
          <a:p>
            <a:pPr indent="-285750">
              <a:buClr>
                <a:schemeClr val="accent1"/>
              </a:buClr>
              <a:buFont typeface="Wingdings" pitchFamily="2" charset="2"/>
              <a:buChar char="Ø"/>
            </a:pPr>
            <a:r>
              <a:rPr lang="fr-FR" dirty="0">
                <a:solidFill>
                  <a:schemeClr val="tx1">
                    <a:lumMod val="75000"/>
                    <a:lumOff val="25000"/>
                  </a:schemeClr>
                </a:solidFill>
              </a:rPr>
              <a:t>L'établissement d'un budget consiste à recenser, identifier et classer vos dépenses puis vos recettes, puis à réaliser des ajustements pour atteindre l'équilibre ou la marge espérée.</a:t>
            </a:r>
          </a:p>
          <a:p>
            <a:pPr indent="-285750">
              <a:buClr>
                <a:schemeClr val="accent1"/>
              </a:buClr>
              <a:buFont typeface="Wingdings" pitchFamily="2" charset="2"/>
              <a:buChar char="Ø"/>
            </a:pPr>
            <a:endParaRPr lang="fr-FR" dirty="0">
              <a:solidFill>
                <a:schemeClr val="tx1">
                  <a:lumMod val="75000"/>
                  <a:lumOff val="25000"/>
                </a:schemeClr>
              </a:solidFill>
            </a:endParaRPr>
          </a:p>
          <a:p>
            <a:pPr indent="-285750">
              <a:buClr>
                <a:schemeClr val="accent1"/>
              </a:buClr>
              <a:buFont typeface="Wingdings" pitchFamily="2" charset="2"/>
              <a:buChar char="Ø"/>
            </a:pPr>
            <a:r>
              <a:rPr lang="fr-FR" dirty="0">
                <a:solidFill>
                  <a:schemeClr val="tx1">
                    <a:lumMod val="75000"/>
                    <a:lumOff val="25000"/>
                  </a:schemeClr>
                </a:solidFill>
              </a:rPr>
              <a:t>Constituer un moyen de communiquer les projets et les activités de l’entreprise aux associés et au public.</a:t>
            </a:r>
          </a:p>
          <a:p>
            <a:pPr indent="-285750">
              <a:buClr>
                <a:schemeClr val="accent1"/>
              </a:buClr>
              <a:buFont typeface="Wingdings" pitchFamily="2" charset="2"/>
              <a:buChar char="Ø"/>
            </a:pPr>
            <a:endParaRPr lang="fr-FR" dirty="0">
              <a:solidFill>
                <a:schemeClr val="tx1">
                  <a:lumMod val="75000"/>
                  <a:lumOff val="25000"/>
                </a:schemeClr>
              </a:solidFill>
            </a:endParaRPr>
          </a:p>
          <a:p>
            <a:pPr indent="-285750">
              <a:buClr>
                <a:schemeClr val="accent1"/>
              </a:buClr>
              <a:buFont typeface="Wingdings" pitchFamily="2" charset="2"/>
              <a:buChar char="Ø"/>
            </a:pPr>
            <a:r>
              <a:rPr lang="fr-FR" dirty="0">
                <a:solidFill>
                  <a:schemeClr val="tx1">
                    <a:lumMod val="75000"/>
                    <a:lumOff val="25000"/>
                  </a:schemeClr>
                </a:solidFill>
              </a:rPr>
              <a:t>une meilleure clarté et concentration. affecter les ressources appropriées aux projets</a:t>
            </a:r>
          </a:p>
          <a:p>
            <a:pPr indent="-285750">
              <a:buClr>
                <a:schemeClr val="accent1"/>
              </a:buClr>
              <a:buFont typeface="Wingdings" pitchFamily="2" charset="2"/>
              <a:buChar char="Ø"/>
            </a:pPr>
            <a:endParaRPr lang="fr-FR" dirty="0">
              <a:solidFill>
                <a:schemeClr val="tx1">
                  <a:lumMod val="75000"/>
                  <a:lumOff val="25000"/>
                </a:schemeClr>
              </a:solidFill>
            </a:endParaRPr>
          </a:p>
          <a:p>
            <a:pPr indent="-285750">
              <a:buClr>
                <a:schemeClr val="accent1"/>
              </a:buClr>
              <a:buFont typeface="Wingdings" pitchFamily="2" charset="2"/>
              <a:buChar char="Ø"/>
            </a:pPr>
            <a:r>
              <a:rPr lang="fr-FR" dirty="0">
                <a:solidFill>
                  <a:schemeClr val="tx1">
                    <a:lumMod val="75000"/>
                    <a:lumOff val="25000"/>
                  </a:schemeClr>
                </a:solidFill>
              </a:rPr>
              <a:t>Il permet de mieux maîtriser les coûts et de vous prémunir contre une gestion non adéquate de vos ressources</a:t>
            </a:r>
          </a:p>
          <a:p>
            <a:pPr indent="-285750">
              <a:buClr>
                <a:schemeClr val="accent1"/>
              </a:buClr>
              <a:buFont typeface="Wingdings" pitchFamily="2" charset="2"/>
              <a:buChar char="Ø"/>
            </a:pPr>
            <a:endParaRPr lang="fr-FR" dirty="0">
              <a:solidFill>
                <a:schemeClr val="tx1">
                  <a:lumMod val="75000"/>
                  <a:lumOff val="25000"/>
                </a:schemeClr>
              </a:solidFill>
            </a:endParaRPr>
          </a:p>
          <a:p>
            <a:pPr indent="-285750">
              <a:buClr>
                <a:schemeClr val="accent1"/>
              </a:buClr>
              <a:buFont typeface="Wingdings" pitchFamily="2" charset="2"/>
              <a:buChar char="Ø"/>
            </a:pPr>
            <a:r>
              <a:rPr lang="fr-FR" dirty="0">
                <a:solidFill>
                  <a:schemeClr val="tx1">
                    <a:lumMod val="75000"/>
                    <a:lumOff val="25000"/>
                  </a:schemeClr>
                </a:solidFill>
              </a:rPr>
              <a:t> Il vous permet de suivre à l’avance les éventuels manques de recettes et de déceler la hausse potentielle des charges</a:t>
            </a:r>
          </a:p>
        </p:txBody>
      </p:sp>
      <p:sp>
        <p:nvSpPr>
          <p:cNvPr id="5" name="Rectangle 4"/>
          <p:cNvSpPr/>
          <p:nvPr/>
        </p:nvSpPr>
        <p:spPr>
          <a:xfrm>
            <a:off x="2439608" y="478437"/>
            <a:ext cx="7358114" cy="646331"/>
          </a:xfrm>
          <a:prstGeom prst="rect">
            <a:avLst/>
          </a:prstGeom>
        </p:spPr>
        <p:txBody>
          <a:bodyPr wrap="square">
            <a:spAutoFit/>
          </a:bodyPr>
          <a:lstStyle/>
          <a:p>
            <a:r>
              <a:rPr lang="fr-FR" sz="3600" u="sng" dirty="0">
                <a:ln w="0"/>
                <a:solidFill>
                  <a:schemeClr val="accent1"/>
                </a:solidFill>
                <a:effectLst>
                  <a:outerShdw blurRad="38100" dist="25400" dir="5400000" algn="ctr" rotWithShape="0">
                    <a:srgbClr val="6E747A">
                      <a:alpha val="43000"/>
                    </a:srgbClr>
                  </a:outerShdw>
                </a:effectLst>
                <a:latin typeface="+mj-lt"/>
                <a:ea typeface="+mj-ea"/>
                <a:cs typeface="+mj-cs"/>
              </a:rPr>
              <a:t>Avantages du budget(suite)</a:t>
            </a:r>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33</a:t>
            </a:fld>
            <a:endParaRPr lang="fr-FR"/>
          </a:p>
        </p:txBody>
      </p:sp>
    </p:spTree>
    <p:extLst>
      <p:ext uri="{BB962C8B-B14F-4D97-AF65-F5344CB8AC3E}">
        <p14:creationId xmlns:p14="http://schemas.microsoft.com/office/powerpoint/2010/main" val="18498594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8352" y="1596207"/>
            <a:ext cx="6840760" cy="400110"/>
          </a:xfrm>
          <a:prstGeom prst="rect">
            <a:avLst/>
          </a:prstGeom>
        </p:spPr>
        <p:txBody>
          <a:bodyPr wrap="square">
            <a:spAutoFit/>
          </a:bodyPr>
          <a:lstStyle/>
          <a:p>
            <a:r>
              <a:rPr lang="fr-FR" sz="2000" dirty="0">
                <a:solidFill>
                  <a:schemeClr val="tx1">
                    <a:lumMod val="75000"/>
                    <a:lumOff val="25000"/>
                  </a:schemeClr>
                </a:solidFill>
                <a:effectLst>
                  <a:outerShdw blurRad="38100" dist="38100" dir="2700000" algn="tl">
                    <a:srgbClr val="000000">
                      <a:alpha val="43137"/>
                    </a:srgbClr>
                  </a:outerShdw>
                </a:effectLst>
              </a:rPr>
              <a:t>4)Aide à la décision , choix d’une stratégie</a:t>
            </a:r>
          </a:p>
        </p:txBody>
      </p:sp>
      <p:sp>
        <p:nvSpPr>
          <p:cNvPr id="3" name="Rectangle 2"/>
          <p:cNvSpPr/>
          <p:nvPr/>
        </p:nvSpPr>
        <p:spPr>
          <a:xfrm>
            <a:off x="2158352" y="2333202"/>
            <a:ext cx="9298932" cy="2585323"/>
          </a:xfrm>
          <a:prstGeom prst="rect">
            <a:avLst/>
          </a:prstGeom>
        </p:spPr>
        <p:txBody>
          <a:bodyPr wrap="square">
            <a:spAutoFit/>
          </a:bodyPr>
          <a:lstStyle/>
          <a:p>
            <a:pPr indent="-285750">
              <a:buClr>
                <a:schemeClr val="accent1"/>
              </a:buClr>
              <a:buFont typeface="Wingdings" pitchFamily="2" charset="2"/>
              <a:buChar char="Ø"/>
            </a:pPr>
            <a:r>
              <a:rPr lang="fr-FR" dirty="0">
                <a:solidFill>
                  <a:schemeClr val="tx1">
                    <a:lumMod val="75000"/>
                    <a:lumOff val="25000"/>
                  </a:schemeClr>
                </a:solidFill>
              </a:rPr>
              <a:t>votre budget  vous permettra également de choisir une stratégie de management définie. </a:t>
            </a:r>
          </a:p>
          <a:p>
            <a:pPr indent="-285750">
              <a:buClr>
                <a:schemeClr val="accent1"/>
              </a:buClr>
              <a:buFont typeface="Wingdings" pitchFamily="2" charset="2"/>
              <a:buChar char="Ø"/>
            </a:pPr>
            <a:endParaRPr lang="fr-FR" dirty="0">
              <a:solidFill>
                <a:schemeClr val="tx1">
                  <a:lumMod val="75000"/>
                  <a:lumOff val="25000"/>
                </a:schemeClr>
              </a:solidFill>
            </a:endParaRPr>
          </a:p>
          <a:p>
            <a:pPr indent="-285750">
              <a:buClr>
                <a:schemeClr val="accent1"/>
              </a:buClr>
              <a:buFont typeface="Wingdings" pitchFamily="2" charset="2"/>
              <a:buChar char="Ø"/>
            </a:pPr>
            <a:r>
              <a:rPr lang="fr-FR" dirty="0">
                <a:solidFill>
                  <a:schemeClr val="tx1">
                    <a:lumMod val="75000"/>
                    <a:lumOff val="25000"/>
                  </a:schemeClr>
                </a:solidFill>
              </a:rPr>
              <a:t>un outil d’aide à la prise de décisions capable de suggérer aux gestionnaires les meilleures stratégies à prendre pour atteindre leurs objectifs .</a:t>
            </a:r>
          </a:p>
          <a:p>
            <a:pPr>
              <a:buFont typeface="Wingdings" pitchFamily="2" charset="2"/>
              <a:buChar char="Ø"/>
            </a:pPr>
            <a:endParaRPr lang="fr-FR" dirty="0"/>
          </a:p>
          <a:p>
            <a:pPr>
              <a:buFont typeface="Wingdings" pitchFamily="2" charset="2"/>
              <a:buChar char="Ø"/>
            </a:pPr>
            <a:endParaRPr lang="fr-FR" dirty="0"/>
          </a:p>
          <a:p>
            <a:pPr>
              <a:buFont typeface="Wingdings" pitchFamily="2" charset="2"/>
              <a:buChar char="Ø"/>
            </a:pPr>
            <a:endParaRPr lang="fr-FR" dirty="0"/>
          </a:p>
          <a:p>
            <a:pPr>
              <a:buFont typeface="Wingdings" pitchFamily="2" charset="2"/>
              <a:buChar char="Ø"/>
            </a:pPr>
            <a:endParaRPr lang="fr-FR" dirty="0"/>
          </a:p>
        </p:txBody>
      </p:sp>
      <p:sp>
        <p:nvSpPr>
          <p:cNvPr id="5" name="Rectangle 4"/>
          <p:cNvSpPr/>
          <p:nvPr/>
        </p:nvSpPr>
        <p:spPr>
          <a:xfrm>
            <a:off x="2439608" y="478437"/>
            <a:ext cx="7358114" cy="646331"/>
          </a:xfrm>
          <a:prstGeom prst="rect">
            <a:avLst/>
          </a:prstGeom>
        </p:spPr>
        <p:txBody>
          <a:bodyPr wrap="square">
            <a:spAutoFit/>
          </a:bodyPr>
          <a:lstStyle/>
          <a:p>
            <a:r>
              <a:rPr lang="fr-FR" sz="3600" u="sng" dirty="0">
                <a:ln w="0"/>
                <a:solidFill>
                  <a:schemeClr val="accent1"/>
                </a:solidFill>
                <a:effectLst>
                  <a:outerShdw blurRad="38100" dist="25400" dir="5400000" algn="ctr" rotWithShape="0">
                    <a:srgbClr val="6E747A">
                      <a:alpha val="43000"/>
                    </a:srgbClr>
                  </a:outerShdw>
                </a:effectLst>
                <a:latin typeface="+mj-lt"/>
                <a:ea typeface="+mj-ea"/>
                <a:cs typeface="+mj-cs"/>
              </a:rPr>
              <a:t>Avantages du budget(suite)</a:t>
            </a:r>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34</a:t>
            </a:fld>
            <a:endParaRPr lang="fr-FR"/>
          </a:p>
        </p:txBody>
      </p:sp>
    </p:spTree>
    <p:extLst>
      <p:ext uri="{BB962C8B-B14F-4D97-AF65-F5344CB8AC3E}">
        <p14:creationId xmlns:p14="http://schemas.microsoft.com/office/powerpoint/2010/main" val="3193797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7649" y="1475492"/>
            <a:ext cx="4737194" cy="400110"/>
          </a:xfrm>
          <a:prstGeom prst="rect">
            <a:avLst/>
          </a:prstGeom>
        </p:spPr>
        <p:txBody>
          <a:bodyPr wrap="square">
            <a:spAutoFit/>
          </a:bodyPr>
          <a:lstStyle/>
          <a:p>
            <a:r>
              <a:rPr lang="fr-FR" sz="2000" dirty="0">
                <a:solidFill>
                  <a:schemeClr val="tx1">
                    <a:lumMod val="75000"/>
                    <a:lumOff val="25000"/>
                  </a:schemeClr>
                </a:solidFill>
                <a:effectLst>
                  <a:outerShdw blurRad="38100" dist="38100" dir="2700000" algn="tl">
                    <a:srgbClr val="000000">
                      <a:alpha val="43137"/>
                    </a:srgbClr>
                  </a:outerShdw>
                </a:effectLst>
              </a:rPr>
              <a:t>5) Mesurer et contrôler le rendement</a:t>
            </a:r>
          </a:p>
        </p:txBody>
      </p:sp>
      <p:sp>
        <p:nvSpPr>
          <p:cNvPr id="3" name="Rectangle 2"/>
          <p:cNvSpPr/>
          <p:nvPr/>
        </p:nvSpPr>
        <p:spPr>
          <a:xfrm>
            <a:off x="1957758" y="1844825"/>
            <a:ext cx="8715404" cy="3416320"/>
          </a:xfrm>
          <a:prstGeom prst="rect">
            <a:avLst/>
          </a:prstGeom>
        </p:spPr>
        <p:txBody>
          <a:bodyPr wrap="square">
            <a:spAutoFit/>
          </a:bodyPr>
          <a:lstStyle/>
          <a:p>
            <a:pPr indent="-285750">
              <a:buClr>
                <a:schemeClr val="accent1"/>
              </a:buClr>
              <a:buFont typeface="Wingdings" pitchFamily="2" charset="2"/>
              <a:buChar char="Ø"/>
            </a:pPr>
            <a:r>
              <a:rPr lang="fr-FR" dirty="0">
                <a:solidFill>
                  <a:schemeClr val="tx1">
                    <a:lumMod val="75000"/>
                    <a:lumOff val="25000"/>
                  </a:schemeClr>
                </a:solidFill>
              </a:rPr>
              <a:t> permet de mesurer et de contrôler ses revenus et ses dépenses au fur et à mesure</a:t>
            </a:r>
          </a:p>
          <a:p>
            <a:pPr indent="-285750">
              <a:buClr>
                <a:schemeClr val="accent1"/>
              </a:buClr>
              <a:buFont typeface="Wingdings" pitchFamily="2" charset="2"/>
              <a:buChar char="Ø"/>
            </a:pPr>
            <a:endParaRPr lang="fr-FR" dirty="0">
              <a:solidFill>
                <a:schemeClr val="tx1">
                  <a:lumMod val="75000"/>
                  <a:lumOff val="25000"/>
                </a:schemeClr>
              </a:solidFill>
            </a:endParaRPr>
          </a:p>
          <a:p>
            <a:pPr indent="-285750">
              <a:buClr>
                <a:schemeClr val="accent1"/>
              </a:buClr>
              <a:buFont typeface="Wingdings" pitchFamily="2" charset="2"/>
              <a:buChar char="Ø"/>
            </a:pPr>
            <a:r>
              <a:rPr lang="fr-FR" dirty="0">
                <a:solidFill>
                  <a:schemeClr val="tx1">
                    <a:lumMod val="75000"/>
                    <a:lumOff val="25000"/>
                  </a:schemeClr>
                </a:solidFill>
              </a:rPr>
              <a:t>permet de reconnaître les écarts importants qui méritent une attention particulière. </a:t>
            </a:r>
          </a:p>
          <a:p>
            <a:pPr indent="-285750">
              <a:buClr>
                <a:schemeClr val="accent1"/>
              </a:buClr>
              <a:buFont typeface="Wingdings" pitchFamily="2" charset="2"/>
              <a:buChar char="Ø"/>
            </a:pPr>
            <a:endParaRPr lang="fr-FR" dirty="0">
              <a:solidFill>
                <a:schemeClr val="tx1">
                  <a:lumMod val="75000"/>
                  <a:lumOff val="25000"/>
                </a:schemeClr>
              </a:solidFill>
            </a:endParaRPr>
          </a:p>
          <a:p>
            <a:pPr indent="-285750">
              <a:buClr>
                <a:schemeClr val="accent1"/>
              </a:buClr>
              <a:buFont typeface="Wingdings" pitchFamily="2" charset="2"/>
              <a:buChar char="Ø"/>
            </a:pPr>
            <a:r>
              <a:rPr lang="fr-FR" dirty="0">
                <a:solidFill>
                  <a:schemeClr val="tx1">
                    <a:lumMod val="75000"/>
                    <a:lumOff val="25000"/>
                  </a:schemeClr>
                </a:solidFill>
              </a:rPr>
              <a:t>permet de se comparer avec les données des années passées, les données actuelles et les objectifs à long terme de l’entreprise</a:t>
            </a:r>
          </a:p>
          <a:p>
            <a:pPr indent="-285750">
              <a:buClr>
                <a:schemeClr val="accent1"/>
              </a:buClr>
              <a:buFont typeface="Wingdings" pitchFamily="2" charset="2"/>
              <a:buChar char="Ø"/>
            </a:pPr>
            <a:endParaRPr lang="fr-FR" dirty="0">
              <a:solidFill>
                <a:schemeClr val="tx1">
                  <a:lumMod val="75000"/>
                  <a:lumOff val="25000"/>
                </a:schemeClr>
              </a:solidFill>
            </a:endParaRPr>
          </a:p>
          <a:p>
            <a:pPr indent="-285750">
              <a:buClr>
                <a:schemeClr val="accent1"/>
              </a:buClr>
              <a:buFont typeface="Wingdings" pitchFamily="2" charset="2"/>
              <a:buChar char="Ø"/>
            </a:pPr>
            <a:r>
              <a:rPr lang="fr-FR" dirty="0">
                <a:solidFill>
                  <a:schemeClr val="tx1">
                    <a:lumMod val="75000"/>
                    <a:lumOff val="25000"/>
                  </a:schemeClr>
                </a:solidFill>
              </a:rPr>
              <a:t>Permet  de donner une idée sur le rendement afin d’essayer de l’améliorer. </a:t>
            </a:r>
          </a:p>
          <a:p>
            <a:pPr>
              <a:buFont typeface="Wingdings" pitchFamily="2" charset="2"/>
              <a:buChar char="Ø"/>
            </a:pPr>
            <a:endParaRPr lang="fr-FR" dirty="0"/>
          </a:p>
        </p:txBody>
      </p:sp>
      <p:sp>
        <p:nvSpPr>
          <p:cNvPr id="6" name="Rectangle 5"/>
          <p:cNvSpPr/>
          <p:nvPr/>
        </p:nvSpPr>
        <p:spPr>
          <a:xfrm>
            <a:off x="2439608" y="478437"/>
            <a:ext cx="7358114" cy="646331"/>
          </a:xfrm>
          <a:prstGeom prst="rect">
            <a:avLst/>
          </a:prstGeom>
        </p:spPr>
        <p:txBody>
          <a:bodyPr wrap="square">
            <a:spAutoFit/>
          </a:bodyPr>
          <a:lstStyle/>
          <a:p>
            <a:r>
              <a:rPr lang="fr-FR" sz="3600" u="sng" dirty="0">
                <a:ln w="0"/>
                <a:solidFill>
                  <a:schemeClr val="accent1"/>
                </a:solidFill>
                <a:effectLst>
                  <a:outerShdw blurRad="38100" dist="25400" dir="5400000" algn="ctr" rotWithShape="0">
                    <a:srgbClr val="6E747A">
                      <a:alpha val="43000"/>
                    </a:srgbClr>
                  </a:outerShdw>
                </a:effectLst>
                <a:latin typeface="+mj-lt"/>
                <a:ea typeface="+mj-ea"/>
                <a:cs typeface="+mj-cs"/>
              </a:rPr>
              <a:t>Avantages du budget(suite)</a:t>
            </a:r>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35</a:t>
            </a:fld>
            <a:endParaRPr lang="fr-FR"/>
          </a:p>
        </p:txBody>
      </p:sp>
    </p:spTree>
    <p:extLst>
      <p:ext uri="{BB962C8B-B14F-4D97-AF65-F5344CB8AC3E}">
        <p14:creationId xmlns:p14="http://schemas.microsoft.com/office/powerpoint/2010/main" val="20454695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1284" y="1268760"/>
            <a:ext cx="10587790" cy="3970318"/>
          </a:xfrm>
          <a:prstGeom prst="rect">
            <a:avLst/>
          </a:prstGeom>
        </p:spPr>
        <p:txBody>
          <a:bodyPr wrap="square">
            <a:spAutoFit/>
          </a:bodyPr>
          <a:lstStyle/>
          <a:p>
            <a:pPr fontAlgn="base">
              <a:buClr>
                <a:schemeClr val="accent1"/>
              </a:buClr>
            </a:pPr>
            <a:r>
              <a:rPr lang="fr-FR" dirty="0">
                <a:solidFill>
                  <a:schemeClr val="tx1">
                    <a:lumMod val="75000"/>
                    <a:lumOff val="25000"/>
                  </a:schemeClr>
                </a:solidFill>
              </a:rPr>
              <a:t>Les erreurs de rédaction d’un budget </a:t>
            </a:r>
            <a:r>
              <a:rPr lang="fr-FR" dirty="0" smtClean="0">
                <a:solidFill>
                  <a:schemeClr val="tx1">
                    <a:lumMod val="75000"/>
                    <a:lumOff val="25000"/>
                  </a:schemeClr>
                </a:solidFill>
              </a:rPr>
              <a:t>:</a:t>
            </a:r>
            <a:endParaRPr lang="fr-FR" dirty="0">
              <a:solidFill>
                <a:schemeClr val="tx1">
                  <a:lumMod val="75000"/>
                  <a:lumOff val="25000"/>
                </a:schemeClr>
              </a:solidFill>
            </a:endParaRPr>
          </a:p>
          <a:p>
            <a:pPr indent="-285750" fontAlgn="base">
              <a:buClr>
                <a:schemeClr val="accent1"/>
              </a:buClr>
              <a:buFont typeface="Wingdings" pitchFamily="2" charset="2"/>
              <a:buChar char="Ø"/>
            </a:pPr>
            <a:endParaRPr lang="fr-FR" dirty="0">
              <a:solidFill>
                <a:schemeClr val="tx1">
                  <a:lumMod val="75000"/>
                  <a:lumOff val="25000"/>
                </a:schemeClr>
              </a:solidFill>
            </a:endParaRPr>
          </a:p>
          <a:p>
            <a:pPr indent="-285750" fontAlgn="base">
              <a:buClr>
                <a:schemeClr val="accent1"/>
              </a:buClr>
              <a:buFont typeface="Wingdings" pitchFamily="2" charset="2"/>
              <a:buChar char="Ø"/>
            </a:pPr>
            <a:r>
              <a:rPr lang="fr-FR" dirty="0">
                <a:solidFill>
                  <a:schemeClr val="tx1">
                    <a:lumMod val="75000"/>
                    <a:lumOff val="25000"/>
                  </a:schemeClr>
                </a:solidFill>
              </a:rPr>
              <a:t>Manque de précision au niveau de la définition des revenus, des coûts et des éléments de bilan. dans ce cas </a:t>
            </a:r>
            <a:r>
              <a:rPr lang="fr-FR" dirty="0" smtClean="0">
                <a:solidFill>
                  <a:schemeClr val="tx1">
                    <a:lumMod val="75000"/>
                    <a:lumOff val="25000"/>
                  </a:schemeClr>
                </a:solidFill>
              </a:rPr>
              <a:t>le budget  </a:t>
            </a:r>
            <a:r>
              <a:rPr lang="fr-FR" dirty="0">
                <a:solidFill>
                  <a:schemeClr val="tx1">
                    <a:lumMod val="75000"/>
                    <a:lumOff val="25000"/>
                  </a:schemeClr>
                </a:solidFill>
              </a:rPr>
              <a:t>sera un moyen pour définir des mauvaises stratégie et aussi  prendre des mauvaises décisions.</a:t>
            </a:r>
          </a:p>
          <a:p>
            <a:pPr indent="-285750" fontAlgn="base">
              <a:buClr>
                <a:schemeClr val="accent1"/>
              </a:buClr>
              <a:buFont typeface="Wingdings" pitchFamily="2" charset="2"/>
              <a:buChar char="Ø"/>
            </a:pPr>
            <a:endParaRPr lang="fr-FR" dirty="0">
              <a:solidFill>
                <a:schemeClr val="tx1">
                  <a:lumMod val="75000"/>
                  <a:lumOff val="25000"/>
                </a:schemeClr>
              </a:solidFill>
            </a:endParaRPr>
          </a:p>
          <a:p>
            <a:pPr indent="-285750" fontAlgn="base">
              <a:buClr>
                <a:schemeClr val="accent1"/>
              </a:buClr>
              <a:buFont typeface="Wingdings" pitchFamily="2" charset="2"/>
              <a:buChar char="Ø"/>
            </a:pPr>
            <a:r>
              <a:rPr lang="fr-FR" dirty="0">
                <a:solidFill>
                  <a:schemeClr val="tx1">
                    <a:lumMod val="75000"/>
                    <a:lumOff val="25000"/>
                  </a:schemeClr>
                </a:solidFill>
              </a:rPr>
              <a:t>Prévision de ventes irréaliste et oubli ou bien sous-estimation de certains coûts. À ce moment le budget sera  une cause d’échec de l’entreprise.</a:t>
            </a:r>
          </a:p>
          <a:p>
            <a:pPr indent="-285750" fontAlgn="base">
              <a:buClr>
                <a:schemeClr val="accent1"/>
              </a:buClr>
              <a:buFont typeface="Wingdings" pitchFamily="2" charset="2"/>
              <a:buChar char="Ø"/>
            </a:pPr>
            <a:endParaRPr lang="fr-FR" dirty="0">
              <a:solidFill>
                <a:schemeClr val="tx1">
                  <a:lumMod val="75000"/>
                  <a:lumOff val="25000"/>
                </a:schemeClr>
              </a:solidFill>
            </a:endParaRPr>
          </a:p>
          <a:p>
            <a:pPr indent="-285750" fontAlgn="base">
              <a:buClr>
                <a:schemeClr val="accent1"/>
              </a:buClr>
              <a:buFont typeface="Wingdings" pitchFamily="2" charset="2"/>
              <a:buChar char="Ø"/>
            </a:pPr>
            <a:r>
              <a:rPr lang="fr-FR" dirty="0">
                <a:solidFill>
                  <a:schemeClr val="tx1">
                    <a:lumMod val="75000"/>
                    <a:lumOff val="25000"/>
                  </a:schemeClr>
                </a:solidFill>
              </a:rPr>
              <a:t> Manque de transparence et de consensus au niveau des hypothèses</a:t>
            </a:r>
          </a:p>
          <a:p>
            <a:pPr indent="-285750" fontAlgn="base">
              <a:buClr>
                <a:schemeClr val="accent1"/>
              </a:buClr>
              <a:buFont typeface="Wingdings" pitchFamily="2" charset="2"/>
              <a:buChar char="Ø"/>
            </a:pPr>
            <a:endParaRPr lang="fr-FR" dirty="0">
              <a:solidFill>
                <a:schemeClr val="tx1">
                  <a:lumMod val="75000"/>
                  <a:lumOff val="25000"/>
                </a:schemeClr>
              </a:solidFill>
            </a:endParaRPr>
          </a:p>
          <a:p>
            <a:pPr indent="-285750" fontAlgn="base">
              <a:buClr>
                <a:schemeClr val="accent1"/>
              </a:buClr>
              <a:buFont typeface="Wingdings" pitchFamily="2" charset="2"/>
              <a:buChar char="Ø"/>
            </a:pPr>
            <a:r>
              <a:rPr lang="fr-FR" dirty="0">
                <a:solidFill>
                  <a:schemeClr val="tx1">
                    <a:lumMod val="75000"/>
                    <a:lumOff val="25000"/>
                  </a:schemeClr>
                </a:solidFill>
              </a:rPr>
              <a:t>Manque de communication lors du changement d’hypothèses en cours de </a:t>
            </a:r>
            <a:r>
              <a:rPr lang="fr-FR" dirty="0" smtClean="0">
                <a:solidFill>
                  <a:schemeClr val="tx1">
                    <a:lumMod val="75000"/>
                    <a:lumOff val="25000"/>
                  </a:schemeClr>
                </a:solidFill>
              </a:rPr>
              <a:t>route</a:t>
            </a:r>
            <a:endParaRPr lang="fr-FR" dirty="0">
              <a:solidFill>
                <a:schemeClr val="tx1">
                  <a:lumMod val="75000"/>
                  <a:lumOff val="25000"/>
                </a:schemeClr>
              </a:solidFill>
            </a:endParaRPr>
          </a:p>
          <a:p>
            <a:pPr indent="-285750" fontAlgn="base">
              <a:buClr>
                <a:schemeClr val="accent1"/>
              </a:buClr>
              <a:buFont typeface="Wingdings" pitchFamily="2" charset="2"/>
              <a:buChar char="Ø"/>
            </a:pPr>
            <a:endParaRPr lang="fr-FR" dirty="0">
              <a:solidFill>
                <a:schemeClr val="tx1">
                  <a:lumMod val="75000"/>
                  <a:lumOff val="25000"/>
                </a:schemeClr>
              </a:solidFill>
            </a:endParaRPr>
          </a:p>
          <a:p>
            <a:pPr indent="-285750" fontAlgn="base">
              <a:buClr>
                <a:schemeClr val="accent1"/>
              </a:buClr>
              <a:buFont typeface="Wingdings" pitchFamily="2" charset="2"/>
              <a:buChar char="Ø"/>
            </a:pPr>
            <a:r>
              <a:rPr lang="fr-FR" dirty="0">
                <a:solidFill>
                  <a:schemeClr val="tx1">
                    <a:lumMod val="75000"/>
                    <a:lumOff val="25000"/>
                  </a:schemeClr>
                </a:solidFill>
              </a:rPr>
              <a:t>Absence de budget de prévision des flux monétaires et besoins de fonds de roulement</a:t>
            </a:r>
          </a:p>
        </p:txBody>
      </p:sp>
      <p:sp>
        <p:nvSpPr>
          <p:cNvPr id="4" name="Rectangle 3"/>
          <p:cNvSpPr/>
          <p:nvPr/>
        </p:nvSpPr>
        <p:spPr>
          <a:xfrm>
            <a:off x="2590763" y="523836"/>
            <a:ext cx="7852648" cy="646331"/>
          </a:xfrm>
          <a:prstGeom prst="rect">
            <a:avLst/>
          </a:prstGeom>
        </p:spPr>
        <p:txBody>
          <a:bodyPr wrap="square">
            <a:spAutoFit/>
          </a:bodyPr>
          <a:lstStyle/>
          <a:p>
            <a:r>
              <a:rPr lang="fr-FR" sz="3600" u="sng" dirty="0">
                <a:ln w="0"/>
                <a:solidFill>
                  <a:schemeClr val="accent1"/>
                </a:solidFill>
                <a:effectLst>
                  <a:outerShdw blurRad="38100" dist="25400" dir="5400000" algn="ctr" rotWithShape="0">
                    <a:srgbClr val="6E747A">
                      <a:alpha val="43000"/>
                    </a:srgbClr>
                  </a:outerShdw>
                </a:effectLst>
                <a:latin typeface="+mj-lt"/>
                <a:ea typeface="+mj-ea"/>
                <a:cs typeface="+mj-cs"/>
              </a:rPr>
              <a:t>Inconvénients du budget</a:t>
            </a:r>
          </a:p>
        </p:txBody>
      </p:sp>
      <p:sp>
        <p:nvSpPr>
          <p:cNvPr id="2" name="Espace réservé du numéro de diapositive 1"/>
          <p:cNvSpPr>
            <a:spLocks noGrp="1"/>
          </p:cNvSpPr>
          <p:nvPr>
            <p:ph type="sldNum" sz="quarter" idx="12"/>
          </p:nvPr>
        </p:nvSpPr>
        <p:spPr/>
        <p:txBody>
          <a:bodyPr/>
          <a:lstStyle/>
          <a:p>
            <a:fld id="{56060DB0-80D3-45B8-9208-CF1ADFC4C6C0}" type="slidenum">
              <a:rPr lang="fr-FR" smtClean="0"/>
              <a:t>36</a:t>
            </a:fld>
            <a:endParaRPr lang="fr-FR"/>
          </a:p>
        </p:txBody>
      </p:sp>
    </p:spTree>
    <p:extLst>
      <p:ext uri="{BB962C8B-B14F-4D97-AF65-F5344CB8AC3E}">
        <p14:creationId xmlns:p14="http://schemas.microsoft.com/office/powerpoint/2010/main" val="23761877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179" y="1634986"/>
            <a:ext cx="8001056" cy="5355312"/>
          </a:xfrm>
          <a:prstGeom prst="rect">
            <a:avLst/>
          </a:prstGeom>
        </p:spPr>
        <p:txBody>
          <a:bodyPr wrap="square">
            <a:spAutoFit/>
          </a:bodyPr>
          <a:lstStyle/>
          <a:p>
            <a:pPr indent="-285750" fontAlgn="base">
              <a:buClr>
                <a:schemeClr val="accent1"/>
              </a:buClr>
              <a:buFont typeface="Wingdings" pitchFamily="2" charset="2"/>
              <a:buChar char="Ø"/>
            </a:pPr>
            <a:r>
              <a:rPr lang="fr-FR" dirty="0">
                <a:solidFill>
                  <a:schemeClr val="tx1">
                    <a:lumMod val="75000"/>
                    <a:lumOff val="25000"/>
                  </a:schemeClr>
                </a:solidFill>
              </a:rPr>
              <a:t>Déphasage avec les besoins fondamentaux de l’entreprise, ses réalités opérationnelles et ses stratégies </a:t>
            </a:r>
          </a:p>
          <a:p>
            <a:pPr indent="-285750" fontAlgn="base">
              <a:buClr>
                <a:schemeClr val="accent1"/>
              </a:buClr>
              <a:buFont typeface="Wingdings" pitchFamily="2" charset="2"/>
              <a:buChar char="Ø"/>
            </a:pPr>
            <a:endParaRPr lang="fr-FR" dirty="0">
              <a:solidFill>
                <a:schemeClr val="tx1">
                  <a:lumMod val="75000"/>
                  <a:lumOff val="25000"/>
                </a:schemeClr>
              </a:solidFill>
            </a:endParaRPr>
          </a:p>
          <a:p>
            <a:pPr indent="-285750" fontAlgn="base">
              <a:buClr>
                <a:schemeClr val="accent1"/>
              </a:buClr>
              <a:buFont typeface="Wingdings" pitchFamily="2" charset="2"/>
              <a:buChar char="Ø"/>
            </a:pPr>
            <a:r>
              <a:rPr lang="fr-FR" dirty="0">
                <a:solidFill>
                  <a:schemeClr val="tx1">
                    <a:lumMod val="75000"/>
                    <a:lumOff val="25000"/>
                  </a:schemeClr>
                </a:solidFill>
              </a:rPr>
              <a:t>Interprétations divergentes du budget parmi les différents groupes de l’entreprise, les filiales et les départements</a:t>
            </a:r>
          </a:p>
          <a:p>
            <a:pPr indent="-285750" fontAlgn="base">
              <a:buClr>
                <a:schemeClr val="accent1"/>
              </a:buClr>
              <a:buFont typeface="Wingdings" pitchFamily="2" charset="2"/>
              <a:buChar char="Ø"/>
            </a:pPr>
            <a:endParaRPr lang="fr-FR" dirty="0">
              <a:solidFill>
                <a:schemeClr val="tx1">
                  <a:lumMod val="75000"/>
                  <a:lumOff val="25000"/>
                </a:schemeClr>
              </a:solidFill>
            </a:endParaRPr>
          </a:p>
          <a:p>
            <a:pPr indent="-285750" fontAlgn="base">
              <a:buClr>
                <a:schemeClr val="accent1"/>
              </a:buClr>
              <a:buFont typeface="Wingdings" pitchFamily="2" charset="2"/>
              <a:buChar char="Ø"/>
            </a:pPr>
            <a:r>
              <a:rPr lang="fr-FR" dirty="0">
                <a:solidFill>
                  <a:schemeClr val="tx1">
                    <a:lumMod val="75000"/>
                    <a:lumOff val="25000"/>
                  </a:schemeClr>
                </a:solidFill>
              </a:rPr>
              <a:t>Manque de compétences informatiques des responsables et manque de validation provoquant des erreurs de calculs. </a:t>
            </a:r>
          </a:p>
          <a:p>
            <a:pPr indent="-285750" fontAlgn="base">
              <a:buClr>
                <a:schemeClr val="accent1"/>
              </a:buClr>
              <a:buFont typeface="Wingdings" pitchFamily="2" charset="2"/>
              <a:buChar char="Ø"/>
            </a:pPr>
            <a:endParaRPr lang="fr-FR" dirty="0">
              <a:solidFill>
                <a:schemeClr val="tx1">
                  <a:lumMod val="75000"/>
                  <a:lumOff val="25000"/>
                </a:schemeClr>
              </a:solidFill>
            </a:endParaRPr>
          </a:p>
          <a:p>
            <a:pPr indent="-285750" fontAlgn="base">
              <a:buClr>
                <a:schemeClr val="accent1"/>
              </a:buClr>
              <a:buFont typeface="Wingdings" pitchFamily="2" charset="2"/>
              <a:buChar char="Ø"/>
            </a:pPr>
            <a:endParaRPr lang="fr-FR" dirty="0">
              <a:solidFill>
                <a:schemeClr val="tx1">
                  <a:lumMod val="75000"/>
                  <a:lumOff val="25000"/>
                </a:schemeClr>
              </a:solidFill>
            </a:endParaRPr>
          </a:p>
          <a:p>
            <a:pPr indent="-285750" fontAlgn="base">
              <a:buClr>
                <a:schemeClr val="accent1"/>
              </a:buClr>
              <a:buFont typeface="Wingdings" pitchFamily="2" charset="2"/>
              <a:buChar char="Ø"/>
            </a:pPr>
            <a:r>
              <a:rPr lang="fr-FR" dirty="0">
                <a:solidFill>
                  <a:schemeClr val="tx1">
                    <a:lumMod val="75000"/>
                    <a:lumOff val="25000"/>
                  </a:schemeClr>
                </a:solidFill>
              </a:rPr>
              <a:t>Manque d’outils pour bien suivre et analyser les écarts avec le budget tout au long de l’année</a:t>
            </a:r>
          </a:p>
          <a:p>
            <a:pPr fontAlgn="base">
              <a:buFont typeface="Wingdings" pitchFamily="2" charset="2"/>
              <a:buChar char="Ø"/>
            </a:pPr>
            <a:endParaRPr lang="fr-FR" dirty="0"/>
          </a:p>
          <a:p>
            <a:pPr fontAlgn="base">
              <a:buFont typeface="Wingdings" pitchFamily="2" charset="2"/>
              <a:buChar char="Ø"/>
            </a:pPr>
            <a:endParaRPr lang="fr-FR" dirty="0"/>
          </a:p>
          <a:p>
            <a:pPr fontAlgn="base">
              <a:buFont typeface="Wingdings" pitchFamily="2" charset="2"/>
              <a:buChar char="Ø"/>
            </a:pPr>
            <a:endParaRPr lang="fr-FR" dirty="0"/>
          </a:p>
          <a:p>
            <a:r>
              <a:rPr lang="fr-FR" dirty="0"/>
              <a:t/>
            </a:r>
            <a:br>
              <a:rPr lang="fr-FR" dirty="0"/>
            </a:br>
            <a:endParaRPr lang="fr-FR" dirty="0"/>
          </a:p>
          <a:p>
            <a:pPr fontAlgn="base">
              <a:buFont typeface="Wingdings" pitchFamily="2" charset="2"/>
              <a:buChar char="Ø"/>
            </a:pPr>
            <a:endParaRPr lang="fr-FR" dirty="0"/>
          </a:p>
          <a:p>
            <a:pPr fontAlgn="base">
              <a:buFont typeface="Wingdings" pitchFamily="2" charset="2"/>
              <a:buChar char="Ø"/>
            </a:pPr>
            <a:endParaRPr lang="fr-FR" dirty="0"/>
          </a:p>
        </p:txBody>
      </p:sp>
      <p:sp>
        <p:nvSpPr>
          <p:cNvPr id="3" name="Rectangle 2"/>
          <p:cNvSpPr/>
          <p:nvPr/>
        </p:nvSpPr>
        <p:spPr>
          <a:xfrm>
            <a:off x="2590763" y="523836"/>
            <a:ext cx="7852648" cy="646331"/>
          </a:xfrm>
          <a:prstGeom prst="rect">
            <a:avLst/>
          </a:prstGeom>
        </p:spPr>
        <p:txBody>
          <a:bodyPr wrap="square">
            <a:spAutoFit/>
          </a:bodyPr>
          <a:lstStyle/>
          <a:p>
            <a:r>
              <a:rPr lang="fr-FR" sz="3600" u="sng" dirty="0">
                <a:ln w="0"/>
                <a:solidFill>
                  <a:schemeClr val="accent1"/>
                </a:solidFill>
                <a:effectLst>
                  <a:outerShdw blurRad="38100" dist="25400" dir="5400000" algn="ctr" rotWithShape="0">
                    <a:srgbClr val="6E747A">
                      <a:alpha val="43000"/>
                    </a:srgbClr>
                  </a:outerShdw>
                </a:effectLst>
                <a:latin typeface="+mj-lt"/>
                <a:ea typeface="+mj-ea"/>
                <a:cs typeface="+mj-cs"/>
              </a:rPr>
              <a:t>Inconvénients du </a:t>
            </a:r>
            <a:r>
              <a:rPr lang="fr-FR" sz="3600" u="sng" dirty="0" smtClean="0">
                <a:ln w="0"/>
                <a:solidFill>
                  <a:schemeClr val="accent1"/>
                </a:solidFill>
                <a:effectLst>
                  <a:outerShdw blurRad="38100" dist="25400" dir="5400000" algn="ctr" rotWithShape="0">
                    <a:srgbClr val="6E747A">
                      <a:alpha val="43000"/>
                    </a:srgbClr>
                  </a:outerShdw>
                </a:effectLst>
                <a:latin typeface="+mj-lt"/>
                <a:ea typeface="+mj-ea"/>
                <a:cs typeface="+mj-cs"/>
              </a:rPr>
              <a:t>budget(suite)</a:t>
            </a:r>
            <a:endParaRPr lang="fr-FR" sz="3600" u="sng" dirty="0">
              <a:ln w="0"/>
              <a:solidFill>
                <a:schemeClr val="accent1"/>
              </a:solidFill>
              <a:effectLst>
                <a:outerShdw blurRad="38100" dist="25400" dir="5400000" algn="ctr" rotWithShape="0">
                  <a:srgbClr val="6E747A">
                    <a:alpha val="43000"/>
                  </a:srgbClr>
                </a:outerShdw>
              </a:effectLst>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37</a:t>
            </a:fld>
            <a:endParaRPr lang="fr-FR"/>
          </a:p>
        </p:txBody>
      </p:sp>
    </p:spTree>
    <p:extLst>
      <p:ext uri="{BB962C8B-B14F-4D97-AF65-F5344CB8AC3E}">
        <p14:creationId xmlns:p14="http://schemas.microsoft.com/office/powerpoint/2010/main" val="3110240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p:txBody>
          <a:bodyPr/>
          <a:lstStyle/>
          <a:p>
            <a:endParaRPr lang="fr-FR"/>
          </a:p>
        </p:txBody>
      </p:sp>
      <p:sp>
        <p:nvSpPr>
          <p:cNvPr id="5" name="Espace réservé du contenu 2"/>
          <p:cNvSpPr>
            <a:spLocks noGrp="1"/>
          </p:cNvSpPr>
          <p:nvPr>
            <p:ph type="body" sz="quarter" idx="13"/>
          </p:nvPr>
        </p:nvSpPr>
        <p:spPr/>
        <p:txBody>
          <a:bodyPr>
            <a:normAutofit/>
          </a:bodyPr>
          <a:lstStyle/>
          <a:p>
            <a:pPr marL="82296" indent="0">
              <a:buNone/>
            </a:pPr>
            <a:r>
              <a:rPr lang="fr-FR" sz="36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Exemple </a:t>
            </a:r>
            <a:r>
              <a:rPr lang="fr-FR" sz="3600" b="1"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de </a:t>
            </a:r>
            <a:r>
              <a:rPr lang="fr-FR" sz="36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budget</a:t>
            </a:r>
            <a:endParaRPr lang="fr-FR" sz="3600" b="1"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2" name="Espace réservé du numéro de diapositive 1"/>
          <p:cNvSpPr>
            <a:spLocks noGrp="1"/>
          </p:cNvSpPr>
          <p:nvPr>
            <p:ph type="sldNum" sz="quarter" idx="12"/>
          </p:nvPr>
        </p:nvSpPr>
        <p:spPr/>
        <p:txBody>
          <a:bodyPr/>
          <a:lstStyle/>
          <a:p>
            <a:fld id="{56060DB0-80D3-45B8-9208-CF1ADFC4C6C0}" type="slidenum">
              <a:rPr lang="fr-FR" smtClean="0"/>
              <a:t>38</a:t>
            </a:fld>
            <a:endParaRPr lang="fr-FR"/>
          </a:p>
        </p:txBody>
      </p:sp>
    </p:spTree>
    <p:extLst>
      <p:ext uri="{BB962C8B-B14F-4D97-AF65-F5344CB8AC3E}">
        <p14:creationId xmlns:p14="http://schemas.microsoft.com/office/powerpoint/2010/main" val="31146875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0053" y="436095"/>
            <a:ext cx="9408368" cy="1938992"/>
          </a:xfrm>
          <a:prstGeom prst="rect">
            <a:avLst/>
          </a:prstGeom>
        </p:spPr>
        <p:txBody>
          <a:bodyPr wrap="square">
            <a:spAutoFit/>
          </a:bodyPr>
          <a:lstStyle/>
          <a:p>
            <a:pPr>
              <a:defRPr/>
            </a:pPr>
            <a:r>
              <a:rPr lang="fr-FR" sz="2000" dirty="0"/>
              <a:t>Le budget des approvisionnements se subdivise en plusieurs sous budgets </a:t>
            </a:r>
            <a:r>
              <a:rPr lang="fr-FR" sz="2000" dirty="0" smtClean="0"/>
              <a:t>:</a:t>
            </a:r>
          </a:p>
          <a:p>
            <a:pPr>
              <a:defRPr/>
            </a:pPr>
            <a:r>
              <a:rPr lang="fr-FR" sz="2000" dirty="0" smtClean="0"/>
              <a:t> </a:t>
            </a:r>
            <a:endParaRPr lang="fr-FR" sz="2000" dirty="0"/>
          </a:p>
          <a:p>
            <a:pPr>
              <a:defRPr/>
            </a:pPr>
            <a:r>
              <a:rPr lang="fr-FR" sz="2000" dirty="0"/>
              <a:t>• budget des commandes, </a:t>
            </a:r>
          </a:p>
          <a:p>
            <a:pPr>
              <a:defRPr/>
            </a:pPr>
            <a:r>
              <a:rPr lang="fr-FR" sz="2000" dirty="0"/>
              <a:t>• budget des livraisons, </a:t>
            </a:r>
          </a:p>
          <a:p>
            <a:pPr>
              <a:defRPr/>
            </a:pPr>
            <a:r>
              <a:rPr lang="fr-FR" sz="2000" dirty="0"/>
              <a:t>• budget des consommations, </a:t>
            </a:r>
          </a:p>
          <a:p>
            <a:pPr>
              <a:defRPr/>
            </a:pPr>
            <a:r>
              <a:rPr lang="fr-FR" sz="2000" dirty="0"/>
              <a:t>• budget des stocks,</a:t>
            </a:r>
          </a:p>
        </p:txBody>
      </p:sp>
      <p:pic>
        <p:nvPicPr>
          <p:cNvPr id="5"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75885" y="1193485"/>
            <a:ext cx="459422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56060DB0-80D3-45B8-9208-CF1ADFC4C6C0}" type="slidenum">
              <a:rPr lang="fr-FR" smtClean="0"/>
              <a:t>39</a:t>
            </a:fld>
            <a:endParaRPr lang="fr-FR"/>
          </a:p>
        </p:txBody>
      </p:sp>
    </p:spTree>
    <p:extLst>
      <p:ext uri="{BB962C8B-B14F-4D97-AF65-F5344CB8AC3E}">
        <p14:creationId xmlns:p14="http://schemas.microsoft.com/office/powerpoint/2010/main" val="304081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8329" y="647781"/>
            <a:ext cx="8911687" cy="1280890"/>
          </a:xfrm>
        </p:spPr>
        <p:txBody>
          <a:bodyPr>
            <a:normAutofit/>
          </a:bodyPr>
          <a:lstStyle/>
          <a:p>
            <a:pPr algn="ctr"/>
            <a:r>
              <a:rPr lang="fr-FR" u="sng" dirty="0" smtClean="0">
                <a:ln w="0"/>
                <a:solidFill>
                  <a:schemeClr val="accent1"/>
                </a:solidFill>
                <a:effectLst>
                  <a:outerShdw blurRad="38100" dist="25400" dir="5400000" algn="ctr" rotWithShape="0">
                    <a:srgbClr val="6E747A">
                      <a:alpha val="43000"/>
                    </a:srgbClr>
                  </a:outerShdw>
                </a:effectLst>
              </a:rPr>
              <a:t>Qu’est </a:t>
            </a:r>
            <a:r>
              <a:rPr lang="fr-FR" u="sng" dirty="0">
                <a:ln w="0"/>
                <a:solidFill>
                  <a:schemeClr val="accent1"/>
                </a:solidFill>
                <a:effectLst>
                  <a:outerShdw blurRad="38100" dist="25400" dir="5400000" algn="ctr" rotWithShape="0">
                    <a:srgbClr val="6E747A">
                      <a:alpha val="43000"/>
                    </a:srgbClr>
                  </a:outerShdw>
                </a:effectLst>
              </a:rPr>
              <a:t>ce qu’un </a:t>
            </a:r>
            <a:r>
              <a:rPr lang="fr-FR" u="sng" dirty="0" smtClean="0">
                <a:ln w="0"/>
                <a:solidFill>
                  <a:schemeClr val="accent1"/>
                </a:solidFill>
                <a:effectLst>
                  <a:outerShdw blurRad="38100" dist="25400" dir="5400000" algn="ctr" rotWithShape="0">
                    <a:srgbClr val="6E747A">
                      <a:alpha val="43000"/>
                    </a:srgbClr>
                  </a:outerShdw>
                </a:effectLst>
              </a:rPr>
              <a:t>budget  ?</a:t>
            </a:r>
            <a:endParaRPr lang="fr-FR"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2625630" y="2763737"/>
            <a:ext cx="8651970" cy="1477328"/>
          </a:xfrm>
          <a:prstGeom prst="rect">
            <a:avLst/>
          </a:prstGeom>
        </p:spPr>
        <p:txBody>
          <a:bodyPr wrap="square">
            <a:spAutoFit/>
          </a:bodyPr>
          <a:lstStyle/>
          <a:p>
            <a:pPr marL="285750" indent="-285750">
              <a:buFont typeface="Wingdings" pitchFamily="2" charset="2"/>
              <a:buChar char="v"/>
            </a:pPr>
            <a:r>
              <a:rPr lang="fr-FR" dirty="0"/>
              <a:t> Établir un budget, c’est faire deux listes dans un même tableau. D’un côté, l’argent que l’on va reçoir (les recettes) ; de l’autre côté, l’argent qui sera utilisé pour avoir quelque chose (les dépenses) pendant une même période de temps (1 an).</a:t>
            </a:r>
          </a:p>
          <a:p>
            <a:endParaRPr lang="fr-FR" dirty="0"/>
          </a:p>
        </p:txBody>
      </p:sp>
      <p:sp>
        <p:nvSpPr>
          <p:cNvPr id="5" name="Rectangle 4"/>
          <p:cNvSpPr/>
          <p:nvPr/>
        </p:nvSpPr>
        <p:spPr>
          <a:xfrm>
            <a:off x="2623574" y="4212236"/>
            <a:ext cx="8365268" cy="646331"/>
          </a:xfrm>
          <a:prstGeom prst="rect">
            <a:avLst/>
          </a:prstGeom>
        </p:spPr>
        <p:txBody>
          <a:bodyPr wrap="square">
            <a:spAutoFit/>
          </a:bodyPr>
          <a:lstStyle/>
          <a:p>
            <a:pPr marL="285750" indent="-285750">
              <a:buFont typeface="Wingdings" pitchFamily="2" charset="2"/>
              <a:buChar char="v"/>
            </a:pPr>
            <a:r>
              <a:rPr lang="fr-FR" dirty="0"/>
              <a:t>Un budget permet de prévoir les recettes et d’anticiper les dépenses de </a:t>
            </a:r>
            <a:r>
              <a:rPr lang="fr-FR" dirty="0">
                <a:solidFill>
                  <a:srgbClr val="FF0000"/>
                </a:solidFill>
              </a:rPr>
              <a:t>l’exercice comptable  à venir</a:t>
            </a:r>
          </a:p>
        </p:txBody>
      </p:sp>
      <p:sp>
        <p:nvSpPr>
          <p:cNvPr id="6" name="Rectangle 5"/>
          <p:cNvSpPr/>
          <p:nvPr/>
        </p:nvSpPr>
        <p:spPr>
          <a:xfrm>
            <a:off x="2623574" y="1909717"/>
            <a:ext cx="8654026" cy="646331"/>
          </a:xfrm>
          <a:prstGeom prst="rect">
            <a:avLst/>
          </a:prstGeom>
        </p:spPr>
        <p:txBody>
          <a:bodyPr wrap="square">
            <a:spAutoFit/>
          </a:bodyPr>
          <a:lstStyle/>
          <a:p>
            <a:pPr marL="285750" indent="-285750">
              <a:buFont typeface="Wingdings" pitchFamily="2" charset="2"/>
              <a:buChar char="v"/>
            </a:pPr>
            <a:r>
              <a:rPr lang="fr-FR" dirty="0"/>
              <a:t>Le budget est </a:t>
            </a:r>
            <a:r>
              <a:rPr lang="fr-FR" b="1" dirty="0">
                <a:solidFill>
                  <a:srgbClr val="FF0000"/>
                </a:solidFill>
              </a:rPr>
              <a:t>annuel</a:t>
            </a:r>
            <a:r>
              <a:rPr lang="fr-FR" dirty="0"/>
              <a:t> et revêt une</a:t>
            </a:r>
            <a:r>
              <a:rPr lang="fr-FR" dirty="0">
                <a:solidFill>
                  <a:srgbClr val="FF0000"/>
                </a:solidFill>
              </a:rPr>
              <a:t> </a:t>
            </a:r>
            <a:r>
              <a:rPr lang="fr-FR" b="1" dirty="0">
                <a:solidFill>
                  <a:srgbClr val="FF0000"/>
                </a:solidFill>
              </a:rPr>
              <a:t>forme</a:t>
            </a:r>
            <a:r>
              <a:rPr lang="fr-FR" dirty="0"/>
              <a:t> précise et obligatoire, conforme aux </a:t>
            </a:r>
            <a:r>
              <a:rPr lang="fr-FR" b="1" dirty="0">
                <a:solidFill>
                  <a:srgbClr val="FF0000"/>
                </a:solidFill>
              </a:rPr>
              <a:t>principes du droit budgétaire</a:t>
            </a:r>
            <a:r>
              <a:rPr lang="fr-FR" dirty="0"/>
              <a:t> </a:t>
            </a:r>
          </a:p>
        </p:txBody>
      </p:sp>
      <p:sp>
        <p:nvSpPr>
          <p:cNvPr id="7" name="Rectangle 6"/>
          <p:cNvSpPr/>
          <p:nvPr/>
        </p:nvSpPr>
        <p:spPr>
          <a:xfrm>
            <a:off x="2915349" y="5089399"/>
            <a:ext cx="8073493" cy="923330"/>
          </a:xfrm>
          <a:prstGeom prst="rect">
            <a:avLst/>
          </a:prstGeom>
        </p:spPr>
        <p:txBody>
          <a:bodyPr wrap="square">
            <a:spAutoFit/>
          </a:bodyPr>
          <a:lstStyle/>
          <a:p>
            <a:r>
              <a:rPr lang="fr-FR" dirty="0">
                <a:solidFill>
                  <a:srgbClr val="7030A0"/>
                </a:solidFill>
              </a:rPr>
              <a:t>Le budget est donc un </a:t>
            </a:r>
            <a:r>
              <a:rPr lang="fr-FR" b="1" dirty="0">
                <a:solidFill>
                  <a:srgbClr val="FF0000"/>
                </a:solidFill>
              </a:rPr>
              <a:t>acte </a:t>
            </a:r>
            <a:r>
              <a:rPr lang="fr-FR" b="1" dirty="0" smtClean="0">
                <a:solidFill>
                  <a:srgbClr val="FF0000"/>
                </a:solidFill>
              </a:rPr>
              <a:t>de prévision</a:t>
            </a:r>
            <a:r>
              <a:rPr lang="fr-FR" dirty="0">
                <a:solidFill>
                  <a:srgbClr val="FF0000"/>
                </a:solidFill>
              </a:rPr>
              <a:t> </a:t>
            </a:r>
            <a:r>
              <a:rPr lang="fr-FR" dirty="0">
                <a:solidFill>
                  <a:srgbClr val="7030A0"/>
                </a:solidFill>
              </a:rPr>
              <a:t>et </a:t>
            </a:r>
            <a:r>
              <a:rPr lang="fr-FR" b="1" dirty="0">
                <a:solidFill>
                  <a:srgbClr val="FF0000"/>
                </a:solidFill>
              </a:rPr>
              <a:t>d'évaluation</a:t>
            </a:r>
            <a:r>
              <a:rPr lang="fr-FR" dirty="0">
                <a:solidFill>
                  <a:srgbClr val="FF0000"/>
                </a:solidFill>
              </a:rPr>
              <a:t>  </a:t>
            </a:r>
            <a:r>
              <a:rPr lang="fr-FR" dirty="0">
                <a:solidFill>
                  <a:srgbClr val="7030A0"/>
                </a:solidFill>
              </a:rPr>
              <a:t>à venir:</a:t>
            </a:r>
          </a:p>
          <a:p>
            <a:r>
              <a:rPr lang="fr-FR" dirty="0">
                <a:solidFill>
                  <a:srgbClr val="7030A0"/>
                </a:solidFill>
              </a:rPr>
              <a:t>,,,,de </a:t>
            </a:r>
            <a:r>
              <a:rPr lang="fr-FR" b="1" dirty="0">
                <a:solidFill>
                  <a:srgbClr val="FF0000"/>
                </a:solidFill>
              </a:rPr>
              <a:t>recettes</a:t>
            </a:r>
            <a:r>
              <a:rPr lang="fr-FR" dirty="0">
                <a:solidFill>
                  <a:srgbClr val="7030A0"/>
                </a:solidFill>
              </a:rPr>
              <a:t> ,</a:t>
            </a:r>
          </a:p>
          <a:p>
            <a:r>
              <a:rPr lang="fr-FR" dirty="0">
                <a:solidFill>
                  <a:srgbClr val="7030A0"/>
                </a:solidFill>
              </a:rPr>
              <a:t>,,,,de </a:t>
            </a:r>
            <a:r>
              <a:rPr lang="fr-FR" b="1" dirty="0">
                <a:solidFill>
                  <a:srgbClr val="FF0000"/>
                </a:solidFill>
              </a:rPr>
              <a:t>dépenses</a:t>
            </a:r>
            <a:r>
              <a:rPr lang="fr-FR" dirty="0">
                <a:solidFill>
                  <a:srgbClr val="7030A0"/>
                </a:solidFill>
              </a:rPr>
              <a:t> .</a:t>
            </a:r>
          </a:p>
        </p:txBody>
      </p:sp>
      <p:sp>
        <p:nvSpPr>
          <p:cNvPr id="3" name="Espace réservé du numéro de diapositive 2"/>
          <p:cNvSpPr>
            <a:spLocks noGrp="1"/>
          </p:cNvSpPr>
          <p:nvPr>
            <p:ph type="sldNum" sz="quarter" idx="12"/>
          </p:nvPr>
        </p:nvSpPr>
        <p:spPr/>
        <p:txBody>
          <a:bodyPr/>
          <a:lstStyle/>
          <a:p>
            <a:fld id="{56060DB0-80D3-45B8-9208-CF1ADFC4C6C0}" type="slidenum">
              <a:rPr lang="fr-FR" smtClean="0"/>
              <a:t>4</a:t>
            </a:fld>
            <a:endParaRPr lang="fr-FR"/>
          </a:p>
        </p:txBody>
      </p:sp>
    </p:spTree>
    <p:extLst>
      <p:ext uri="{BB962C8B-B14F-4D97-AF65-F5344CB8AC3E}">
        <p14:creationId xmlns:p14="http://schemas.microsoft.com/office/powerpoint/2010/main" val="220108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nSpc>
                <a:spcPct val="120000"/>
              </a:lnSpc>
              <a:defRPr/>
            </a:pPr>
            <a:r>
              <a:rPr lang="fr-FR" u="sng" dirty="0">
                <a:ln w="0"/>
                <a:solidFill>
                  <a:schemeClr val="accent1"/>
                </a:solidFill>
                <a:effectLst>
                  <a:outerShdw blurRad="38100" dist="25400" dir="5400000" algn="ctr" rotWithShape="0">
                    <a:srgbClr val="6E747A">
                      <a:alpha val="43000"/>
                    </a:srgbClr>
                  </a:outerShdw>
                </a:effectLst>
              </a:rPr>
              <a:t>Eléments à prendre en compte. </a:t>
            </a:r>
          </a:p>
        </p:txBody>
      </p:sp>
      <p:sp>
        <p:nvSpPr>
          <p:cNvPr id="6" name="Rectangle 5"/>
          <p:cNvSpPr/>
          <p:nvPr/>
        </p:nvSpPr>
        <p:spPr>
          <a:xfrm>
            <a:off x="2927648" y="1484785"/>
            <a:ext cx="8576964" cy="1938992"/>
          </a:xfrm>
          <a:prstGeom prst="rect">
            <a:avLst/>
          </a:prstGeom>
        </p:spPr>
        <p:txBody>
          <a:bodyPr wrap="square">
            <a:spAutoFit/>
          </a:bodyPr>
          <a:lstStyle/>
          <a:p>
            <a:r>
              <a:rPr lang="fr-FR" b="1" dirty="0"/>
              <a:t>Stock minimum: </a:t>
            </a:r>
            <a:endParaRPr lang="fr-FR" dirty="0"/>
          </a:p>
          <a:p>
            <a:r>
              <a:rPr lang="fr-FR" dirty="0"/>
              <a:t>La  connaissance  du  délai  de  livraison  permet  d’évaluer  le  stock  nécessaire  pendant  le  délai  de livraison : stock </a:t>
            </a:r>
            <a:r>
              <a:rPr lang="fr-FR" dirty="0" smtClean="0"/>
              <a:t>minimum</a:t>
            </a:r>
          </a:p>
          <a:p>
            <a:r>
              <a:rPr lang="fr-FR" dirty="0" smtClean="0"/>
              <a:t> </a:t>
            </a:r>
            <a:endParaRPr lang="fr-FR" dirty="0"/>
          </a:p>
          <a:p>
            <a:r>
              <a:rPr lang="fr-FR" sz="2400" dirty="0">
                <a:solidFill>
                  <a:schemeClr val="accent3">
                    <a:lumMod val="75000"/>
                  </a:schemeClr>
                </a:solidFill>
              </a:rPr>
              <a:t>Stock minimum = Consommation quotidienne x Nombre de jours de livraison</a:t>
            </a:r>
          </a:p>
        </p:txBody>
      </p:sp>
      <p:sp>
        <p:nvSpPr>
          <p:cNvPr id="7" name="Rectangle 6"/>
          <p:cNvSpPr/>
          <p:nvPr/>
        </p:nvSpPr>
        <p:spPr>
          <a:xfrm>
            <a:off x="2927648" y="3672417"/>
            <a:ext cx="8576964" cy="2492990"/>
          </a:xfrm>
          <a:prstGeom prst="rect">
            <a:avLst/>
          </a:prstGeom>
        </p:spPr>
        <p:txBody>
          <a:bodyPr wrap="square">
            <a:spAutoFit/>
          </a:bodyPr>
          <a:lstStyle/>
          <a:p>
            <a:r>
              <a:rPr lang="fr-FR" b="1" dirty="0"/>
              <a:t>Stock de sécurité: </a:t>
            </a:r>
            <a:endParaRPr lang="fr-FR" dirty="0"/>
          </a:p>
          <a:p>
            <a:r>
              <a:rPr lang="fr-FR" dirty="0"/>
              <a:t>Il permet d’éviter une rupture de stock en cas de retard de livraison ou d’augmentation imprévue de la consommation. Le retard prévu peut être évalué à partir de l’expérience acquise d’une manière approximative ou empirique. </a:t>
            </a:r>
            <a:endParaRPr lang="fr-FR" dirty="0" smtClean="0"/>
          </a:p>
          <a:p>
            <a:endParaRPr lang="fr-FR" dirty="0"/>
          </a:p>
          <a:p>
            <a:r>
              <a:rPr lang="fr-FR" sz="2400" dirty="0">
                <a:solidFill>
                  <a:schemeClr val="accent3">
                    <a:lumMod val="75000"/>
                  </a:schemeClr>
                </a:solidFill>
              </a:rPr>
              <a:t>Stock de sécurité = Consommation quotidienne x Nombre de jours de retard de livraison</a:t>
            </a:r>
          </a:p>
        </p:txBody>
      </p:sp>
      <p:sp>
        <p:nvSpPr>
          <p:cNvPr id="3" name="Espace réservé du numéro de diapositive 2"/>
          <p:cNvSpPr>
            <a:spLocks noGrp="1"/>
          </p:cNvSpPr>
          <p:nvPr>
            <p:ph type="sldNum" sz="quarter" idx="12"/>
          </p:nvPr>
        </p:nvSpPr>
        <p:spPr/>
        <p:txBody>
          <a:bodyPr/>
          <a:lstStyle/>
          <a:p>
            <a:fld id="{56060DB0-80D3-45B8-9208-CF1ADFC4C6C0}" type="slidenum">
              <a:rPr lang="fr-FR" smtClean="0"/>
              <a:t>40</a:t>
            </a:fld>
            <a:endParaRPr lang="fr-FR"/>
          </a:p>
        </p:txBody>
      </p:sp>
    </p:spTree>
    <p:extLst>
      <p:ext uri="{BB962C8B-B14F-4D97-AF65-F5344CB8AC3E}">
        <p14:creationId xmlns:p14="http://schemas.microsoft.com/office/powerpoint/2010/main" val="122836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1066" y="1687671"/>
            <a:ext cx="7272808" cy="1938992"/>
          </a:xfrm>
          <a:prstGeom prst="rect">
            <a:avLst/>
          </a:prstGeom>
        </p:spPr>
        <p:txBody>
          <a:bodyPr wrap="square">
            <a:spAutoFit/>
          </a:bodyPr>
          <a:lstStyle/>
          <a:p>
            <a:r>
              <a:rPr lang="fr-FR" b="1" dirty="0"/>
              <a:t>Stock d’alerte</a:t>
            </a:r>
            <a:endParaRPr lang="fr-FR" dirty="0"/>
          </a:p>
          <a:p>
            <a:r>
              <a:rPr lang="fr-FR" dirty="0"/>
              <a:t>Stock d’alerte, c'est à dire du niveau de stock qui doit déclencher la commande. </a:t>
            </a:r>
            <a:endParaRPr lang="fr-FR" dirty="0" smtClean="0"/>
          </a:p>
          <a:p>
            <a:endParaRPr lang="fr-FR" dirty="0"/>
          </a:p>
          <a:p>
            <a:r>
              <a:rPr lang="fr-FR" sz="2400" dirty="0">
                <a:solidFill>
                  <a:schemeClr val="accent3">
                    <a:lumMod val="75000"/>
                  </a:schemeClr>
                </a:solidFill>
              </a:rPr>
              <a:t>Stock d’alerte = stock minimum + stock de sécurité</a:t>
            </a:r>
          </a:p>
        </p:txBody>
      </p:sp>
      <p:sp>
        <p:nvSpPr>
          <p:cNvPr id="6" name="Rectangle 5"/>
          <p:cNvSpPr/>
          <p:nvPr/>
        </p:nvSpPr>
        <p:spPr>
          <a:xfrm>
            <a:off x="2851066" y="4354870"/>
            <a:ext cx="7858241" cy="1015663"/>
          </a:xfrm>
          <a:prstGeom prst="rect">
            <a:avLst/>
          </a:prstGeom>
        </p:spPr>
        <p:txBody>
          <a:bodyPr wrap="none">
            <a:spAutoFit/>
          </a:bodyPr>
          <a:lstStyle/>
          <a:p>
            <a:r>
              <a:rPr lang="fr-FR" b="1" dirty="0"/>
              <a:t>Stock fin </a:t>
            </a:r>
            <a:endParaRPr lang="fr-FR" sz="2400" b="1" dirty="0"/>
          </a:p>
          <a:p>
            <a:r>
              <a:rPr lang="fr-FR" sz="2400" dirty="0">
                <a:solidFill>
                  <a:schemeClr val="accent3">
                    <a:lumMod val="75000"/>
                  </a:schemeClr>
                </a:solidFill>
              </a:rPr>
              <a:t>Stock fin = Stock début + Livraison - Consommation </a:t>
            </a:r>
          </a:p>
          <a:p>
            <a:endParaRPr lang="fr-FR" dirty="0"/>
          </a:p>
        </p:txBody>
      </p:sp>
      <p:sp>
        <p:nvSpPr>
          <p:cNvPr id="2" name="Espace réservé du numéro de diapositive 1"/>
          <p:cNvSpPr>
            <a:spLocks noGrp="1"/>
          </p:cNvSpPr>
          <p:nvPr>
            <p:ph type="sldNum" sz="quarter" idx="12"/>
          </p:nvPr>
        </p:nvSpPr>
        <p:spPr/>
        <p:txBody>
          <a:bodyPr/>
          <a:lstStyle/>
          <a:p>
            <a:fld id="{56060DB0-80D3-45B8-9208-CF1ADFC4C6C0}" type="slidenum">
              <a:rPr lang="fr-FR" smtClean="0"/>
              <a:t>41</a:t>
            </a:fld>
            <a:endParaRPr lang="fr-FR"/>
          </a:p>
        </p:txBody>
      </p:sp>
    </p:spTree>
    <p:extLst>
      <p:ext uri="{BB962C8B-B14F-4D97-AF65-F5344CB8AC3E}">
        <p14:creationId xmlns:p14="http://schemas.microsoft.com/office/powerpoint/2010/main" val="427694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43672" y="548680"/>
            <a:ext cx="6984776" cy="792088"/>
          </a:xfrm>
        </p:spPr>
        <p:txBody>
          <a:bodyPr>
            <a:normAutofit/>
          </a:bodyPr>
          <a:lstStyle/>
          <a:p>
            <a:r>
              <a:rPr lang="fr-FR" u="sng" dirty="0">
                <a:ln w="0"/>
                <a:solidFill>
                  <a:schemeClr val="accent1"/>
                </a:solidFill>
                <a:effectLst>
                  <a:outerShdw blurRad="38100" dist="25400" dir="5400000" algn="ctr" rotWithShape="0">
                    <a:srgbClr val="6E747A">
                      <a:alpha val="43000"/>
                    </a:srgbClr>
                  </a:outerShdw>
                </a:effectLst>
              </a:rPr>
              <a:t>Application</a:t>
            </a:r>
          </a:p>
        </p:txBody>
      </p:sp>
      <p:sp>
        <p:nvSpPr>
          <p:cNvPr id="4" name="Rectangle 3"/>
          <p:cNvSpPr/>
          <p:nvPr/>
        </p:nvSpPr>
        <p:spPr>
          <a:xfrm>
            <a:off x="2999656" y="1772816"/>
            <a:ext cx="7416824" cy="3447098"/>
          </a:xfrm>
          <a:prstGeom prst="rect">
            <a:avLst/>
          </a:prstGeom>
        </p:spPr>
        <p:txBody>
          <a:bodyPr wrap="square">
            <a:spAutoFit/>
          </a:bodyPr>
          <a:lstStyle/>
          <a:p>
            <a:pPr marL="342900" indent="-342900">
              <a:buFont typeface="Wingdings" pitchFamily="2" charset="2"/>
              <a:buChar char="§"/>
            </a:pPr>
            <a:r>
              <a:rPr lang="fr-FR" dirty="0"/>
              <a:t>L’entreprise  LAVILHAND utilise  de  l’argile  pour  la  fabrication  de  vaisselle  en  porcelaine.  Elle vous  communique les informations suivantes : </a:t>
            </a:r>
          </a:p>
          <a:p>
            <a:pPr marL="342900" indent="-342900">
              <a:buFont typeface="Wingdings" pitchFamily="2" charset="2"/>
              <a:buChar char="§"/>
            </a:pPr>
            <a:r>
              <a:rPr lang="fr-FR" dirty="0"/>
              <a:t>La consommation annuelle régulière sur 12 mois est de 360 tonnes. </a:t>
            </a:r>
          </a:p>
          <a:p>
            <a:pPr marL="342900" indent="-342900">
              <a:buFont typeface="Wingdings" pitchFamily="2" charset="2"/>
              <a:buChar char="§"/>
            </a:pPr>
            <a:r>
              <a:rPr lang="fr-FR" dirty="0"/>
              <a:t>La cadence d’approvisionnement est de 8 commandes par an. </a:t>
            </a:r>
          </a:p>
          <a:p>
            <a:pPr marL="342900" indent="-342900">
              <a:buFont typeface="Wingdings" pitchFamily="2" charset="2"/>
              <a:buChar char="§"/>
            </a:pPr>
            <a:r>
              <a:rPr lang="fr-FR" dirty="0"/>
              <a:t>Le stock initial, début janvier est de 30 tonnes. </a:t>
            </a:r>
          </a:p>
          <a:p>
            <a:pPr marL="342900" indent="-342900">
              <a:buFont typeface="Wingdings" pitchFamily="2" charset="2"/>
              <a:buChar char="§"/>
            </a:pPr>
            <a:r>
              <a:rPr lang="fr-FR" dirty="0"/>
              <a:t>Le délai de réapprovisionnement est de 14 jours. </a:t>
            </a:r>
          </a:p>
          <a:p>
            <a:pPr marL="342900" indent="-342900">
              <a:buFont typeface="Wingdings" pitchFamily="2" charset="2"/>
              <a:buChar char="§"/>
            </a:pPr>
            <a:r>
              <a:rPr lang="fr-FR" dirty="0"/>
              <a:t>Le stock de sécurité est de 6 jours.</a:t>
            </a:r>
          </a:p>
          <a:p>
            <a:pPr marL="342900" indent="-342900">
              <a:buFont typeface="Wingdings" pitchFamily="2" charset="2"/>
              <a:buChar char="§"/>
            </a:pPr>
            <a:r>
              <a:rPr lang="fr-FR" dirty="0"/>
              <a:t>L’entreprise veut optimiser leur gestion donc on ne fait  l’approvisionnement quand on a pas assez</a:t>
            </a:r>
            <a:r>
              <a:rPr lang="fr-FR" sz="2000" dirty="0"/>
              <a:t>.</a:t>
            </a:r>
          </a:p>
        </p:txBody>
      </p:sp>
      <p:sp>
        <p:nvSpPr>
          <p:cNvPr id="3" name="Espace réservé du numéro de diapositive 2"/>
          <p:cNvSpPr>
            <a:spLocks noGrp="1"/>
          </p:cNvSpPr>
          <p:nvPr>
            <p:ph type="sldNum" sz="quarter" idx="12"/>
          </p:nvPr>
        </p:nvSpPr>
        <p:spPr/>
        <p:txBody>
          <a:bodyPr/>
          <a:lstStyle/>
          <a:p>
            <a:fld id="{56060DB0-80D3-45B8-9208-CF1ADFC4C6C0}" type="slidenum">
              <a:rPr lang="fr-FR" smtClean="0"/>
              <a:t>42</a:t>
            </a:fld>
            <a:endParaRPr lang="fr-FR"/>
          </a:p>
        </p:txBody>
      </p:sp>
    </p:spTree>
    <p:extLst>
      <p:ext uri="{BB962C8B-B14F-4D97-AF65-F5344CB8AC3E}">
        <p14:creationId xmlns:p14="http://schemas.microsoft.com/office/powerpoint/2010/main" val="1186314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C:\Users\hassna\Desktop\systeme budgetaire\annexe.png"/>
          <p:cNvPicPr/>
          <p:nvPr/>
        </p:nvPicPr>
        <p:blipFill>
          <a:blip r:embed="rId2">
            <a:extLst>
              <a:ext uri="{28A0092B-C50C-407E-A947-70E740481C1C}">
                <a14:useLocalDpi xmlns:a14="http://schemas.microsoft.com/office/drawing/2010/main" val="0"/>
              </a:ext>
            </a:extLst>
          </a:blip>
          <a:srcRect/>
          <a:stretch>
            <a:fillRect/>
          </a:stretch>
        </p:blipFill>
        <p:spPr bwMode="auto">
          <a:xfrm>
            <a:off x="2927648" y="620688"/>
            <a:ext cx="7344856" cy="5040560"/>
          </a:xfrm>
          <a:prstGeom prst="rect">
            <a:avLst/>
          </a:prstGeom>
          <a:noFill/>
          <a:ln>
            <a:noFill/>
          </a:ln>
        </p:spPr>
      </p:pic>
      <p:sp>
        <p:nvSpPr>
          <p:cNvPr id="2" name="Espace réservé du numéro de diapositive 1"/>
          <p:cNvSpPr>
            <a:spLocks noGrp="1"/>
          </p:cNvSpPr>
          <p:nvPr>
            <p:ph type="sldNum" sz="quarter" idx="12"/>
          </p:nvPr>
        </p:nvSpPr>
        <p:spPr/>
        <p:txBody>
          <a:bodyPr/>
          <a:lstStyle/>
          <a:p>
            <a:fld id="{56060DB0-80D3-45B8-9208-CF1ADFC4C6C0}" type="slidenum">
              <a:rPr lang="fr-FR" smtClean="0"/>
              <a:t>43</a:t>
            </a:fld>
            <a:endParaRPr lang="fr-FR"/>
          </a:p>
        </p:txBody>
      </p:sp>
    </p:spTree>
    <p:extLst>
      <p:ext uri="{BB962C8B-B14F-4D97-AF65-F5344CB8AC3E}">
        <p14:creationId xmlns:p14="http://schemas.microsoft.com/office/powerpoint/2010/main" val="216786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C:\Users\hassna\Desktop\systeme budgetaire\corrige.png"/>
          <p:cNvPicPr/>
          <p:nvPr/>
        </p:nvPicPr>
        <p:blipFill>
          <a:blip r:embed="rId2">
            <a:extLst>
              <a:ext uri="{28A0092B-C50C-407E-A947-70E740481C1C}">
                <a14:useLocalDpi xmlns:a14="http://schemas.microsoft.com/office/drawing/2010/main" val="0"/>
              </a:ext>
            </a:extLst>
          </a:blip>
          <a:srcRect/>
          <a:stretch>
            <a:fillRect/>
          </a:stretch>
        </p:blipFill>
        <p:spPr bwMode="auto">
          <a:xfrm>
            <a:off x="2927648" y="692697"/>
            <a:ext cx="7488832" cy="5760639"/>
          </a:xfrm>
          <a:prstGeom prst="rect">
            <a:avLst/>
          </a:prstGeom>
          <a:noFill/>
          <a:ln>
            <a:noFill/>
          </a:ln>
        </p:spPr>
      </p:pic>
      <p:sp>
        <p:nvSpPr>
          <p:cNvPr id="2" name="Espace réservé du numéro de diapositive 1"/>
          <p:cNvSpPr>
            <a:spLocks noGrp="1"/>
          </p:cNvSpPr>
          <p:nvPr>
            <p:ph type="sldNum" sz="quarter" idx="12"/>
          </p:nvPr>
        </p:nvSpPr>
        <p:spPr/>
        <p:txBody>
          <a:bodyPr/>
          <a:lstStyle/>
          <a:p>
            <a:fld id="{56060DB0-80D3-45B8-9208-CF1ADFC4C6C0}" type="slidenum">
              <a:rPr lang="fr-FR" smtClean="0"/>
              <a:t>44</a:t>
            </a:fld>
            <a:endParaRPr lang="fr-FR"/>
          </a:p>
        </p:txBody>
      </p:sp>
    </p:spTree>
    <p:extLst>
      <p:ext uri="{BB962C8B-B14F-4D97-AF65-F5344CB8AC3E}">
        <p14:creationId xmlns:p14="http://schemas.microsoft.com/office/powerpoint/2010/main" val="20252686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18021" y="2701807"/>
            <a:ext cx="2686954" cy="646331"/>
          </a:xfrm>
          <a:prstGeom prst="rect">
            <a:avLst/>
          </a:prstGeom>
        </p:spPr>
        <p:txBody>
          <a:bodyPr wrap="none">
            <a:spAutoFit/>
          </a:bodyPr>
          <a:lstStyle/>
          <a:p>
            <a:r>
              <a:rPr lang="fr-FR" sz="3600" u="sng" dirty="0">
                <a:ln w="0"/>
                <a:solidFill>
                  <a:schemeClr val="accent1"/>
                </a:solidFill>
                <a:effectLst>
                  <a:outerShdw blurRad="38100" dist="25400" dir="5400000" algn="ctr" rotWithShape="0">
                    <a:srgbClr val="6E747A">
                      <a:alpha val="43000"/>
                    </a:srgbClr>
                  </a:outerShdw>
                </a:effectLst>
                <a:latin typeface="+mj-lt"/>
                <a:ea typeface="+mj-ea"/>
                <a:cs typeface="+mj-cs"/>
              </a:rPr>
              <a:t>Conclusion</a:t>
            </a:r>
          </a:p>
        </p:txBody>
      </p:sp>
      <p:sp>
        <p:nvSpPr>
          <p:cNvPr id="2" name="Espace réservé du numéro de diapositive 1"/>
          <p:cNvSpPr>
            <a:spLocks noGrp="1"/>
          </p:cNvSpPr>
          <p:nvPr>
            <p:ph type="sldNum" sz="quarter" idx="12"/>
          </p:nvPr>
        </p:nvSpPr>
        <p:spPr/>
        <p:txBody>
          <a:bodyPr/>
          <a:lstStyle/>
          <a:p>
            <a:fld id="{56060DB0-80D3-45B8-9208-CF1ADFC4C6C0}" type="slidenum">
              <a:rPr lang="fr-FR" smtClean="0"/>
              <a:t>45</a:t>
            </a:fld>
            <a:endParaRPr lang="fr-FR"/>
          </a:p>
        </p:txBody>
      </p:sp>
    </p:spTree>
    <p:extLst>
      <p:ext uri="{BB962C8B-B14F-4D97-AF65-F5344CB8AC3E}">
        <p14:creationId xmlns:p14="http://schemas.microsoft.com/office/powerpoint/2010/main" val="12337722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5134862" y="2507480"/>
            <a:ext cx="2076792" cy="158417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lvl="0"/>
            <a:r>
              <a:rPr lang="fr-FR" dirty="0"/>
              <a:t>Contrôle  du système budgétaire</a:t>
            </a:r>
          </a:p>
        </p:txBody>
      </p:sp>
      <p:sp>
        <p:nvSpPr>
          <p:cNvPr id="4" name="Ellipse 3"/>
          <p:cNvSpPr/>
          <p:nvPr/>
        </p:nvSpPr>
        <p:spPr>
          <a:xfrm>
            <a:off x="2358190" y="699016"/>
            <a:ext cx="2469448" cy="144368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dirty="0"/>
              <a:t>Avantages et inconvénients du budget</a:t>
            </a:r>
          </a:p>
        </p:txBody>
      </p:sp>
      <p:sp>
        <p:nvSpPr>
          <p:cNvPr id="5" name="Ellipse 4"/>
          <p:cNvSpPr/>
          <p:nvPr/>
        </p:nvSpPr>
        <p:spPr>
          <a:xfrm>
            <a:off x="2999656" y="4579884"/>
            <a:ext cx="1952640" cy="12241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Type de budgets</a:t>
            </a:r>
          </a:p>
        </p:txBody>
      </p:sp>
      <p:sp>
        <p:nvSpPr>
          <p:cNvPr id="6" name="Ellipse 5"/>
          <p:cNvSpPr/>
          <p:nvPr/>
        </p:nvSpPr>
        <p:spPr>
          <a:xfrm>
            <a:off x="5519936" y="5083115"/>
            <a:ext cx="2186570" cy="114491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a:t>Gestion budgétaire</a:t>
            </a:r>
          </a:p>
        </p:txBody>
      </p:sp>
      <p:sp>
        <p:nvSpPr>
          <p:cNvPr id="7" name="Ellipse 6"/>
          <p:cNvSpPr/>
          <p:nvPr/>
        </p:nvSpPr>
        <p:spPr>
          <a:xfrm>
            <a:off x="7973927" y="4557004"/>
            <a:ext cx="2180725" cy="12470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Processus budgétaire</a:t>
            </a:r>
          </a:p>
        </p:txBody>
      </p:sp>
      <p:sp>
        <p:nvSpPr>
          <p:cNvPr id="8" name="Ellipse 7"/>
          <p:cNvSpPr/>
          <p:nvPr/>
        </p:nvSpPr>
        <p:spPr>
          <a:xfrm>
            <a:off x="8350289" y="2552065"/>
            <a:ext cx="2758240" cy="122413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dirty="0"/>
              <a:t>Planification de l’entreprise</a:t>
            </a:r>
          </a:p>
        </p:txBody>
      </p:sp>
      <p:sp>
        <p:nvSpPr>
          <p:cNvPr id="9" name="Ellipse 8"/>
          <p:cNvSpPr/>
          <p:nvPr/>
        </p:nvSpPr>
        <p:spPr>
          <a:xfrm>
            <a:off x="7341292" y="981600"/>
            <a:ext cx="2211092" cy="1161100"/>
          </a:xfrm>
          <a:prstGeom prst="ellipse">
            <a:avLst/>
          </a:prstGeom>
          <a:solidFill>
            <a:schemeClr val="accent1">
              <a:lumMod val="60000"/>
              <a:lumOff val="40000"/>
            </a:schemeClr>
          </a:solidFill>
          <a:ln>
            <a:solidFill>
              <a:schemeClr val="accent1">
                <a:lumMod val="60000"/>
                <a:lumOff val="40000"/>
              </a:schemeClr>
            </a:solidFill>
          </a:ln>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Budget</a:t>
            </a:r>
          </a:p>
        </p:txBody>
      </p:sp>
      <p:sp>
        <p:nvSpPr>
          <p:cNvPr id="10" name="Ellipse 9"/>
          <p:cNvSpPr/>
          <p:nvPr/>
        </p:nvSpPr>
        <p:spPr>
          <a:xfrm>
            <a:off x="5134862" y="417092"/>
            <a:ext cx="1969250" cy="1113540"/>
          </a:xfrm>
          <a:prstGeom prst="ellipse">
            <a:avLst/>
          </a:prstGeom>
          <a:solidFill>
            <a:srgbClr val="00B0F0"/>
          </a:solidFill>
          <a:ln>
            <a:solidFill>
              <a:srgbClr val="00B0F0"/>
            </a:solidFill>
          </a:ln>
          <a:effectLst>
            <a:outerShdw blurRad="50800" dist="38100" dir="8100000" algn="tr"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t>Exemple de budgets</a:t>
            </a:r>
          </a:p>
        </p:txBody>
      </p:sp>
      <p:sp>
        <p:nvSpPr>
          <p:cNvPr id="11" name="Ellipse 10"/>
          <p:cNvSpPr/>
          <p:nvPr/>
        </p:nvSpPr>
        <p:spPr>
          <a:xfrm>
            <a:off x="2428558" y="2866776"/>
            <a:ext cx="1852852" cy="12241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dirty="0"/>
              <a:t>Objectifs du budget</a:t>
            </a:r>
          </a:p>
        </p:txBody>
      </p:sp>
      <p:sp>
        <p:nvSpPr>
          <p:cNvPr id="15" name="Flèche vers le haut 14"/>
          <p:cNvSpPr/>
          <p:nvPr/>
        </p:nvSpPr>
        <p:spPr>
          <a:xfrm rot="2320034">
            <a:off x="6969339" y="1801865"/>
            <a:ext cx="484632" cy="978408"/>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Flèche vers le haut 15"/>
          <p:cNvSpPr/>
          <p:nvPr/>
        </p:nvSpPr>
        <p:spPr>
          <a:xfrm rot="5217737">
            <a:off x="7440558" y="2674928"/>
            <a:ext cx="484632" cy="978408"/>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7" name="Flèche vers le haut 16"/>
          <p:cNvSpPr/>
          <p:nvPr/>
        </p:nvSpPr>
        <p:spPr>
          <a:xfrm rot="13265103">
            <a:off x="4837110" y="3794195"/>
            <a:ext cx="484632" cy="1147121"/>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8" name="Flèche vers le haut 17"/>
          <p:cNvSpPr/>
          <p:nvPr/>
        </p:nvSpPr>
        <p:spPr>
          <a:xfrm rot="10214757">
            <a:off x="6232642" y="4125862"/>
            <a:ext cx="484632" cy="978408"/>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9" name="Flèche vers le haut 18"/>
          <p:cNvSpPr/>
          <p:nvPr/>
        </p:nvSpPr>
        <p:spPr>
          <a:xfrm rot="19060102">
            <a:off x="4709980" y="1785127"/>
            <a:ext cx="484632" cy="1219674"/>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20" name="Flèche vers le haut 19"/>
          <p:cNvSpPr/>
          <p:nvPr/>
        </p:nvSpPr>
        <p:spPr>
          <a:xfrm>
            <a:off x="5979638" y="1529498"/>
            <a:ext cx="484632" cy="978408"/>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21" name="Flèche vers le haut 20"/>
          <p:cNvSpPr/>
          <p:nvPr/>
        </p:nvSpPr>
        <p:spPr>
          <a:xfrm rot="15782881">
            <a:off x="4440943" y="3021060"/>
            <a:ext cx="484632" cy="800398"/>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22" name="Flèche vers le haut 21"/>
          <p:cNvSpPr/>
          <p:nvPr/>
        </p:nvSpPr>
        <p:spPr>
          <a:xfrm rot="7777969">
            <a:off x="7324446" y="3546996"/>
            <a:ext cx="484632" cy="1412605"/>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2" name="Espace réservé du numéro de diapositive 1"/>
          <p:cNvSpPr>
            <a:spLocks noGrp="1"/>
          </p:cNvSpPr>
          <p:nvPr>
            <p:ph type="sldNum" sz="quarter" idx="12"/>
          </p:nvPr>
        </p:nvSpPr>
        <p:spPr/>
        <p:txBody>
          <a:bodyPr/>
          <a:lstStyle/>
          <a:p>
            <a:fld id="{56060DB0-80D3-45B8-9208-CF1ADFC4C6C0}" type="slidenum">
              <a:rPr lang="fr-FR" smtClean="0"/>
              <a:t>46</a:t>
            </a:fld>
            <a:endParaRPr lang="fr-FR"/>
          </a:p>
        </p:txBody>
      </p:sp>
    </p:spTree>
    <p:extLst>
      <p:ext uri="{BB962C8B-B14F-4D97-AF65-F5344CB8AC3E}">
        <p14:creationId xmlns:p14="http://schemas.microsoft.com/office/powerpoint/2010/main" val="25237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arn(inVertical)">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arn(inVertical)">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arn(inVertical)">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1000"/>
                                        <p:tgtEl>
                                          <p:spTgt spid="5"/>
                                        </p:tgtEl>
                                      </p:cBhvr>
                                    </p:animEffect>
                                    <p:anim calcmode="lin" valueType="num">
                                      <p:cBhvr>
                                        <p:cTn id="66" dur="1000" fill="hold"/>
                                        <p:tgtEl>
                                          <p:spTgt spid="5"/>
                                        </p:tgtEl>
                                        <p:attrNameLst>
                                          <p:attrName>ppt_x</p:attrName>
                                        </p:attrNameLst>
                                      </p:cBhvr>
                                      <p:tavLst>
                                        <p:tav tm="0">
                                          <p:val>
                                            <p:strVal val="#ppt_x"/>
                                          </p:val>
                                        </p:tav>
                                        <p:tav tm="100000">
                                          <p:val>
                                            <p:strVal val="#ppt_x"/>
                                          </p:val>
                                        </p:tav>
                                      </p:tavLst>
                                    </p:anim>
                                    <p:anim calcmode="lin" valueType="num">
                                      <p:cBhvr>
                                        <p:cTn id="6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arn(inVertical)">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1000"/>
                                        <p:tgtEl>
                                          <p:spTgt spid="11"/>
                                        </p:tgtEl>
                                      </p:cBhvr>
                                    </p:animEffect>
                                    <p:anim calcmode="lin" valueType="num">
                                      <p:cBhvr>
                                        <p:cTn id="78" dur="1000" fill="hold"/>
                                        <p:tgtEl>
                                          <p:spTgt spid="11"/>
                                        </p:tgtEl>
                                        <p:attrNameLst>
                                          <p:attrName>ppt_x</p:attrName>
                                        </p:attrNameLst>
                                      </p:cBhvr>
                                      <p:tavLst>
                                        <p:tav tm="0">
                                          <p:val>
                                            <p:strVal val="#ppt_x"/>
                                          </p:val>
                                        </p:tav>
                                        <p:tav tm="100000">
                                          <p:val>
                                            <p:strVal val="#ppt_x"/>
                                          </p:val>
                                        </p:tav>
                                      </p:tavLst>
                                    </p:anim>
                                    <p:anim calcmode="lin" valueType="num">
                                      <p:cBhvr>
                                        <p:cTn id="7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barn(inVertical)">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fade">
                                      <p:cBhvr>
                                        <p:cTn id="89" dur="1000"/>
                                        <p:tgtEl>
                                          <p:spTgt spid="4"/>
                                        </p:tgtEl>
                                      </p:cBhvr>
                                    </p:animEffect>
                                    <p:anim calcmode="lin" valueType="num">
                                      <p:cBhvr>
                                        <p:cTn id="90" dur="1000" fill="hold"/>
                                        <p:tgtEl>
                                          <p:spTgt spid="4"/>
                                        </p:tgtEl>
                                        <p:attrNameLst>
                                          <p:attrName>ppt_x</p:attrName>
                                        </p:attrNameLst>
                                      </p:cBhvr>
                                      <p:tavLst>
                                        <p:tav tm="0">
                                          <p:val>
                                            <p:strVal val="#ppt_x"/>
                                          </p:val>
                                        </p:tav>
                                        <p:tav tm="100000">
                                          <p:val>
                                            <p:strVal val="#ppt_x"/>
                                          </p:val>
                                        </p:tav>
                                      </p:tavLst>
                                    </p:anim>
                                    <p:anim calcmode="lin" valueType="num">
                                      <p:cBhvr>
                                        <p:cTn id="9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barn(inVertical)">
                                      <p:cBhvr>
                                        <p:cTn id="96" dur="50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10"/>
                                        </p:tgtEl>
                                        <p:attrNameLst>
                                          <p:attrName>style.visibility</p:attrName>
                                        </p:attrNameLst>
                                      </p:cBhvr>
                                      <p:to>
                                        <p:strVal val="visible"/>
                                      </p:to>
                                    </p:set>
                                    <p:animEffect transition="in" filter="fade">
                                      <p:cBhvr>
                                        <p:cTn id="101" dur="1000"/>
                                        <p:tgtEl>
                                          <p:spTgt spid="10"/>
                                        </p:tgtEl>
                                      </p:cBhvr>
                                    </p:animEffect>
                                    <p:anim calcmode="lin" valueType="num">
                                      <p:cBhvr>
                                        <p:cTn id="102" dur="1000" fill="hold"/>
                                        <p:tgtEl>
                                          <p:spTgt spid="10"/>
                                        </p:tgtEl>
                                        <p:attrNameLst>
                                          <p:attrName>ppt_x</p:attrName>
                                        </p:attrNameLst>
                                      </p:cBhvr>
                                      <p:tavLst>
                                        <p:tav tm="0">
                                          <p:val>
                                            <p:strVal val="#ppt_x"/>
                                          </p:val>
                                        </p:tav>
                                        <p:tav tm="100000">
                                          <p:val>
                                            <p:strVal val="#ppt_x"/>
                                          </p:val>
                                        </p:tav>
                                      </p:tavLst>
                                    </p:anim>
                                    <p:anim calcmode="lin" valueType="num">
                                      <p:cBhvr>
                                        <p:cTn id="10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3032" y="189033"/>
            <a:ext cx="7289175" cy="646331"/>
          </a:xfrm>
          <a:prstGeom prst="rect">
            <a:avLst/>
          </a:prstGeom>
        </p:spPr>
        <p:txBody>
          <a:bodyPr wrap="none">
            <a:spAutoFit/>
          </a:bodyPr>
          <a:lstStyle/>
          <a:p>
            <a:r>
              <a:rPr lang="fr-FR" sz="3600" u="sng" dirty="0">
                <a:ln w="0"/>
                <a:solidFill>
                  <a:schemeClr val="accent1"/>
                </a:solidFill>
                <a:effectLst>
                  <a:outerShdw blurRad="38100" dist="25400" dir="5400000" algn="ctr" rotWithShape="0">
                    <a:srgbClr val="6E747A">
                      <a:alpha val="43000"/>
                    </a:srgbClr>
                  </a:outerShdw>
                </a:effectLst>
                <a:latin typeface="+mj-lt"/>
                <a:ea typeface="+mj-ea"/>
                <a:cs typeface="+mj-cs"/>
              </a:rPr>
              <a:t>QCM :qu’est ce qu’un budget?</a:t>
            </a:r>
          </a:p>
        </p:txBody>
      </p:sp>
      <p:sp>
        <p:nvSpPr>
          <p:cNvPr id="3" name="Rectangle 2"/>
          <p:cNvSpPr/>
          <p:nvPr/>
        </p:nvSpPr>
        <p:spPr>
          <a:xfrm>
            <a:off x="2711624" y="1052737"/>
            <a:ext cx="6840760" cy="646331"/>
          </a:xfrm>
          <a:prstGeom prst="rect">
            <a:avLst/>
          </a:prstGeom>
        </p:spPr>
        <p:txBody>
          <a:bodyPr wrap="square">
            <a:spAutoFit/>
          </a:bodyPr>
          <a:lstStyle/>
          <a:p>
            <a:pPr marL="285750" indent="-285750">
              <a:buFont typeface="Wingdings" panose="05000000000000000000" pitchFamily="2" charset="2"/>
              <a:buChar char="§"/>
            </a:pPr>
            <a:r>
              <a:rPr lang="fr-FR" dirty="0"/>
              <a:t>Ensemble </a:t>
            </a:r>
            <a:r>
              <a:rPr lang="fr-FR" dirty="0" smtClean="0"/>
              <a:t>cohérent d’hypothèse </a:t>
            </a:r>
            <a:r>
              <a:rPr lang="fr-FR" dirty="0"/>
              <a:t>fixées avant le </a:t>
            </a:r>
            <a:r>
              <a:rPr lang="fr-FR" dirty="0" smtClean="0"/>
              <a:t>début </a:t>
            </a:r>
            <a:r>
              <a:rPr lang="fr-FR" dirty="0"/>
              <a:t>de l’exercice</a:t>
            </a:r>
          </a:p>
        </p:txBody>
      </p:sp>
      <p:sp>
        <p:nvSpPr>
          <p:cNvPr id="4" name="Rectangle 3"/>
          <p:cNvSpPr/>
          <p:nvPr/>
        </p:nvSpPr>
        <p:spPr>
          <a:xfrm>
            <a:off x="9226825" y="1052736"/>
            <a:ext cx="346570" cy="369332"/>
          </a:xfrm>
          <a:prstGeom prst="rect">
            <a:avLst/>
          </a:prstGeom>
        </p:spPr>
        <p:txBody>
          <a:bodyPr wrap="none">
            <a:spAutoFit/>
          </a:bodyPr>
          <a:lstStyle/>
          <a:p>
            <a:r>
              <a:rPr lang="fr-FR" dirty="0">
                <a:solidFill>
                  <a:srgbClr val="FF0000"/>
                </a:solidFill>
              </a:rPr>
              <a:t>V</a:t>
            </a:r>
          </a:p>
        </p:txBody>
      </p:sp>
      <p:sp>
        <p:nvSpPr>
          <p:cNvPr id="5" name="Rectangle 4"/>
          <p:cNvSpPr/>
          <p:nvPr/>
        </p:nvSpPr>
        <p:spPr>
          <a:xfrm>
            <a:off x="2711624" y="1840332"/>
            <a:ext cx="6379090" cy="369332"/>
          </a:xfrm>
          <a:prstGeom prst="rect">
            <a:avLst/>
          </a:prstGeom>
        </p:spPr>
        <p:txBody>
          <a:bodyPr wrap="square">
            <a:spAutoFit/>
          </a:bodyPr>
          <a:lstStyle/>
          <a:p>
            <a:pPr marL="285750" indent="-285750">
              <a:buFont typeface="Arial" panose="020B0604020202020204" pitchFamily="34" charset="0"/>
              <a:buChar char="•"/>
            </a:pPr>
            <a:r>
              <a:rPr lang="fr-FR" dirty="0"/>
              <a:t>Reflet annuel d’un plan stratégique d’une entreprise</a:t>
            </a:r>
          </a:p>
        </p:txBody>
      </p:sp>
      <p:sp>
        <p:nvSpPr>
          <p:cNvPr id="7" name="Rectangle 6"/>
          <p:cNvSpPr/>
          <p:nvPr/>
        </p:nvSpPr>
        <p:spPr>
          <a:xfrm>
            <a:off x="9226825" y="1868271"/>
            <a:ext cx="346570" cy="369332"/>
          </a:xfrm>
          <a:prstGeom prst="rect">
            <a:avLst/>
          </a:prstGeom>
        </p:spPr>
        <p:txBody>
          <a:bodyPr wrap="none">
            <a:spAutoFit/>
          </a:bodyPr>
          <a:lstStyle/>
          <a:p>
            <a:r>
              <a:rPr lang="fr-FR" dirty="0">
                <a:solidFill>
                  <a:srgbClr val="FF0000"/>
                </a:solidFill>
              </a:rPr>
              <a:t>V</a:t>
            </a:r>
          </a:p>
        </p:txBody>
      </p:sp>
      <p:sp>
        <p:nvSpPr>
          <p:cNvPr id="8" name="Rectangle 7"/>
          <p:cNvSpPr/>
          <p:nvPr/>
        </p:nvSpPr>
        <p:spPr>
          <a:xfrm>
            <a:off x="2711624" y="2381031"/>
            <a:ext cx="6102425" cy="646331"/>
          </a:xfrm>
          <a:prstGeom prst="rect">
            <a:avLst/>
          </a:prstGeom>
        </p:spPr>
        <p:txBody>
          <a:bodyPr wrap="square">
            <a:spAutoFit/>
          </a:bodyPr>
          <a:lstStyle/>
          <a:p>
            <a:pPr marL="285750" indent="-285750">
              <a:buFont typeface="Arial" panose="020B0604020202020204" pitchFamily="34" charset="0"/>
              <a:buChar char="•"/>
            </a:pPr>
            <a:r>
              <a:rPr lang="fr-FR" dirty="0" smtClean="0"/>
              <a:t>Prévisions </a:t>
            </a:r>
            <a:r>
              <a:rPr lang="fr-FR" dirty="0"/>
              <a:t>de charges et de produite sur une </a:t>
            </a:r>
            <a:r>
              <a:rPr lang="fr-FR" dirty="0" smtClean="0"/>
              <a:t>période donnée</a:t>
            </a:r>
            <a:endParaRPr lang="fr-FR" dirty="0"/>
          </a:p>
        </p:txBody>
      </p:sp>
      <p:sp>
        <p:nvSpPr>
          <p:cNvPr id="9" name="Rectangle 8"/>
          <p:cNvSpPr/>
          <p:nvPr/>
        </p:nvSpPr>
        <p:spPr>
          <a:xfrm>
            <a:off x="9226825" y="2535708"/>
            <a:ext cx="346570" cy="369332"/>
          </a:xfrm>
          <a:prstGeom prst="rect">
            <a:avLst/>
          </a:prstGeom>
        </p:spPr>
        <p:txBody>
          <a:bodyPr wrap="none">
            <a:spAutoFit/>
          </a:bodyPr>
          <a:lstStyle/>
          <a:p>
            <a:r>
              <a:rPr lang="fr-FR" dirty="0">
                <a:solidFill>
                  <a:srgbClr val="FF0000"/>
                </a:solidFill>
              </a:rPr>
              <a:t>V</a:t>
            </a:r>
          </a:p>
        </p:txBody>
      </p:sp>
      <p:sp>
        <p:nvSpPr>
          <p:cNvPr id="10" name="Rectangle 9"/>
          <p:cNvSpPr/>
          <p:nvPr/>
        </p:nvSpPr>
        <p:spPr>
          <a:xfrm>
            <a:off x="2633032" y="3211162"/>
            <a:ext cx="3405099" cy="369332"/>
          </a:xfrm>
          <a:prstGeom prst="rect">
            <a:avLst/>
          </a:prstGeom>
        </p:spPr>
        <p:txBody>
          <a:bodyPr wrap="none">
            <a:spAutoFit/>
          </a:bodyPr>
          <a:lstStyle/>
          <a:p>
            <a:pPr marL="285750" indent="-285750">
              <a:buFont typeface="Arial" panose="020B0604020202020204" pitchFamily="34" charset="0"/>
              <a:buChar char="•"/>
            </a:pPr>
            <a:r>
              <a:rPr lang="fr-FR" dirty="0"/>
              <a:t>un enveloppe à dépenser</a:t>
            </a:r>
          </a:p>
        </p:txBody>
      </p:sp>
      <p:sp>
        <p:nvSpPr>
          <p:cNvPr id="11" name="Rectangle 10"/>
          <p:cNvSpPr/>
          <p:nvPr/>
        </p:nvSpPr>
        <p:spPr>
          <a:xfrm>
            <a:off x="6306877" y="3181422"/>
            <a:ext cx="296876" cy="369332"/>
          </a:xfrm>
          <a:prstGeom prst="rect">
            <a:avLst/>
          </a:prstGeom>
        </p:spPr>
        <p:txBody>
          <a:bodyPr wrap="none">
            <a:spAutoFit/>
          </a:bodyPr>
          <a:lstStyle/>
          <a:p>
            <a:r>
              <a:rPr lang="fr-FR" dirty="0">
                <a:solidFill>
                  <a:srgbClr val="FF0000"/>
                </a:solidFill>
              </a:rPr>
              <a:t>F</a:t>
            </a:r>
          </a:p>
        </p:txBody>
      </p:sp>
      <p:sp>
        <p:nvSpPr>
          <p:cNvPr id="12" name="Rectangle 11"/>
          <p:cNvSpPr/>
          <p:nvPr/>
        </p:nvSpPr>
        <p:spPr>
          <a:xfrm>
            <a:off x="2633032" y="3748622"/>
            <a:ext cx="3132589" cy="369332"/>
          </a:xfrm>
          <a:prstGeom prst="rect">
            <a:avLst/>
          </a:prstGeom>
        </p:spPr>
        <p:txBody>
          <a:bodyPr wrap="none">
            <a:spAutoFit/>
          </a:bodyPr>
          <a:lstStyle/>
          <a:p>
            <a:pPr marL="285750" indent="-285750">
              <a:buFont typeface="Arial" panose="020B0604020202020204" pitchFamily="34" charset="0"/>
              <a:buChar char="•"/>
            </a:pPr>
            <a:r>
              <a:rPr lang="fr-FR" dirty="0"/>
              <a:t>Un budget de </a:t>
            </a:r>
            <a:r>
              <a:rPr lang="fr-FR" dirty="0" smtClean="0"/>
              <a:t>trésorerie</a:t>
            </a:r>
            <a:endParaRPr lang="fr-FR" dirty="0"/>
          </a:p>
        </p:txBody>
      </p:sp>
      <p:sp>
        <p:nvSpPr>
          <p:cNvPr id="13" name="Rectangle 12"/>
          <p:cNvSpPr/>
          <p:nvPr/>
        </p:nvSpPr>
        <p:spPr>
          <a:xfrm>
            <a:off x="6310927" y="3711749"/>
            <a:ext cx="296876" cy="369332"/>
          </a:xfrm>
          <a:prstGeom prst="rect">
            <a:avLst/>
          </a:prstGeom>
        </p:spPr>
        <p:txBody>
          <a:bodyPr wrap="none">
            <a:spAutoFit/>
          </a:bodyPr>
          <a:lstStyle/>
          <a:p>
            <a:r>
              <a:rPr lang="fr-FR" dirty="0">
                <a:solidFill>
                  <a:srgbClr val="FF0000"/>
                </a:solidFill>
              </a:rPr>
              <a:t>F</a:t>
            </a:r>
          </a:p>
        </p:txBody>
      </p:sp>
      <p:sp>
        <p:nvSpPr>
          <p:cNvPr id="14" name="Rectangle 13"/>
          <p:cNvSpPr/>
          <p:nvPr/>
        </p:nvSpPr>
        <p:spPr>
          <a:xfrm>
            <a:off x="2633032" y="4339308"/>
            <a:ext cx="3212739" cy="369332"/>
          </a:xfrm>
          <a:prstGeom prst="rect">
            <a:avLst/>
          </a:prstGeom>
        </p:spPr>
        <p:txBody>
          <a:bodyPr wrap="none">
            <a:spAutoFit/>
          </a:bodyPr>
          <a:lstStyle/>
          <a:p>
            <a:pPr marL="285750" indent="-285750">
              <a:buFont typeface="Arial" panose="020B0604020202020204" pitchFamily="34" charset="0"/>
              <a:buChar char="•"/>
            </a:pPr>
            <a:r>
              <a:rPr lang="fr-FR" dirty="0"/>
              <a:t>Un plan de financement</a:t>
            </a:r>
          </a:p>
        </p:txBody>
      </p:sp>
      <p:sp>
        <p:nvSpPr>
          <p:cNvPr id="15" name="Rectangle 14"/>
          <p:cNvSpPr/>
          <p:nvPr/>
        </p:nvSpPr>
        <p:spPr>
          <a:xfrm>
            <a:off x="6257183" y="4353535"/>
            <a:ext cx="346570" cy="369332"/>
          </a:xfrm>
          <a:prstGeom prst="rect">
            <a:avLst/>
          </a:prstGeom>
        </p:spPr>
        <p:txBody>
          <a:bodyPr wrap="none">
            <a:spAutoFit/>
          </a:bodyPr>
          <a:lstStyle/>
          <a:p>
            <a:r>
              <a:rPr lang="fr-FR" dirty="0">
                <a:solidFill>
                  <a:srgbClr val="FF0000"/>
                </a:solidFill>
              </a:rPr>
              <a:t>V</a:t>
            </a:r>
          </a:p>
        </p:txBody>
      </p:sp>
      <p:sp>
        <p:nvSpPr>
          <p:cNvPr id="16" name="Rectangle 15"/>
          <p:cNvSpPr/>
          <p:nvPr/>
        </p:nvSpPr>
        <p:spPr>
          <a:xfrm>
            <a:off x="2569794" y="4966866"/>
            <a:ext cx="7702670" cy="646331"/>
          </a:xfrm>
          <a:prstGeom prst="rect">
            <a:avLst/>
          </a:prstGeom>
        </p:spPr>
        <p:txBody>
          <a:bodyPr wrap="square">
            <a:spAutoFit/>
          </a:bodyPr>
          <a:lstStyle/>
          <a:p>
            <a:pPr marL="285750" indent="-285750">
              <a:buFont typeface="Arial" panose="020B0604020202020204" pitchFamily="34" charset="0"/>
              <a:buChar char="•"/>
            </a:pPr>
            <a:r>
              <a:rPr lang="fr-FR" dirty="0"/>
              <a:t>Une </a:t>
            </a:r>
            <a:r>
              <a:rPr lang="fr-FR" dirty="0" smtClean="0"/>
              <a:t>prévision </a:t>
            </a:r>
            <a:r>
              <a:rPr lang="fr-FR" dirty="0"/>
              <a:t>à tenir coute que coute car à justifier si </a:t>
            </a:r>
            <a:r>
              <a:rPr lang="fr-FR" dirty="0" smtClean="0"/>
              <a:t>quelque chose </a:t>
            </a:r>
            <a:r>
              <a:rPr lang="fr-FR" dirty="0"/>
              <a:t>n’est pas respecte</a:t>
            </a:r>
          </a:p>
        </p:txBody>
      </p:sp>
      <p:sp>
        <p:nvSpPr>
          <p:cNvPr id="18" name="Rectangle 17"/>
          <p:cNvSpPr/>
          <p:nvPr/>
        </p:nvSpPr>
        <p:spPr>
          <a:xfrm>
            <a:off x="9922207" y="4966866"/>
            <a:ext cx="346570" cy="369332"/>
          </a:xfrm>
          <a:prstGeom prst="rect">
            <a:avLst/>
          </a:prstGeom>
        </p:spPr>
        <p:txBody>
          <a:bodyPr wrap="none">
            <a:spAutoFit/>
          </a:bodyPr>
          <a:lstStyle/>
          <a:p>
            <a:r>
              <a:rPr lang="fr-FR" dirty="0">
                <a:solidFill>
                  <a:srgbClr val="FF0000"/>
                </a:solidFill>
              </a:rPr>
              <a:t>V</a:t>
            </a:r>
          </a:p>
        </p:txBody>
      </p:sp>
      <p:sp>
        <p:nvSpPr>
          <p:cNvPr id="19" name="Rectangle 18"/>
          <p:cNvSpPr/>
          <p:nvPr/>
        </p:nvSpPr>
        <p:spPr>
          <a:xfrm>
            <a:off x="2622159" y="5857196"/>
            <a:ext cx="3539752" cy="369332"/>
          </a:xfrm>
          <a:prstGeom prst="rect">
            <a:avLst/>
          </a:prstGeom>
        </p:spPr>
        <p:txBody>
          <a:bodyPr wrap="none">
            <a:spAutoFit/>
          </a:bodyPr>
          <a:lstStyle/>
          <a:p>
            <a:pPr marL="285750" indent="-285750">
              <a:buFont typeface="Arial" panose="020B0604020202020204" pitchFamily="34" charset="0"/>
              <a:buChar char="•"/>
            </a:pPr>
            <a:r>
              <a:rPr lang="fr-FR" dirty="0"/>
              <a:t>Une estimation de la </a:t>
            </a:r>
            <a:r>
              <a:rPr lang="fr-FR" dirty="0" smtClean="0"/>
              <a:t>réalité</a:t>
            </a:r>
            <a:endParaRPr lang="fr-FR" dirty="0"/>
          </a:p>
        </p:txBody>
      </p:sp>
      <p:sp>
        <p:nvSpPr>
          <p:cNvPr id="20" name="Rectangle 19"/>
          <p:cNvSpPr/>
          <p:nvPr/>
        </p:nvSpPr>
        <p:spPr>
          <a:xfrm>
            <a:off x="6108745" y="5857196"/>
            <a:ext cx="346570" cy="369332"/>
          </a:xfrm>
          <a:prstGeom prst="rect">
            <a:avLst/>
          </a:prstGeom>
        </p:spPr>
        <p:txBody>
          <a:bodyPr wrap="none">
            <a:spAutoFit/>
          </a:bodyPr>
          <a:lstStyle/>
          <a:p>
            <a:r>
              <a:rPr lang="fr-FR" dirty="0">
                <a:solidFill>
                  <a:srgbClr val="FF0000"/>
                </a:solidFill>
              </a:rPr>
              <a:t>V</a:t>
            </a:r>
          </a:p>
        </p:txBody>
      </p:sp>
      <p:sp>
        <p:nvSpPr>
          <p:cNvPr id="6" name="Espace réservé du numéro de diapositive 5"/>
          <p:cNvSpPr>
            <a:spLocks noGrp="1"/>
          </p:cNvSpPr>
          <p:nvPr>
            <p:ph type="sldNum" sz="quarter" idx="12"/>
          </p:nvPr>
        </p:nvSpPr>
        <p:spPr/>
        <p:txBody>
          <a:bodyPr/>
          <a:lstStyle/>
          <a:p>
            <a:fld id="{56060DB0-80D3-45B8-9208-CF1ADFC4C6C0}" type="slidenum">
              <a:rPr lang="fr-FR" smtClean="0"/>
              <a:t>47</a:t>
            </a:fld>
            <a:endParaRPr lang="fr-FR"/>
          </a:p>
        </p:txBody>
      </p:sp>
    </p:spTree>
    <p:extLst>
      <p:ext uri="{BB962C8B-B14F-4D97-AF65-F5344CB8AC3E}">
        <p14:creationId xmlns:p14="http://schemas.microsoft.com/office/powerpoint/2010/main" val="155209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fade">
                                      <p:cBhvr>
                                        <p:cTn id="49" dur="1000"/>
                                        <p:tgtEl>
                                          <p:spTgt spid="9">
                                            <p:txEl>
                                              <p:pRg st="0" end="0"/>
                                            </p:txEl>
                                          </p:spTgt>
                                        </p:tgtEl>
                                      </p:cBhvr>
                                    </p:animEffect>
                                    <p:anim calcmode="lin" valueType="num">
                                      <p:cBhvr>
                                        <p:cTn id="5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1000"/>
                                        <p:tgtEl>
                                          <p:spTgt spid="12"/>
                                        </p:tgtEl>
                                      </p:cBhvr>
                                    </p:animEffect>
                                    <p:anim calcmode="lin" valueType="num">
                                      <p:cBhvr>
                                        <p:cTn id="71" dur="1000" fill="hold"/>
                                        <p:tgtEl>
                                          <p:spTgt spid="12"/>
                                        </p:tgtEl>
                                        <p:attrNameLst>
                                          <p:attrName>ppt_x</p:attrName>
                                        </p:attrNameLst>
                                      </p:cBhvr>
                                      <p:tavLst>
                                        <p:tav tm="0">
                                          <p:val>
                                            <p:strVal val="#ppt_x"/>
                                          </p:val>
                                        </p:tav>
                                        <p:tav tm="100000">
                                          <p:val>
                                            <p:strVal val="#ppt_x"/>
                                          </p:val>
                                        </p:tav>
                                      </p:tavLst>
                                    </p:anim>
                                    <p:anim calcmode="lin" valueType="num">
                                      <p:cBhvr>
                                        <p:cTn id="7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1000"/>
                                        <p:tgtEl>
                                          <p:spTgt spid="13"/>
                                        </p:tgtEl>
                                      </p:cBhvr>
                                    </p:animEffect>
                                    <p:anim calcmode="lin" valueType="num">
                                      <p:cBhvr>
                                        <p:cTn id="78" dur="1000" fill="hold"/>
                                        <p:tgtEl>
                                          <p:spTgt spid="13"/>
                                        </p:tgtEl>
                                        <p:attrNameLst>
                                          <p:attrName>ppt_x</p:attrName>
                                        </p:attrNameLst>
                                      </p:cBhvr>
                                      <p:tavLst>
                                        <p:tav tm="0">
                                          <p:val>
                                            <p:strVal val="#ppt_x"/>
                                          </p:val>
                                        </p:tav>
                                        <p:tav tm="100000">
                                          <p:val>
                                            <p:strVal val="#ppt_x"/>
                                          </p:val>
                                        </p:tav>
                                      </p:tavLst>
                                    </p:anim>
                                    <p:anim calcmode="lin" valueType="num">
                                      <p:cBhvr>
                                        <p:cTn id="7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fade">
                                      <p:cBhvr>
                                        <p:cTn id="84" dur="1000"/>
                                        <p:tgtEl>
                                          <p:spTgt spid="14"/>
                                        </p:tgtEl>
                                      </p:cBhvr>
                                    </p:animEffect>
                                    <p:anim calcmode="lin" valueType="num">
                                      <p:cBhvr>
                                        <p:cTn id="85" dur="1000" fill="hold"/>
                                        <p:tgtEl>
                                          <p:spTgt spid="14"/>
                                        </p:tgtEl>
                                        <p:attrNameLst>
                                          <p:attrName>ppt_x</p:attrName>
                                        </p:attrNameLst>
                                      </p:cBhvr>
                                      <p:tavLst>
                                        <p:tav tm="0">
                                          <p:val>
                                            <p:strVal val="#ppt_x"/>
                                          </p:val>
                                        </p:tav>
                                        <p:tav tm="100000">
                                          <p:val>
                                            <p:strVal val="#ppt_x"/>
                                          </p:val>
                                        </p:tav>
                                      </p:tavLst>
                                    </p:anim>
                                    <p:anim calcmode="lin" valueType="num">
                                      <p:cBhvr>
                                        <p:cTn id="8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5">
                                            <p:txEl>
                                              <p:pRg st="0" end="0"/>
                                            </p:txEl>
                                          </p:spTgt>
                                        </p:tgtEl>
                                        <p:attrNameLst>
                                          <p:attrName>style.visibility</p:attrName>
                                        </p:attrNameLst>
                                      </p:cBhvr>
                                      <p:to>
                                        <p:strVal val="visible"/>
                                      </p:to>
                                    </p:set>
                                    <p:animEffect transition="in" filter="fade">
                                      <p:cBhvr>
                                        <p:cTn id="91" dur="1000"/>
                                        <p:tgtEl>
                                          <p:spTgt spid="15">
                                            <p:txEl>
                                              <p:pRg st="0" end="0"/>
                                            </p:txEl>
                                          </p:spTgt>
                                        </p:tgtEl>
                                      </p:cBhvr>
                                    </p:animEffect>
                                    <p:anim calcmode="lin" valueType="num">
                                      <p:cBhvr>
                                        <p:cTn id="92"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3"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0"/>
                                        <p:tgtEl>
                                          <p:spTgt spid="16"/>
                                        </p:tgtEl>
                                      </p:cBhvr>
                                    </p:animEffect>
                                    <p:anim calcmode="lin" valueType="num">
                                      <p:cBhvr>
                                        <p:cTn id="99" dur="1000" fill="hold"/>
                                        <p:tgtEl>
                                          <p:spTgt spid="16"/>
                                        </p:tgtEl>
                                        <p:attrNameLst>
                                          <p:attrName>ppt_x</p:attrName>
                                        </p:attrNameLst>
                                      </p:cBhvr>
                                      <p:tavLst>
                                        <p:tav tm="0">
                                          <p:val>
                                            <p:strVal val="#ppt_x"/>
                                          </p:val>
                                        </p:tav>
                                        <p:tav tm="100000">
                                          <p:val>
                                            <p:strVal val="#ppt_x"/>
                                          </p:val>
                                        </p:tav>
                                      </p:tavLst>
                                    </p:anim>
                                    <p:anim calcmode="lin" valueType="num">
                                      <p:cBhvr>
                                        <p:cTn id="10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8">
                                            <p:txEl>
                                              <p:pRg st="0" end="0"/>
                                            </p:txEl>
                                          </p:spTgt>
                                        </p:tgtEl>
                                        <p:attrNameLst>
                                          <p:attrName>style.visibility</p:attrName>
                                        </p:attrNameLst>
                                      </p:cBhvr>
                                      <p:to>
                                        <p:strVal val="visible"/>
                                      </p:to>
                                    </p:set>
                                    <p:animEffect transition="in" filter="fade">
                                      <p:cBhvr>
                                        <p:cTn id="105" dur="1000"/>
                                        <p:tgtEl>
                                          <p:spTgt spid="18">
                                            <p:txEl>
                                              <p:pRg st="0" end="0"/>
                                            </p:txEl>
                                          </p:spTgt>
                                        </p:tgtEl>
                                      </p:cBhvr>
                                    </p:animEffect>
                                    <p:anim calcmode="lin" valueType="num">
                                      <p:cBhvr>
                                        <p:cTn id="106"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07"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fade">
                                      <p:cBhvr>
                                        <p:cTn id="112" dur="1000"/>
                                        <p:tgtEl>
                                          <p:spTgt spid="19"/>
                                        </p:tgtEl>
                                      </p:cBhvr>
                                    </p:animEffect>
                                    <p:anim calcmode="lin" valueType="num">
                                      <p:cBhvr>
                                        <p:cTn id="113" dur="1000" fill="hold"/>
                                        <p:tgtEl>
                                          <p:spTgt spid="19"/>
                                        </p:tgtEl>
                                        <p:attrNameLst>
                                          <p:attrName>ppt_x</p:attrName>
                                        </p:attrNameLst>
                                      </p:cBhvr>
                                      <p:tavLst>
                                        <p:tav tm="0">
                                          <p:val>
                                            <p:strVal val="#ppt_x"/>
                                          </p:val>
                                        </p:tav>
                                        <p:tav tm="100000">
                                          <p:val>
                                            <p:strVal val="#ppt_x"/>
                                          </p:val>
                                        </p:tav>
                                      </p:tavLst>
                                    </p:anim>
                                    <p:anim calcmode="lin" valueType="num">
                                      <p:cBhvr>
                                        <p:cTn id="1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20">
                                            <p:txEl>
                                              <p:pRg st="0" end="0"/>
                                            </p:txEl>
                                          </p:spTgt>
                                        </p:tgtEl>
                                        <p:attrNameLst>
                                          <p:attrName>style.visibility</p:attrName>
                                        </p:attrNameLst>
                                      </p:cBhvr>
                                      <p:to>
                                        <p:strVal val="visible"/>
                                      </p:to>
                                    </p:set>
                                    <p:animEffect transition="in" filter="fade">
                                      <p:cBhvr>
                                        <p:cTn id="119" dur="1000"/>
                                        <p:tgtEl>
                                          <p:spTgt spid="20">
                                            <p:txEl>
                                              <p:pRg st="0" end="0"/>
                                            </p:txEl>
                                          </p:spTgt>
                                        </p:tgtEl>
                                      </p:cBhvr>
                                    </p:animEffect>
                                    <p:anim calcmode="lin" valueType="num">
                                      <p:cBhvr>
                                        <p:cTn id="120"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21"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8" grpId="0"/>
      <p:bldP spid="10" grpId="0"/>
      <p:bldP spid="11" grpId="0"/>
      <p:bldP spid="12" grpId="0"/>
      <p:bldP spid="13" grpId="0"/>
      <p:bldP spid="14" grpId="0"/>
      <p:bldP spid="16"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minatou\Desktop\CONTROL BUDG\merci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951" y="216000"/>
            <a:ext cx="4108409" cy="38772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minatou\Desktop\CONTROL BUDG\wond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516" y="4093200"/>
            <a:ext cx="3498955" cy="27648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p:cNvSpPr>
            <a:spLocks noGrp="1"/>
          </p:cNvSpPr>
          <p:nvPr>
            <p:ph type="sldNum" sz="quarter" idx="12"/>
          </p:nvPr>
        </p:nvSpPr>
        <p:spPr/>
        <p:txBody>
          <a:bodyPr/>
          <a:lstStyle/>
          <a:p>
            <a:fld id="{56060DB0-80D3-45B8-9208-CF1ADFC4C6C0}" type="slidenum">
              <a:rPr lang="fr-FR" smtClean="0"/>
              <a:t>48</a:t>
            </a:fld>
            <a:endParaRPr lang="fr-FR"/>
          </a:p>
        </p:txBody>
      </p:sp>
    </p:spTree>
    <p:extLst>
      <p:ext uri="{BB962C8B-B14F-4D97-AF65-F5344CB8AC3E}">
        <p14:creationId xmlns:p14="http://schemas.microsoft.com/office/powerpoint/2010/main" val="64332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2000"/>
                                        <p:tgtEl>
                                          <p:spTgt spid="1029"/>
                                        </p:tgtEl>
                                      </p:cBhvr>
                                    </p:animEffect>
                                    <p:anim calcmode="lin" valueType="num">
                                      <p:cBhvr>
                                        <p:cTn id="15" dur="2000" fill="hold"/>
                                        <p:tgtEl>
                                          <p:spTgt spid="1029"/>
                                        </p:tgtEl>
                                        <p:attrNameLst>
                                          <p:attrName>ppt_w</p:attrName>
                                        </p:attrNameLst>
                                      </p:cBhvr>
                                      <p:tavLst>
                                        <p:tav tm="0" fmla="#ppt_w*sin(2.5*pi*$)">
                                          <p:val>
                                            <p:fltVal val="0"/>
                                          </p:val>
                                        </p:tav>
                                        <p:tav tm="100000">
                                          <p:val>
                                            <p:fltVal val="1"/>
                                          </p:val>
                                        </p:tav>
                                      </p:tavLst>
                                    </p:anim>
                                    <p:anim calcmode="lin" valueType="num">
                                      <p:cBhvr>
                                        <p:cTn id="16" dur="2000" fill="hold"/>
                                        <p:tgtEl>
                                          <p:spTgt spid="10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956560" y="359898"/>
            <a:ext cx="7406640" cy="1052878"/>
          </a:xfrm>
        </p:spPr>
        <p:txBody>
          <a:bodyPr>
            <a:normAutofit/>
          </a:bodyPr>
          <a:lstStyle/>
          <a:p>
            <a:pPr algn="ctr"/>
            <a:r>
              <a:rPr lang="fr-FR" sz="3600" u="sng" dirty="0" smtClean="0">
                <a:ln w="0"/>
                <a:solidFill>
                  <a:schemeClr val="accent1"/>
                </a:solidFill>
                <a:effectLst>
                  <a:outerShdw blurRad="38100" dist="25400" dir="5400000" algn="ctr" rotWithShape="0">
                    <a:srgbClr val="6E747A">
                      <a:alpha val="43000"/>
                    </a:srgbClr>
                  </a:outerShdw>
                </a:effectLst>
              </a:rPr>
              <a:t>Qu’est </a:t>
            </a:r>
            <a:r>
              <a:rPr lang="fr-FR" sz="3600" u="sng" dirty="0">
                <a:ln w="0"/>
                <a:solidFill>
                  <a:schemeClr val="accent1"/>
                </a:solidFill>
                <a:effectLst>
                  <a:outerShdw blurRad="38100" dist="25400" dir="5400000" algn="ctr" rotWithShape="0">
                    <a:srgbClr val="6E747A">
                      <a:alpha val="43000"/>
                    </a:srgbClr>
                  </a:outerShdw>
                </a:effectLst>
              </a:rPr>
              <a:t>ce qu’un </a:t>
            </a:r>
            <a:r>
              <a:rPr lang="fr-FR" sz="3600" u="sng" dirty="0" smtClean="0">
                <a:ln w="0"/>
                <a:solidFill>
                  <a:schemeClr val="accent1"/>
                </a:solidFill>
                <a:effectLst>
                  <a:outerShdw blurRad="38100" dist="25400" dir="5400000" algn="ctr" rotWithShape="0">
                    <a:srgbClr val="6E747A">
                      <a:alpha val="43000"/>
                    </a:srgbClr>
                  </a:outerShdw>
                </a:effectLst>
              </a:rPr>
              <a:t>budget ?</a:t>
            </a:r>
            <a:endParaRPr lang="fr-FR" sz="3600" dirty="0">
              <a:ln w="0"/>
              <a:solidFill>
                <a:schemeClr val="accent1"/>
              </a:solidFill>
              <a:effectLst>
                <a:outerShdw blurRad="38100" dist="25400" dir="5400000" algn="ctr" rotWithShape="0">
                  <a:srgbClr val="6E747A">
                    <a:alpha val="43000"/>
                  </a:srgbClr>
                </a:outerShdw>
              </a:effectLst>
            </a:endParaRPr>
          </a:p>
        </p:txBody>
      </p:sp>
      <p:sp>
        <p:nvSpPr>
          <p:cNvPr id="3" name="Sous-titre 2"/>
          <p:cNvSpPr>
            <a:spLocks noGrp="1"/>
          </p:cNvSpPr>
          <p:nvPr>
            <p:ph type="subTitle" idx="1"/>
          </p:nvPr>
        </p:nvSpPr>
        <p:spPr>
          <a:xfrm>
            <a:off x="2956560" y="1850064"/>
            <a:ext cx="7406640" cy="4459256"/>
          </a:xfrm>
        </p:spPr>
        <p:txBody>
          <a:bodyPr>
            <a:normAutofit/>
          </a:bodyPr>
          <a:lstStyle/>
          <a:p>
            <a:r>
              <a:rPr lang="fr-FR" sz="2000" u="sng" dirty="0" smtClean="0">
                <a:solidFill>
                  <a:schemeClr val="accent1">
                    <a:lumMod val="60000"/>
                    <a:lumOff val="40000"/>
                  </a:schemeClr>
                </a:solidFill>
              </a:rPr>
              <a:t>Conclusion</a:t>
            </a:r>
          </a:p>
          <a:p>
            <a:pPr marL="484632" indent="-457200">
              <a:buFont typeface="Wingdings" pitchFamily="2" charset="2"/>
              <a:buChar char="v"/>
            </a:pPr>
            <a:r>
              <a:rPr lang="fr-FR" dirty="0">
                <a:solidFill>
                  <a:schemeClr val="tx1"/>
                </a:solidFill>
              </a:rPr>
              <a:t>un </a:t>
            </a:r>
            <a:r>
              <a:rPr lang="fr-FR" b="1" dirty="0">
                <a:solidFill>
                  <a:schemeClr val="tx1"/>
                </a:solidFill>
              </a:rPr>
              <a:t>acte de prévision</a:t>
            </a:r>
            <a:r>
              <a:rPr lang="fr-FR" dirty="0">
                <a:solidFill>
                  <a:schemeClr val="tx1"/>
                </a:solidFill>
              </a:rPr>
              <a:t> et </a:t>
            </a:r>
            <a:r>
              <a:rPr lang="fr-FR" b="1" dirty="0">
                <a:solidFill>
                  <a:schemeClr val="tx1"/>
                </a:solidFill>
              </a:rPr>
              <a:t>d'évaluation</a:t>
            </a:r>
          </a:p>
          <a:p>
            <a:pPr marL="484632" indent="-457200">
              <a:buFont typeface="Wingdings" pitchFamily="2" charset="2"/>
              <a:buChar char="v"/>
            </a:pPr>
            <a:r>
              <a:rPr lang="fr-FR" dirty="0">
                <a:solidFill>
                  <a:schemeClr val="tx1"/>
                </a:solidFill>
              </a:rPr>
              <a:t>Il permet de s’assurer ou non de l’existence</a:t>
            </a:r>
          </a:p>
          <a:p>
            <a:r>
              <a:rPr lang="fr-FR" dirty="0" smtClean="0">
                <a:solidFill>
                  <a:schemeClr val="tx1"/>
                </a:solidFill>
              </a:rPr>
              <a:t>         </a:t>
            </a:r>
            <a:r>
              <a:rPr lang="fr-FR" dirty="0">
                <a:solidFill>
                  <a:schemeClr val="tx1"/>
                </a:solidFill>
              </a:rPr>
              <a:t>d’un </a:t>
            </a:r>
            <a:r>
              <a:rPr lang="fr-FR" b="1" dirty="0">
                <a:solidFill>
                  <a:schemeClr val="tx1"/>
                </a:solidFill>
              </a:rPr>
              <a:t>équilibre budgétaire</a:t>
            </a:r>
            <a:r>
              <a:rPr lang="fr-FR" dirty="0">
                <a:solidFill>
                  <a:schemeClr val="tx1"/>
                </a:solidFill>
              </a:rPr>
              <a:t> sur </a:t>
            </a:r>
            <a:r>
              <a:rPr lang="fr-FR" dirty="0" smtClean="0">
                <a:solidFill>
                  <a:schemeClr val="tx1"/>
                </a:solidFill>
              </a:rPr>
              <a:t>l’exercice</a:t>
            </a:r>
            <a:endParaRPr lang="fr-FR" b="1" dirty="0" smtClean="0">
              <a:solidFill>
                <a:schemeClr val="tx1"/>
              </a:solidFill>
            </a:endParaRPr>
          </a:p>
          <a:p>
            <a:pPr marL="484632" indent="-457200">
              <a:buFont typeface="Wingdings" pitchFamily="2" charset="2"/>
              <a:buChar char="v"/>
            </a:pPr>
            <a:r>
              <a:rPr lang="fr-FR" b="1" dirty="0">
                <a:solidFill>
                  <a:schemeClr val="tx1"/>
                </a:solidFill>
              </a:rPr>
              <a:t>Annuel</a:t>
            </a:r>
          </a:p>
          <a:p>
            <a:pPr marL="484632" indent="-457200">
              <a:buFont typeface="Wingdings" pitchFamily="2" charset="2"/>
              <a:buChar char="v"/>
            </a:pPr>
            <a:r>
              <a:rPr lang="fr-FR" b="1" dirty="0" smtClean="0">
                <a:solidFill>
                  <a:schemeClr val="tx1"/>
                </a:solidFill>
              </a:rPr>
              <a:t>rôle </a:t>
            </a:r>
            <a:r>
              <a:rPr lang="fr-FR" b="1" dirty="0">
                <a:solidFill>
                  <a:schemeClr val="tx1"/>
                </a:solidFill>
              </a:rPr>
              <a:t>de prévision financière</a:t>
            </a:r>
          </a:p>
          <a:p>
            <a:pPr marL="484632" indent="-457200">
              <a:buFont typeface="Wingdings" pitchFamily="2" charset="2"/>
              <a:buChar char="v"/>
            </a:pPr>
            <a:r>
              <a:rPr lang="fr-FR" b="1" dirty="0">
                <a:solidFill>
                  <a:schemeClr val="tx1"/>
                </a:solidFill>
              </a:rPr>
              <a:t>outil de prévision des activités</a:t>
            </a:r>
            <a:r>
              <a:rPr lang="fr-FR" dirty="0">
                <a:solidFill>
                  <a:schemeClr val="tx1"/>
                </a:solidFill>
              </a:rPr>
              <a:t> </a:t>
            </a:r>
            <a:endParaRPr lang="fr-FR" b="1" dirty="0">
              <a:solidFill>
                <a:schemeClr val="tx1"/>
              </a:solidFill>
            </a:endParaRPr>
          </a:p>
          <a:p>
            <a:endParaRPr lang="fr-FR" u="sng" dirty="0"/>
          </a:p>
        </p:txBody>
      </p:sp>
      <p:sp>
        <p:nvSpPr>
          <p:cNvPr id="4" name="Flèche droite 3"/>
          <p:cNvSpPr/>
          <p:nvPr/>
        </p:nvSpPr>
        <p:spPr>
          <a:xfrm>
            <a:off x="2008550" y="5291379"/>
            <a:ext cx="8640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2954094" y="4927565"/>
            <a:ext cx="8765541" cy="1015663"/>
          </a:xfrm>
          <a:prstGeom prst="rect">
            <a:avLst/>
          </a:prstGeom>
          <a:noFill/>
        </p:spPr>
        <p:txBody>
          <a:bodyPr wrap="none" rtlCol="0">
            <a:spAutoFit/>
          </a:bodyPr>
          <a:lstStyle/>
          <a:p>
            <a:r>
              <a:rPr lang="fr-FR" sz="2000" i="1" dirty="0"/>
              <a:t>un </a:t>
            </a:r>
            <a:r>
              <a:rPr lang="fr-FR" sz="2000" i="1" dirty="0">
                <a:solidFill>
                  <a:srgbClr val="FF0000"/>
                </a:solidFill>
              </a:rPr>
              <a:t>outil</a:t>
            </a:r>
            <a:r>
              <a:rPr lang="fr-FR" sz="2000" i="1" dirty="0"/>
              <a:t> </a:t>
            </a:r>
            <a:r>
              <a:rPr lang="fr-FR" sz="2000" i="1" dirty="0">
                <a:solidFill>
                  <a:srgbClr val="FF0000"/>
                </a:solidFill>
              </a:rPr>
              <a:t>de gestion </a:t>
            </a:r>
            <a:r>
              <a:rPr lang="fr-FR" sz="2000" i="1" dirty="0"/>
              <a:t>consistant à </a:t>
            </a:r>
            <a:r>
              <a:rPr lang="fr-FR" sz="2000" i="1" dirty="0">
                <a:solidFill>
                  <a:schemeClr val="accent6"/>
                </a:solidFill>
              </a:rPr>
              <a:t>traduire en programmes d’actions</a:t>
            </a:r>
          </a:p>
          <a:p>
            <a:r>
              <a:rPr lang="fr-FR" sz="2000" i="1" dirty="0">
                <a:solidFill>
                  <a:schemeClr val="accent6"/>
                </a:solidFill>
              </a:rPr>
              <a:t> chiffrés appelés « budgets » </a:t>
            </a:r>
            <a:r>
              <a:rPr lang="fr-FR" sz="2000" i="1" dirty="0"/>
              <a:t>les décisions prises par la direction avec </a:t>
            </a:r>
          </a:p>
          <a:p>
            <a:r>
              <a:rPr lang="fr-FR" sz="2000" i="1" dirty="0"/>
              <a:t>la participation des responsables</a:t>
            </a:r>
            <a:r>
              <a:rPr lang="fr-FR" sz="2000" dirty="0"/>
              <a:t> </a:t>
            </a:r>
          </a:p>
        </p:txBody>
      </p:sp>
      <p:pic>
        <p:nvPicPr>
          <p:cNvPr id="2050" name="Picture 2" descr="C:\Users\Aminatou\Desktop\CONTROL BUDG\budge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0" y="2298633"/>
            <a:ext cx="2628900" cy="1743075"/>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56060DB0-80D3-45B8-9208-CF1ADFC4C6C0}" type="slidenum">
              <a:rPr lang="fr-FR" smtClean="0"/>
              <a:t>5</a:t>
            </a:fld>
            <a:endParaRPr lang="fr-FR"/>
          </a:p>
        </p:txBody>
      </p:sp>
    </p:spTree>
    <p:extLst>
      <p:ext uri="{BB962C8B-B14F-4D97-AF65-F5344CB8AC3E}">
        <p14:creationId xmlns:p14="http://schemas.microsoft.com/office/powerpoint/2010/main" val="357539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additive="base">
                                        <p:cTn id="62" dur="500" fill="hold"/>
                                        <p:tgtEl>
                                          <p:spTgt spid="5"/>
                                        </p:tgtEl>
                                        <p:attrNameLst>
                                          <p:attrName>ppt_x</p:attrName>
                                        </p:attrNameLst>
                                      </p:cBhvr>
                                      <p:tavLst>
                                        <p:tav tm="0">
                                          <p:val>
                                            <p:strVal val="#ppt_x"/>
                                          </p:val>
                                        </p:tav>
                                        <p:tav tm="100000">
                                          <p:val>
                                            <p:strVal val="#ppt_x"/>
                                          </p:val>
                                        </p:tav>
                                      </p:tavLst>
                                    </p:anim>
                                    <p:anim calcmode="lin" valueType="num">
                                      <p:cBhvr additive="base">
                                        <p:cTn id="6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e 1"/>
          <p:cNvSpPr/>
          <p:nvPr/>
        </p:nvSpPr>
        <p:spPr>
          <a:xfrm>
            <a:off x="3199978" y="1169211"/>
            <a:ext cx="3028950" cy="2438017"/>
          </a:xfrm>
          <a:prstGeom prst="homePlate">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pPr>
            <a:r>
              <a:rPr lang="fr-FR" sz="1100">
                <a:ea typeface="Calibri"/>
                <a:cs typeface="Times New Roman"/>
              </a:rPr>
              <a:t> </a:t>
            </a:r>
          </a:p>
        </p:txBody>
      </p:sp>
      <p:sp>
        <p:nvSpPr>
          <p:cNvPr id="4" name="Rectangle à coins arrondis 3"/>
          <p:cNvSpPr/>
          <p:nvPr/>
        </p:nvSpPr>
        <p:spPr>
          <a:xfrm>
            <a:off x="3292747" y="1670255"/>
            <a:ext cx="952500" cy="3905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dirty="0">
                <a:ea typeface="Calibri"/>
                <a:cs typeface="Times New Roman"/>
              </a:rPr>
              <a:t>Mission</a:t>
            </a:r>
            <a:endParaRPr lang="fr-FR" sz="1100" dirty="0">
              <a:ea typeface="Calibri"/>
              <a:cs typeface="Times New Roman"/>
            </a:endParaRPr>
          </a:p>
        </p:txBody>
      </p:sp>
      <p:sp>
        <p:nvSpPr>
          <p:cNvPr id="5" name="Rectangle à coins arrondis 4"/>
          <p:cNvSpPr/>
          <p:nvPr/>
        </p:nvSpPr>
        <p:spPr>
          <a:xfrm>
            <a:off x="3292747" y="2209736"/>
            <a:ext cx="952500" cy="3905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a:ea typeface="Calibri"/>
                <a:cs typeface="Times New Roman"/>
              </a:rPr>
              <a:t>Vision</a:t>
            </a:r>
            <a:endParaRPr lang="fr-FR" sz="1100">
              <a:ea typeface="Calibri"/>
              <a:cs typeface="Times New Roman"/>
            </a:endParaRPr>
          </a:p>
        </p:txBody>
      </p:sp>
      <p:sp>
        <p:nvSpPr>
          <p:cNvPr id="6" name="Rectangle à coins arrondis 5"/>
          <p:cNvSpPr/>
          <p:nvPr/>
        </p:nvSpPr>
        <p:spPr>
          <a:xfrm>
            <a:off x="3316604" y="2838725"/>
            <a:ext cx="952500" cy="3905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a:ea typeface="Calibri"/>
                <a:cs typeface="Times New Roman"/>
              </a:rPr>
              <a:t>Esprit</a:t>
            </a:r>
            <a:endParaRPr lang="fr-FR" sz="1100">
              <a:ea typeface="Calibri"/>
              <a:cs typeface="Times New Roman"/>
            </a:endParaRPr>
          </a:p>
        </p:txBody>
      </p:sp>
      <p:sp>
        <p:nvSpPr>
          <p:cNvPr id="7" name="Rectangle à coins arrondis 6"/>
          <p:cNvSpPr/>
          <p:nvPr/>
        </p:nvSpPr>
        <p:spPr>
          <a:xfrm>
            <a:off x="3292748" y="1374980"/>
            <a:ext cx="2936181" cy="147637"/>
          </a:xfrm>
          <a:prstGeom prst="roundRect">
            <a:avLst/>
          </a:prstGeom>
          <a:ln>
            <a:noFill/>
          </a:ln>
        </p:spPr>
        <p:style>
          <a:lnRef idx="2">
            <a:schemeClr val="accent5"/>
          </a:lnRef>
          <a:fillRef idx="100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fr-FR" sz="1100" b="1" dirty="0">
                <a:ea typeface="Calibri"/>
                <a:cs typeface="Times New Roman"/>
              </a:rPr>
              <a:t> </a:t>
            </a:r>
            <a:r>
              <a:rPr lang="fr-FR" sz="1100" b="1" dirty="0">
                <a:solidFill>
                  <a:srgbClr val="4F81BD"/>
                </a:solidFill>
                <a:ea typeface="Calibri"/>
                <a:cs typeface="Times New Roman"/>
              </a:rPr>
              <a:t>Phase Plan STRATEGIQUE</a:t>
            </a:r>
            <a:endParaRPr lang="fr-FR" sz="1100" dirty="0">
              <a:ea typeface="Calibri"/>
              <a:cs typeface="Times New Roman"/>
            </a:endParaRPr>
          </a:p>
        </p:txBody>
      </p:sp>
      <p:sp>
        <p:nvSpPr>
          <p:cNvPr id="8" name="Rectangle à coins arrondis 7"/>
          <p:cNvSpPr/>
          <p:nvPr/>
        </p:nvSpPr>
        <p:spPr>
          <a:xfrm>
            <a:off x="4340165" y="1716157"/>
            <a:ext cx="1428750" cy="1377680"/>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fr-FR" sz="800" b="1" dirty="0">
                <a:ea typeface="Calibri"/>
                <a:cs typeface="Times New Roman"/>
              </a:rPr>
              <a:t>Plan d’affaire stratégique</a:t>
            </a:r>
            <a:endParaRPr lang="fr-FR" sz="1100" dirty="0">
              <a:ea typeface="Calibri"/>
              <a:cs typeface="Times New Roman"/>
            </a:endParaRPr>
          </a:p>
          <a:p>
            <a:pPr algn="ctr">
              <a:lnSpc>
                <a:spcPct val="115000"/>
              </a:lnSpc>
            </a:pPr>
            <a:r>
              <a:rPr lang="fr-FR" sz="800" b="1" dirty="0">
                <a:ea typeface="Calibri"/>
                <a:cs typeface="Times New Roman"/>
              </a:rPr>
              <a:t> </a:t>
            </a:r>
            <a:endParaRPr lang="fr-FR" sz="1100" dirty="0">
              <a:ea typeface="Calibri"/>
              <a:cs typeface="Times New Roman"/>
            </a:endParaRPr>
          </a:p>
          <a:p>
            <a:pPr>
              <a:lnSpc>
                <a:spcPct val="115000"/>
              </a:lnSpc>
            </a:pPr>
            <a:r>
              <a:rPr lang="fr-FR" sz="800" b="1" dirty="0">
                <a:ea typeface="Calibri"/>
                <a:cs typeface="Times New Roman"/>
              </a:rPr>
              <a:t>&gt; Options stratégique et hypothèses</a:t>
            </a:r>
            <a:endParaRPr lang="fr-FR" sz="1100" dirty="0">
              <a:ea typeface="Calibri"/>
              <a:cs typeface="Times New Roman"/>
            </a:endParaRPr>
          </a:p>
          <a:p>
            <a:pPr>
              <a:lnSpc>
                <a:spcPct val="115000"/>
              </a:lnSpc>
            </a:pPr>
            <a:r>
              <a:rPr lang="fr-FR" sz="800" b="1" dirty="0">
                <a:ea typeface="Calibri"/>
                <a:cs typeface="Times New Roman"/>
              </a:rPr>
              <a:t>&gt; Clés de succès</a:t>
            </a:r>
            <a:endParaRPr lang="fr-FR" sz="1100" dirty="0">
              <a:ea typeface="Calibri"/>
              <a:cs typeface="Times New Roman"/>
            </a:endParaRPr>
          </a:p>
          <a:p>
            <a:pPr>
              <a:lnSpc>
                <a:spcPct val="115000"/>
              </a:lnSpc>
            </a:pPr>
            <a:r>
              <a:rPr lang="fr-FR" sz="800" b="1" dirty="0">
                <a:ea typeface="Calibri"/>
                <a:cs typeface="Times New Roman"/>
              </a:rPr>
              <a:t>&gt; Action stratégiques </a:t>
            </a:r>
            <a:endParaRPr lang="fr-FR" sz="1100" dirty="0">
              <a:ea typeface="Calibri"/>
              <a:cs typeface="Times New Roman"/>
            </a:endParaRPr>
          </a:p>
          <a:p>
            <a:pPr>
              <a:lnSpc>
                <a:spcPct val="115000"/>
              </a:lnSpc>
              <a:spcAft>
                <a:spcPts val="1000"/>
              </a:spcAft>
            </a:pPr>
            <a:r>
              <a:rPr lang="fr-FR" sz="800" b="1" dirty="0">
                <a:ea typeface="Calibri"/>
                <a:cs typeface="Times New Roman"/>
              </a:rPr>
              <a:t>&gt; objectifs</a:t>
            </a:r>
            <a:endParaRPr lang="fr-FR" sz="1100" dirty="0">
              <a:ea typeface="Calibri"/>
              <a:cs typeface="Times New Roman"/>
            </a:endParaRPr>
          </a:p>
          <a:p>
            <a:pPr>
              <a:lnSpc>
                <a:spcPct val="115000"/>
              </a:lnSpc>
              <a:spcAft>
                <a:spcPts val="1000"/>
              </a:spcAft>
            </a:pPr>
            <a:r>
              <a:rPr lang="fr-FR" sz="1100" dirty="0">
                <a:ea typeface="Calibri"/>
                <a:cs typeface="Times New Roman"/>
              </a:rPr>
              <a:t> </a:t>
            </a:r>
          </a:p>
        </p:txBody>
      </p:sp>
      <p:sp>
        <p:nvSpPr>
          <p:cNvPr id="9" name="Pentagone 8"/>
          <p:cNvSpPr/>
          <p:nvPr/>
        </p:nvSpPr>
        <p:spPr>
          <a:xfrm>
            <a:off x="6452145" y="1270204"/>
            <a:ext cx="2114550" cy="1330057"/>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0" name="Rectangle à coins arrondis 9"/>
          <p:cNvSpPr/>
          <p:nvPr/>
        </p:nvSpPr>
        <p:spPr>
          <a:xfrm>
            <a:off x="6496828" y="1383365"/>
            <a:ext cx="1562100" cy="295275"/>
          </a:xfrm>
          <a:prstGeom prst="roundRect">
            <a:avLst/>
          </a:prstGeom>
          <a:ln>
            <a:noFill/>
          </a:ln>
        </p:spPr>
        <p:style>
          <a:lnRef idx="2">
            <a:schemeClr val="accent5"/>
          </a:lnRef>
          <a:fillRef idx="100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fr-FR" sz="1100" b="1" dirty="0">
                <a:ea typeface="Calibri"/>
                <a:cs typeface="Times New Roman"/>
              </a:rPr>
              <a:t> </a:t>
            </a:r>
            <a:r>
              <a:rPr lang="fr-FR" sz="1100" b="1" dirty="0">
                <a:solidFill>
                  <a:srgbClr val="4F81BD"/>
                </a:solidFill>
                <a:ea typeface="Calibri"/>
                <a:cs typeface="Times New Roman"/>
              </a:rPr>
              <a:t>Phase Plan d’Action</a:t>
            </a:r>
            <a:endParaRPr lang="fr-FR" sz="1100" dirty="0">
              <a:ea typeface="Calibri"/>
              <a:cs typeface="Times New Roman"/>
            </a:endParaRPr>
          </a:p>
        </p:txBody>
      </p:sp>
      <p:sp>
        <p:nvSpPr>
          <p:cNvPr id="11" name="Rectangle à coins arrondis 10"/>
          <p:cNvSpPr/>
          <p:nvPr/>
        </p:nvSpPr>
        <p:spPr>
          <a:xfrm>
            <a:off x="6496828" y="1893441"/>
            <a:ext cx="1552575" cy="727034"/>
          </a:xfrm>
          <a:prstGeom prst="round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pPr>
            <a:r>
              <a:rPr lang="fr-FR" sz="1100" dirty="0">
                <a:ea typeface="Calibri"/>
                <a:cs typeface="Times New Roman"/>
              </a:rPr>
              <a:t>Objectifs court terme</a:t>
            </a:r>
          </a:p>
          <a:p>
            <a:pPr>
              <a:lnSpc>
                <a:spcPct val="115000"/>
              </a:lnSpc>
            </a:pPr>
            <a:r>
              <a:rPr lang="fr-FR" sz="1100" dirty="0">
                <a:ea typeface="Calibri"/>
                <a:cs typeface="Times New Roman"/>
              </a:rPr>
              <a:t>&gt;Actions</a:t>
            </a:r>
          </a:p>
          <a:p>
            <a:pPr>
              <a:lnSpc>
                <a:spcPct val="115000"/>
              </a:lnSpc>
            </a:pPr>
            <a:r>
              <a:rPr lang="fr-FR" sz="1100" dirty="0">
                <a:ea typeface="Calibri"/>
                <a:cs typeface="Times New Roman"/>
              </a:rPr>
              <a:t>&gt;responsables</a:t>
            </a:r>
          </a:p>
          <a:p>
            <a:pPr>
              <a:lnSpc>
                <a:spcPct val="115000"/>
              </a:lnSpc>
              <a:spcAft>
                <a:spcPts val="1000"/>
              </a:spcAft>
            </a:pPr>
            <a:r>
              <a:rPr lang="fr-FR" sz="1100" dirty="0">
                <a:ea typeface="Calibri"/>
                <a:cs typeface="Times New Roman"/>
              </a:rPr>
              <a:t> </a:t>
            </a:r>
          </a:p>
        </p:txBody>
      </p:sp>
      <p:sp>
        <p:nvSpPr>
          <p:cNvPr id="12" name="Octogone 11"/>
          <p:cNvSpPr/>
          <p:nvPr/>
        </p:nvSpPr>
        <p:spPr>
          <a:xfrm>
            <a:off x="8960618" y="1448797"/>
            <a:ext cx="914400" cy="914400"/>
          </a:xfrm>
          <a:prstGeom prst="octag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dirty="0">
                <a:ea typeface="Calibri"/>
                <a:cs typeface="Times New Roman"/>
              </a:rPr>
              <a:t>Revus </a:t>
            </a:r>
          </a:p>
        </p:txBody>
      </p:sp>
      <p:sp>
        <p:nvSpPr>
          <p:cNvPr id="13" name="Losange 12"/>
          <p:cNvSpPr/>
          <p:nvPr/>
        </p:nvSpPr>
        <p:spPr>
          <a:xfrm>
            <a:off x="8836793" y="3039327"/>
            <a:ext cx="1162050" cy="914400"/>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800">
                <a:ea typeface="Calibri"/>
                <a:cs typeface="Times New Roman"/>
              </a:rPr>
              <a:t>Objectifs atteints</a:t>
            </a:r>
            <a:endParaRPr lang="fr-FR" sz="1100">
              <a:ea typeface="Calibri"/>
              <a:cs typeface="Times New Roman"/>
            </a:endParaRPr>
          </a:p>
        </p:txBody>
      </p:sp>
      <p:sp>
        <p:nvSpPr>
          <p:cNvPr id="14" name="Rectangle à coins arrondis 13"/>
          <p:cNvSpPr/>
          <p:nvPr/>
        </p:nvSpPr>
        <p:spPr>
          <a:xfrm>
            <a:off x="6483817" y="3270786"/>
            <a:ext cx="2047875" cy="5619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a typeface="Calibri"/>
                <a:cs typeface="Times New Roman"/>
              </a:rPr>
              <a:t>Plan d’actions correctives</a:t>
            </a:r>
          </a:p>
        </p:txBody>
      </p:sp>
      <p:sp>
        <p:nvSpPr>
          <p:cNvPr id="16" name="Flèche gauche 15"/>
          <p:cNvSpPr/>
          <p:nvPr/>
        </p:nvSpPr>
        <p:spPr>
          <a:xfrm>
            <a:off x="8566695" y="3458799"/>
            <a:ext cx="209550" cy="57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7" name="Flèche vers le bas 16"/>
          <p:cNvSpPr/>
          <p:nvPr/>
        </p:nvSpPr>
        <p:spPr>
          <a:xfrm>
            <a:off x="9374956" y="2589919"/>
            <a:ext cx="85725"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9" name="Pentagone 18"/>
          <p:cNvSpPr/>
          <p:nvPr/>
        </p:nvSpPr>
        <p:spPr>
          <a:xfrm>
            <a:off x="3199979" y="5247268"/>
            <a:ext cx="2943225" cy="1008112"/>
          </a:xfrm>
          <a:prstGeom prst="homePlate">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pPr>
            <a:r>
              <a:rPr lang="fr-FR" sz="1600" dirty="0">
                <a:ea typeface="Calibri"/>
                <a:cs typeface="Times New Roman"/>
              </a:rPr>
              <a:t>Processus </a:t>
            </a:r>
            <a:r>
              <a:rPr lang="fr-FR" sz="1600" dirty="0" err="1">
                <a:ea typeface="Calibri"/>
                <a:cs typeface="Times New Roman"/>
              </a:rPr>
              <a:t>budgetaire</a:t>
            </a:r>
            <a:endParaRPr lang="fr-FR" sz="1600" dirty="0">
              <a:ea typeface="Calibri"/>
              <a:cs typeface="Times New Roman"/>
            </a:endParaRPr>
          </a:p>
        </p:txBody>
      </p:sp>
      <p:sp>
        <p:nvSpPr>
          <p:cNvPr id="20" name="Pentagone 19"/>
          <p:cNvSpPr/>
          <p:nvPr/>
        </p:nvSpPr>
        <p:spPr>
          <a:xfrm>
            <a:off x="6301882" y="5244600"/>
            <a:ext cx="2943225" cy="1008112"/>
          </a:xfrm>
          <a:prstGeom prst="homePlate">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pPr>
            <a:r>
              <a:rPr lang="fr-FR" sz="1600" dirty="0">
                <a:ea typeface="Calibri"/>
                <a:cs typeface="Times New Roman"/>
              </a:rPr>
              <a:t>Contrôle </a:t>
            </a:r>
            <a:r>
              <a:rPr lang="fr-FR" sz="1600" dirty="0" err="1">
                <a:ea typeface="Calibri"/>
                <a:cs typeface="Times New Roman"/>
              </a:rPr>
              <a:t>budgetaire</a:t>
            </a:r>
            <a:endParaRPr lang="fr-FR" sz="1600" dirty="0">
              <a:ea typeface="Calibri"/>
              <a:cs typeface="Times New Roman"/>
            </a:endParaRPr>
          </a:p>
        </p:txBody>
      </p:sp>
      <p:sp>
        <p:nvSpPr>
          <p:cNvPr id="3" name="Ellipse 2"/>
          <p:cNvSpPr/>
          <p:nvPr/>
        </p:nvSpPr>
        <p:spPr>
          <a:xfrm>
            <a:off x="5330646" y="4079821"/>
            <a:ext cx="194247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Budget</a:t>
            </a:r>
          </a:p>
        </p:txBody>
      </p:sp>
      <p:sp>
        <p:nvSpPr>
          <p:cNvPr id="15" name="ZoneTexte 14"/>
          <p:cNvSpPr txBox="1"/>
          <p:nvPr/>
        </p:nvSpPr>
        <p:spPr>
          <a:xfrm>
            <a:off x="3456794" y="207259"/>
            <a:ext cx="5379999" cy="646331"/>
          </a:xfrm>
          <a:prstGeom prst="rect">
            <a:avLst/>
          </a:prstGeom>
          <a:noFill/>
        </p:spPr>
        <p:txBody>
          <a:bodyPr wrap="none" rtlCol="0">
            <a:spAutoFit/>
          </a:bodyPr>
          <a:lstStyle/>
          <a:p>
            <a:r>
              <a:rPr lang="fr-FR" sz="3600" u="sng" dirty="0">
                <a:ln w="0"/>
                <a:solidFill>
                  <a:schemeClr val="accent1"/>
                </a:solidFill>
                <a:effectLst>
                  <a:outerShdw blurRad="38100" dist="25400" dir="5400000" algn="ctr" rotWithShape="0">
                    <a:srgbClr val="6E747A">
                      <a:alpha val="43000"/>
                    </a:srgbClr>
                  </a:outerShdw>
                </a:effectLst>
                <a:latin typeface="+mj-lt"/>
                <a:ea typeface="+mj-ea"/>
                <a:cs typeface="+mj-cs"/>
              </a:rPr>
              <a:t>Plan de la présentation</a:t>
            </a:r>
          </a:p>
        </p:txBody>
      </p:sp>
      <p:sp>
        <p:nvSpPr>
          <p:cNvPr id="18" name="Espace réservé du numéro de diapositive 17"/>
          <p:cNvSpPr>
            <a:spLocks noGrp="1"/>
          </p:cNvSpPr>
          <p:nvPr>
            <p:ph type="sldNum" sz="quarter" idx="12"/>
          </p:nvPr>
        </p:nvSpPr>
        <p:spPr/>
        <p:txBody>
          <a:bodyPr/>
          <a:lstStyle/>
          <a:p>
            <a:fld id="{56060DB0-80D3-45B8-9208-CF1ADFC4C6C0}" type="slidenum">
              <a:rPr lang="fr-FR" smtClean="0"/>
              <a:t>6</a:t>
            </a:fld>
            <a:endParaRPr lang="fr-FR"/>
          </a:p>
        </p:txBody>
      </p:sp>
    </p:spTree>
    <p:extLst>
      <p:ext uri="{BB962C8B-B14F-4D97-AF65-F5344CB8AC3E}">
        <p14:creationId xmlns:p14="http://schemas.microsoft.com/office/powerpoint/2010/main" val="375956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anim calcmode="lin" valueType="num">
                                      <p:cBhvr>
                                        <p:cTn id="8" dur="2000" fill="hold"/>
                                        <p:tgtEl>
                                          <p:spTgt spid="15">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1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1000"/>
                                        <p:tgtEl>
                                          <p:spTgt spid="4"/>
                                        </p:tgtEl>
                                      </p:cBhvr>
                                    </p:animEffect>
                                    <p:anim calcmode="lin" valueType="num">
                                      <p:cBhvr>
                                        <p:cTn id="46" dur="1000" fill="hold"/>
                                        <p:tgtEl>
                                          <p:spTgt spid="4"/>
                                        </p:tgtEl>
                                        <p:attrNameLst>
                                          <p:attrName>ppt_x</p:attrName>
                                        </p:attrNameLst>
                                      </p:cBhvr>
                                      <p:tavLst>
                                        <p:tav tm="0">
                                          <p:val>
                                            <p:strVal val="#ppt_x"/>
                                          </p:val>
                                        </p:tav>
                                        <p:tav tm="100000">
                                          <p:val>
                                            <p:strVal val="#ppt_x"/>
                                          </p:val>
                                        </p:tav>
                                      </p:tavLst>
                                    </p:anim>
                                    <p:anim calcmode="lin" valueType="num">
                                      <p:cBhvr>
                                        <p:cTn id="47" dur="1000" fill="hold"/>
                                        <p:tgtEl>
                                          <p:spTgt spid="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1000"/>
                                        <p:tgtEl>
                                          <p:spTgt spid="6"/>
                                        </p:tgtEl>
                                      </p:cBhvr>
                                    </p:animEffect>
                                    <p:anim calcmode="lin" valueType="num">
                                      <p:cBhvr>
                                        <p:cTn id="56" dur="1000" fill="hold"/>
                                        <p:tgtEl>
                                          <p:spTgt spid="6"/>
                                        </p:tgtEl>
                                        <p:attrNameLst>
                                          <p:attrName>ppt_x</p:attrName>
                                        </p:attrNameLst>
                                      </p:cBhvr>
                                      <p:tavLst>
                                        <p:tav tm="0">
                                          <p:val>
                                            <p:strVal val="#ppt_x"/>
                                          </p:val>
                                        </p:tav>
                                        <p:tav tm="100000">
                                          <p:val>
                                            <p:strVal val="#ppt_x"/>
                                          </p:val>
                                        </p:tav>
                                      </p:tavLst>
                                    </p:anim>
                                    <p:anim calcmode="lin" valueType="num">
                                      <p:cBhvr>
                                        <p:cTn id="57" dur="1000" fill="hold"/>
                                        <p:tgtEl>
                                          <p:spTgt spid="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1000"/>
                                        <p:tgtEl>
                                          <p:spTgt spid="8"/>
                                        </p:tgtEl>
                                      </p:cBhvr>
                                    </p:animEffect>
                                    <p:anim calcmode="lin" valueType="num">
                                      <p:cBhvr>
                                        <p:cTn id="61" dur="1000" fill="hold"/>
                                        <p:tgtEl>
                                          <p:spTgt spid="8"/>
                                        </p:tgtEl>
                                        <p:attrNameLst>
                                          <p:attrName>ppt_x</p:attrName>
                                        </p:attrNameLst>
                                      </p:cBhvr>
                                      <p:tavLst>
                                        <p:tav tm="0">
                                          <p:val>
                                            <p:strVal val="#ppt_x"/>
                                          </p:val>
                                        </p:tav>
                                        <p:tav tm="100000">
                                          <p:val>
                                            <p:strVal val="#ppt_x"/>
                                          </p:val>
                                        </p:tav>
                                      </p:tavLst>
                                    </p:anim>
                                    <p:anim calcmode="lin" valueType="num">
                                      <p:cBhvr>
                                        <p:cTn id="6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1000"/>
                                        <p:tgtEl>
                                          <p:spTgt spid="9"/>
                                        </p:tgtEl>
                                      </p:cBhvr>
                                    </p:animEffect>
                                    <p:anim calcmode="lin" valueType="num">
                                      <p:cBhvr>
                                        <p:cTn id="68" dur="1000" fill="hold"/>
                                        <p:tgtEl>
                                          <p:spTgt spid="9"/>
                                        </p:tgtEl>
                                        <p:attrNameLst>
                                          <p:attrName>ppt_x</p:attrName>
                                        </p:attrNameLst>
                                      </p:cBhvr>
                                      <p:tavLst>
                                        <p:tav tm="0">
                                          <p:val>
                                            <p:strVal val="#ppt_x"/>
                                          </p:val>
                                        </p:tav>
                                        <p:tav tm="100000">
                                          <p:val>
                                            <p:strVal val="#ppt_x"/>
                                          </p:val>
                                        </p:tav>
                                      </p:tavLst>
                                    </p:anim>
                                    <p:anim calcmode="lin" valueType="num">
                                      <p:cBhvr>
                                        <p:cTn id="69" dur="1000" fill="hold"/>
                                        <p:tgtEl>
                                          <p:spTgt spid="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1000"/>
                                        <p:tgtEl>
                                          <p:spTgt spid="10"/>
                                        </p:tgtEl>
                                      </p:cBhvr>
                                    </p:animEffect>
                                    <p:anim calcmode="lin" valueType="num">
                                      <p:cBhvr>
                                        <p:cTn id="73" dur="1000" fill="hold"/>
                                        <p:tgtEl>
                                          <p:spTgt spid="10"/>
                                        </p:tgtEl>
                                        <p:attrNameLst>
                                          <p:attrName>ppt_x</p:attrName>
                                        </p:attrNameLst>
                                      </p:cBhvr>
                                      <p:tavLst>
                                        <p:tav tm="0">
                                          <p:val>
                                            <p:strVal val="#ppt_x"/>
                                          </p:val>
                                        </p:tav>
                                        <p:tav tm="100000">
                                          <p:val>
                                            <p:strVal val="#ppt_x"/>
                                          </p:val>
                                        </p:tav>
                                      </p:tavLst>
                                    </p:anim>
                                    <p:anim calcmode="lin" valueType="num">
                                      <p:cBhvr>
                                        <p:cTn id="74" dur="1000" fill="hold"/>
                                        <p:tgtEl>
                                          <p:spTgt spid="1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1000"/>
                                        <p:tgtEl>
                                          <p:spTgt spid="11"/>
                                        </p:tgtEl>
                                      </p:cBhvr>
                                    </p:animEffect>
                                    <p:anim calcmode="lin" valueType="num">
                                      <p:cBhvr>
                                        <p:cTn id="78" dur="1000" fill="hold"/>
                                        <p:tgtEl>
                                          <p:spTgt spid="11"/>
                                        </p:tgtEl>
                                        <p:attrNameLst>
                                          <p:attrName>ppt_x</p:attrName>
                                        </p:attrNameLst>
                                      </p:cBhvr>
                                      <p:tavLst>
                                        <p:tav tm="0">
                                          <p:val>
                                            <p:strVal val="#ppt_x"/>
                                          </p:val>
                                        </p:tav>
                                        <p:tav tm="100000">
                                          <p:val>
                                            <p:strVal val="#ppt_x"/>
                                          </p:val>
                                        </p:tav>
                                      </p:tavLst>
                                    </p:anim>
                                    <p:anim calcmode="lin" valueType="num">
                                      <p:cBhvr>
                                        <p:cTn id="7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1000"/>
                                        <p:tgtEl>
                                          <p:spTgt spid="12"/>
                                        </p:tgtEl>
                                      </p:cBhvr>
                                    </p:animEffect>
                                    <p:anim calcmode="lin" valueType="num">
                                      <p:cBhvr>
                                        <p:cTn id="85" dur="1000" fill="hold"/>
                                        <p:tgtEl>
                                          <p:spTgt spid="12"/>
                                        </p:tgtEl>
                                        <p:attrNameLst>
                                          <p:attrName>ppt_x</p:attrName>
                                        </p:attrNameLst>
                                      </p:cBhvr>
                                      <p:tavLst>
                                        <p:tav tm="0">
                                          <p:val>
                                            <p:strVal val="#ppt_x"/>
                                          </p:val>
                                        </p:tav>
                                        <p:tav tm="100000">
                                          <p:val>
                                            <p:strVal val="#ppt_x"/>
                                          </p:val>
                                        </p:tav>
                                      </p:tavLst>
                                    </p:anim>
                                    <p:anim calcmode="lin" valueType="num">
                                      <p:cBhvr>
                                        <p:cTn id="8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1000"/>
                                        <p:tgtEl>
                                          <p:spTgt spid="17"/>
                                        </p:tgtEl>
                                      </p:cBhvr>
                                    </p:animEffect>
                                    <p:anim calcmode="lin" valueType="num">
                                      <p:cBhvr>
                                        <p:cTn id="92" dur="1000" fill="hold"/>
                                        <p:tgtEl>
                                          <p:spTgt spid="17"/>
                                        </p:tgtEl>
                                        <p:attrNameLst>
                                          <p:attrName>ppt_x</p:attrName>
                                        </p:attrNameLst>
                                      </p:cBhvr>
                                      <p:tavLst>
                                        <p:tav tm="0">
                                          <p:val>
                                            <p:strVal val="#ppt_x"/>
                                          </p:val>
                                        </p:tav>
                                        <p:tav tm="100000">
                                          <p:val>
                                            <p:strVal val="#ppt_x"/>
                                          </p:val>
                                        </p:tav>
                                      </p:tavLst>
                                    </p:anim>
                                    <p:anim calcmode="lin" valueType="num">
                                      <p:cBhvr>
                                        <p:cTn id="9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fade">
                                      <p:cBhvr>
                                        <p:cTn id="98" dur="1000"/>
                                        <p:tgtEl>
                                          <p:spTgt spid="13"/>
                                        </p:tgtEl>
                                      </p:cBhvr>
                                    </p:animEffect>
                                    <p:anim calcmode="lin" valueType="num">
                                      <p:cBhvr>
                                        <p:cTn id="99" dur="1000" fill="hold"/>
                                        <p:tgtEl>
                                          <p:spTgt spid="13"/>
                                        </p:tgtEl>
                                        <p:attrNameLst>
                                          <p:attrName>ppt_x</p:attrName>
                                        </p:attrNameLst>
                                      </p:cBhvr>
                                      <p:tavLst>
                                        <p:tav tm="0">
                                          <p:val>
                                            <p:strVal val="#ppt_x"/>
                                          </p:val>
                                        </p:tav>
                                        <p:tav tm="100000">
                                          <p:val>
                                            <p:strVal val="#ppt_x"/>
                                          </p:val>
                                        </p:tav>
                                      </p:tavLst>
                                    </p:anim>
                                    <p:anim calcmode="lin" valueType="num">
                                      <p:cBhvr>
                                        <p:cTn id="10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1000"/>
                                        <p:tgtEl>
                                          <p:spTgt spid="16"/>
                                        </p:tgtEl>
                                      </p:cBhvr>
                                    </p:animEffect>
                                    <p:anim calcmode="lin" valueType="num">
                                      <p:cBhvr>
                                        <p:cTn id="106" dur="1000" fill="hold"/>
                                        <p:tgtEl>
                                          <p:spTgt spid="16"/>
                                        </p:tgtEl>
                                        <p:attrNameLst>
                                          <p:attrName>ppt_x</p:attrName>
                                        </p:attrNameLst>
                                      </p:cBhvr>
                                      <p:tavLst>
                                        <p:tav tm="0">
                                          <p:val>
                                            <p:strVal val="#ppt_x"/>
                                          </p:val>
                                        </p:tav>
                                        <p:tav tm="100000">
                                          <p:val>
                                            <p:strVal val="#ppt_x"/>
                                          </p:val>
                                        </p:tav>
                                      </p:tavLst>
                                    </p:anim>
                                    <p:anim calcmode="lin" valueType="num">
                                      <p:cBhvr>
                                        <p:cTn id="10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ppt_x</p:attrName>
                                        </p:attrNameLst>
                                      </p:cBhvr>
                                      <p:tavLst>
                                        <p:tav tm="0">
                                          <p:val>
                                            <p:strVal val="#ppt_x"/>
                                          </p:val>
                                        </p:tav>
                                        <p:tav tm="100000">
                                          <p:val>
                                            <p:strVal val="#ppt_x"/>
                                          </p:val>
                                        </p:tav>
                                      </p:tavLst>
                                    </p:anim>
                                    <p:anim calcmode="lin" valueType="num">
                                      <p:cBhvr>
                                        <p:cTn id="1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6" grpId="0" animBg="1"/>
      <p:bldP spid="17" grpId="0" animBg="1"/>
      <p:bldP spid="19" grpId="0" animBg="1"/>
      <p:bldP spid="20"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u="sng" dirty="0" smtClean="0">
                <a:ln w="0"/>
                <a:solidFill>
                  <a:schemeClr val="accent1"/>
                </a:solidFill>
                <a:effectLst>
                  <a:outerShdw blurRad="38100" dist="25400" dir="5400000" algn="ctr" rotWithShape="0">
                    <a:srgbClr val="6E747A">
                      <a:alpha val="43000"/>
                    </a:srgbClr>
                  </a:outerShdw>
                </a:effectLst>
              </a:rPr>
              <a:t>La </a:t>
            </a:r>
            <a:r>
              <a:rPr lang="fr-FR" sz="4000" u="sng" dirty="0">
                <a:ln w="0"/>
                <a:solidFill>
                  <a:schemeClr val="accent1"/>
                </a:solidFill>
                <a:effectLst>
                  <a:outerShdw blurRad="38100" dist="25400" dir="5400000" algn="ctr" rotWithShape="0">
                    <a:srgbClr val="6E747A">
                      <a:alpha val="43000"/>
                    </a:srgbClr>
                  </a:outerShdw>
                </a:effectLst>
              </a:rPr>
              <a:t>planification de l’entreprise</a:t>
            </a:r>
            <a:r>
              <a:rPr lang="fr-FR" dirty="0">
                <a:ln w="0"/>
                <a:solidFill>
                  <a:schemeClr val="accent1"/>
                </a:solidFill>
                <a:effectLst>
                  <a:outerShdw blurRad="38100" dist="25400" dir="5400000" algn="ctr" rotWithShape="0">
                    <a:srgbClr val="6E747A">
                      <a:alpha val="43000"/>
                    </a:srgbClr>
                  </a:outerShdw>
                </a:effectLst>
              </a:rPr>
              <a:t/>
            </a:r>
            <a:br>
              <a:rPr lang="fr-FR"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p:cNvSpPr>
            <a:spLocks noGrp="1"/>
          </p:cNvSpPr>
          <p:nvPr>
            <p:ph idx="1"/>
          </p:nvPr>
        </p:nvSpPr>
        <p:spPr/>
        <p:txBody>
          <a:bodyPr/>
          <a:lstStyle/>
          <a:p>
            <a:pPr marL="82296" indent="0">
              <a:buNone/>
            </a:pPr>
            <a:r>
              <a:rPr lang="fr-FR" sz="2400" dirty="0" smtClean="0">
                <a:solidFill>
                  <a:schemeClr val="accent1">
                    <a:lumMod val="60000"/>
                    <a:lumOff val="40000"/>
                  </a:schemeClr>
                </a:solidFill>
              </a:rPr>
              <a:t>&gt;&gt;Définition</a:t>
            </a:r>
            <a:endParaRPr lang="fr-FR" sz="2400" dirty="0">
              <a:solidFill>
                <a:schemeClr val="accent1">
                  <a:lumMod val="60000"/>
                  <a:lumOff val="40000"/>
                </a:schemeClr>
              </a:solidFill>
            </a:endParaRPr>
          </a:p>
          <a:p>
            <a:pPr marL="82296" indent="0">
              <a:buNone/>
            </a:pPr>
            <a:endParaRPr lang="fr-FR" dirty="0" smtClean="0"/>
          </a:p>
          <a:p>
            <a:r>
              <a:rPr lang="fr-FR" sz="2000" dirty="0"/>
              <a:t>Joue un rôle clé dans le succès d’une </a:t>
            </a:r>
            <a:r>
              <a:rPr lang="fr-FR" sz="2000" dirty="0" smtClean="0"/>
              <a:t>entreprise</a:t>
            </a:r>
          </a:p>
          <a:p>
            <a:pPr marL="0" indent="0">
              <a:buNone/>
            </a:pPr>
            <a:endParaRPr lang="fr-FR" sz="2000" dirty="0"/>
          </a:p>
          <a:p>
            <a:r>
              <a:rPr lang="fr-FR" sz="2000" dirty="0"/>
              <a:t>Vise à établir des buts à long terme et à élaborer des stratégies pour les atteindre</a:t>
            </a:r>
            <a:r>
              <a:rPr lang="fr-FR" sz="2000" dirty="0" smtClean="0"/>
              <a:t>.</a:t>
            </a:r>
          </a:p>
          <a:p>
            <a:pPr marL="0" indent="0">
              <a:buNone/>
            </a:pPr>
            <a:endParaRPr lang="fr-FR" sz="2000" dirty="0"/>
          </a:p>
          <a:p>
            <a:r>
              <a:rPr lang="fr-FR" sz="2000" dirty="0"/>
              <a:t>Il ne faut pas confondre plan stratégique et plan d'affaires.</a:t>
            </a:r>
          </a:p>
          <a:p>
            <a:endParaRPr lang="fr-FR" sz="2000" dirty="0"/>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7</a:t>
            </a:fld>
            <a:endParaRPr lang="fr-FR"/>
          </a:p>
        </p:txBody>
      </p:sp>
    </p:spTree>
    <p:extLst>
      <p:ext uri="{BB962C8B-B14F-4D97-AF65-F5344CB8AC3E}">
        <p14:creationId xmlns:p14="http://schemas.microsoft.com/office/powerpoint/2010/main" val="401172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u="sng" dirty="0" smtClean="0">
                <a:ln w="0"/>
                <a:solidFill>
                  <a:schemeClr val="accent1"/>
                </a:solidFill>
                <a:effectLst>
                  <a:outerShdw blurRad="38100" dist="25400" dir="5400000" algn="ctr" rotWithShape="0">
                    <a:srgbClr val="6E747A">
                      <a:alpha val="43000"/>
                    </a:srgbClr>
                  </a:outerShdw>
                </a:effectLst>
              </a:rPr>
              <a:t>La </a:t>
            </a:r>
            <a:r>
              <a:rPr lang="fr-FR" sz="4000" u="sng" dirty="0">
                <a:ln w="0"/>
                <a:solidFill>
                  <a:schemeClr val="accent1"/>
                </a:solidFill>
                <a:effectLst>
                  <a:outerShdw blurRad="38100" dist="25400" dir="5400000" algn="ctr" rotWithShape="0">
                    <a:srgbClr val="6E747A">
                      <a:alpha val="43000"/>
                    </a:srgbClr>
                  </a:outerShdw>
                </a:effectLst>
              </a:rPr>
              <a:t>planification de l’entreprise</a:t>
            </a:r>
            <a:r>
              <a:rPr lang="fr-FR" dirty="0">
                <a:ln w="0"/>
                <a:solidFill>
                  <a:schemeClr val="accent1"/>
                </a:solidFill>
                <a:effectLst>
                  <a:outerShdw blurRad="38100" dist="25400" dir="5400000" algn="ctr" rotWithShape="0">
                    <a:srgbClr val="6E747A">
                      <a:alpha val="43000"/>
                    </a:srgbClr>
                  </a:outerShdw>
                </a:effectLst>
              </a:rPr>
              <a:t/>
            </a:r>
            <a:br>
              <a:rPr lang="fr-FR"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p:cNvSpPr>
            <a:spLocks noGrp="1"/>
          </p:cNvSpPr>
          <p:nvPr>
            <p:ph idx="1"/>
          </p:nvPr>
        </p:nvSpPr>
        <p:spPr/>
        <p:txBody>
          <a:bodyPr/>
          <a:lstStyle/>
          <a:p>
            <a:pPr marL="82296" indent="0">
              <a:buNone/>
            </a:pPr>
            <a:r>
              <a:rPr lang="fr-FR" sz="2400" dirty="0" smtClean="0">
                <a:solidFill>
                  <a:schemeClr val="accent1">
                    <a:lumMod val="60000"/>
                    <a:lumOff val="40000"/>
                  </a:schemeClr>
                </a:solidFill>
              </a:rPr>
              <a:t>&gt;&gt;</a:t>
            </a:r>
            <a:r>
              <a:rPr lang="fr-FR" sz="2400" dirty="0">
                <a:solidFill>
                  <a:schemeClr val="accent1">
                    <a:lumMod val="60000"/>
                    <a:lumOff val="40000"/>
                  </a:schemeClr>
                </a:solidFill>
              </a:rPr>
              <a:t>Objectifs de la planification</a:t>
            </a:r>
          </a:p>
          <a:p>
            <a:pPr marL="82296" indent="0">
              <a:buNone/>
            </a:pPr>
            <a:endParaRPr lang="fr-FR" sz="2400" dirty="0"/>
          </a:p>
          <a:p>
            <a:pPr lvl="1">
              <a:buFont typeface="Wingdings" pitchFamily="2" charset="2"/>
              <a:buChar char="v"/>
              <a:defRPr/>
            </a:pPr>
            <a:r>
              <a:rPr lang="fr-FR" sz="2000" dirty="0"/>
              <a:t>Faire contrepoids à l’incertitude et au changement </a:t>
            </a:r>
          </a:p>
          <a:p>
            <a:pPr lvl="1">
              <a:buFont typeface="Wingdings" pitchFamily="2" charset="2"/>
              <a:buChar char="v"/>
              <a:defRPr/>
            </a:pPr>
            <a:r>
              <a:rPr lang="fr-FR" sz="2000" dirty="0"/>
              <a:t>Diriger l’attention sur les objectifs</a:t>
            </a:r>
          </a:p>
          <a:p>
            <a:pPr lvl="1">
              <a:buFont typeface="Wingdings" pitchFamily="2" charset="2"/>
              <a:buChar char="v"/>
              <a:defRPr/>
            </a:pPr>
            <a:r>
              <a:rPr lang="fr-FR" sz="2000" dirty="0"/>
              <a:t>Réaliser des économies</a:t>
            </a:r>
          </a:p>
          <a:p>
            <a:pPr lvl="1">
              <a:buFont typeface="Wingdings" pitchFamily="2" charset="2"/>
              <a:buChar char="v"/>
              <a:defRPr/>
            </a:pPr>
            <a:r>
              <a:rPr lang="fr-FR" sz="2000" dirty="0"/>
              <a:t>Faciliter le contrôle</a:t>
            </a:r>
          </a:p>
          <a:p>
            <a:pPr marL="0" indent="0">
              <a:buNone/>
            </a:pPr>
            <a:endParaRPr lang="fr-FR" dirty="0"/>
          </a:p>
          <a:p>
            <a:endParaRPr lang="fr-FR" dirty="0"/>
          </a:p>
        </p:txBody>
      </p:sp>
      <p:sp>
        <p:nvSpPr>
          <p:cNvPr id="4" name="Espace réservé du numéro de diapositive 3"/>
          <p:cNvSpPr>
            <a:spLocks noGrp="1"/>
          </p:cNvSpPr>
          <p:nvPr>
            <p:ph type="sldNum" sz="quarter" idx="12"/>
          </p:nvPr>
        </p:nvSpPr>
        <p:spPr/>
        <p:txBody>
          <a:bodyPr/>
          <a:lstStyle/>
          <a:p>
            <a:fld id="{56060DB0-80D3-45B8-9208-CF1ADFC4C6C0}" type="slidenum">
              <a:rPr lang="fr-FR" smtClean="0"/>
              <a:t>8</a:t>
            </a:fld>
            <a:endParaRPr lang="fr-FR"/>
          </a:p>
        </p:txBody>
      </p:sp>
    </p:spTree>
    <p:extLst>
      <p:ext uri="{BB962C8B-B14F-4D97-AF65-F5344CB8AC3E}">
        <p14:creationId xmlns:p14="http://schemas.microsoft.com/office/powerpoint/2010/main" val="2858508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u="sng" dirty="0" smtClean="0">
                <a:ln w="0"/>
                <a:solidFill>
                  <a:schemeClr val="accent1"/>
                </a:solidFill>
                <a:effectLst>
                  <a:outerShdw blurRad="38100" dist="25400" dir="5400000" algn="ctr" rotWithShape="0">
                    <a:srgbClr val="6E747A">
                      <a:alpha val="43000"/>
                    </a:srgbClr>
                  </a:outerShdw>
                </a:effectLst>
              </a:rPr>
              <a:t>La </a:t>
            </a:r>
            <a:r>
              <a:rPr lang="fr-FR" u="sng" dirty="0">
                <a:ln w="0"/>
                <a:solidFill>
                  <a:schemeClr val="accent1"/>
                </a:solidFill>
                <a:effectLst>
                  <a:outerShdw blurRad="38100" dist="25400" dir="5400000" algn="ctr" rotWithShape="0">
                    <a:srgbClr val="6E747A">
                      <a:alpha val="43000"/>
                    </a:srgbClr>
                  </a:outerShdw>
                </a:effectLst>
              </a:rPr>
              <a:t>planification de l’entreprise</a:t>
            </a:r>
            <a:br>
              <a:rPr lang="fr-FR" u="sng"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p:cNvSpPr>
            <a:spLocks noGrp="1"/>
          </p:cNvSpPr>
          <p:nvPr>
            <p:ph idx="1"/>
          </p:nvPr>
        </p:nvSpPr>
        <p:spPr>
          <a:xfrm>
            <a:off x="2589212" y="1395663"/>
            <a:ext cx="8915400" cy="4515559"/>
          </a:xfrm>
        </p:spPr>
        <p:txBody>
          <a:bodyPr/>
          <a:lstStyle/>
          <a:p>
            <a:pPr marL="82296" indent="0">
              <a:buNone/>
            </a:pPr>
            <a:r>
              <a:rPr lang="fr-FR" sz="2400" dirty="0" smtClean="0">
                <a:solidFill>
                  <a:schemeClr val="accent1">
                    <a:lumMod val="60000"/>
                    <a:lumOff val="40000"/>
                  </a:schemeClr>
                </a:solidFill>
              </a:rPr>
              <a:t>&gt;&gt;</a:t>
            </a:r>
            <a:r>
              <a:rPr lang="fr-FR" sz="2400" dirty="0">
                <a:solidFill>
                  <a:schemeClr val="accent1">
                    <a:lumMod val="60000"/>
                    <a:lumOff val="40000"/>
                  </a:schemeClr>
                </a:solidFill>
              </a:rPr>
              <a:t>Phases de la planification</a:t>
            </a:r>
          </a:p>
          <a:p>
            <a:endParaRPr lang="fr-FR" dirty="0"/>
          </a:p>
        </p:txBody>
      </p:sp>
      <p:sp>
        <p:nvSpPr>
          <p:cNvPr id="4" name="Pentagone 3"/>
          <p:cNvSpPr/>
          <p:nvPr/>
        </p:nvSpPr>
        <p:spPr>
          <a:xfrm>
            <a:off x="5231904" y="2016476"/>
            <a:ext cx="3168352" cy="2683841"/>
          </a:xfrm>
          <a:prstGeom prst="homePlate">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pPr>
            <a:r>
              <a:rPr lang="fr-FR" sz="1100">
                <a:ea typeface="Calibri"/>
                <a:cs typeface="Times New Roman"/>
              </a:rPr>
              <a:t> </a:t>
            </a:r>
          </a:p>
        </p:txBody>
      </p:sp>
      <p:sp>
        <p:nvSpPr>
          <p:cNvPr id="5" name="Rectangle à coins arrondis 4"/>
          <p:cNvSpPr/>
          <p:nvPr/>
        </p:nvSpPr>
        <p:spPr>
          <a:xfrm>
            <a:off x="5324673" y="2723968"/>
            <a:ext cx="996337" cy="429901"/>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dirty="0">
                <a:ea typeface="Calibri"/>
                <a:cs typeface="Times New Roman"/>
              </a:rPr>
              <a:t>Mission</a:t>
            </a:r>
            <a:endParaRPr lang="fr-FR" sz="1100" dirty="0">
              <a:ea typeface="Calibri"/>
              <a:cs typeface="Times New Roman"/>
            </a:endParaRPr>
          </a:p>
        </p:txBody>
      </p:sp>
      <p:sp>
        <p:nvSpPr>
          <p:cNvPr id="6" name="Rectangle à coins arrondis 5"/>
          <p:cNvSpPr/>
          <p:nvPr/>
        </p:nvSpPr>
        <p:spPr>
          <a:xfrm>
            <a:off x="5324673" y="3263449"/>
            <a:ext cx="996337" cy="429901"/>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dirty="0">
                <a:ea typeface="Calibri"/>
                <a:cs typeface="Times New Roman"/>
              </a:rPr>
              <a:t>Vision</a:t>
            </a:r>
            <a:endParaRPr lang="fr-FR" sz="1100" dirty="0">
              <a:ea typeface="Calibri"/>
              <a:cs typeface="Times New Roman"/>
            </a:endParaRPr>
          </a:p>
        </p:txBody>
      </p:sp>
      <p:sp>
        <p:nvSpPr>
          <p:cNvPr id="7" name="Rectangle à coins arrondis 6"/>
          <p:cNvSpPr/>
          <p:nvPr/>
        </p:nvSpPr>
        <p:spPr>
          <a:xfrm>
            <a:off x="5348530" y="3892438"/>
            <a:ext cx="996337" cy="429901"/>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dirty="0">
                <a:ea typeface="Calibri"/>
                <a:cs typeface="Times New Roman"/>
              </a:rPr>
              <a:t>Esprit</a:t>
            </a:r>
            <a:endParaRPr lang="fr-FR" sz="1100" dirty="0">
              <a:ea typeface="Calibri"/>
              <a:cs typeface="Times New Roman"/>
            </a:endParaRPr>
          </a:p>
        </p:txBody>
      </p:sp>
      <p:sp>
        <p:nvSpPr>
          <p:cNvPr id="8" name="Rectangle à coins arrondis 7"/>
          <p:cNvSpPr/>
          <p:nvPr/>
        </p:nvSpPr>
        <p:spPr>
          <a:xfrm>
            <a:off x="5324674" y="2304508"/>
            <a:ext cx="3071313" cy="162523"/>
          </a:xfrm>
          <a:prstGeom prst="roundRect">
            <a:avLst/>
          </a:prstGeom>
          <a:ln>
            <a:noFill/>
          </a:ln>
        </p:spPr>
        <p:style>
          <a:lnRef idx="2">
            <a:schemeClr val="accent5"/>
          </a:lnRef>
          <a:fillRef idx="100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fr-FR" sz="1100" b="1" dirty="0">
                <a:ea typeface="Calibri"/>
                <a:cs typeface="Times New Roman"/>
              </a:rPr>
              <a:t> </a:t>
            </a:r>
            <a:r>
              <a:rPr lang="fr-FR" sz="1100" b="1" dirty="0">
                <a:solidFill>
                  <a:srgbClr val="4F81BD"/>
                </a:solidFill>
                <a:ea typeface="Calibri"/>
                <a:cs typeface="Times New Roman"/>
              </a:rPr>
              <a:t>Phase Plan STRATEGIQUE</a:t>
            </a:r>
            <a:endParaRPr lang="fr-FR" sz="1100" dirty="0">
              <a:ea typeface="Calibri"/>
              <a:cs typeface="Times New Roman"/>
            </a:endParaRPr>
          </a:p>
        </p:txBody>
      </p:sp>
      <p:sp>
        <p:nvSpPr>
          <p:cNvPr id="9" name="Rectangle à coins arrondis 8"/>
          <p:cNvSpPr/>
          <p:nvPr/>
        </p:nvSpPr>
        <p:spPr>
          <a:xfrm>
            <a:off x="6372091" y="2670336"/>
            <a:ext cx="1494506" cy="1652003"/>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fr-FR" sz="900" b="1" dirty="0">
                <a:ea typeface="Calibri"/>
                <a:cs typeface="Times New Roman"/>
              </a:rPr>
              <a:t>Plan d’affaire stratégique</a:t>
            </a:r>
            <a:endParaRPr lang="fr-FR" sz="1200" dirty="0">
              <a:ea typeface="Calibri"/>
              <a:cs typeface="Times New Roman"/>
            </a:endParaRPr>
          </a:p>
          <a:p>
            <a:pPr algn="ctr">
              <a:lnSpc>
                <a:spcPct val="115000"/>
              </a:lnSpc>
            </a:pPr>
            <a:r>
              <a:rPr lang="fr-FR" sz="900" b="1" dirty="0">
                <a:ea typeface="Calibri"/>
                <a:cs typeface="Times New Roman"/>
              </a:rPr>
              <a:t> </a:t>
            </a:r>
            <a:endParaRPr lang="fr-FR" sz="1200" dirty="0">
              <a:ea typeface="Calibri"/>
              <a:cs typeface="Times New Roman"/>
            </a:endParaRPr>
          </a:p>
          <a:p>
            <a:pPr>
              <a:lnSpc>
                <a:spcPct val="115000"/>
              </a:lnSpc>
            </a:pPr>
            <a:r>
              <a:rPr lang="fr-FR" sz="900" b="1" dirty="0">
                <a:ea typeface="Calibri"/>
                <a:cs typeface="Times New Roman"/>
              </a:rPr>
              <a:t>&gt; Options stratégique et hypothèses</a:t>
            </a:r>
            <a:endParaRPr lang="fr-FR" sz="1200" dirty="0">
              <a:ea typeface="Calibri"/>
              <a:cs typeface="Times New Roman"/>
            </a:endParaRPr>
          </a:p>
          <a:p>
            <a:pPr>
              <a:lnSpc>
                <a:spcPct val="115000"/>
              </a:lnSpc>
            </a:pPr>
            <a:r>
              <a:rPr lang="fr-FR" sz="900" b="1" dirty="0">
                <a:ea typeface="Calibri"/>
                <a:cs typeface="Times New Roman"/>
              </a:rPr>
              <a:t>&gt; Clés de succès</a:t>
            </a:r>
            <a:endParaRPr lang="fr-FR" sz="1200" dirty="0">
              <a:ea typeface="Calibri"/>
              <a:cs typeface="Times New Roman"/>
            </a:endParaRPr>
          </a:p>
          <a:p>
            <a:pPr>
              <a:lnSpc>
                <a:spcPct val="115000"/>
              </a:lnSpc>
            </a:pPr>
            <a:r>
              <a:rPr lang="fr-FR" sz="900" b="1" dirty="0">
                <a:ea typeface="Calibri"/>
                <a:cs typeface="Times New Roman"/>
              </a:rPr>
              <a:t>&gt; Action stratégiques </a:t>
            </a:r>
            <a:endParaRPr lang="fr-FR" sz="1200" dirty="0">
              <a:ea typeface="Calibri"/>
              <a:cs typeface="Times New Roman"/>
            </a:endParaRPr>
          </a:p>
          <a:p>
            <a:pPr>
              <a:lnSpc>
                <a:spcPct val="115000"/>
              </a:lnSpc>
              <a:spcAft>
                <a:spcPts val="1000"/>
              </a:spcAft>
            </a:pPr>
            <a:r>
              <a:rPr lang="fr-FR" sz="900" b="1" dirty="0">
                <a:ea typeface="Calibri"/>
                <a:cs typeface="Times New Roman"/>
              </a:rPr>
              <a:t>&gt; objectifs</a:t>
            </a:r>
            <a:endParaRPr lang="fr-FR" sz="1200" dirty="0">
              <a:ea typeface="Calibri"/>
              <a:cs typeface="Times New Roman"/>
            </a:endParaRPr>
          </a:p>
          <a:p>
            <a:pPr>
              <a:lnSpc>
                <a:spcPct val="115000"/>
              </a:lnSpc>
              <a:spcAft>
                <a:spcPts val="1000"/>
              </a:spcAft>
            </a:pPr>
            <a:r>
              <a:rPr lang="fr-FR" sz="1100" dirty="0">
                <a:ea typeface="Calibri"/>
                <a:cs typeface="Times New Roman"/>
              </a:rPr>
              <a:t> </a:t>
            </a:r>
          </a:p>
        </p:txBody>
      </p:sp>
      <p:sp>
        <p:nvSpPr>
          <p:cNvPr id="10" name="Pentagone 9"/>
          <p:cNvSpPr/>
          <p:nvPr/>
        </p:nvSpPr>
        <p:spPr>
          <a:xfrm>
            <a:off x="2567608" y="2573006"/>
            <a:ext cx="2246664" cy="1152128"/>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pPr marL="0" lvl="1" algn="ctr"/>
            <a:r>
              <a:rPr lang="fr-FR" sz="1200" b="1" dirty="0">
                <a:solidFill>
                  <a:schemeClr val="tx1"/>
                </a:solidFill>
              </a:rPr>
              <a:t>Le diagnostic ou l’analyse de la situation</a:t>
            </a:r>
          </a:p>
          <a:p>
            <a:pPr algn="ctr"/>
            <a:endParaRPr lang="fr-FR" dirty="0"/>
          </a:p>
        </p:txBody>
      </p:sp>
      <p:sp>
        <p:nvSpPr>
          <p:cNvPr id="12" name="Pentagone 11"/>
          <p:cNvSpPr/>
          <p:nvPr/>
        </p:nvSpPr>
        <p:spPr>
          <a:xfrm rot="7160431">
            <a:off x="8399110" y="3541817"/>
            <a:ext cx="2114552" cy="1561043"/>
          </a:xfrm>
          <a:prstGeom prst="homePlate">
            <a:avLst>
              <a:gd name="adj" fmla="val 51057"/>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3" name="Rectangle à coins arrondis 12"/>
          <p:cNvSpPr/>
          <p:nvPr/>
        </p:nvSpPr>
        <p:spPr>
          <a:xfrm>
            <a:off x="8858766" y="3478399"/>
            <a:ext cx="1562100" cy="295275"/>
          </a:xfrm>
          <a:prstGeom prst="roundRect">
            <a:avLst/>
          </a:prstGeom>
          <a:ln>
            <a:noFill/>
          </a:ln>
        </p:spPr>
        <p:style>
          <a:lnRef idx="2">
            <a:schemeClr val="accent5"/>
          </a:lnRef>
          <a:fillRef idx="100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fr-FR" sz="1100" b="1" dirty="0">
                <a:ea typeface="Calibri"/>
                <a:cs typeface="Times New Roman"/>
              </a:rPr>
              <a:t> </a:t>
            </a:r>
            <a:r>
              <a:rPr lang="fr-FR" sz="1100" b="1" dirty="0">
                <a:solidFill>
                  <a:srgbClr val="4F81BD"/>
                </a:solidFill>
                <a:ea typeface="Calibri"/>
                <a:cs typeface="Times New Roman"/>
              </a:rPr>
              <a:t>Phase Plan d’Action</a:t>
            </a:r>
            <a:endParaRPr lang="fr-FR" sz="1100" dirty="0">
              <a:ea typeface="Calibri"/>
              <a:cs typeface="Times New Roman"/>
            </a:endParaRPr>
          </a:p>
        </p:txBody>
      </p:sp>
      <p:sp>
        <p:nvSpPr>
          <p:cNvPr id="14" name="Rectangle à coins arrondis 13"/>
          <p:cNvSpPr/>
          <p:nvPr/>
        </p:nvSpPr>
        <p:spPr>
          <a:xfrm>
            <a:off x="8832305" y="3958821"/>
            <a:ext cx="1552575" cy="727034"/>
          </a:xfrm>
          <a:prstGeom prst="round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pPr>
            <a:r>
              <a:rPr lang="fr-FR" sz="1100" b="1" dirty="0">
                <a:ea typeface="Calibri"/>
                <a:cs typeface="Times New Roman"/>
              </a:rPr>
              <a:t>Objectifs court terme</a:t>
            </a:r>
          </a:p>
          <a:p>
            <a:pPr>
              <a:lnSpc>
                <a:spcPct val="115000"/>
              </a:lnSpc>
            </a:pPr>
            <a:r>
              <a:rPr lang="fr-FR" sz="1100" b="1" dirty="0">
                <a:ea typeface="Calibri"/>
                <a:cs typeface="Times New Roman"/>
              </a:rPr>
              <a:t>&gt;Actions</a:t>
            </a:r>
          </a:p>
          <a:p>
            <a:pPr>
              <a:lnSpc>
                <a:spcPct val="115000"/>
              </a:lnSpc>
            </a:pPr>
            <a:r>
              <a:rPr lang="fr-FR" sz="1100" b="1" dirty="0">
                <a:ea typeface="Calibri"/>
                <a:cs typeface="Times New Roman"/>
              </a:rPr>
              <a:t>&gt;responsables</a:t>
            </a:r>
          </a:p>
          <a:p>
            <a:pPr>
              <a:lnSpc>
                <a:spcPct val="115000"/>
              </a:lnSpc>
              <a:spcAft>
                <a:spcPts val="1000"/>
              </a:spcAft>
            </a:pPr>
            <a:r>
              <a:rPr lang="fr-FR" sz="1100" b="1" dirty="0">
                <a:ea typeface="Calibri"/>
                <a:cs typeface="Times New Roman"/>
              </a:rPr>
              <a:t> </a:t>
            </a:r>
          </a:p>
        </p:txBody>
      </p:sp>
      <p:sp>
        <p:nvSpPr>
          <p:cNvPr id="15" name="Pentagone 14"/>
          <p:cNvSpPr/>
          <p:nvPr/>
        </p:nvSpPr>
        <p:spPr>
          <a:xfrm flipH="1">
            <a:off x="6012828" y="5199962"/>
            <a:ext cx="2456257" cy="1154434"/>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pPr marL="0" lvl="1" algn="ctr"/>
            <a:r>
              <a:rPr lang="fr-FR" b="1" dirty="0">
                <a:solidFill>
                  <a:schemeClr val="tx1"/>
                </a:solidFill>
              </a:rPr>
              <a:t>Détermination du budget</a:t>
            </a:r>
          </a:p>
          <a:p>
            <a:pPr algn="ctr"/>
            <a:endParaRPr lang="fr-FR" b="1" dirty="0"/>
          </a:p>
        </p:txBody>
      </p:sp>
      <p:sp>
        <p:nvSpPr>
          <p:cNvPr id="16" name="Pentagone 15"/>
          <p:cNvSpPr/>
          <p:nvPr/>
        </p:nvSpPr>
        <p:spPr>
          <a:xfrm flipH="1">
            <a:off x="3403073" y="5239492"/>
            <a:ext cx="2406383" cy="1098058"/>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pPr marL="0" lvl="1" algn="ctr"/>
            <a:r>
              <a:rPr lang="fr-FR" b="1" dirty="0">
                <a:solidFill>
                  <a:schemeClr val="tx1"/>
                </a:solidFill>
              </a:rPr>
              <a:t>Evaluation de la</a:t>
            </a:r>
          </a:p>
          <a:p>
            <a:pPr marL="0" lvl="1" algn="ctr"/>
            <a:r>
              <a:rPr lang="fr-FR" b="1" dirty="0">
                <a:solidFill>
                  <a:schemeClr val="tx1"/>
                </a:solidFill>
              </a:rPr>
              <a:t> planification</a:t>
            </a:r>
          </a:p>
          <a:p>
            <a:pPr algn="ctr"/>
            <a:endParaRPr lang="fr-FR" b="1" dirty="0"/>
          </a:p>
        </p:txBody>
      </p:sp>
      <p:sp>
        <p:nvSpPr>
          <p:cNvPr id="11" name="Espace réservé du numéro de diapositive 10"/>
          <p:cNvSpPr>
            <a:spLocks noGrp="1"/>
          </p:cNvSpPr>
          <p:nvPr>
            <p:ph type="sldNum" sz="quarter" idx="12"/>
          </p:nvPr>
        </p:nvSpPr>
        <p:spPr/>
        <p:txBody>
          <a:bodyPr/>
          <a:lstStyle/>
          <a:p>
            <a:fld id="{56060DB0-80D3-45B8-9208-CF1ADFC4C6C0}" type="slidenum">
              <a:rPr lang="fr-FR" smtClean="0"/>
              <a:t>9</a:t>
            </a:fld>
            <a:endParaRPr lang="fr-FR"/>
          </a:p>
        </p:txBody>
      </p:sp>
    </p:spTree>
    <p:extLst>
      <p:ext uri="{BB962C8B-B14F-4D97-AF65-F5344CB8AC3E}">
        <p14:creationId xmlns:p14="http://schemas.microsoft.com/office/powerpoint/2010/main" val="7045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000"/>
                                        <p:tgtEl>
                                          <p:spTgt spid="16"/>
                                        </p:tgtEl>
                                      </p:cBhvr>
                                    </p:animEffect>
                                    <p:anim calcmode="lin" valueType="num">
                                      <p:cBhvr>
                                        <p:cTn id="71" dur="1000" fill="hold"/>
                                        <p:tgtEl>
                                          <p:spTgt spid="16"/>
                                        </p:tgtEl>
                                        <p:attrNameLst>
                                          <p:attrName>ppt_x</p:attrName>
                                        </p:attrNameLst>
                                      </p:cBhvr>
                                      <p:tavLst>
                                        <p:tav tm="0">
                                          <p:val>
                                            <p:strVal val="#ppt_x"/>
                                          </p:val>
                                        </p:tav>
                                        <p:tav tm="100000">
                                          <p:val>
                                            <p:strVal val="#ppt_x"/>
                                          </p:val>
                                        </p:tav>
                                      </p:tavLst>
                                    </p:anim>
                                    <p:anim calcmode="lin" valueType="num">
                                      <p:cBhvr>
                                        <p:cTn id="7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4816</TotalTime>
  <Words>3437</Words>
  <Application>Microsoft Office PowerPoint</Application>
  <PresentationFormat>Grand écran</PresentationFormat>
  <Paragraphs>571</Paragraphs>
  <Slides>48</Slides>
  <Notes>19</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48</vt:i4>
      </vt:variant>
    </vt:vector>
  </HeadingPairs>
  <TitlesOfParts>
    <vt:vector size="57" baseType="lpstr">
      <vt:lpstr>Algerian</vt:lpstr>
      <vt:lpstr>Arial</vt:lpstr>
      <vt:lpstr>Calibri</vt:lpstr>
      <vt:lpstr>Century Gothic</vt:lpstr>
      <vt:lpstr>Garamond</vt:lpstr>
      <vt:lpstr>Times New Roman</vt:lpstr>
      <vt:lpstr>Wingdings</vt:lpstr>
      <vt:lpstr>Wingdings 3</vt:lpstr>
      <vt:lpstr>Brin</vt:lpstr>
      <vt:lpstr>Système de Contrôle Budgétaire      dans l’entreprise</vt:lpstr>
      <vt:lpstr>Présentation PowerPoint</vt:lpstr>
      <vt:lpstr>Qu’est ce qu’un budget?</vt:lpstr>
      <vt:lpstr>Qu’est ce qu’un budget  ?</vt:lpstr>
      <vt:lpstr>Qu’est ce qu’un budget ?</vt:lpstr>
      <vt:lpstr>Présentation PowerPoint</vt:lpstr>
      <vt:lpstr>La planification de l’entreprise </vt:lpstr>
      <vt:lpstr>La planification de l’entreprise </vt:lpstr>
      <vt:lpstr>La planification de l’entreprise </vt:lpstr>
      <vt:lpstr>La planification de l’entreprise</vt:lpstr>
      <vt:lpstr>Processus budgétaire</vt:lpstr>
      <vt:lpstr>Processus budgétaire</vt:lpstr>
      <vt:lpstr>Processus budgétaire</vt:lpstr>
      <vt:lpstr>Gestion budgétaire</vt:lpstr>
      <vt:lpstr>Gestion budgétaire</vt:lpstr>
      <vt:lpstr>Gestion budgétaire</vt:lpstr>
      <vt:lpstr>Gestion budgétaire</vt:lpstr>
      <vt:lpstr>Types de Budgets</vt:lpstr>
      <vt:lpstr>Le plan stratégique  </vt:lpstr>
      <vt:lpstr>Présentation PowerPoint</vt:lpstr>
      <vt:lpstr> Budget commercial</vt:lpstr>
      <vt:lpstr>Présentation PowerPoint</vt:lpstr>
      <vt:lpstr>Budget de production  </vt:lpstr>
      <vt:lpstr>Présentation PowerPoint</vt:lpstr>
      <vt:lpstr> Budget des approvisionnements  </vt:lpstr>
      <vt:lpstr>Présentation PowerPoint</vt:lpstr>
      <vt:lpstr>Budget des investissements  </vt:lpstr>
      <vt:lpstr>Présentation PowerPoint</vt:lpstr>
      <vt:lpstr>Les objectifs visés par le budget</vt:lpstr>
      <vt:lpstr>Les objectifs visés par le budget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Eléments à prendre en compte. </vt:lpstr>
      <vt:lpstr>Présentation PowerPoint</vt:lpstr>
      <vt:lpstr>Application</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de Budgets</dc:title>
  <dc:creator>ahlam hadif</dc:creator>
  <cp:lastModifiedBy>ahlam hadif</cp:lastModifiedBy>
  <cp:revision>44</cp:revision>
  <dcterms:created xsi:type="dcterms:W3CDTF">2015-09-27T22:07:53Z</dcterms:created>
  <dcterms:modified xsi:type="dcterms:W3CDTF">2015-10-03T08:29:48Z</dcterms:modified>
</cp:coreProperties>
</file>