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diagrams/data3.xml" ContentType="application/vnd.openxmlformats-officedocument.drawingml.diagramData+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9"/>
  </p:notesMasterIdLst>
  <p:sldIdLst>
    <p:sldId id="44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1B1599-E5CF-4B62-898E-E6BB5FE5D623}" type="doc">
      <dgm:prSet loTypeId="urn:microsoft.com/office/officeart/2005/8/layout/bProcess2" loCatId="process" qsTypeId="urn:microsoft.com/office/officeart/2005/8/quickstyle/3d9" qsCatId="3D" csTypeId="urn:microsoft.com/office/officeart/2005/8/colors/accent1_2" csCatId="accent1" phldr="1"/>
      <dgm:spPr/>
      <dgm:t>
        <a:bodyPr/>
        <a:lstStyle/>
        <a:p>
          <a:endParaRPr lang="fr-FR"/>
        </a:p>
      </dgm:t>
    </dgm:pt>
    <dgm:pt modelId="{C0209CDB-60F0-4052-9EF1-93C0A2FFAB79}">
      <dgm:prSet phldrT="[Texte]"/>
      <dgm:spPr/>
      <dgm:t>
        <a:bodyPr/>
        <a:lstStyle/>
        <a:p>
          <a:r>
            <a:rPr lang="fr-FR" dirty="0"/>
            <a:t>Sensation</a:t>
          </a:r>
        </a:p>
      </dgm:t>
    </dgm:pt>
    <dgm:pt modelId="{696A02C7-FF3C-41BC-9933-ABAAECE10D9E}" type="parTrans" cxnId="{65D1006A-6853-4427-8F10-35FB48051F09}">
      <dgm:prSet/>
      <dgm:spPr/>
      <dgm:t>
        <a:bodyPr/>
        <a:lstStyle/>
        <a:p>
          <a:endParaRPr lang="fr-FR"/>
        </a:p>
      </dgm:t>
    </dgm:pt>
    <dgm:pt modelId="{365B2854-B350-4849-B6D8-F29A55AF7A87}" type="sibTrans" cxnId="{65D1006A-6853-4427-8F10-35FB48051F09}">
      <dgm:prSet/>
      <dgm:spPr/>
      <dgm:t>
        <a:bodyPr/>
        <a:lstStyle/>
        <a:p>
          <a:endParaRPr lang="fr-FR"/>
        </a:p>
      </dgm:t>
    </dgm:pt>
    <dgm:pt modelId="{44E791A5-EC83-4358-8CE6-7CD4C4C3C0F3}">
      <dgm:prSet phldrT="[Texte]"/>
      <dgm:spPr/>
      <dgm:t>
        <a:bodyPr/>
        <a:lstStyle/>
        <a:p>
          <a:r>
            <a:rPr lang="fr-FR" dirty="0"/>
            <a:t>Perception</a:t>
          </a:r>
        </a:p>
      </dgm:t>
    </dgm:pt>
    <dgm:pt modelId="{06F6B0E6-8E66-45D4-990A-E1D95164BC2D}" type="parTrans" cxnId="{395974CD-CAC1-49DA-ADE3-4DEA75A5987D}">
      <dgm:prSet/>
      <dgm:spPr/>
      <dgm:t>
        <a:bodyPr/>
        <a:lstStyle/>
        <a:p>
          <a:endParaRPr lang="fr-FR"/>
        </a:p>
      </dgm:t>
    </dgm:pt>
    <dgm:pt modelId="{2499DCB7-1AA7-42AC-BC4A-A79C3E90FB1C}" type="sibTrans" cxnId="{395974CD-CAC1-49DA-ADE3-4DEA75A5987D}">
      <dgm:prSet/>
      <dgm:spPr/>
      <dgm:t>
        <a:bodyPr/>
        <a:lstStyle/>
        <a:p>
          <a:endParaRPr lang="fr-FR"/>
        </a:p>
      </dgm:t>
    </dgm:pt>
    <dgm:pt modelId="{C83E3086-C8BC-47FB-90B6-ADBB2F1BE17C}">
      <dgm:prSet phldrT="[Texte]"/>
      <dgm:spPr/>
      <dgm:t>
        <a:bodyPr/>
        <a:lstStyle/>
        <a:p>
          <a:r>
            <a:rPr lang="fr-FR" dirty="0"/>
            <a:t>Cognition</a:t>
          </a:r>
        </a:p>
      </dgm:t>
    </dgm:pt>
    <dgm:pt modelId="{51A84774-DF17-4B58-AA36-3F466226544B}" type="parTrans" cxnId="{AA149724-D170-4DBF-8EB0-74096404DC78}">
      <dgm:prSet/>
      <dgm:spPr/>
      <dgm:t>
        <a:bodyPr/>
        <a:lstStyle/>
        <a:p>
          <a:endParaRPr lang="fr-FR"/>
        </a:p>
      </dgm:t>
    </dgm:pt>
    <dgm:pt modelId="{2785BAFA-9BC5-436D-BF9C-141AA8DBA07A}" type="sibTrans" cxnId="{AA149724-D170-4DBF-8EB0-74096404DC78}">
      <dgm:prSet/>
      <dgm:spPr/>
      <dgm:t>
        <a:bodyPr/>
        <a:lstStyle/>
        <a:p>
          <a:endParaRPr lang="fr-FR"/>
        </a:p>
      </dgm:t>
    </dgm:pt>
    <dgm:pt modelId="{52C7890D-CD8D-4D50-B32F-A9D4856F1ED4}" type="pres">
      <dgm:prSet presAssocID="{821B1599-E5CF-4B62-898E-E6BB5FE5D623}" presName="diagram" presStyleCnt="0">
        <dgm:presLayoutVars>
          <dgm:dir/>
          <dgm:resizeHandles/>
        </dgm:presLayoutVars>
      </dgm:prSet>
      <dgm:spPr/>
      <dgm:t>
        <a:bodyPr/>
        <a:lstStyle/>
        <a:p>
          <a:endParaRPr lang="fr-FR"/>
        </a:p>
      </dgm:t>
    </dgm:pt>
    <dgm:pt modelId="{3E31EBC1-334B-4B64-8B99-B557392D05A1}" type="pres">
      <dgm:prSet presAssocID="{C0209CDB-60F0-4052-9EF1-93C0A2FFAB79}" presName="firstNode" presStyleLbl="node1" presStyleIdx="0" presStyleCnt="3">
        <dgm:presLayoutVars>
          <dgm:bulletEnabled val="1"/>
        </dgm:presLayoutVars>
      </dgm:prSet>
      <dgm:spPr/>
      <dgm:t>
        <a:bodyPr/>
        <a:lstStyle/>
        <a:p>
          <a:endParaRPr lang="fr-FR"/>
        </a:p>
      </dgm:t>
    </dgm:pt>
    <dgm:pt modelId="{CECB4598-7A0B-4CFE-9527-82E20629947E}" type="pres">
      <dgm:prSet presAssocID="{365B2854-B350-4849-B6D8-F29A55AF7A87}" presName="sibTrans" presStyleLbl="sibTrans2D1" presStyleIdx="0" presStyleCnt="2"/>
      <dgm:spPr/>
      <dgm:t>
        <a:bodyPr/>
        <a:lstStyle/>
        <a:p>
          <a:endParaRPr lang="fr-FR"/>
        </a:p>
      </dgm:t>
    </dgm:pt>
    <dgm:pt modelId="{E03FAFCF-F4C4-4719-9BD5-CE0EA29FF902}" type="pres">
      <dgm:prSet presAssocID="{44E791A5-EC83-4358-8CE6-7CD4C4C3C0F3}" presName="middleNode" presStyleCnt="0"/>
      <dgm:spPr/>
    </dgm:pt>
    <dgm:pt modelId="{2F004929-0B05-405B-87FB-3F24E35B1761}" type="pres">
      <dgm:prSet presAssocID="{44E791A5-EC83-4358-8CE6-7CD4C4C3C0F3}" presName="padding" presStyleLbl="node1" presStyleIdx="0" presStyleCnt="3"/>
      <dgm:spPr/>
    </dgm:pt>
    <dgm:pt modelId="{E8C5BEC8-A7BF-4A6B-8A84-9D578E29357A}" type="pres">
      <dgm:prSet presAssocID="{44E791A5-EC83-4358-8CE6-7CD4C4C3C0F3}" presName="shape" presStyleLbl="node1" presStyleIdx="1" presStyleCnt="3" custLinFactNeighborX="-9370" custLinFactNeighborY="7288">
        <dgm:presLayoutVars>
          <dgm:bulletEnabled val="1"/>
        </dgm:presLayoutVars>
      </dgm:prSet>
      <dgm:spPr/>
      <dgm:t>
        <a:bodyPr/>
        <a:lstStyle/>
        <a:p>
          <a:endParaRPr lang="fr-FR"/>
        </a:p>
      </dgm:t>
    </dgm:pt>
    <dgm:pt modelId="{988DA54F-A084-4F45-8D67-C6BEA1148146}" type="pres">
      <dgm:prSet presAssocID="{2499DCB7-1AA7-42AC-BC4A-A79C3E90FB1C}" presName="sibTrans" presStyleLbl="sibTrans2D1" presStyleIdx="1" presStyleCnt="2"/>
      <dgm:spPr/>
      <dgm:t>
        <a:bodyPr/>
        <a:lstStyle/>
        <a:p>
          <a:endParaRPr lang="fr-FR"/>
        </a:p>
      </dgm:t>
    </dgm:pt>
    <dgm:pt modelId="{23983230-F326-4FEB-87D7-F8991A6F2663}" type="pres">
      <dgm:prSet presAssocID="{C83E3086-C8BC-47FB-90B6-ADBB2F1BE17C}" presName="lastNode" presStyleLbl="node1" presStyleIdx="2" presStyleCnt="3">
        <dgm:presLayoutVars>
          <dgm:bulletEnabled val="1"/>
        </dgm:presLayoutVars>
      </dgm:prSet>
      <dgm:spPr/>
      <dgm:t>
        <a:bodyPr/>
        <a:lstStyle/>
        <a:p>
          <a:endParaRPr lang="fr-FR"/>
        </a:p>
      </dgm:t>
    </dgm:pt>
  </dgm:ptLst>
  <dgm:cxnLst>
    <dgm:cxn modelId="{9A08DB3E-86C8-4C38-AED1-655F595E7CFF}" type="presOf" srcId="{365B2854-B350-4849-B6D8-F29A55AF7A87}" destId="{CECB4598-7A0B-4CFE-9527-82E20629947E}" srcOrd="0" destOrd="0" presId="urn:microsoft.com/office/officeart/2005/8/layout/bProcess2"/>
    <dgm:cxn modelId="{375A69E6-F59E-485A-BBBA-409D6CAC6965}" type="presOf" srcId="{2499DCB7-1AA7-42AC-BC4A-A79C3E90FB1C}" destId="{988DA54F-A084-4F45-8D67-C6BEA1148146}" srcOrd="0" destOrd="0" presId="urn:microsoft.com/office/officeart/2005/8/layout/bProcess2"/>
    <dgm:cxn modelId="{BED3012C-9B8C-4F29-8B9D-1A1042DF0999}" type="presOf" srcId="{821B1599-E5CF-4B62-898E-E6BB5FE5D623}" destId="{52C7890D-CD8D-4D50-B32F-A9D4856F1ED4}" srcOrd="0" destOrd="0" presId="urn:microsoft.com/office/officeart/2005/8/layout/bProcess2"/>
    <dgm:cxn modelId="{AA149724-D170-4DBF-8EB0-74096404DC78}" srcId="{821B1599-E5CF-4B62-898E-E6BB5FE5D623}" destId="{C83E3086-C8BC-47FB-90B6-ADBB2F1BE17C}" srcOrd="2" destOrd="0" parTransId="{51A84774-DF17-4B58-AA36-3F466226544B}" sibTransId="{2785BAFA-9BC5-436D-BF9C-141AA8DBA07A}"/>
    <dgm:cxn modelId="{84347087-0E94-4465-BBD2-E509060ED8EA}" type="presOf" srcId="{C83E3086-C8BC-47FB-90B6-ADBB2F1BE17C}" destId="{23983230-F326-4FEB-87D7-F8991A6F2663}" srcOrd="0" destOrd="0" presId="urn:microsoft.com/office/officeart/2005/8/layout/bProcess2"/>
    <dgm:cxn modelId="{98852B27-8F9D-40F7-B1F0-A43DB33D606D}" type="presOf" srcId="{C0209CDB-60F0-4052-9EF1-93C0A2FFAB79}" destId="{3E31EBC1-334B-4B64-8B99-B557392D05A1}" srcOrd="0" destOrd="0" presId="urn:microsoft.com/office/officeart/2005/8/layout/bProcess2"/>
    <dgm:cxn modelId="{395974CD-CAC1-49DA-ADE3-4DEA75A5987D}" srcId="{821B1599-E5CF-4B62-898E-E6BB5FE5D623}" destId="{44E791A5-EC83-4358-8CE6-7CD4C4C3C0F3}" srcOrd="1" destOrd="0" parTransId="{06F6B0E6-8E66-45D4-990A-E1D95164BC2D}" sibTransId="{2499DCB7-1AA7-42AC-BC4A-A79C3E90FB1C}"/>
    <dgm:cxn modelId="{72064BE3-9B05-4082-BA70-7C152DAD80C8}" type="presOf" srcId="{44E791A5-EC83-4358-8CE6-7CD4C4C3C0F3}" destId="{E8C5BEC8-A7BF-4A6B-8A84-9D578E29357A}" srcOrd="0" destOrd="0" presId="urn:microsoft.com/office/officeart/2005/8/layout/bProcess2"/>
    <dgm:cxn modelId="{65D1006A-6853-4427-8F10-35FB48051F09}" srcId="{821B1599-E5CF-4B62-898E-E6BB5FE5D623}" destId="{C0209CDB-60F0-4052-9EF1-93C0A2FFAB79}" srcOrd="0" destOrd="0" parTransId="{696A02C7-FF3C-41BC-9933-ABAAECE10D9E}" sibTransId="{365B2854-B350-4849-B6D8-F29A55AF7A87}"/>
    <dgm:cxn modelId="{D19DAE82-8DBC-42BF-B878-CBB7D9CB029B}" type="presParOf" srcId="{52C7890D-CD8D-4D50-B32F-A9D4856F1ED4}" destId="{3E31EBC1-334B-4B64-8B99-B557392D05A1}" srcOrd="0" destOrd="0" presId="urn:microsoft.com/office/officeart/2005/8/layout/bProcess2"/>
    <dgm:cxn modelId="{BCDC441A-40D2-49A2-9962-8262C047B909}" type="presParOf" srcId="{52C7890D-CD8D-4D50-B32F-A9D4856F1ED4}" destId="{CECB4598-7A0B-4CFE-9527-82E20629947E}" srcOrd="1" destOrd="0" presId="urn:microsoft.com/office/officeart/2005/8/layout/bProcess2"/>
    <dgm:cxn modelId="{4144A525-C7E4-471D-A781-6EFA7B05F989}" type="presParOf" srcId="{52C7890D-CD8D-4D50-B32F-A9D4856F1ED4}" destId="{E03FAFCF-F4C4-4719-9BD5-CE0EA29FF902}" srcOrd="2" destOrd="0" presId="urn:microsoft.com/office/officeart/2005/8/layout/bProcess2"/>
    <dgm:cxn modelId="{20F0C277-7CDF-4CEF-A0C6-10118B2AE4CB}" type="presParOf" srcId="{E03FAFCF-F4C4-4719-9BD5-CE0EA29FF902}" destId="{2F004929-0B05-405B-87FB-3F24E35B1761}" srcOrd="0" destOrd="0" presId="urn:microsoft.com/office/officeart/2005/8/layout/bProcess2"/>
    <dgm:cxn modelId="{DA9840D6-67BB-4F1F-9B17-F998EC068850}" type="presParOf" srcId="{E03FAFCF-F4C4-4719-9BD5-CE0EA29FF902}" destId="{E8C5BEC8-A7BF-4A6B-8A84-9D578E29357A}" srcOrd="1" destOrd="0" presId="urn:microsoft.com/office/officeart/2005/8/layout/bProcess2"/>
    <dgm:cxn modelId="{965D26AD-90D9-4897-9575-0A0EB2912E04}" type="presParOf" srcId="{52C7890D-CD8D-4D50-B32F-A9D4856F1ED4}" destId="{988DA54F-A084-4F45-8D67-C6BEA1148146}" srcOrd="3" destOrd="0" presId="urn:microsoft.com/office/officeart/2005/8/layout/bProcess2"/>
    <dgm:cxn modelId="{49D9FF02-2414-40CA-8FBD-40C81A4AF9A2}" type="presParOf" srcId="{52C7890D-CD8D-4D50-B32F-A9D4856F1ED4}" destId="{23983230-F326-4FEB-87D7-F8991A6F2663}" srcOrd="4" destOrd="0" presId="urn:microsoft.com/office/officeart/2005/8/layout/b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1B1599-E5CF-4B62-898E-E6BB5FE5D623}" type="doc">
      <dgm:prSet loTypeId="urn:microsoft.com/office/officeart/2005/8/layout/bProcess2" loCatId="process" qsTypeId="urn:microsoft.com/office/officeart/2005/8/quickstyle/3d9" qsCatId="3D" csTypeId="urn:microsoft.com/office/officeart/2005/8/colors/accent1_2" csCatId="accent1" phldr="1"/>
      <dgm:spPr/>
      <dgm:t>
        <a:bodyPr/>
        <a:lstStyle/>
        <a:p>
          <a:endParaRPr lang="fr-FR"/>
        </a:p>
      </dgm:t>
    </dgm:pt>
    <dgm:pt modelId="{C0209CDB-60F0-4052-9EF1-93C0A2FFAB79}">
      <dgm:prSet phldrT="[Texte]"/>
      <dgm:spPr/>
      <dgm:t>
        <a:bodyPr/>
        <a:lstStyle/>
        <a:p>
          <a:r>
            <a:rPr lang="fr-FR" dirty="0">
              <a:solidFill>
                <a:schemeClr val="accent6">
                  <a:lumMod val="75000"/>
                </a:schemeClr>
              </a:solidFill>
            </a:rPr>
            <a:t>Sensation</a:t>
          </a:r>
        </a:p>
      </dgm:t>
    </dgm:pt>
    <dgm:pt modelId="{696A02C7-FF3C-41BC-9933-ABAAECE10D9E}" type="parTrans" cxnId="{65D1006A-6853-4427-8F10-35FB48051F09}">
      <dgm:prSet/>
      <dgm:spPr/>
      <dgm:t>
        <a:bodyPr/>
        <a:lstStyle/>
        <a:p>
          <a:endParaRPr lang="fr-FR"/>
        </a:p>
      </dgm:t>
    </dgm:pt>
    <dgm:pt modelId="{365B2854-B350-4849-B6D8-F29A55AF7A87}" type="sibTrans" cxnId="{65D1006A-6853-4427-8F10-35FB48051F09}">
      <dgm:prSet/>
      <dgm:spPr/>
      <dgm:t>
        <a:bodyPr/>
        <a:lstStyle/>
        <a:p>
          <a:endParaRPr lang="fr-FR"/>
        </a:p>
      </dgm:t>
    </dgm:pt>
    <dgm:pt modelId="{44E791A5-EC83-4358-8CE6-7CD4C4C3C0F3}">
      <dgm:prSet phldrT="[Texte]"/>
      <dgm:spPr/>
      <dgm:t>
        <a:bodyPr/>
        <a:lstStyle/>
        <a:p>
          <a:r>
            <a:rPr lang="fr-FR" dirty="0"/>
            <a:t>Perception</a:t>
          </a:r>
        </a:p>
      </dgm:t>
    </dgm:pt>
    <dgm:pt modelId="{06F6B0E6-8E66-45D4-990A-E1D95164BC2D}" type="parTrans" cxnId="{395974CD-CAC1-49DA-ADE3-4DEA75A5987D}">
      <dgm:prSet/>
      <dgm:spPr/>
      <dgm:t>
        <a:bodyPr/>
        <a:lstStyle/>
        <a:p>
          <a:endParaRPr lang="fr-FR"/>
        </a:p>
      </dgm:t>
    </dgm:pt>
    <dgm:pt modelId="{2499DCB7-1AA7-42AC-BC4A-A79C3E90FB1C}" type="sibTrans" cxnId="{395974CD-CAC1-49DA-ADE3-4DEA75A5987D}">
      <dgm:prSet/>
      <dgm:spPr/>
      <dgm:t>
        <a:bodyPr/>
        <a:lstStyle/>
        <a:p>
          <a:endParaRPr lang="fr-FR"/>
        </a:p>
      </dgm:t>
    </dgm:pt>
    <dgm:pt modelId="{C83E3086-C8BC-47FB-90B6-ADBB2F1BE17C}">
      <dgm:prSet phldrT="[Texte]"/>
      <dgm:spPr/>
      <dgm:t>
        <a:bodyPr/>
        <a:lstStyle/>
        <a:p>
          <a:r>
            <a:rPr lang="fr-FR" dirty="0"/>
            <a:t>Cognition</a:t>
          </a:r>
        </a:p>
      </dgm:t>
    </dgm:pt>
    <dgm:pt modelId="{51A84774-DF17-4B58-AA36-3F466226544B}" type="parTrans" cxnId="{AA149724-D170-4DBF-8EB0-74096404DC78}">
      <dgm:prSet/>
      <dgm:spPr/>
      <dgm:t>
        <a:bodyPr/>
        <a:lstStyle/>
        <a:p>
          <a:endParaRPr lang="fr-FR"/>
        </a:p>
      </dgm:t>
    </dgm:pt>
    <dgm:pt modelId="{2785BAFA-9BC5-436D-BF9C-141AA8DBA07A}" type="sibTrans" cxnId="{AA149724-D170-4DBF-8EB0-74096404DC78}">
      <dgm:prSet/>
      <dgm:spPr/>
      <dgm:t>
        <a:bodyPr/>
        <a:lstStyle/>
        <a:p>
          <a:endParaRPr lang="fr-FR"/>
        </a:p>
      </dgm:t>
    </dgm:pt>
    <dgm:pt modelId="{52C7890D-CD8D-4D50-B32F-A9D4856F1ED4}" type="pres">
      <dgm:prSet presAssocID="{821B1599-E5CF-4B62-898E-E6BB5FE5D623}" presName="diagram" presStyleCnt="0">
        <dgm:presLayoutVars>
          <dgm:dir/>
          <dgm:resizeHandles/>
        </dgm:presLayoutVars>
      </dgm:prSet>
      <dgm:spPr/>
      <dgm:t>
        <a:bodyPr/>
        <a:lstStyle/>
        <a:p>
          <a:endParaRPr lang="fr-FR"/>
        </a:p>
      </dgm:t>
    </dgm:pt>
    <dgm:pt modelId="{3E31EBC1-334B-4B64-8B99-B557392D05A1}" type="pres">
      <dgm:prSet presAssocID="{C0209CDB-60F0-4052-9EF1-93C0A2FFAB79}" presName="firstNode" presStyleLbl="node1" presStyleIdx="0" presStyleCnt="3">
        <dgm:presLayoutVars>
          <dgm:bulletEnabled val="1"/>
        </dgm:presLayoutVars>
      </dgm:prSet>
      <dgm:spPr/>
      <dgm:t>
        <a:bodyPr/>
        <a:lstStyle/>
        <a:p>
          <a:endParaRPr lang="fr-FR"/>
        </a:p>
      </dgm:t>
    </dgm:pt>
    <dgm:pt modelId="{CECB4598-7A0B-4CFE-9527-82E20629947E}" type="pres">
      <dgm:prSet presAssocID="{365B2854-B350-4849-B6D8-F29A55AF7A87}" presName="sibTrans" presStyleLbl="sibTrans2D1" presStyleIdx="0" presStyleCnt="2"/>
      <dgm:spPr/>
      <dgm:t>
        <a:bodyPr/>
        <a:lstStyle/>
        <a:p>
          <a:endParaRPr lang="fr-FR"/>
        </a:p>
      </dgm:t>
    </dgm:pt>
    <dgm:pt modelId="{E03FAFCF-F4C4-4719-9BD5-CE0EA29FF902}" type="pres">
      <dgm:prSet presAssocID="{44E791A5-EC83-4358-8CE6-7CD4C4C3C0F3}" presName="middleNode" presStyleCnt="0"/>
      <dgm:spPr/>
    </dgm:pt>
    <dgm:pt modelId="{2F004929-0B05-405B-87FB-3F24E35B1761}" type="pres">
      <dgm:prSet presAssocID="{44E791A5-EC83-4358-8CE6-7CD4C4C3C0F3}" presName="padding" presStyleLbl="node1" presStyleIdx="0" presStyleCnt="3"/>
      <dgm:spPr/>
    </dgm:pt>
    <dgm:pt modelId="{E8C5BEC8-A7BF-4A6B-8A84-9D578E29357A}" type="pres">
      <dgm:prSet presAssocID="{44E791A5-EC83-4358-8CE6-7CD4C4C3C0F3}" presName="shape" presStyleLbl="node1" presStyleIdx="1" presStyleCnt="3" custLinFactNeighborX="-9370" custLinFactNeighborY="7288">
        <dgm:presLayoutVars>
          <dgm:bulletEnabled val="1"/>
        </dgm:presLayoutVars>
      </dgm:prSet>
      <dgm:spPr/>
      <dgm:t>
        <a:bodyPr/>
        <a:lstStyle/>
        <a:p>
          <a:endParaRPr lang="fr-FR"/>
        </a:p>
      </dgm:t>
    </dgm:pt>
    <dgm:pt modelId="{988DA54F-A084-4F45-8D67-C6BEA1148146}" type="pres">
      <dgm:prSet presAssocID="{2499DCB7-1AA7-42AC-BC4A-A79C3E90FB1C}" presName="sibTrans" presStyleLbl="sibTrans2D1" presStyleIdx="1" presStyleCnt="2"/>
      <dgm:spPr/>
      <dgm:t>
        <a:bodyPr/>
        <a:lstStyle/>
        <a:p>
          <a:endParaRPr lang="fr-FR"/>
        </a:p>
      </dgm:t>
    </dgm:pt>
    <dgm:pt modelId="{23983230-F326-4FEB-87D7-F8991A6F2663}" type="pres">
      <dgm:prSet presAssocID="{C83E3086-C8BC-47FB-90B6-ADBB2F1BE17C}" presName="lastNode" presStyleLbl="node1" presStyleIdx="2" presStyleCnt="3">
        <dgm:presLayoutVars>
          <dgm:bulletEnabled val="1"/>
        </dgm:presLayoutVars>
      </dgm:prSet>
      <dgm:spPr/>
      <dgm:t>
        <a:bodyPr/>
        <a:lstStyle/>
        <a:p>
          <a:endParaRPr lang="fr-FR"/>
        </a:p>
      </dgm:t>
    </dgm:pt>
  </dgm:ptLst>
  <dgm:cxnLst>
    <dgm:cxn modelId="{515301C0-8268-45FE-B6C4-C5FC7F7343DE}" type="presOf" srcId="{C0209CDB-60F0-4052-9EF1-93C0A2FFAB79}" destId="{3E31EBC1-334B-4B64-8B99-B557392D05A1}" srcOrd="0" destOrd="0" presId="urn:microsoft.com/office/officeart/2005/8/layout/bProcess2"/>
    <dgm:cxn modelId="{21E9B42C-C686-41B0-AE5F-BE5A09FEE644}" type="presOf" srcId="{365B2854-B350-4849-B6D8-F29A55AF7A87}" destId="{CECB4598-7A0B-4CFE-9527-82E20629947E}" srcOrd="0" destOrd="0" presId="urn:microsoft.com/office/officeart/2005/8/layout/bProcess2"/>
    <dgm:cxn modelId="{7C3AA176-42A6-4782-992B-57BFC716668B}" type="presOf" srcId="{C83E3086-C8BC-47FB-90B6-ADBB2F1BE17C}" destId="{23983230-F326-4FEB-87D7-F8991A6F2663}" srcOrd="0" destOrd="0" presId="urn:microsoft.com/office/officeart/2005/8/layout/bProcess2"/>
    <dgm:cxn modelId="{6D39C734-7574-43B6-B5C1-20A9191451D5}" type="presOf" srcId="{44E791A5-EC83-4358-8CE6-7CD4C4C3C0F3}" destId="{E8C5BEC8-A7BF-4A6B-8A84-9D578E29357A}" srcOrd="0" destOrd="0" presId="urn:microsoft.com/office/officeart/2005/8/layout/bProcess2"/>
    <dgm:cxn modelId="{AA149724-D170-4DBF-8EB0-74096404DC78}" srcId="{821B1599-E5CF-4B62-898E-E6BB5FE5D623}" destId="{C83E3086-C8BC-47FB-90B6-ADBB2F1BE17C}" srcOrd="2" destOrd="0" parTransId="{51A84774-DF17-4B58-AA36-3F466226544B}" sibTransId="{2785BAFA-9BC5-436D-BF9C-141AA8DBA07A}"/>
    <dgm:cxn modelId="{395974CD-CAC1-49DA-ADE3-4DEA75A5987D}" srcId="{821B1599-E5CF-4B62-898E-E6BB5FE5D623}" destId="{44E791A5-EC83-4358-8CE6-7CD4C4C3C0F3}" srcOrd="1" destOrd="0" parTransId="{06F6B0E6-8E66-45D4-990A-E1D95164BC2D}" sibTransId="{2499DCB7-1AA7-42AC-BC4A-A79C3E90FB1C}"/>
    <dgm:cxn modelId="{AE23EA37-7B73-4271-959D-DABE2936364F}" type="presOf" srcId="{2499DCB7-1AA7-42AC-BC4A-A79C3E90FB1C}" destId="{988DA54F-A084-4F45-8D67-C6BEA1148146}" srcOrd="0" destOrd="0" presId="urn:microsoft.com/office/officeart/2005/8/layout/bProcess2"/>
    <dgm:cxn modelId="{16470F1F-4E9D-48C1-BAD7-6C1F58AE3D31}" type="presOf" srcId="{821B1599-E5CF-4B62-898E-E6BB5FE5D623}" destId="{52C7890D-CD8D-4D50-B32F-A9D4856F1ED4}" srcOrd="0" destOrd="0" presId="urn:microsoft.com/office/officeart/2005/8/layout/bProcess2"/>
    <dgm:cxn modelId="{65D1006A-6853-4427-8F10-35FB48051F09}" srcId="{821B1599-E5CF-4B62-898E-E6BB5FE5D623}" destId="{C0209CDB-60F0-4052-9EF1-93C0A2FFAB79}" srcOrd="0" destOrd="0" parTransId="{696A02C7-FF3C-41BC-9933-ABAAECE10D9E}" sibTransId="{365B2854-B350-4849-B6D8-F29A55AF7A87}"/>
    <dgm:cxn modelId="{EEC39A74-5647-411D-A965-4266E1AF2E07}" type="presParOf" srcId="{52C7890D-CD8D-4D50-B32F-A9D4856F1ED4}" destId="{3E31EBC1-334B-4B64-8B99-B557392D05A1}" srcOrd="0" destOrd="0" presId="urn:microsoft.com/office/officeart/2005/8/layout/bProcess2"/>
    <dgm:cxn modelId="{695CBA7C-C0FB-47F3-BC5B-AB5A0AFC4F99}" type="presParOf" srcId="{52C7890D-CD8D-4D50-B32F-A9D4856F1ED4}" destId="{CECB4598-7A0B-4CFE-9527-82E20629947E}" srcOrd="1" destOrd="0" presId="urn:microsoft.com/office/officeart/2005/8/layout/bProcess2"/>
    <dgm:cxn modelId="{7C467A95-5448-417A-B348-F1E6F29F2887}" type="presParOf" srcId="{52C7890D-CD8D-4D50-B32F-A9D4856F1ED4}" destId="{E03FAFCF-F4C4-4719-9BD5-CE0EA29FF902}" srcOrd="2" destOrd="0" presId="urn:microsoft.com/office/officeart/2005/8/layout/bProcess2"/>
    <dgm:cxn modelId="{8EF8E395-6996-467E-B894-8CF6728DC5B9}" type="presParOf" srcId="{E03FAFCF-F4C4-4719-9BD5-CE0EA29FF902}" destId="{2F004929-0B05-405B-87FB-3F24E35B1761}" srcOrd="0" destOrd="0" presId="urn:microsoft.com/office/officeart/2005/8/layout/bProcess2"/>
    <dgm:cxn modelId="{F1CD8E37-F04C-4E00-A94C-B2C7677E48B5}" type="presParOf" srcId="{E03FAFCF-F4C4-4719-9BD5-CE0EA29FF902}" destId="{E8C5BEC8-A7BF-4A6B-8A84-9D578E29357A}" srcOrd="1" destOrd="0" presId="urn:microsoft.com/office/officeart/2005/8/layout/bProcess2"/>
    <dgm:cxn modelId="{59CF280B-4E43-4E48-BEF8-74C84B500C1E}" type="presParOf" srcId="{52C7890D-CD8D-4D50-B32F-A9D4856F1ED4}" destId="{988DA54F-A084-4F45-8D67-C6BEA1148146}" srcOrd="3" destOrd="0" presId="urn:microsoft.com/office/officeart/2005/8/layout/bProcess2"/>
    <dgm:cxn modelId="{FA77932C-0423-4513-B3A6-C91A1667E8AE}" type="presParOf" srcId="{52C7890D-CD8D-4D50-B32F-A9D4856F1ED4}" destId="{23983230-F326-4FEB-87D7-F8991A6F2663}" srcOrd="4" destOrd="0" presId="urn:microsoft.com/office/officeart/2005/8/layout/b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1B1599-E5CF-4B62-898E-E6BB5FE5D623}" type="doc">
      <dgm:prSet loTypeId="urn:microsoft.com/office/officeart/2005/8/layout/bProcess2" loCatId="process" qsTypeId="urn:microsoft.com/office/officeart/2005/8/quickstyle/3d9" qsCatId="3D" csTypeId="urn:microsoft.com/office/officeart/2005/8/colors/accent1_2" csCatId="accent1" phldr="1"/>
      <dgm:spPr/>
      <dgm:t>
        <a:bodyPr/>
        <a:lstStyle/>
        <a:p>
          <a:endParaRPr lang="fr-FR"/>
        </a:p>
      </dgm:t>
    </dgm:pt>
    <dgm:pt modelId="{C0209CDB-60F0-4052-9EF1-93C0A2FFAB79}">
      <dgm:prSet phldrT="[Texte]"/>
      <dgm:spPr/>
      <dgm:t>
        <a:bodyPr/>
        <a:lstStyle/>
        <a:p>
          <a:r>
            <a:rPr lang="fr-FR" dirty="0">
              <a:solidFill>
                <a:schemeClr val="bg1"/>
              </a:solidFill>
            </a:rPr>
            <a:t>Sensation</a:t>
          </a:r>
        </a:p>
      </dgm:t>
    </dgm:pt>
    <dgm:pt modelId="{696A02C7-FF3C-41BC-9933-ABAAECE10D9E}" type="parTrans" cxnId="{65D1006A-6853-4427-8F10-35FB48051F09}">
      <dgm:prSet/>
      <dgm:spPr/>
      <dgm:t>
        <a:bodyPr/>
        <a:lstStyle/>
        <a:p>
          <a:endParaRPr lang="fr-FR"/>
        </a:p>
      </dgm:t>
    </dgm:pt>
    <dgm:pt modelId="{365B2854-B350-4849-B6D8-F29A55AF7A87}" type="sibTrans" cxnId="{65D1006A-6853-4427-8F10-35FB48051F09}">
      <dgm:prSet/>
      <dgm:spPr/>
      <dgm:t>
        <a:bodyPr/>
        <a:lstStyle/>
        <a:p>
          <a:endParaRPr lang="fr-FR"/>
        </a:p>
      </dgm:t>
    </dgm:pt>
    <dgm:pt modelId="{44E791A5-EC83-4358-8CE6-7CD4C4C3C0F3}">
      <dgm:prSet phldrT="[Texte]"/>
      <dgm:spPr/>
      <dgm:t>
        <a:bodyPr/>
        <a:lstStyle/>
        <a:p>
          <a:r>
            <a:rPr lang="fr-FR" dirty="0">
              <a:solidFill>
                <a:schemeClr val="accent6">
                  <a:lumMod val="50000"/>
                </a:schemeClr>
              </a:solidFill>
            </a:rPr>
            <a:t>Perception</a:t>
          </a:r>
        </a:p>
      </dgm:t>
    </dgm:pt>
    <dgm:pt modelId="{06F6B0E6-8E66-45D4-990A-E1D95164BC2D}" type="parTrans" cxnId="{395974CD-CAC1-49DA-ADE3-4DEA75A5987D}">
      <dgm:prSet/>
      <dgm:spPr/>
      <dgm:t>
        <a:bodyPr/>
        <a:lstStyle/>
        <a:p>
          <a:endParaRPr lang="fr-FR"/>
        </a:p>
      </dgm:t>
    </dgm:pt>
    <dgm:pt modelId="{2499DCB7-1AA7-42AC-BC4A-A79C3E90FB1C}" type="sibTrans" cxnId="{395974CD-CAC1-49DA-ADE3-4DEA75A5987D}">
      <dgm:prSet/>
      <dgm:spPr/>
      <dgm:t>
        <a:bodyPr/>
        <a:lstStyle/>
        <a:p>
          <a:endParaRPr lang="fr-FR"/>
        </a:p>
      </dgm:t>
    </dgm:pt>
    <dgm:pt modelId="{C83E3086-C8BC-47FB-90B6-ADBB2F1BE17C}">
      <dgm:prSet phldrT="[Texte]"/>
      <dgm:spPr/>
      <dgm:t>
        <a:bodyPr/>
        <a:lstStyle/>
        <a:p>
          <a:r>
            <a:rPr lang="fr-FR" dirty="0"/>
            <a:t>Cognition</a:t>
          </a:r>
        </a:p>
      </dgm:t>
    </dgm:pt>
    <dgm:pt modelId="{51A84774-DF17-4B58-AA36-3F466226544B}" type="parTrans" cxnId="{AA149724-D170-4DBF-8EB0-74096404DC78}">
      <dgm:prSet/>
      <dgm:spPr/>
      <dgm:t>
        <a:bodyPr/>
        <a:lstStyle/>
        <a:p>
          <a:endParaRPr lang="fr-FR"/>
        </a:p>
      </dgm:t>
    </dgm:pt>
    <dgm:pt modelId="{2785BAFA-9BC5-436D-BF9C-141AA8DBA07A}" type="sibTrans" cxnId="{AA149724-D170-4DBF-8EB0-74096404DC78}">
      <dgm:prSet/>
      <dgm:spPr/>
      <dgm:t>
        <a:bodyPr/>
        <a:lstStyle/>
        <a:p>
          <a:endParaRPr lang="fr-FR"/>
        </a:p>
      </dgm:t>
    </dgm:pt>
    <dgm:pt modelId="{52C7890D-CD8D-4D50-B32F-A9D4856F1ED4}" type="pres">
      <dgm:prSet presAssocID="{821B1599-E5CF-4B62-898E-E6BB5FE5D623}" presName="diagram" presStyleCnt="0">
        <dgm:presLayoutVars>
          <dgm:dir/>
          <dgm:resizeHandles/>
        </dgm:presLayoutVars>
      </dgm:prSet>
      <dgm:spPr/>
      <dgm:t>
        <a:bodyPr/>
        <a:lstStyle/>
        <a:p>
          <a:endParaRPr lang="fr-FR"/>
        </a:p>
      </dgm:t>
    </dgm:pt>
    <dgm:pt modelId="{3E31EBC1-334B-4B64-8B99-B557392D05A1}" type="pres">
      <dgm:prSet presAssocID="{C0209CDB-60F0-4052-9EF1-93C0A2FFAB79}" presName="firstNode" presStyleLbl="node1" presStyleIdx="0" presStyleCnt="3">
        <dgm:presLayoutVars>
          <dgm:bulletEnabled val="1"/>
        </dgm:presLayoutVars>
      </dgm:prSet>
      <dgm:spPr/>
      <dgm:t>
        <a:bodyPr/>
        <a:lstStyle/>
        <a:p>
          <a:endParaRPr lang="fr-FR"/>
        </a:p>
      </dgm:t>
    </dgm:pt>
    <dgm:pt modelId="{CECB4598-7A0B-4CFE-9527-82E20629947E}" type="pres">
      <dgm:prSet presAssocID="{365B2854-B350-4849-B6D8-F29A55AF7A87}" presName="sibTrans" presStyleLbl="sibTrans2D1" presStyleIdx="0" presStyleCnt="2"/>
      <dgm:spPr/>
      <dgm:t>
        <a:bodyPr/>
        <a:lstStyle/>
        <a:p>
          <a:endParaRPr lang="fr-FR"/>
        </a:p>
      </dgm:t>
    </dgm:pt>
    <dgm:pt modelId="{E03FAFCF-F4C4-4719-9BD5-CE0EA29FF902}" type="pres">
      <dgm:prSet presAssocID="{44E791A5-EC83-4358-8CE6-7CD4C4C3C0F3}" presName="middleNode" presStyleCnt="0"/>
      <dgm:spPr/>
    </dgm:pt>
    <dgm:pt modelId="{2F004929-0B05-405B-87FB-3F24E35B1761}" type="pres">
      <dgm:prSet presAssocID="{44E791A5-EC83-4358-8CE6-7CD4C4C3C0F3}" presName="padding" presStyleLbl="node1" presStyleIdx="0" presStyleCnt="3"/>
      <dgm:spPr/>
    </dgm:pt>
    <dgm:pt modelId="{E8C5BEC8-A7BF-4A6B-8A84-9D578E29357A}" type="pres">
      <dgm:prSet presAssocID="{44E791A5-EC83-4358-8CE6-7CD4C4C3C0F3}" presName="shape" presStyleLbl="node1" presStyleIdx="1" presStyleCnt="3" custLinFactNeighborX="-9370" custLinFactNeighborY="7288">
        <dgm:presLayoutVars>
          <dgm:bulletEnabled val="1"/>
        </dgm:presLayoutVars>
      </dgm:prSet>
      <dgm:spPr/>
      <dgm:t>
        <a:bodyPr/>
        <a:lstStyle/>
        <a:p>
          <a:endParaRPr lang="fr-FR"/>
        </a:p>
      </dgm:t>
    </dgm:pt>
    <dgm:pt modelId="{988DA54F-A084-4F45-8D67-C6BEA1148146}" type="pres">
      <dgm:prSet presAssocID="{2499DCB7-1AA7-42AC-BC4A-A79C3E90FB1C}" presName="sibTrans" presStyleLbl="sibTrans2D1" presStyleIdx="1" presStyleCnt="2"/>
      <dgm:spPr/>
      <dgm:t>
        <a:bodyPr/>
        <a:lstStyle/>
        <a:p>
          <a:endParaRPr lang="fr-FR"/>
        </a:p>
      </dgm:t>
    </dgm:pt>
    <dgm:pt modelId="{23983230-F326-4FEB-87D7-F8991A6F2663}" type="pres">
      <dgm:prSet presAssocID="{C83E3086-C8BC-47FB-90B6-ADBB2F1BE17C}" presName="lastNode" presStyleLbl="node1" presStyleIdx="2" presStyleCnt="3">
        <dgm:presLayoutVars>
          <dgm:bulletEnabled val="1"/>
        </dgm:presLayoutVars>
      </dgm:prSet>
      <dgm:spPr/>
      <dgm:t>
        <a:bodyPr/>
        <a:lstStyle/>
        <a:p>
          <a:endParaRPr lang="fr-FR"/>
        </a:p>
      </dgm:t>
    </dgm:pt>
  </dgm:ptLst>
  <dgm:cxnLst>
    <dgm:cxn modelId="{3CAC75E6-FE0F-4D77-8F29-6034D89268E0}" type="presOf" srcId="{C83E3086-C8BC-47FB-90B6-ADBB2F1BE17C}" destId="{23983230-F326-4FEB-87D7-F8991A6F2663}" srcOrd="0" destOrd="0" presId="urn:microsoft.com/office/officeart/2005/8/layout/bProcess2"/>
    <dgm:cxn modelId="{FEB21B84-B497-4192-A091-4DD802B80B48}" type="presOf" srcId="{C0209CDB-60F0-4052-9EF1-93C0A2FFAB79}" destId="{3E31EBC1-334B-4B64-8B99-B557392D05A1}" srcOrd="0" destOrd="0" presId="urn:microsoft.com/office/officeart/2005/8/layout/bProcess2"/>
    <dgm:cxn modelId="{72B1C563-8F21-4FE2-B804-2CD70FB06177}" type="presOf" srcId="{44E791A5-EC83-4358-8CE6-7CD4C4C3C0F3}" destId="{E8C5BEC8-A7BF-4A6B-8A84-9D578E29357A}" srcOrd="0" destOrd="0" presId="urn:microsoft.com/office/officeart/2005/8/layout/bProcess2"/>
    <dgm:cxn modelId="{3272E52D-4754-431C-B2AD-F323735CF43A}" type="presOf" srcId="{365B2854-B350-4849-B6D8-F29A55AF7A87}" destId="{CECB4598-7A0B-4CFE-9527-82E20629947E}" srcOrd="0" destOrd="0" presId="urn:microsoft.com/office/officeart/2005/8/layout/bProcess2"/>
    <dgm:cxn modelId="{AA149724-D170-4DBF-8EB0-74096404DC78}" srcId="{821B1599-E5CF-4B62-898E-E6BB5FE5D623}" destId="{C83E3086-C8BC-47FB-90B6-ADBB2F1BE17C}" srcOrd="2" destOrd="0" parTransId="{51A84774-DF17-4B58-AA36-3F466226544B}" sibTransId="{2785BAFA-9BC5-436D-BF9C-141AA8DBA07A}"/>
    <dgm:cxn modelId="{395974CD-CAC1-49DA-ADE3-4DEA75A5987D}" srcId="{821B1599-E5CF-4B62-898E-E6BB5FE5D623}" destId="{44E791A5-EC83-4358-8CE6-7CD4C4C3C0F3}" srcOrd="1" destOrd="0" parTransId="{06F6B0E6-8E66-45D4-990A-E1D95164BC2D}" sibTransId="{2499DCB7-1AA7-42AC-BC4A-A79C3E90FB1C}"/>
    <dgm:cxn modelId="{65D1006A-6853-4427-8F10-35FB48051F09}" srcId="{821B1599-E5CF-4B62-898E-E6BB5FE5D623}" destId="{C0209CDB-60F0-4052-9EF1-93C0A2FFAB79}" srcOrd="0" destOrd="0" parTransId="{696A02C7-FF3C-41BC-9933-ABAAECE10D9E}" sibTransId="{365B2854-B350-4849-B6D8-F29A55AF7A87}"/>
    <dgm:cxn modelId="{AE90402E-5C20-45A3-9006-FB0073A8AAAE}" type="presOf" srcId="{2499DCB7-1AA7-42AC-BC4A-A79C3E90FB1C}" destId="{988DA54F-A084-4F45-8D67-C6BEA1148146}" srcOrd="0" destOrd="0" presId="urn:microsoft.com/office/officeart/2005/8/layout/bProcess2"/>
    <dgm:cxn modelId="{2FDFE3CD-D5EC-4C53-ACCD-B8325BADFED1}" type="presOf" srcId="{821B1599-E5CF-4B62-898E-E6BB5FE5D623}" destId="{52C7890D-CD8D-4D50-B32F-A9D4856F1ED4}" srcOrd="0" destOrd="0" presId="urn:microsoft.com/office/officeart/2005/8/layout/bProcess2"/>
    <dgm:cxn modelId="{440C17F7-E038-403F-BDCA-5C6FE0A12671}" type="presParOf" srcId="{52C7890D-CD8D-4D50-B32F-A9D4856F1ED4}" destId="{3E31EBC1-334B-4B64-8B99-B557392D05A1}" srcOrd="0" destOrd="0" presId="urn:microsoft.com/office/officeart/2005/8/layout/bProcess2"/>
    <dgm:cxn modelId="{A0723305-3CF2-4D05-9D78-97C3593D1FAB}" type="presParOf" srcId="{52C7890D-CD8D-4D50-B32F-A9D4856F1ED4}" destId="{CECB4598-7A0B-4CFE-9527-82E20629947E}" srcOrd="1" destOrd="0" presId="urn:microsoft.com/office/officeart/2005/8/layout/bProcess2"/>
    <dgm:cxn modelId="{110F8885-3152-45A5-937D-647B62C9F46D}" type="presParOf" srcId="{52C7890D-CD8D-4D50-B32F-A9D4856F1ED4}" destId="{E03FAFCF-F4C4-4719-9BD5-CE0EA29FF902}" srcOrd="2" destOrd="0" presId="urn:microsoft.com/office/officeart/2005/8/layout/bProcess2"/>
    <dgm:cxn modelId="{1B744C1B-779D-4607-90D2-181CC8A406C7}" type="presParOf" srcId="{E03FAFCF-F4C4-4719-9BD5-CE0EA29FF902}" destId="{2F004929-0B05-405B-87FB-3F24E35B1761}" srcOrd="0" destOrd="0" presId="urn:microsoft.com/office/officeart/2005/8/layout/bProcess2"/>
    <dgm:cxn modelId="{8C71C430-94F1-4F49-9903-AB4F9B8F000E}" type="presParOf" srcId="{E03FAFCF-F4C4-4719-9BD5-CE0EA29FF902}" destId="{E8C5BEC8-A7BF-4A6B-8A84-9D578E29357A}" srcOrd="1" destOrd="0" presId="urn:microsoft.com/office/officeart/2005/8/layout/bProcess2"/>
    <dgm:cxn modelId="{4D962A9B-B18E-4872-A87A-56AB5D0781D8}" type="presParOf" srcId="{52C7890D-CD8D-4D50-B32F-A9D4856F1ED4}" destId="{988DA54F-A084-4F45-8D67-C6BEA1148146}" srcOrd="3" destOrd="0" presId="urn:microsoft.com/office/officeart/2005/8/layout/bProcess2"/>
    <dgm:cxn modelId="{165FDD43-4D52-4944-AD69-DF61DCDBC741}" type="presParOf" srcId="{52C7890D-CD8D-4D50-B32F-A9D4856F1ED4}" destId="{23983230-F326-4FEB-87D7-F8991A6F2663}" srcOrd="4" destOrd="0" presId="urn:microsoft.com/office/officeart/2005/8/layout/b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1B1599-E5CF-4B62-898E-E6BB5FE5D623}" type="doc">
      <dgm:prSet loTypeId="urn:microsoft.com/office/officeart/2005/8/layout/bProcess2" loCatId="process" qsTypeId="urn:microsoft.com/office/officeart/2005/8/quickstyle/3d9" qsCatId="3D" csTypeId="urn:microsoft.com/office/officeart/2005/8/colors/accent1_2" csCatId="accent1" phldr="1"/>
      <dgm:spPr/>
      <dgm:t>
        <a:bodyPr/>
        <a:lstStyle/>
        <a:p>
          <a:endParaRPr lang="fr-FR"/>
        </a:p>
      </dgm:t>
    </dgm:pt>
    <dgm:pt modelId="{C0209CDB-60F0-4052-9EF1-93C0A2FFAB79}">
      <dgm:prSet phldrT="[Texte]"/>
      <dgm:spPr/>
      <dgm:t>
        <a:bodyPr/>
        <a:lstStyle/>
        <a:p>
          <a:r>
            <a:rPr lang="fr-FR" dirty="0">
              <a:solidFill>
                <a:schemeClr val="bg1"/>
              </a:solidFill>
            </a:rPr>
            <a:t>Sensation</a:t>
          </a:r>
        </a:p>
      </dgm:t>
    </dgm:pt>
    <dgm:pt modelId="{696A02C7-FF3C-41BC-9933-ABAAECE10D9E}" type="parTrans" cxnId="{65D1006A-6853-4427-8F10-35FB48051F09}">
      <dgm:prSet/>
      <dgm:spPr/>
      <dgm:t>
        <a:bodyPr/>
        <a:lstStyle/>
        <a:p>
          <a:endParaRPr lang="fr-FR"/>
        </a:p>
      </dgm:t>
    </dgm:pt>
    <dgm:pt modelId="{365B2854-B350-4849-B6D8-F29A55AF7A87}" type="sibTrans" cxnId="{65D1006A-6853-4427-8F10-35FB48051F09}">
      <dgm:prSet/>
      <dgm:spPr/>
      <dgm:t>
        <a:bodyPr/>
        <a:lstStyle/>
        <a:p>
          <a:endParaRPr lang="fr-FR"/>
        </a:p>
      </dgm:t>
    </dgm:pt>
    <dgm:pt modelId="{44E791A5-EC83-4358-8CE6-7CD4C4C3C0F3}">
      <dgm:prSet phldrT="[Texte]"/>
      <dgm:spPr/>
      <dgm:t>
        <a:bodyPr/>
        <a:lstStyle/>
        <a:p>
          <a:r>
            <a:rPr lang="fr-FR" dirty="0"/>
            <a:t>Perception</a:t>
          </a:r>
        </a:p>
      </dgm:t>
    </dgm:pt>
    <dgm:pt modelId="{06F6B0E6-8E66-45D4-990A-E1D95164BC2D}" type="parTrans" cxnId="{395974CD-CAC1-49DA-ADE3-4DEA75A5987D}">
      <dgm:prSet/>
      <dgm:spPr/>
      <dgm:t>
        <a:bodyPr/>
        <a:lstStyle/>
        <a:p>
          <a:endParaRPr lang="fr-FR"/>
        </a:p>
      </dgm:t>
    </dgm:pt>
    <dgm:pt modelId="{2499DCB7-1AA7-42AC-BC4A-A79C3E90FB1C}" type="sibTrans" cxnId="{395974CD-CAC1-49DA-ADE3-4DEA75A5987D}">
      <dgm:prSet/>
      <dgm:spPr/>
      <dgm:t>
        <a:bodyPr/>
        <a:lstStyle/>
        <a:p>
          <a:endParaRPr lang="fr-FR"/>
        </a:p>
      </dgm:t>
    </dgm:pt>
    <dgm:pt modelId="{C83E3086-C8BC-47FB-90B6-ADBB2F1BE17C}">
      <dgm:prSet phldrT="[Texte]"/>
      <dgm:spPr/>
      <dgm:t>
        <a:bodyPr/>
        <a:lstStyle/>
        <a:p>
          <a:r>
            <a:rPr lang="fr-FR" dirty="0">
              <a:solidFill>
                <a:schemeClr val="accent2">
                  <a:lumMod val="60000"/>
                  <a:lumOff val="40000"/>
                </a:schemeClr>
              </a:solidFill>
            </a:rPr>
            <a:t>Cognition</a:t>
          </a:r>
        </a:p>
      </dgm:t>
    </dgm:pt>
    <dgm:pt modelId="{51A84774-DF17-4B58-AA36-3F466226544B}" type="parTrans" cxnId="{AA149724-D170-4DBF-8EB0-74096404DC78}">
      <dgm:prSet/>
      <dgm:spPr/>
      <dgm:t>
        <a:bodyPr/>
        <a:lstStyle/>
        <a:p>
          <a:endParaRPr lang="fr-FR"/>
        </a:p>
      </dgm:t>
    </dgm:pt>
    <dgm:pt modelId="{2785BAFA-9BC5-436D-BF9C-141AA8DBA07A}" type="sibTrans" cxnId="{AA149724-D170-4DBF-8EB0-74096404DC78}">
      <dgm:prSet/>
      <dgm:spPr/>
      <dgm:t>
        <a:bodyPr/>
        <a:lstStyle/>
        <a:p>
          <a:endParaRPr lang="fr-FR"/>
        </a:p>
      </dgm:t>
    </dgm:pt>
    <dgm:pt modelId="{52C7890D-CD8D-4D50-B32F-A9D4856F1ED4}" type="pres">
      <dgm:prSet presAssocID="{821B1599-E5CF-4B62-898E-E6BB5FE5D623}" presName="diagram" presStyleCnt="0">
        <dgm:presLayoutVars>
          <dgm:dir/>
          <dgm:resizeHandles/>
        </dgm:presLayoutVars>
      </dgm:prSet>
      <dgm:spPr/>
      <dgm:t>
        <a:bodyPr/>
        <a:lstStyle/>
        <a:p>
          <a:endParaRPr lang="fr-FR"/>
        </a:p>
      </dgm:t>
    </dgm:pt>
    <dgm:pt modelId="{3E31EBC1-334B-4B64-8B99-B557392D05A1}" type="pres">
      <dgm:prSet presAssocID="{C0209CDB-60F0-4052-9EF1-93C0A2FFAB79}" presName="firstNode" presStyleLbl="node1" presStyleIdx="0" presStyleCnt="3">
        <dgm:presLayoutVars>
          <dgm:bulletEnabled val="1"/>
        </dgm:presLayoutVars>
      </dgm:prSet>
      <dgm:spPr/>
      <dgm:t>
        <a:bodyPr/>
        <a:lstStyle/>
        <a:p>
          <a:endParaRPr lang="fr-FR"/>
        </a:p>
      </dgm:t>
    </dgm:pt>
    <dgm:pt modelId="{CECB4598-7A0B-4CFE-9527-82E20629947E}" type="pres">
      <dgm:prSet presAssocID="{365B2854-B350-4849-B6D8-F29A55AF7A87}" presName="sibTrans" presStyleLbl="sibTrans2D1" presStyleIdx="0" presStyleCnt="2"/>
      <dgm:spPr/>
      <dgm:t>
        <a:bodyPr/>
        <a:lstStyle/>
        <a:p>
          <a:endParaRPr lang="fr-FR"/>
        </a:p>
      </dgm:t>
    </dgm:pt>
    <dgm:pt modelId="{E03FAFCF-F4C4-4719-9BD5-CE0EA29FF902}" type="pres">
      <dgm:prSet presAssocID="{44E791A5-EC83-4358-8CE6-7CD4C4C3C0F3}" presName="middleNode" presStyleCnt="0"/>
      <dgm:spPr/>
    </dgm:pt>
    <dgm:pt modelId="{2F004929-0B05-405B-87FB-3F24E35B1761}" type="pres">
      <dgm:prSet presAssocID="{44E791A5-EC83-4358-8CE6-7CD4C4C3C0F3}" presName="padding" presStyleLbl="node1" presStyleIdx="0" presStyleCnt="3"/>
      <dgm:spPr/>
    </dgm:pt>
    <dgm:pt modelId="{E8C5BEC8-A7BF-4A6B-8A84-9D578E29357A}" type="pres">
      <dgm:prSet presAssocID="{44E791A5-EC83-4358-8CE6-7CD4C4C3C0F3}" presName="shape" presStyleLbl="node1" presStyleIdx="1" presStyleCnt="3" custLinFactNeighborX="-9370" custLinFactNeighborY="7288">
        <dgm:presLayoutVars>
          <dgm:bulletEnabled val="1"/>
        </dgm:presLayoutVars>
      </dgm:prSet>
      <dgm:spPr/>
      <dgm:t>
        <a:bodyPr/>
        <a:lstStyle/>
        <a:p>
          <a:endParaRPr lang="fr-FR"/>
        </a:p>
      </dgm:t>
    </dgm:pt>
    <dgm:pt modelId="{988DA54F-A084-4F45-8D67-C6BEA1148146}" type="pres">
      <dgm:prSet presAssocID="{2499DCB7-1AA7-42AC-BC4A-A79C3E90FB1C}" presName="sibTrans" presStyleLbl="sibTrans2D1" presStyleIdx="1" presStyleCnt="2"/>
      <dgm:spPr/>
      <dgm:t>
        <a:bodyPr/>
        <a:lstStyle/>
        <a:p>
          <a:endParaRPr lang="fr-FR"/>
        </a:p>
      </dgm:t>
    </dgm:pt>
    <dgm:pt modelId="{23983230-F326-4FEB-87D7-F8991A6F2663}" type="pres">
      <dgm:prSet presAssocID="{C83E3086-C8BC-47FB-90B6-ADBB2F1BE17C}" presName="lastNode" presStyleLbl="node1" presStyleIdx="2" presStyleCnt="3">
        <dgm:presLayoutVars>
          <dgm:bulletEnabled val="1"/>
        </dgm:presLayoutVars>
      </dgm:prSet>
      <dgm:spPr/>
      <dgm:t>
        <a:bodyPr/>
        <a:lstStyle/>
        <a:p>
          <a:endParaRPr lang="fr-FR"/>
        </a:p>
      </dgm:t>
    </dgm:pt>
  </dgm:ptLst>
  <dgm:cxnLst>
    <dgm:cxn modelId="{02628266-1DDE-44C0-B2B1-B94298DB7AC5}" type="presOf" srcId="{44E791A5-EC83-4358-8CE6-7CD4C4C3C0F3}" destId="{E8C5BEC8-A7BF-4A6B-8A84-9D578E29357A}" srcOrd="0" destOrd="0" presId="urn:microsoft.com/office/officeart/2005/8/layout/bProcess2"/>
    <dgm:cxn modelId="{BFB53340-0DB9-4D16-820A-A5D67F82134D}" type="presOf" srcId="{2499DCB7-1AA7-42AC-BC4A-A79C3E90FB1C}" destId="{988DA54F-A084-4F45-8D67-C6BEA1148146}" srcOrd="0" destOrd="0" presId="urn:microsoft.com/office/officeart/2005/8/layout/bProcess2"/>
    <dgm:cxn modelId="{8FFBC04E-F865-4EAC-9589-7915332B77FA}" type="presOf" srcId="{C83E3086-C8BC-47FB-90B6-ADBB2F1BE17C}" destId="{23983230-F326-4FEB-87D7-F8991A6F2663}" srcOrd="0" destOrd="0" presId="urn:microsoft.com/office/officeart/2005/8/layout/bProcess2"/>
    <dgm:cxn modelId="{BC755869-04B0-462B-8CF3-779CDB887D55}" type="presOf" srcId="{821B1599-E5CF-4B62-898E-E6BB5FE5D623}" destId="{52C7890D-CD8D-4D50-B32F-A9D4856F1ED4}" srcOrd="0" destOrd="0" presId="urn:microsoft.com/office/officeart/2005/8/layout/bProcess2"/>
    <dgm:cxn modelId="{AA149724-D170-4DBF-8EB0-74096404DC78}" srcId="{821B1599-E5CF-4B62-898E-E6BB5FE5D623}" destId="{C83E3086-C8BC-47FB-90B6-ADBB2F1BE17C}" srcOrd="2" destOrd="0" parTransId="{51A84774-DF17-4B58-AA36-3F466226544B}" sibTransId="{2785BAFA-9BC5-436D-BF9C-141AA8DBA07A}"/>
    <dgm:cxn modelId="{3EFB8422-4A62-451C-BF99-F6CBC4531011}" type="presOf" srcId="{C0209CDB-60F0-4052-9EF1-93C0A2FFAB79}" destId="{3E31EBC1-334B-4B64-8B99-B557392D05A1}" srcOrd="0" destOrd="0" presId="urn:microsoft.com/office/officeart/2005/8/layout/bProcess2"/>
    <dgm:cxn modelId="{395974CD-CAC1-49DA-ADE3-4DEA75A5987D}" srcId="{821B1599-E5CF-4B62-898E-E6BB5FE5D623}" destId="{44E791A5-EC83-4358-8CE6-7CD4C4C3C0F3}" srcOrd="1" destOrd="0" parTransId="{06F6B0E6-8E66-45D4-990A-E1D95164BC2D}" sibTransId="{2499DCB7-1AA7-42AC-BC4A-A79C3E90FB1C}"/>
    <dgm:cxn modelId="{DC236A5D-BB1A-4B12-8E64-FE61E9E49E0E}" type="presOf" srcId="{365B2854-B350-4849-B6D8-F29A55AF7A87}" destId="{CECB4598-7A0B-4CFE-9527-82E20629947E}" srcOrd="0" destOrd="0" presId="urn:microsoft.com/office/officeart/2005/8/layout/bProcess2"/>
    <dgm:cxn modelId="{65D1006A-6853-4427-8F10-35FB48051F09}" srcId="{821B1599-E5CF-4B62-898E-E6BB5FE5D623}" destId="{C0209CDB-60F0-4052-9EF1-93C0A2FFAB79}" srcOrd="0" destOrd="0" parTransId="{696A02C7-FF3C-41BC-9933-ABAAECE10D9E}" sibTransId="{365B2854-B350-4849-B6D8-F29A55AF7A87}"/>
    <dgm:cxn modelId="{B1400750-32AF-4A01-89B7-C81FDBA71B89}" type="presParOf" srcId="{52C7890D-CD8D-4D50-B32F-A9D4856F1ED4}" destId="{3E31EBC1-334B-4B64-8B99-B557392D05A1}" srcOrd="0" destOrd="0" presId="urn:microsoft.com/office/officeart/2005/8/layout/bProcess2"/>
    <dgm:cxn modelId="{C349DDFA-8866-4805-891F-CBA22A8FD333}" type="presParOf" srcId="{52C7890D-CD8D-4D50-B32F-A9D4856F1ED4}" destId="{CECB4598-7A0B-4CFE-9527-82E20629947E}" srcOrd="1" destOrd="0" presId="urn:microsoft.com/office/officeart/2005/8/layout/bProcess2"/>
    <dgm:cxn modelId="{00DDAB86-F060-47EE-ACC9-9FED18872F74}" type="presParOf" srcId="{52C7890D-CD8D-4D50-B32F-A9D4856F1ED4}" destId="{E03FAFCF-F4C4-4719-9BD5-CE0EA29FF902}" srcOrd="2" destOrd="0" presId="urn:microsoft.com/office/officeart/2005/8/layout/bProcess2"/>
    <dgm:cxn modelId="{8A40DBAC-EF6B-4806-B235-F7AD3216CD17}" type="presParOf" srcId="{E03FAFCF-F4C4-4719-9BD5-CE0EA29FF902}" destId="{2F004929-0B05-405B-87FB-3F24E35B1761}" srcOrd="0" destOrd="0" presId="urn:microsoft.com/office/officeart/2005/8/layout/bProcess2"/>
    <dgm:cxn modelId="{6E89763A-E6B4-41FE-8EBB-69713DD260E4}" type="presParOf" srcId="{E03FAFCF-F4C4-4719-9BD5-CE0EA29FF902}" destId="{E8C5BEC8-A7BF-4A6B-8A84-9D578E29357A}" srcOrd="1" destOrd="0" presId="urn:microsoft.com/office/officeart/2005/8/layout/bProcess2"/>
    <dgm:cxn modelId="{7A388430-4BD1-4C34-869B-5C0DDBA93EAF}" type="presParOf" srcId="{52C7890D-CD8D-4D50-B32F-A9D4856F1ED4}" destId="{988DA54F-A084-4F45-8D67-C6BEA1148146}" srcOrd="3" destOrd="0" presId="urn:microsoft.com/office/officeart/2005/8/layout/bProcess2"/>
    <dgm:cxn modelId="{62BF9CF8-CF0F-4DD5-8C24-401B8CDDA40A}" type="presParOf" srcId="{52C7890D-CD8D-4D50-B32F-A9D4856F1ED4}" destId="{23983230-F326-4FEB-87D7-F8991A6F2663}" srcOrd="4" destOrd="0" presId="urn:microsoft.com/office/officeart/2005/8/layout/b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31EBC1-334B-4B64-8B99-B557392D05A1}">
      <dsp:nvSpPr>
        <dsp:cNvPr id="0" name=""/>
        <dsp:cNvSpPr/>
      </dsp:nvSpPr>
      <dsp:spPr>
        <a:xfrm>
          <a:off x="0" y="1250164"/>
          <a:ext cx="2000264" cy="200026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3020" tIns="33020" rIns="33020" bIns="33020" numCol="1" spcCol="1270" anchor="ctr" anchorCtr="0">
          <a:noAutofit/>
          <a:sp3d extrusionH="28000" prstMaterial="matte"/>
        </a:bodyPr>
        <a:lstStyle/>
        <a:p>
          <a:pPr lvl="0" algn="ctr" defTabSz="1155700">
            <a:lnSpc>
              <a:spcPct val="90000"/>
            </a:lnSpc>
            <a:spcBef>
              <a:spcPct val="0"/>
            </a:spcBef>
            <a:spcAft>
              <a:spcPct val="35000"/>
            </a:spcAft>
          </a:pPr>
          <a:r>
            <a:rPr lang="fr-FR" sz="2600" kern="1200" dirty="0"/>
            <a:t>Sensation</a:t>
          </a:r>
        </a:p>
      </dsp:txBody>
      <dsp:txXfrm>
        <a:off x="0" y="1250164"/>
        <a:ext cx="2000264" cy="2000264"/>
      </dsp:txXfrm>
    </dsp:sp>
    <dsp:sp modelId="{CECB4598-7A0B-4CFE-9527-82E20629947E}">
      <dsp:nvSpPr>
        <dsp:cNvPr id="0" name=""/>
        <dsp:cNvSpPr/>
      </dsp:nvSpPr>
      <dsp:spPr>
        <a:xfrm rot="5516207">
          <a:off x="2272341" y="1984556"/>
          <a:ext cx="700092" cy="641197"/>
        </a:xfrm>
        <a:prstGeom prst="triangle">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E8C5BEC8-A7BF-4A6B-8A84-9D578E29357A}">
      <dsp:nvSpPr>
        <dsp:cNvPr id="0" name=""/>
        <dsp:cNvSpPr/>
      </dsp:nvSpPr>
      <dsp:spPr>
        <a:xfrm>
          <a:off x="3208427" y="1680443"/>
          <a:ext cx="1334176" cy="1334176"/>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sp3d extrusionH="28000" prstMaterial="matte"/>
        </a:bodyPr>
        <a:lstStyle/>
        <a:p>
          <a:pPr lvl="0" algn="ctr" defTabSz="711200">
            <a:lnSpc>
              <a:spcPct val="90000"/>
            </a:lnSpc>
            <a:spcBef>
              <a:spcPct val="0"/>
            </a:spcBef>
            <a:spcAft>
              <a:spcPct val="35000"/>
            </a:spcAft>
          </a:pPr>
          <a:r>
            <a:rPr lang="fr-FR" sz="1600" kern="1200" dirty="0"/>
            <a:t>Perception</a:t>
          </a:r>
        </a:p>
      </dsp:txBody>
      <dsp:txXfrm>
        <a:off x="3208427" y="1680443"/>
        <a:ext cx="1334176" cy="1334176"/>
      </dsp:txXfrm>
    </dsp:sp>
    <dsp:sp modelId="{988DA54F-A084-4F45-8D67-C6BEA1148146}">
      <dsp:nvSpPr>
        <dsp:cNvPr id="0" name=""/>
        <dsp:cNvSpPr/>
      </dsp:nvSpPr>
      <dsp:spPr>
        <a:xfrm rot="5293083">
          <a:off x="4939870" y="1982929"/>
          <a:ext cx="700092" cy="641197"/>
        </a:xfrm>
        <a:prstGeom prst="triangle">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23983230-F326-4FEB-87D7-F8991A6F2663}">
      <dsp:nvSpPr>
        <dsp:cNvPr id="0" name=""/>
        <dsp:cNvSpPr/>
      </dsp:nvSpPr>
      <dsp:spPr>
        <a:xfrm>
          <a:off x="6000792" y="1250164"/>
          <a:ext cx="2000264" cy="200026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3020" tIns="33020" rIns="33020" bIns="33020" numCol="1" spcCol="1270" anchor="ctr" anchorCtr="0">
          <a:noAutofit/>
          <a:sp3d extrusionH="28000" prstMaterial="matte"/>
        </a:bodyPr>
        <a:lstStyle/>
        <a:p>
          <a:pPr lvl="0" algn="ctr" defTabSz="1155700">
            <a:lnSpc>
              <a:spcPct val="90000"/>
            </a:lnSpc>
            <a:spcBef>
              <a:spcPct val="0"/>
            </a:spcBef>
            <a:spcAft>
              <a:spcPct val="35000"/>
            </a:spcAft>
          </a:pPr>
          <a:r>
            <a:rPr lang="fr-FR" sz="2600" kern="1200" dirty="0"/>
            <a:t>Cognition</a:t>
          </a:r>
        </a:p>
      </dsp:txBody>
      <dsp:txXfrm>
        <a:off x="6000792" y="1250164"/>
        <a:ext cx="2000264" cy="200026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31EBC1-334B-4B64-8B99-B557392D05A1}">
      <dsp:nvSpPr>
        <dsp:cNvPr id="0" name=""/>
        <dsp:cNvSpPr/>
      </dsp:nvSpPr>
      <dsp:spPr>
        <a:xfrm>
          <a:off x="429744" y="279"/>
          <a:ext cx="1785391" cy="1785391"/>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lvl="0" algn="ctr" defTabSz="1022350">
            <a:lnSpc>
              <a:spcPct val="90000"/>
            </a:lnSpc>
            <a:spcBef>
              <a:spcPct val="0"/>
            </a:spcBef>
            <a:spcAft>
              <a:spcPct val="35000"/>
            </a:spcAft>
          </a:pPr>
          <a:r>
            <a:rPr lang="fr-FR" sz="2300" kern="1200" dirty="0">
              <a:solidFill>
                <a:schemeClr val="accent6">
                  <a:lumMod val="75000"/>
                </a:schemeClr>
              </a:solidFill>
            </a:rPr>
            <a:t>Sensation</a:t>
          </a:r>
        </a:p>
      </dsp:txBody>
      <dsp:txXfrm>
        <a:off x="429744" y="279"/>
        <a:ext cx="1785391" cy="1785391"/>
      </dsp:txXfrm>
    </dsp:sp>
    <dsp:sp modelId="{CECB4598-7A0B-4CFE-9527-82E20629947E}">
      <dsp:nvSpPr>
        <dsp:cNvPr id="0" name=""/>
        <dsp:cNvSpPr/>
      </dsp:nvSpPr>
      <dsp:spPr>
        <a:xfrm rot="5516207">
          <a:off x="2457986" y="655781"/>
          <a:ext cx="624887" cy="572319"/>
        </a:xfrm>
        <a:prstGeom prst="triangle">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E8C5BEC8-A7BF-4A6B-8A84-9D578E29357A}">
      <dsp:nvSpPr>
        <dsp:cNvPr id="0" name=""/>
        <dsp:cNvSpPr/>
      </dsp:nvSpPr>
      <dsp:spPr>
        <a:xfrm>
          <a:off x="3293516" y="384336"/>
          <a:ext cx="1190856" cy="1190856"/>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fr-FR" sz="1400" kern="1200" dirty="0"/>
            <a:t>Perception</a:t>
          </a:r>
        </a:p>
      </dsp:txBody>
      <dsp:txXfrm>
        <a:off x="3293516" y="384336"/>
        <a:ext cx="1190856" cy="1190856"/>
      </dsp:txXfrm>
    </dsp:sp>
    <dsp:sp modelId="{988DA54F-A084-4F45-8D67-C6BEA1148146}">
      <dsp:nvSpPr>
        <dsp:cNvPr id="0" name=""/>
        <dsp:cNvSpPr/>
      </dsp:nvSpPr>
      <dsp:spPr>
        <a:xfrm rot="5293083">
          <a:off x="4838964" y="654328"/>
          <a:ext cx="624887" cy="572319"/>
        </a:xfrm>
        <a:prstGeom prst="triangle">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23983230-F326-4FEB-87D7-F8991A6F2663}">
      <dsp:nvSpPr>
        <dsp:cNvPr id="0" name=""/>
        <dsp:cNvSpPr/>
      </dsp:nvSpPr>
      <dsp:spPr>
        <a:xfrm>
          <a:off x="5785919" y="279"/>
          <a:ext cx="1785391" cy="1785391"/>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lvl="0" algn="ctr" defTabSz="1022350">
            <a:lnSpc>
              <a:spcPct val="90000"/>
            </a:lnSpc>
            <a:spcBef>
              <a:spcPct val="0"/>
            </a:spcBef>
            <a:spcAft>
              <a:spcPct val="35000"/>
            </a:spcAft>
          </a:pPr>
          <a:r>
            <a:rPr lang="fr-FR" sz="2300" kern="1200" dirty="0"/>
            <a:t>Cognition</a:t>
          </a:r>
        </a:p>
      </dsp:txBody>
      <dsp:txXfrm>
        <a:off x="5785919" y="279"/>
        <a:ext cx="1785391" cy="178539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31EBC1-334B-4B64-8B99-B557392D05A1}">
      <dsp:nvSpPr>
        <dsp:cNvPr id="0" name=""/>
        <dsp:cNvSpPr/>
      </dsp:nvSpPr>
      <dsp:spPr>
        <a:xfrm>
          <a:off x="429744" y="279"/>
          <a:ext cx="1785391" cy="1785391"/>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lvl="0" algn="ctr" defTabSz="1022350">
            <a:lnSpc>
              <a:spcPct val="90000"/>
            </a:lnSpc>
            <a:spcBef>
              <a:spcPct val="0"/>
            </a:spcBef>
            <a:spcAft>
              <a:spcPct val="35000"/>
            </a:spcAft>
          </a:pPr>
          <a:r>
            <a:rPr lang="fr-FR" sz="2300" kern="1200" dirty="0">
              <a:solidFill>
                <a:schemeClr val="bg1"/>
              </a:solidFill>
            </a:rPr>
            <a:t>Sensation</a:t>
          </a:r>
        </a:p>
      </dsp:txBody>
      <dsp:txXfrm>
        <a:off x="429744" y="279"/>
        <a:ext cx="1785391" cy="1785391"/>
      </dsp:txXfrm>
    </dsp:sp>
    <dsp:sp modelId="{CECB4598-7A0B-4CFE-9527-82E20629947E}">
      <dsp:nvSpPr>
        <dsp:cNvPr id="0" name=""/>
        <dsp:cNvSpPr/>
      </dsp:nvSpPr>
      <dsp:spPr>
        <a:xfrm rot="5516207">
          <a:off x="2457986" y="655781"/>
          <a:ext cx="624887" cy="572319"/>
        </a:xfrm>
        <a:prstGeom prst="triangle">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E8C5BEC8-A7BF-4A6B-8A84-9D578E29357A}">
      <dsp:nvSpPr>
        <dsp:cNvPr id="0" name=""/>
        <dsp:cNvSpPr/>
      </dsp:nvSpPr>
      <dsp:spPr>
        <a:xfrm>
          <a:off x="3293516" y="384336"/>
          <a:ext cx="1190856" cy="1190856"/>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fr-FR" sz="1400" kern="1200" dirty="0">
              <a:solidFill>
                <a:schemeClr val="accent6">
                  <a:lumMod val="50000"/>
                </a:schemeClr>
              </a:solidFill>
            </a:rPr>
            <a:t>Perception</a:t>
          </a:r>
        </a:p>
      </dsp:txBody>
      <dsp:txXfrm>
        <a:off x="3293516" y="384336"/>
        <a:ext cx="1190856" cy="1190856"/>
      </dsp:txXfrm>
    </dsp:sp>
    <dsp:sp modelId="{988DA54F-A084-4F45-8D67-C6BEA1148146}">
      <dsp:nvSpPr>
        <dsp:cNvPr id="0" name=""/>
        <dsp:cNvSpPr/>
      </dsp:nvSpPr>
      <dsp:spPr>
        <a:xfrm rot="5293083">
          <a:off x="4838964" y="654328"/>
          <a:ext cx="624887" cy="572319"/>
        </a:xfrm>
        <a:prstGeom prst="triangle">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23983230-F326-4FEB-87D7-F8991A6F2663}">
      <dsp:nvSpPr>
        <dsp:cNvPr id="0" name=""/>
        <dsp:cNvSpPr/>
      </dsp:nvSpPr>
      <dsp:spPr>
        <a:xfrm>
          <a:off x="5785919" y="279"/>
          <a:ext cx="1785391" cy="1785391"/>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lvl="0" algn="ctr" defTabSz="1022350">
            <a:lnSpc>
              <a:spcPct val="90000"/>
            </a:lnSpc>
            <a:spcBef>
              <a:spcPct val="0"/>
            </a:spcBef>
            <a:spcAft>
              <a:spcPct val="35000"/>
            </a:spcAft>
          </a:pPr>
          <a:r>
            <a:rPr lang="fr-FR" sz="2300" kern="1200" dirty="0"/>
            <a:t>Cognition</a:t>
          </a:r>
        </a:p>
      </dsp:txBody>
      <dsp:txXfrm>
        <a:off x="5785919" y="279"/>
        <a:ext cx="1785391" cy="178539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31EBC1-334B-4B64-8B99-B557392D05A1}">
      <dsp:nvSpPr>
        <dsp:cNvPr id="0" name=""/>
        <dsp:cNvSpPr/>
      </dsp:nvSpPr>
      <dsp:spPr>
        <a:xfrm>
          <a:off x="429744" y="279"/>
          <a:ext cx="1785391" cy="1785391"/>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lvl="0" algn="ctr" defTabSz="1022350">
            <a:lnSpc>
              <a:spcPct val="90000"/>
            </a:lnSpc>
            <a:spcBef>
              <a:spcPct val="0"/>
            </a:spcBef>
            <a:spcAft>
              <a:spcPct val="35000"/>
            </a:spcAft>
          </a:pPr>
          <a:r>
            <a:rPr lang="fr-FR" sz="2300" kern="1200" dirty="0">
              <a:solidFill>
                <a:schemeClr val="bg1"/>
              </a:solidFill>
            </a:rPr>
            <a:t>Sensation</a:t>
          </a:r>
        </a:p>
      </dsp:txBody>
      <dsp:txXfrm>
        <a:off x="429744" y="279"/>
        <a:ext cx="1785391" cy="1785391"/>
      </dsp:txXfrm>
    </dsp:sp>
    <dsp:sp modelId="{CECB4598-7A0B-4CFE-9527-82E20629947E}">
      <dsp:nvSpPr>
        <dsp:cNvPr id="0" name=""/>
        <dsp:cNvSpPr/>
      </dsp:nvSpPr>
      <dsp:spPr>
        <a:xfrm rot="5516207">
          <a:off x="2457986" y="655781"/>
          <a:ext cx="624887" cy="572319"/>
        </a:xfrm>
        <a:prstGeom prst="triangle">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E8C5BEC8-A7BF-4A6B-8A84-9D578E29357A}">
      <dsp:nvSpPr>
        <dsp:cNvPr id="0" name=""/>
        <dsp:cNvSpPr/>
      </dsp:nvSpPr>
      <dsp:spPr>
        <a:xfrm>
          <a:off x="3293516" y="384336"/>
          <a:ext cx="1190856" cy="1190856"/>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fr-FR" sz="1400" kern="1200" dirty="0"/>
            <a:t>Perception</a:t>
          </a:r>
        </a:p>
      </dsp:txBody>
      <dsp:txXfrm>
        <a:off x="3293516" y="384336"/>
        <a:ext cx="1190856" cy="1190856"/>
      </dsp:txXfrm>
    </dsp:sp>
    <dsp:sp modelId="{988DA54F-A084-4F45-8D67-C6BEA1148146}">
      <dsp:nvSpPr>
        <dsp:cNvPr id="0" name=""/>
        <dsp:cNvSpPr/>
      </dsp:nvSpPr>
      <dsp:spPr>
        <a:xfrm rot="5293083">
          <a:off x="4838964" y="654328"/>
          <a:ext cx="624887" cy="572319"/>
        </a:xfrm>
        <a:prstGeom prst="triangle">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23983230-F326-4FEB-87D7-F8991A6F2663}">
      <dsp:nvSpPr>
        <dsp:cNvPr id="0" name=""/>
        <dsp:cNvSpPr/>
      </dsp:nvSpPr>
      <dsp:spPr>
        <a:xfrm>
          <a:off x="5785919" y="279"/>
          <a:ext cx="1785391" cy="1785391"/>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9210" tIns="29210" rIns="29210" bIns="29210" numCol="1" spcCol="1270" anchor="ctr" anchorCtr="0">
          <a:noAutofit/>
          <a:sp3d extrusionH="28000" prstMaterial="matte"/>
        </a:bodyPr>
        <a:lstStyle/>
        <a:p>
          <a:pPr lvl="0" algn="ctr" defTabSz="1022350">
            <a:lnSpc>
              <a:spcPct val="90000"/>
            </a:lnSpc>
            <a:spcBef>
              <a:spcPct val="0"/>
            </a:spcBef>
            <a:spcAft>
              <a:spcPct val="35000"/>
            </a:spcAft>
          </a:pPr>
          <a:r>
            <a:rPr lang="fr-FR" sz="2300" kern="1200" dirty="0">
              <a:solidFill>
                <a:schemeClr val="accent2">
                  <a:lumMod val="60000"/>
                  <a:lumOff val="40000"/>
                </a:schemeClr>
              </a:solidFill>
            </a:rPr>
            <a:t>Cognition</a:t>
          </a:r>
        </a:p>
      </dsp:txBody>
      <dsp:txXfrm>
        <a:off x="5785919" y="279"/>
        <a:ext cx="1785391" cy="178539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16C46-9D67-4F4C-A8A3-E786D8BCB4A5}" type="datetimeFigureOut">
              <a:rPr lang="fr-FR" smtClean="0"/>
              <a:pPr/>
              <a:t>22/11/2010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4123F-8670-49E6-A788-C9B3D1706B5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2F704BE-028D-4808-9593-3051BDC09D1E}" type="slidenum">
              <a:rPr lang="fr-FR"/>
              <a:pPr/>
              <a:t>28</a:t>
            </a:fld>
            <a:endParaRPr lang="fr-FR"/>
          </a:p>
        </p:txBody>
      </p:sp>
      <p:sp>
        <p:nvSpPr>
          <p:cNvPr id="340994" name="Espace réservé de l'image des diapositives 1"/>
          <p:cNvSpPr>
            <a:spLocks noGrp="1" noRot="1" noChangeAspect="1" noTextEdit="1"/>
          </p:cNvSpPr>
          <p:nvPr>
            <p:ph type="sldImg"/>
          </p:nvPr>
        </p:nvSpPr>
        <p:spPr>
          <a:ln/>
        </p:spPr>
      </p:sp>
      <p:sp>
        <p:nvSpPr>
          <p:cNvPr id="340995" name="Espace réservé des commentaires 2"/>
          <p:cNvSpPr>
            <a:spLocks noGrp="1"/>
          </p:cNvSpPr>
          <p:nvPr>
            <p:ph type="body" idx="1"/>
          </p:nvPr>
        </p:nvSpPr>
        <p:spPr/>
        <p:txBody>
          <a:bodyPr/>
          <a:lstStyle/>
          <a:p>
            <a:pPr>
              <a:spcBef>
                <a:spcPct val="0"/>
              </a:spcBef>
            </a:pPr>
            <a:endParaRPr lang="fr-FR"/>
          </a:p>
        </p:txBody>
      </p:sp>
      <p:sp>
        <p:nvSpPr>
          <p:cNvPr id="340996" name="Espace réservé du numéro de diapositive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DE4580-7B82-4AFA-A7D8-CAE2C43F6F35}" type="slidenum">
              <a:rPr lang="fr-FR" sz="1200">
                <a:latin typeface="Calibri" pitchFamily="34" charset="0"/>
              </a:rPr>
              <a:pPr algn="r"/>
              <a:t>28</a:t>
            </a:fld>
            <a:endParaRPr lang="fr-FR"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48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48200" y="3938588"/>
            <a:ext cx="4038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e la date 5"/>
          <p:cNvSpPr>
            <a:spLocks noGrp="1"/>
          </p:cNvSpPr>
          <p:nvPr>
            <p:ph type="dt" sz="half" idx="10"/>
          </p:nvPr>
        </p:nvSpPr>
        <p:spPr>
          <a:xfrm>
            <a:off x="457200" y="6245225"/>
            <a:ext cx="2133600" cy="476250"/>
          </a:xfrm>
        </p:spPr>
        <p:txBody>
          <a:bodyPr/>
          <a:lstStyle>
            <a:lvl1pPr>
              <a:defRPr/>
            </a:lvl1pPr>
          </a:lstStyle>
          <a:p>
            <a:endParaRPr lang="fr-FR"/>
          </a:p>
        </p:txBody>
      </p:sp>
      <p:sp>
        <p:nvSpPr>
          <p:cNvPr id="7" name="Espace réservé du pied de page 6"/>
          <p:cNvSpPr>
            <a:spLocks noGrp="1"/>
          </p:cNvSpPr>
          <p:nvPr>
            <p:ph type="ftr" sz="quarter" idx="11"/>
          </p:nvPr>
        </p:nvSpPr>
        <p:spPr>
          <a:xfrm>
            <a:off x="3124200" y="6245225"/>
            <a:ext cx="2895600" cy="476250"/>
          </a:xfrm>
        </p:spPr>
        <p:txBody>
          <a:bodyPr/>
          <a:lstStyle>
            <a:lvl1pPr>
              <a:defRPr/>
            </a:lvl1pPr>
          </a:lstStyle>
          <a:p>
            <a:endParaRPr lang="fr-FR"/>
          </a:p>
        </p:txBody>
      </p:sp>
      <p:sp>
        <p:nvSpPr>
          <p:cNvPr id="8" name="Espace réservé du numéro de diapositive 7"/>
          <p:cNvSpPr>
            <a:spLocks noGrp="1"/>
          </p:cNvSpPr>
          <p:nvPr>
            <p:ph type="sldNum" sz="quarter" idx="12"/>
          </p:nvPr>
        </p:nvSpPr>
        <p:spPr>
          <a:xfrm>
            <a:off x="6553200" y="6245225"/>
            <a:ext cx="2133600" cy="476250"/>
          </a:xfrm>
        </p:spPr>
        <p:txBody>
          <a:bodyPr/>
          <a:lstStyle>
            <a:lvl1pPr>
              <a:defRPr/>
            </a:lvl1pPr>
          </a:lstStyle>
          <a:p>
            <a:fld id="{8F4CF984-033B-42A3-921D-CE39F5A5EA1B}" type="slidenum">
              <a:rPr lang="fr-FR"/>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6245225"/>
            <a:ext cx="2133600" cy="476250"/>
          </a:xfrm>
        </p:spPr>
        <p:txBody>
          <a:bodyPr/>
          <a:lstStyle>
            <a:lvl1pPr>
              <a:defRPr/>
            </a:lvl1pPr>
          </a:lstStyle>
          <a:p>
            <a:endParaRPr lang="fr-FR"/>
          </a:p>
        </p:txBody>
      </p:sp>
      <p:sp>
        <p:nvSpPr>
          <p:cNvPr id="6" name="Espace réservé du pied de page 5"/>
          <p:cNvSpPr>
            <a:spLocks noGrp="1"/>
          </p:cNvSpPr>
          <p:nvPr>
            <p:ph type="ftr" sz="quarter" idx="11"/>
          </p:nvPr>
        </p:nvSpPr>
        <p:spPr>
          <a:xfrm>
            <a:off x="3124200" y="6245225"/>
            <a:ext cx="2895600" cy="476250"/>
          </a:xfrm>
        </p:spPr>
        <p:txBody>
          <a:bodyPr/>
          <a:lstStyle>
            <a:lvl1pPr>
              <a:defRPr/>
            </a:lvl1pPr>
          </a:lstStyle>
          <a:p>
            <a:endParaRPr lang="fr-FR"/>
          </a:p>
        </p:txBody>
      </p:sp>
      <p:sp>
        <p:nvSpPr>
          <p:cNvPr id="7" name="Espace réservé du numéro de diapositive 6"/>
          <p:cNvSpPr>
            <a:spLocks noGrp="1"/>
          </p:cNvSpPr>
          <p:nvPr>
            <p:ph type="sldNum" sz="quarter" idx="12"/>
          </p:nvPr>
        </p:nvSpPr>
        <p:spPr>
          <a:xfrm>
            <a:off x="6553200" y="6245225"/>
            <a:ext cx="2133600" cy="476250"/>
          </a:xfrm>
        </p:spPr>
        <p:txBody>
          <a:bodyPr/>
          <a:lstStyle>
            <a:lvl1pPr>
              <a:defRPr/>
            </a:lvl1pPr>
          </a:lstStyle>
          <a:p>
            <a:fld id="{47096D14-E71E-4E45-8691-DFFBF80B7701}"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AD000E3-AC1E-4C38-803F-164C557DFA66}" type="datetimeFigureOut">
              <a:rPr lang="fr-FR" smtClean="0"/>
              <a:pPr/>
              <a:t>22/11/2010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0466BB9-7E2D-4301-997A-3F080703098F}"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000E3-AC1E-4C38-803F-164C557DFA66}" type="datetimeFigureOut">
              <a:rPr lang="fr-FR" smtClean="0"/>
              <a:pPr/>
              <a:t>22/11/2010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66BB9-7E2D-4301-997A-3F080703098F}"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6.gif"/><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s.google.co.ma/imgres?imgurl=http://www2.ac-lyon.fr/enseigne/lettres/louise/images/platon.jpg&amp;imgrefurl=http://www2.ac-lyon.fr/enseigne/lettres/louise/lyon/platon.html&amp;h=262&amp;w=246&amp;sz=36&amp;hl=fr&amp;start=2&amp;tbnid=9IorPRMIRsGJfM:&amp;tbnh=112&amp;tbnw=105&amp;prev=/images?q=platon&amp;gbv=2&amp;svnum=10&amp;hl=fr"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12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images.google.co.ma/imgres?imgurl=http://www.gla.ac.uk/departments/philosophy/Personnel/susan/Webpages0506/AdamColin/descartes-rene.jpg&amp;imgrefurl=http://www.gla.ac.uk/departments/philosophy/Personnel/susan/Webpages0506/AdamColin/Argumentsfor.htm&amp;h=437&amp;w=504&amp;sz=19&amp;hl=fr&amp;start=8&amp;tbnid=G5zWVOzMxMjmzM:&amp;tbnh=113&amp;tbnw=130&amp;prev=/images?q=descartes&amp;gbv=2&amp;svnum=10&amp;hl=fr"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s.google.co.ma/imgres?imgurl=http://www.memo.fr/Media/Berkeley.jpg&amp;imgrefurl=http://www.memo.fr/article.asp?ID=PER_MOD_060&amp;h=200&amp;w=244&amp;sz=9&amp;hl=fr&amp;start=15&amp;tbnid=ID9JXMfiZBDJkM:&amp;tbnh=90&amp;tbnw=110&amp;prev=/images?q=Berkeley+philosophe&amp;gbv=2&amp;svnum=10&amp;hl=fr"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ages.google.co.ma/imgres?imgurl=http://www.futureofthebook.org/mitchellstephens/archives/Kant.jpg&amp;imgrefurl=http://www.futureofthebook.org/mitchellstephens/archives/2006/02/morality_without_god.html&amp;h=851&amp;w=686&amp;sz=319&amp;hl=fr&amp;start=4&amp;tbnid=8Aa-HkaG4x7ogM:&amp;tbnh=145&amp;tbnw=117&amp;prev=/images?q=kant&amp;gbv=2&amp;svnum=10&amp;hl=fr"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images.google.co.ma/imgres?imgurl=http://www.prov-liege.be/epl/images/psychologie.gif&amp;imgrefurl=http://www.prov-liege.be/epl/sup/p22_cs_4.php&amp;h=200&amp;w=200&amp;sz=4&amp;hl=fr&amp;start=1&amp;tbnid=Fra7pcOxxtureM:&amp;tbnh=104&amp;tbnw=104&amp;prev=/images?q=psychologie&amp;gbv=2&amp;svnum=10&amp;hl=fr"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ferrum.edu/majors/psychology.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images.google.co.ma/imgres?imgurl=http://paganinstitute.org/images/Chalices/Chalice%20Gestalt.jpg&amp;imgrefurl=http://paganinstitute.org/PIR/forum.html&amp;h=545&amp;w=600&amp;sz=36&amp;hl=fr&amp;start=17&amp;tbnid=gNnMg-1NQ7fhoM:&amp;tbnh=123&amp;tbnw=135&amp;prev=/images?q=gestalt&amp;gbv=2&amp;svnum=10&amp;hl=fr&amp;sa=X"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images.google.co.ma/imgres?imgurl=http://paganinstitute.org/images/Chalices/Chalice%20Gestalt.jpg&amp;imgrefurl=http://paganinstitute.org/PIR/forum.html&amp;h=545&amp;w=600&amp;sz=36&amp;hl=fr&amp;start=17&amp;tbnid=gNnMg-1NQ7fhoM:&amp;tbnh=123&amp;tbnw=135&amp;prev=/images?q=gestalt&amp;gbv=2&amp;svnum=10&amp;hl=fr&amp;sa=X"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images.google.co.ma/imgres?imgurl=http://www.brettcom.com/3_animation/images/larousse_cd.gif&amp;imgrefurl=http://www.brettcom.com/3_animation/z02_larousse.htm&amp;h=150&amp;w=200&amp;sz=43&amp;hl=fr&amp;start=9&amp;tbnid=Knf6TU4GJOG53M:&amp;tbnh=78&amp;tbnw=104&amp;prev=/images?q=LAROUSSE&amp;gbv=2&amp;svnum=10&amp;hl=f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v.rds.yahoo.com/_ylt=A9ibyKrTDD1GmzoA446HBqMX;_ylu=X3oDMTBwanIybjRqBHBndANhdHdfaW1nX3Jlc3VsdARzZWMDc3I-/SIG=1266p9il6/EXP=1178492499/**http:/www.rwi.unizh.ch/spinoza/images/Spinoza.JPG" TargetMode="Externa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http://ophtasurf.free.fr/illusions/illusion_traitspers.gif" TargetMode="External"/><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http://ophtasurf.free.fr/illusions/illusion_ronds.gif" TargetMode="External"/><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http://ophtasurf.free.fr/illusions/illusion_parallele.gif" TargetMode="External"/><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http://ophtasurf.free.fr/illusions/illusion_oppel.gif" TargetMode="External"/><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http://ophtasurf.free.fr/illusions/illusion_traits.gif" TargetMode="External"/><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http://ophtasurf.free.fr/illusions/illusion_cube.gif" TargetMode="External"/><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http://ophtasurf.free.fr/illusions/illusion_kanizsa_triangle.gif" TargetMode="External"/><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http://ophtasurf.free.fr/illusions/illusion_kanizsa_carre.gif" TargetMode="External"/><Relationship Id="rId2" Type="http://schemas.openxmlformats.org/officeDocument/2006/relationships/image" Target="../media/image32.gi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http://ophtasurf.free.fr/illusions/illusion_tapis.gif" TargetMode="External"/><Relationship Id="rId2" Type="http://schemas.openxmlformats.org/officeDocument/2006/relationships/image" Target="../media/image44.gi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http://ophtasurf.free.fr/illusions/illusion_akiyoshi9.gif" TargetMode="External"/><Relationship Id="rId2" Type="http://schemas.openxmlformats.org/officeDocument/2006/relationships/image" Target="../media/image4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http://ophtasurf.free.fr/illusions/illusion_akiyoshi10.gif" TargetMode="External"/><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http://ophtasurf.free.fr/illusions/illusion_akiyoshi6bis.gif" TargetMode="External"/><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http://ophtasurf.free.fr/illusions/illusion_akiyoshi12.gif" TargetMode="External"/><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http://ophtasurf.free.fr/illusions/illusion_ouchi2.gif" TargetMode="External"/><Relationship Id="rId2" Type="http://schemas.openxmlformats.org/officeDocument/2006/relationships/image" Target="../media/image49.gi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http://users.skynet.be/illusionsauditives/images/Shepard_tone1.jpg" TargetMode="External"/><Relationship Id="rId2" Type="http://schemas.openxmlformats.org/officeDocument/2006/relationships/image" Target="../media/image50.jpeg"/><Relationship Id="rId1" Type="http://schemas.openxmlformats.org/officeDocument/2006/relationships/slideLayout" Target="../slideLayouts/slideLayout13.xml"/><Relationship Id="rId4" Type="http://schemas.openxmlformats.org/officeDocument/2006/relationships/hyperlink" Target="gamme/echantillon10%20.mp3"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http://ophtasurf.free.fr/mirages/mirage1.jpg" TargetMode="External"/><Relationship Id="rId2" Type="http://schemas.openxmlformats.org/officeDocument/2006/relationships/image" Target="../media/image53.jpeg"/><Relationship Id="rId1" Type="http://schemas.openxmlformats.org/officeDocument/2006/relationships/slideLayout" Target="../slideLayouts/slideLayout12.xml"/><Relationship Id="rId5" Type="http://schemas.openxmlformats.org/officeDocument/2006/relationships/image" Target="http://ophtasurf.free.fr/mirages/mirage3.jpg" TargetMode="Externa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716" name="Picture 4" descr="double2"/>
          <p:cNvPicPr>
            <a:picLocks noChangeAspect="1" noChangeArrowheads="1"/>
          </p:cNvPicPr>
          <p:nvPr/>
        </p:nvPicPr>
        <p:blipFill>
          <a:blip r:embed="rId2" cstate="print"/>
          <a:srcRect/>
          <a:stretch>
            <a:fillRect/>
          </a:stretch>
        </p:blipFill>
        <p:spPr bwMode="auto">
          <a:xfrm>
            <a:off x="-30163" y="1752600"/>
            <a:ext cx="9174163" cy="3897313"/>
          </a:xfrm>
          <a:prstGeom prst="rect">
            <a:avLst/>
          </a:prstGeom>
          <a:noFill/>
        </p:spPr>
      </p:pic>
      <p:sp>
        <p:nvSpPr>
          <p:cNvPr id="243717" name="WordArt 5"/>
          <p:cNvSpPr>
            <a:spLocks noChangeArrowheads="1" noChangeShapeType="1" noTextEdit="1"/>
          </p:cNvSpPr>
          <p:nvPr/>
        </p:nvSpPr>
        <p:spPr bwMode="auto">
          <a:xfrm>
            <a:off x="609600" y="762000"/>
            <a:ext cx="8077200" cy="7467600"/>
          </a:xfrm>
          <a:prstGeom prst="rect">
            <a:avLst/>
          </a:prstGeom>
        </p:spPr>
        <p:txBody>
          <a:bodyPr spcFirstLastPara="1" wrap="none" fromWordArt="1">
            <a:prstTxWarp prst="textArchUp">
              <a:avLst>
                <a:gd name="adj" fmla="val 10772504"/>
              </a:avLst>
            </a:prstTxWarp>
          </a:bodyPr>
          <a:lstStyle/>
          <a:p>
            <a:pPr algn="ctr"/>
            <a:r>
              <a:rPr lang="fr-FR" sz="3600" kern="10">
                <a:ln w="9525">
                  <a:solidFill>
                    <a:srgbClr val="000000"/>
                  </a:solidFill>
                  <a:round/>
                  <a:headEnd/>
                  <a:tailEnd/>
                </a:ln>
                <a:solidFill>
                  <a:srgbClr val="FF6600"/>
                </a:solidFill>
                <a:latin typeface="Elephant"/>
              </a:rPr>
              <a:t>La gestion de la perception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0" y="0"/>
            <a:ext cx="9144000" cy="6858000"/>
          </a:xfrm>
          <a:prstGeom prst="rect">
            <a:avLst/>
          </a:prstGeom>
          <a:solidFill>
            <a:srgbClr val="FFCC99">
              <a:alpha val="30000"/>
            </a:srgbClr>
          </a:solidFill>
          <a:ln w="9525">
            <a:solidFill>
              <a:schemeClr val="bg1"/>
            </a:solidFill>
            <a:miter lim="800000"/>
            <a:headEnd/>
            <a:tailEnd/>
          </a:ln>
          <a:effectLst/>
        </p:spPr>
        <p:txBody>
          <a:bodyPr wrap="none" anchor="ctr"/>
          <a:lstStyle/>
          <a:p>
            <a:endParaRPr lang="fr-FR"/>
          </a:p>
        </p:txBody>
      </p:sp>
      <p:sp>
        <p:nvSpPr>
          <p:cNvPr id="186373" name="WordArt 5"/>
          <p:cNvSpPr>
            <a:spLocks noChangeArrowheads="1" noChangeShapeType="1" noTextEdit="1"/>
          </p:cNvSpPr>
          <p:nvPr/>
        </p:nvSpPr>
        <p:spPr bwMode="auto">
          <a:xfrm>
            <a:off x="609600" y="762000"/>
            <a:ext cx="8077200" cy="2971800"/>
          </a:xfrm>
          <a:prstGeom prst="rect">
            <a:avLst/>
          </a:prstGeom>
        </p:spPr>
        <p:txBody>
          <a:bodyPr spcFirstLastPara="1" wrap="none" fromWordArt="1">
            <a:prstTxWarp prst="textArchUp">
              <a:avLst>
                <a:gd name="adj" fmla="val 10800000"/>
              </a:avLst>
            </a:prstTxWarp>
          </a:bodyPr>
          <a:lstStyle/>
          <a:p>
            <a:pPr algn="ctr"/>
            <a:r>
              <a:rPr lang="fr-FR" sz="3600" normalizeH="1">
                <a:ln w="9525">
                  <a:solidFill>
                    <a:srgbClr val="000000"/>
                  </a:solidFill>
                  <a:round/>
                  <a:headEnd/>
                  <a:tailEnd/>
                </a:ln>
                <a:solidFill>
                  <a:srgbClr val="993300">
                    <a:alpha val="50000"/>
                  </a:srgbClr>
                </a:solidFill>
                <a:latin typeface="Lucida Console"/>
              </a:rPr>
              <a:t>En quoi consiste l enjeu de la perception?</a:t>
            </a:r>
          </a:p>
        </p:txBody>
      </p:sp>
      <p:pic>
        <p:nvPicPr>
          <p:cNvPr id="186374" name="Picture 6" descr="06-Altaba-Choices[1]"/>
          <p:cNvPicPr>
            <a:picLocks noChangeAspect="1" noChangeArrowheads="1"/>
          </p:cNvPicPr>
          <p:nvPr/>
        </p:nvPicPr>
        <p:blipFill>
          <a:blip r:embed="rId2" cstate="print"/>
          <a:srcRect/>
          <a:stretch>
            <a:fillRect/>
          </a:stretch>
        </p:blipFill>
        <p:spPr bwMode="auto">
          <a:xfrm>
            <a:off x="2895600" y="1981200"/>
            <a:ext cx="3055938" cy="3808413"/>
          </a:xfrm>
          <a:prstGeom prst="rect">
            <a:avLst/>
          </a:prstGeom>
          <a:solidFill>
            <a:srgbClr val="FFCC99">
              <a:alpha val="30000"/>
            </a:srgbClr>
          </a:solidFill>
          <a:ln w="9525">
            <a:noFill/>
            <a:miter lim="800000"/>
            <a:headEnd/>
            <a:tailEnd/>
          </a:ln>
        </p:spPr>
      </p:pic>
    </p:spTree>
  </p:cSld>
  <p:clrMapOvr>
    <a:masterClrMapping/>
  </p:clrMapOvr>
  <p:transition spd="med">
    <p:newsflash/>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p:cNvSpPr>
          <p:nvPr/>
        </p:nvSpPr>
        <p:spPr bwMode="auto">
          <a:xfrm>
            <a:off x="571500" y="2786063"/>
            <a:ext cx="8229600" cy="2166937"/>
          </a:xfrm>
          <a:prstGeom prst="rect">
            <a:avLst/>
          </a:prstGeom>
          <a:noFill/>
          <a:ln w="9525">
            <a:noFill/>
            <a:miter lim="800000"/>
            <a:headEnd/>
            <a:tailEnd/>
          </a:ln>
        </p:spPr>
        <p:txBody>
          <a:bodyPr anchor="ctr"/>
          <a:lstStyle/>
          <a:p>
            <a:pPr algn="ctr"/>
            <a:r>
              <a:rPr lang="fr-FR" sz="3200">
                <a:solidFill>
                  <a:srgbClr val="D9D9D9"/>
                </a:solidFill>
                <a:latin typeface="Times New Roman" pitchFamily="18" charset="0"/>
                <a:cs typeface="Times New Roman" pitchFamily="18" charset="0"/>
              </a:rPr>
              <a:t>2- Les caractéristiques de la perception</a:t>
            </a:r>
            <a:r>
              <a:rPr lang="fr-FR" sz="4000">
                <a:solidFill>
                  <a:schemeClr val="tx2"/>
                </a:solidFill>
              </a:rPr>
              <a:t/>
            </a:r>
            <a:br>
              <a:rPr lang="fr-FR" sz="4000">
                <a:solidFill>
                  <a:schemeClr val="tx2"/>
                </a:solidFill>
              </a:rPr>
            </a:br>
            <a:r>
              <a:rPr lang="fr-FR" sz="4000">
                <a:solidFill>
                  <a:schemeClr val="tx2"/>
                </a:solidFill>
              </a:rPr>
              <a:t>	</a:t>
            </a:r>
            <a:r>
              <a:rPr lang="fr-FR">
                <a:solidFill>
                  <a:srgbClr val="CC0066"/>
                </a:solidFill>
                <a:latin typeface="Times New Roman" pitchFamily="18" charset="0"/>
                <a:cs typeface="Times New Roman" pitchFamily="18" charset="0"/>
              </a:rPr>
              <a:t>a - La perception est immédiate et automatique</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0"/>
            <a:ext cx="9144000" cy="6858000"/>
          </a:xfrm>
          <a:solidFill>
            <a:srgbClr val="FFCC99">
              <a:alpha val="50000"/>
            </a:srgbClr>
          </a:solidFill>
        </p:spPr>
        <p:txBody>
          <a:bodyPr/>
          <a:lstStyle/>
          <a:p>
            <a:pPr>
              <a:buFontTx/>
              <a:buNone/>
            </a:pPr>
            <a:r>
              <a:rPr lang="fr-FR" sz="3000">
                <a:latin typeface="Times New Roman" pitchFamily="18" charset="0"/>
                <a:cs typeface="Times New Roman" pitchFamily="18" charset="0"/>
              </a:rPr>
              <a:t>	</a:t>
            </a:r>
          </a:p>
          <a:p>
            <a:pPr>
              <a:buFontTx/>
              <a:buNone/>
            </a:pPr>
            <a:endParaRPr lang="fr-FR" sz="3000">
              <a:latin typeface="Times New Roman" pitchFamily="18" charset="0"/>
              <a:cs typeface="Times New Roman" pitchFamily="18" charset="0"/>
            </a:endParaRPr>
          </a:p>
          <a:p>
            <a:pPr>
              <a:buFontTx/>
              <a:buNone/>
            </a:pPr>
            <a:endParaRPr lang="fr-FR" sz="3000">
              <a:latin typeface="Times New Roman" pitchFamily="18" charset="0"/>
              <a:cs typeface="Times New Roman" pitchFamily="18" charset="0"/>
            </a:endParaRPr>
          </a:p>
          <a:p>
            <a:pPr>
              <a:buFontTx/>
              <a:buNone/>
            </a:pPr>
            <a:r>
              <a:rPr lang="fr-FR" sz="3000">
                <a:latin typeface="Times New Roman" pitchFamily="18" charset="0"/>
                <a:cs typeface="Times New Roman" pitchFamily="18" charset="0"/>
              </a:rPr>
              <a:t>	</a:t>
            </a:r>
            <a:r>
              <a:rPr lang="fr-FR" b="1">
                <a:latin typeface="Times New Roman" pitchFamily="18" charset="0"/>
                <a:cs typeface="Times New Roman" pitchFamily="18" charset="0"/>
              </a:rPr>
              <a:t>La perception est un phénomène inconscient c'est-à-dire  ne demandant aucun effort ni contribution du conscient.</a:t>
            </a:r>
          </a:p>
          <a:p>
            <a:pPr>
              <a:buFontTx/>
              <a:buNone/>
            </a:pPr>
            <a:endParaRPr lang="fr-FR" b="1">
              <a:latin typeface="Times New Roman" pitchFamily="18" charset="0"/>
              <a:cs typeface="Times New Roman" pitchFamily="18" charset="0"/>
            </a:endParaRPr>
          </a:p>
          <a:p>
            <a:pPr>
              <a:buFontTx/>
              <a:buNone/>
            </a:pPr>
            <a:r>
              <a:rPr lang="fr-FR" b="1">
                <a:latin typeface="Times New Roman" pitchFamily="18" charset="0"/>
                <a:cs typeface="Times New Roman" pitchFamily="18" charset="0"/>
              </a:rPr>
              <a:t>	Dès le réveil, nos sens perçoivent instantanément les données qui sont à leur portée.</a:t>
            </a:r>
          </a:p>
          <a:p>
            <a:endParaRPr lang="fr-FR" b="1"/>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alla_finestra[1].jpg"/>
          <p:cNvPicPr>
            <a:picLocks noChangeAspect="1"/>
          </p:cNvPicPr>
          <p:nvPr/>
        </p:nvPicPr>
        <p:blipFill>
          <a:blip r:embed="rId2" cstate="print">
            <a:duotone>
              <a:schemeClr val="bg2">
                <a:shade val="45000"/>
                <a:satMod val="135000"/>
              </a:schemeClr>
              <a:prstClr val="white"/>
            </a:duotone>
          </a:blip>
          <a:stretch>
            <a:fillRect/>
          </a:stretch>
        </p:blipFill>
        <p:spPr>
          <a:xfrm>
            <a:off x="285720" y="357166"/>
            <a:ext cx="8429684" cy="6000791"/>
          </a:xfrm>
          <a:prstGeom prst="rect">
            <a:avLst/>
          </a:prstGeom>
        </p:spPr>
      </p:pic>
      <p:sp>
        <p:nvSpPr>
          <p:cNvPr id="3" name="Espace réservé du contenu 2"/>
          <p:cNvSpPr>
            <a:spLocks noGrp="1"/>
          </p:cNvSpPr>
          <p:nvPr>
            <p:ph idx="4294967295"/>
          </p:nvPr>
        </p:nvSpPr>
        <p:spPr>
          <a:xfrm>
            <a:off x="428625" y="714375"/>
            <a:ext cx="8229600" cy="5054600"/>
          </a:xfrm>
        </p:spPr>
        <p:txBody>
          <a:bodyPr>
            <a:normAutofit/>
          </a:bodyPr>
          <a:lstStyle/>
          <a:p>
            <a:pPr>
              <a:buFontTx/>
              <a:buNone/>
            </a:pPr>
            <a:r>
              <a:rPr lang="fr-FR" sz="2800">
                <a:solidFill>
                  <a:schemeClr val="tx2"/>
                </a:solidFill>
                <a:latin typeface="Times New Roman" pitchFamily="18" charset="0"/>
                <a:cs typeface="Times New Roman" pitchFamily="18" charset="0"/>
              </a:rPr>
              <a:t>	</a:t>
            </a:r>
          </a:p>
          <a:p>
            <a:pPr>
              <a:buFontTx/>
              <a:buNone/>
            </a:pPr>
            <a:r>
              <a:rPr lang="fr-FR" sz="2800">
                <a:solidFill>
                  <a:schemeClr val="tx2"/>
                </a:solidFill>
                <a:latin typeface="Times New Roman" pitchFamily="18" charset="0"/>
                <a:cs typeface="Times New Roman" pitchFamily="18" charset="0"/>
              </a:rPr>
              <a:t>	</a:t>
            </a:r>
          </a:p>
          <a:p>
            <a:pPr>
              <a:buFontTx/>
              <a:buNone/>
            </a:pPr>
            <a:r>
              <a:rPr lang="fr-FR" sz="2800">
                <a:solidFill>
                  <a:schemeClr val="tx2"/>
                </a:solidFill>
                <a:latin typeface="Times New Roman" pitchFamily="18" charset="0"/>
                <a:cs typeface="Times New Roman" pitchFamily="18" charset="0"/>
              </a:rPr>
              <a:t>	</a:t>
            </a:r>
            <a:r>
              <a:rPr lang="fr-FR" sz="2800">
                <a:solidFill>
                  <a:srgbClr val="17375E"/>
                </a:solidFill>
                <a:latin typeface="Times New Roman" pitchFamily="18" charset="0"/>
                <a:cs typeface="Times New Roman" pitchFamily="18" charset="0"/>
              </a:rPr>
              <a:t>« Quand une personne s’éveille et constate qu’il fait beau, elle n’a pas à décortiquer le processus qu’il l’a amenée à cette constatation pour en percevoir le sens. Elle ne se dit pas : j’ai ouvert les paupières, mes yeux ont perçu la lumière du soleil et transmis cette information à mon cerveau qui en a déduit qu’il faisait beau parce que j’aime le soleil, que le plaisir chez moi est associé à la beauté … »</a:t>
            </a:r>
          </a:p>
          <a:p>
            <a:endParaRPr lang="fr-FR" sz="280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304800" y="2667000"/>
            <a:ext cx="3886200" cy="3505200"/>
          </a:xfrm>
        </p:spPr>
        <p:txBody>
          <a:bodyPr>
            <a:normAutofit lnSpcReduction="10000"/>
          </a:bodyPr>
          <a:lstStyle/>
          <a:p>
            <a:pPr>
              <a:buFontTx/>
              <a:buNone/>
            </a:pPr>
            <a:r>
              <a:rPr lang="fr-FR" b="1">
                <a:solidFill>
                  <a:srgbClr val="FF6600"/>
                </a:solidFill>
                <a:latin typeface="Times New Roman" pitchFamily="18" charset="0"/>
                <a:cs typeface="Times New Roman" pitchFamily="18" charset="0"/>
              </a:rPr>
              <a:t>	</a:t>
            </a:r>
            <a:r>
              <a:rPr lang="fr-FR" sz="2800" b="1">
                <a:solidFill>
                  <a:srgbClr val="FF6600"/>
                </a:solidFill>
                <a:latin typeface="Times New Roman" pitchFamily="18" charset="0"/>
                <a:cs typeface="Times New Roman" pitchFamily="18" charset="0"/>
              </a:rPr>
              <a:t>La perception est active même pendant le sommeil puisque le rêve constitue une autre forme de vie durant laquelle nous voyons, vivons et percevons des choses.</a:t>
            </a:r>
          </a:p>
          <a:p>
            <a:pPr>
              <a:buFontTx/>
              <a:buNone/>
            </a:pPr>
            <a:endParaRPr lang="fr-FR" b="1">
              <a:solidFill>
                <a:srgbClr val="FF66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p:cNvSpPr>
          <p:nvPr/>
        </p:nvSpPr>
        <p:spPr bwMode="auto">
          <a:xfrm>
            <a:off x="571500" y="2786063"/>
            <a:ext cx="8229600" cy="2166937"/>
          </a:xfrm>
          <a:prstGeom prst="rect">
            <a:avLst/>
          </a:prstGeom>
          <a:noFill/>
          <a:ln w="9525">
            <a:noFill/>
            <a:miter lim="800000"/>
            <a:headEnd/>
            <a:tailEnd/>
          </a:ln>
        </p:spPr>
        <p:txBody>
          <a:bodyPr anchor="ctr"/>
          <a:lstStyle/>
          <a:p>
            <a:pPr algn="ctr"/>
            <a:r>
              <a:rPr lang="fr-FR" sz="3200" dirty="0">
                <a:latin typeface="Times New Roman" pitchFamily="18" charset="0"/>
                <a:cs typeface="Times New Roman" pitchFamily="18" charset="0"/>
              </a:rPr>
              <a:t>2- Les caractéristiques de la perception</a:t>
            </a:r>
            <a:r>
              <a:rPr lang="fr-FR" sz="4000" dirty="0">
                <a:solidFill>
                  <a:schemeClr val="tx2"/>
                </a:solidFill>
              </a:rPr>
              <a:t/>
            </a:r>
            <a:br>
              <a:rPr lang="fr-FR" sz="4000" dirty="0">
                <a:solidFill>
                  <a:schemeClr val="tx2"/>
                </a:solidFill>
              </a:rPr>
            </a:br>
            <a:r>
              <a:rPr lang="fr-FR" sz="4000" dirty="0">
                <a:solidFill>
                  <a:schemeClr val="tx2"/>
                </a:solidFill>
              </a:rPr>
              <a:t>	</a:t>
            </a:r>
            <a:r>
              <a:rPr lang="fr-FR" dirty="0">
                <a:solidFill>
                  <a:srgbClr val="CC0066"/>
                </a:solidFill>
                <a:latin typeface="Times New Roman" pitchFamily="18" charset="0"/>
                <a:cs typeface="Times New Roman" pitchFamily="18" charset="0"/>
              </a:rPr>
              <a:t>b - La perception est structurée et stable</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organisation[1].gif"/>
          <p:cNvPicPr>
            <a:picLocks noChangeAspect="1"/>
          </p:cNvPicPr>
          <p:nvPr/>
        </p:nvPicPr>
        <p:blipFill>
          <a:blip r:embed="rId2" cstate="print">
            <a:duotone>
              <a:schemeClr val="bg2">
                <a:shade val="45000"/>
                <a:satMod val="135000"/>
              </a:schemeClr>
              <a:prstClr val="white"/>
            </a:duotone>
            <a:lum bright="20000"/>
          </a:blip>
          <a:stretch>
            <a:fillRect/>
          </a:stretch>
        </p:blipFill>
        <p:spPr>
          <a:xfrm>
            <a:off x="428596" y="142852"/>
            <a:ext cx="8286807" cy="6670425"/>
          </a:xfrm>
          <a:prstGeom prst="rect">
            <a:avLst/>
          </a:prstGeom>
        </p:spPr>
      </p:pic>
      <p:sp>
        <p:nvSpPr>
          <p:cNvPr id="3" name="Espace réservé du contenu 2"/>
          <p:cNvSpPr>
            <a:spLocks noGrp="1"/>
          </p:cNvSpPr>
          <p:nvPr>
            <p:ph idx="4294967295"/>
          </p:nvPr>
        </p:nvSpPr>
        <p:spPr>
          <a:xfrm>
            <a:off x="457200" y="357188"/>
            <a:ext cx="8229600" cy="6000750"/>
          </a:xfrm>
        </p:spPr>
        <p:txBody>
          <a:bodyPr>
            <a:normAutofit/>
          </a:bodyPr>
          <a:lstStyle/>
          <a:p>
            <a:pPr>
              <a:buFontTx/>
              <a:buNone/>
            </a:pPr>
            <a:r>
              <a:rPr lang="fr-FR">
                <a:solidFill>
                  <a:schemeClr val="tx2"/>
                </a:solidFill>
                <a:latin typeface="Times New Roman" pitchFamily="18" charset="0"/>
                <a:cs typeface="Times New Roman" pitchFamily="18" charset="0"/>
              </a:rPr>
              <a:t>	</a:t>
            </a:r>
          </a:p>
          <a:p>
            <a:pPr>
              <a:buFontTx/>
              <a:buNone/>
            </a:pPr>
            <a:r>
              <a:rPr lang="fr-FR">
                <a:solidFill>
                  <a:schemeClr val="tx2"/>
                </a:solidFill>
                <a:latin typeface="Times New Roman" pitchFamily="18" charset="0"/>
                <a:cs typeface="Times New Roman" pitchFamily="18" charset="0"/>
              </a:rPr>
              <a:t>		</a:t>
            </a:r>
          </a:p>
          <a:p>
            <a:pPr>
              <a:buFontTx/>
              <a:buNone/>
            </a:pPr>
            <a:r>
              <a:rPr lang="fr-FR">
                <a:solidFill>
                  <a:schemeClr val="tx2"/>
                </a:solidFill>
                <a:latin typeface="Times New Roman" pitchFamily="18" charset="0"/>
                <a:cs typeface="Times New Roman" pitchFamily="18" charset="0"/>
              </a:rPr>
              <a:t>	</a:t>
            </a:r>
            <a:r>
              <a:rPr lang="fr-FR" sz="2800">
                <a:solidFill>
                  <a:srgbClr val="953735"/>
                </a:solidFill>
                <a:latin typeface="Times New Roman" pitchFamily="18" charset="0"/>
                <a:cs typeface="Times New Roman" pitchFamily="18" charset="0"/>
              </a:rPr>
              <a:t>La perception nous permet d’organiser le monde et ses éléments, de faire d’un tout disparate et mouvant un ensemble continu et relativement stable.</a:t>
            </a:r>
          </a:p>
          <a:p>
            <a:pPr>
              <a:buFontTx/>
              <a:buNone/>
            </a:pPr>
            <a:endParaRPr lang="fr-FR" sz="2800">
              <a:solidFill>
                <a:srgbClr val="953735"/>
              </a:solidFill>
              <a:latin typeface="Times New Roman" pitchFamily="18" charset="0"/>
              <a:cs typeface="Times New Roman" pitchFamily="18" charset="0"/>
            </a:endParaRPr>
          </a:p>
          <a:p>
            <a:pPr>
              <a:buFontTx/>
              <a:buNone/>
            </a:pPr>
            <a:r>
              <a:rPr lang="fr-FR" sz="2800">
                <a:solidFill>
                  <a:srgbClr val="953735"/>
                </a:solidFill>
                <a:latin typeface="Times New Roman" pitchFamily="18" charset="0"/>
                <a:cs typeface="Times New Roman" pitchFamily="18" charset="0"/>
              </a:rPr>
              <a:t>	La perception assemble les objets de façon non linéaire, c'est-à-dire qu’elle ne saisit pas les éléments en succession mais en simultanéité.</a:t>
            </a:r>
          </a:p>
          <a:p>
            <a:pPr>
              <a:buFontTx/>
              <a:buNone/>
            </a:pPr>
            <a:r>
              <a:rPr lang="fr-FR" sz="2800">
                <a:solidFill>
                  <a:srgbClr val="953735"/>
                </a:solidFill>
                <a:latin typeface="Times New Roman" pitchFamily="18" charset="0"/>
                <a:cs typeface="Times New Roman" pitchFamily="18" charset="0"/>
              </a:rPr>
              <a:t>	</a:t>
            </a:r>
          </a:p>
          <a:p>
            <a:endParaRPr lang="fr-FR" sz="2800">
              <a:solidFill>
                <a:schemeClr val="tx2"/>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457200" y="714375"/>
            <a:ext cx="8229600" cy="5411788"/>
          </a:xfrm>
        </p:spPr>
        <p:txBody>
          <a:bodyPr>
            <a:normAutofit/>
          </a:bodyPr>
          <a:lstStyle/>
          <a:p>
            <a:pPr>
              <a:buFontTx/>
              <a:buNone/>
            </a:pPr>
            <a:r>
              <a:rPr lang="fr-FR">
                <a:solidFill>
                  <a:srgbClr val="953735"/>
                </a:solidFill>
              </a:rPr>
              <a:t>	</a:t>
            </a:r>
            <a:r>
              <a:rPr lang="fr-FR">
                <a:solidFill>
                  <a:srgbClr val="E6B9B8"/>
                </a:solidFill>
              </a:rPr>
              <a:t>Exemple: </a:t>
            </a:r>
          </a:p>
          <a:p>
            <a:pPr>
              <a:buFontTx/>
              <a:buNone/>
            </a:pPr>
            <a:endParaRPr lang="fr-FR"/>
          </a:p>
        </p:txBody>
      </p:sp>
      <p:pic>
        <p:nvPicPr>
          <p:cNvPr id="68611" name="Image 3" descr="Baby2[1].jpg"/>
          <p:cNvPicPr>
            <a:picLocks noChangeAspect="1"/>
          </p:cNvPicPr>
          <p:nvPr/>
        </p:nvPicPr>
        <p:blipFill>
          <a:blip r:embed="rId2" cstate="print"/>
          <a:srcRect/>
          <a:stretch>
            <a:fillRect/>
          </a:stretch>
        </p:blipFill>
        <p:spPr bwMode="auto">
          <a:xfrm>
            <a:off x="2143125" y="1785938"/>
            <a:ext cx="5080000" cy="3810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43CAFSMMV9CA93T9HSCAA23NNQCAE8AHFGCAS5QYTMCAKILX5VCAM3KR38CAYBYUGDCAGN6QD1CAPOXTWZCA2042FXCARD27O4CAF5FPIWCABPV3Z0CA8DXGD4CAEIWNQDCAJXNPW1CAJYCUNCCACPSYHM.jpg"/>
          <p:cNvPicPr>
            <a:picLocks noChangeAspect="1"/>
          </p:cNvPicPr>
          <p:nvPr/>
        </p:nvPicPr>
        <p:blipFill>
          <a:blip r:embed="rId2" cstate="print">
            <a:duotone>
              <a:schemeClr val="bg2">
                <a:shade val="45000"/>
                <a:satMod val="135000"/>
              </a:schemeClr>
              <a:prstClr val="white"/>
            </a:duotone>
          </a:blip>
          <a:stretch>
            <a:fillRect/>
          </a:stretch>
        </p:blipFill>
        <p:spPr>
          <a:xfrm>
            <a:off x="285720" y="285727"/>
            <a:ext cx="8501122" cy="6393001"/>
          </a:xfrm>
          <a:prstGeom prst="rect">
            <a:avLst/>
          </a:prstGeom>
        </p:spPr>
      </p:pic>
      <p:sp>
        <p:nvSpPr>
          <p:cNvPr id="3" name="Espace réservé du contenu 2"/>
          <p:cNvSpPr>
            <a:spLocks noGrp="1"/>
          </p:cNvSpPr>
          <p:nvPr>
            <p:ph idx="4294967295"/>
          </p:nvPr>
        </p:nvSpPr>
        <p:spPr>
          <a:xfrm>
            <a:off x="214313" y="714375"/>
            <a:ext cx="8443912" cy="5214938"/>
          </a:xfrm>
        </p:spPr>
        <p:txBody>
          <a:bodyPr>
            <a:normAutofit/>
          </a:bodyPr>
          <a:lstStyle/>
          <a:p>
            <a:pPr>
              <a:buFontTx/>
              <a:buNone/>
            </a:pPr>
            <a:r>
              <a:rPr lang="fr-FR">
                <a:solidFill>
                  <a:schemeClr val="tx2"/>
                </a:solidFill>
                <a:latin typeface="Times New Roman" pitchFamily="18" charset="0"/>
                <a:cs typeface="Times New Roman" pitchFamily="18" charset="0"/>
              </a:rPr>
              <a:t>	</a:t>
            </a:r>
          </a:p>
          <a:p>
            <a:pPr>
              <a:buFontTx/>
              <a:buNone/>
            </a:pPr>
            <a:r>
              <a:rPr lang="fr-FR" sz="2800">
                <a:solidFill>
                  <a:srgbClr val="17375E"/>
                </a:solidFill>
                <a:latin typeface="Times New Roman" pitchFamily="18" charset="0"/>
                <a:cs typeface="Times New Roman" pitchFamily="18" charset="0"/>
              </a:rPr>
              <a:t>	</a:t>
            </a:r>
          </a:p>
          <a:p>
            <a:pPr>
              <a:buFontTx/>
              <a:buNone/>
            </a:pPr>
            <a:r>
              <a:rPr lang="fr-FR" sz="2800">
                <a:solidFill>
                  <a:srgbClr val="953735"/>
                </a:solidFill>
                <a:latin typeface="Times New Roman" pitchFamily="18" charset="0"/>
                <a:cs typeface="Times New Roman" pitchFamily="18" charset="0"/>
              </a:rPr>
              <a:t>	La perception est relativement stable, en ceci qu’elle demeure relativement la même devant un même objet puisque  l’auteur, l’individu, est le même.</a:t>
            </a:r>
          </a:p>
          <a:p>
            <a:pPr>
              <a:buFontTx/>
              <a:buNone/>
            </a:pPr>
            <a:endParaRPr lang="fr-FR" sz="2800">
              <a:solidFill>
                <a:srgbClr val="953735"/>
              </a:solidFill>
              <a:latin typeface="Times New Roman" pitchFamily="18" charset="0"/>
              <a:cs typeface="Times New Roman" pitchFamily="18" charset="0"/>
            </a:endParaRPr>
          </a:p>
          <a:p>
            <a:pPr>
              <a:buFontTx/>
              <a:buNone/>
            </a:pPr>
            <a:r>
              <a:rPr lang="fr-FR" sz="2800">
                <a:solidFill>
                  <a:srgbClr val="953735"/>
                </a:solidFill>
                <a:latin typeface="Times New Roman" pitchFamily="18" charset="0"/>
                <a:cs typeface="Times New Roman" pitchFamily="18" charset="0"/>
              </a:rPr>
              <a:t>	Si l’individu ou la perception ne sont pas stables nous risquons de vivre dans un univers de perpétuelles transformations : Problème d’adaptation</a:t>
            </a:r>
            <a:r>
              <a:rPr lang="fr-FR" sz="2800">
                <a:solidFill>
                  <a:srgbClr val="17375E"/>
                </a:solidFill>
                <a:latin typeface="Times New Roman" pitchFamily="18" charset="0"/>
                <a:cs typeface="Times New Roman" pitchFamily="18" charset="0"/>
              </a:rPr>
              <a:t>.</a:t>
            </a:r>
          </a:p>
          <a:p>
            <a:endParaRPr lang="fr-FR" sz="2800">
              <a:solidFill>
                <a:schemeClr val="tx2"/>
              </a:solidFill>
              <a:latin typeface="Times New Roman" pitchFamily="18" charset="0"/>
              <a:cs typeface="Times New Roman" pitchFamily="18" charset="0"/>
            </a:endParaRPr>
          </a:p>
        </p:txBody>
      </p:sp>
      <p:sp>
        <p:nvSpPr>
          <p:cNvPr id="4" name="Flèche gauche 3"/>
          <p:cNvSpPr/>
          <p:nvPr/>
        </p:nvSpPr>
        <p:spPr>
          <a:xfrm>
            <a:off x="0" y="3810000"/>
            <a:ext cx="571500" cy="285750"/>
          </a:xfrm>
          <a:prstGeom prst="leftArrow">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fr-FR" sz="180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p:cNvSpPr>
          <p:nvPr/>
        </p:nvSpPr>
        <p:spPr bwMode="auto">
          <a:xfrm>
            <a:off x="571500" y="2786063"/>
            <a:ext cx="8229600" cy="2166937"/>
          </a:xfrm>
          <a:prstGeom prst="rect">
            <a:avLst/>
          </a:prstGeom>
          <a:noFill/>
          <a:ln w="9525">
            <a:noFill/>
            <a:miter lim="800000"/>
            <a:headEnd/>
            <a:tailEnd/>
          </a:ln>
        </p:spPr>
        <p:txBody>
          <a:bodyPr anchor="ctr"/>
          <a:lstStyle/>
          <a:p>
            <a:pPr algn="ctr"/>
            <a:r>
              <a:rPr lang="fr-FR" sz="3200" dirty="0">
                <a:latin typeface="Times New Roman" pitchFamily="18" charset="0"/>
                <a:cs typeface="Times New Roman" pitchFamily="18" charset="0"/>
              </a:rPr>
              <a:t>2- Les caractéristiques de la perception</a:t>
            </a:r>
            <a:r>
              <a:rPr lang="fr-FR" sz="4000" dirty="0">
                <a:solidFill>
                  <a:schemeClr val="tx2"/>
                </a:solidFill>
              </a:rPr>
              <a:t/>
            </a:r>
            <a:br>
              <a:rPr lang="fr-FR" sz="4000" dirty="0">
                <a:solidFill>
                  <a:schemeClr val="tx2"/>
                </a:solidFill>
              </a:rPr>
            </a:br>
            <a:r>
              <a:rPr lang="fr-FR" sz="4000" dirty="0">
                <a:solidFill>
                  <a:schemeClr val="tx2"/>
                </a:solidFill>
              </a:rPr>
              <a:t>	</a:t>
            </a:r>
            <a:r>
              <a:rPr lang="fr-FR" dirty="0">
                <a:solidFill>
                  <a:srgbClr val="CC0066"/>
                </a:solidFill>
                <a:latin typeface="Times New Roman" pitchFamily="18" charset="0"/>
                <a:cs typeface="Times New Roman" pitchFamily="18" charset="0"/>
              </a:rPr>
              <a:t>c - La perception est sélective et subjective</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hip-hop-a-piece-of-culture[1].jpg"/>
          <p:cNvPicPr>
            <a:picLocks noChangeAspect="1"/>
          </p:cNvPicPr>
          <p:nvPr/>
        </p:nvPicPr>
        <p:blipFill>
          <a:blip r:embed="rId2" cstate="print">
            <a:duotone>
              <a:schemeClr val="bg2">
                <a:shade val="45000"/>
                <a:satMod val="135000"/>
              </a:schemeClr>
              <a:prstClr val="white"/>
            </a:duotone>
            <a:lum bright="10000" contrast="10000"/>
          </a:blip>
          <a:stretch>
            <a:fillRect/>
          </a:stretch>
        </p:blipFill>
        <p:spPr>
          <a:xfrm>
            <a:off x="571472" y="14977"/>
            <a:ext cx="8072494" cy="6891267"/>
          </a:xfrm>
          <a:prstGeom prst="rect">
            <a:avLst/>
          </a:prstGeom>
        </p:spPr>
      </p:pic>
      <p:sp>
        <p:nvSpPr>
          <p:cNvPr id="71683" name="Espace réservé du contenu 2"/>
          <p:cNvSpPr>
            <a:spLocks noGrp="1"/>
          </p:cNvSpPr>
          <p:nvPr>
            <p:ph idx="4294967295"/>
          </p:nvPr>
        </p:nvSpPr>
        <p:spPr>
          <a:xfrm>
            <a:off x="457200" y="457200"/>
            <a:ext cx="8229600" cy="6000750"/>
          </a:xfrm>
        </p:spPr>
        <p:txBody>
          <a:bodyPr/>
          <a:lstStyle/>
          <a:p>
            <a:endParaRPr lang="fr-FR" sz="2800">
              <a:latin typeface="Times New Roman" pitchFamily="18" charset="0"/>
              <a:cs typeface="Times New Roman" pitchFamily="18" charset="0"/>
            </a:endParaRPr>
          </a:p>
          <a:p>
            <a:r>
              <a:rPr lang="fr-FR" sz="2800">
                <a:solidFill>
                  <a:srgbClr val="953735"/>
                </a:solidFill>
                <a:latin typeface="Times New Roman" pitchFamily="18" charset="0"/>
                <a:cs typeface="Times New Roman" pitchFamily="18" charset="0"/>
              </a:rPr>
              <a:t>La perception est sélective parce qu’elle est guidée  par la personnalité, les intérêts et les motivations du percevant.</a:t>
            </a:r>
          </a:p>
          <a:p>
            <a:r>
              <a:rPr lang="fr-FR" sz="2800">
                <a:solidFill>
                  <a:srgbClr val="953735"/>
                </a:solidFill>
                <a:latin typeface="Times New Roman" pitchFamily="18" charset="0"/>
                <a:cs typeface="Times New Roman" pitchFamily="18" charset="0"/>
              </a:rPr>
              <a:t>La sélection qui s’opère au moment de la perception est aussi fonction de la culture, de la mentalité et du niveau d’éducation (Américain / Africain).</a:t>
            </a:r>
          </a:p>
          <a:p>
            <a:r>
              <a:rPr lang="fr-FR" sz="2800">
                <a:solidFill>
                  <a:srgbClr val="953735"/>
                </a:solidFill>
                <a:latin typeface="Times New Roman" pitchFamily="18" charset="0"/>
                <a:cs typeface="Times New Roman" pitchFamily="18" charset="0"/>
              </a:rPr>
              <a:t>La perception comporte aussi un processus d’interprétation de la réalité qu’on peut relier à l’individualité de chacun, mais aussi au contexte dans le quel elle s’effectue (colombe)</a:t>
            </a:r>
          </a:p>
          <a:p>
            <a:endParaRPr lang="fr-FR" sz="2800">
              <a:solidFill>
                <a:srgbClr val="953735"/>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7" name="Rectangle 5"/>
          <p:cNvSpPr>
            <a:spLocks noGrp="1" noChangeArrowheads="1"/>
          </p:cNvSpPr>
          <p:nvPr>
            <p:ph type="body" idx="1"/>
          </p:nvPr>
        </p:nvSpPr>
        <p:spPr>
          <a:xfrm>
            <a:off x="3124200" y="0"/>
            <a:ext cx="6324600" cy="6858000"/>
          </a:xfrm>
          <a:noFill/>
          <a:ln/>
        </p:spPr>
        <p:txBody>
          <a:bodyPr/>
          <a:lstStyle/>
          <a:p>
            <a:pPr>
              <a:buFontTx/>
              <a:buNone/>
            </a:pPr>
            <a:r>
              <a:rPr lang="fr-FR"/>
              <a:t>	</a:t>
            </a:r>
          </a:p>
          <a:p>
            <a:pPr>
              <a:buFontTx/>
              <a:buNone/>
            </a:pPr>
            <a:r>
              <a:rPr lang="fr-FR"/>
              <a:t>	</a:t>
            </a:r>
            <a:r>
              <a:rPr lang="fr-FR" sz="2800">
                <a:solidFill>
                  <a:srgbClr val="A50021"/>
                </a:solidFill>
                <a:latin typeface="Times New Roman" pitchFamily="18" charset="0"/>
              </a:rPr>
              <a:t>L’étude de la perception a commencé avec les premières réflexions philosophiques sur la valeur de la connaissance.</a:t>
            </a:r>
          </a:p>
          <a:p>
            <a:endParaRPr lang="fr-FR" sz="2800">
              <a:solidFill>
                <a:srgbClr val="A50021"/>
              </a:solidFill>
              <a:latin typeface="Times New Roman" pitchFamily="18" charset="0"/>
            </a:endParaRPr>
          </a:p>
          <a:p>
            <a:pPr>
              <a:buFontTx/>
              <a:buNone/>
            </a:pPr>
            <a:r>
              <a:rPr lang="fr-FR" sz="2800">
                <a:solidFill>
                  <a:srgbClr val="A50021"/>
                </a:solidFill>
                <a:latin typeface="Times New Roman" pitchFamily="18" charset="0"/>
              </a:rPr>
              <a:t>	Chez les philosophes présocratiques comme chez Platon et Aristote puis</a:t>
            </a:r>
          </a:p>
          <a:p>
            <a:pPr>
              <a:buFontTx/>
              <a:buNone/>
            </a:pPr>
            <a:r>
              <a:rPr lang="fr-FR" sz="2800">
                <a:solidFill>
                  <a:srgbClr val="A50021"/>
                </a:solidFill>
                <a:latin typeface="Times New Roman" pitchFamily="18" charset="0"/>
              </a:rPr>
              <a:t>	chez Descartes, Malebranche, Leibniz</a:t>
            </a:r>
            <a:r>
              <a:rPr lang="fr-FR" sz="2800">
                <a:solidFill>
                  <a:srgbClr val="993300"/>
                </a:solidFill>
                <a:latin typeface="Times New Roman" pitchFamily="18" charset="0"/>
              </a:rPr>
              <a:t>, </a:t>
            </a:r>
            <a:r>
              <a:rPr lang="fr-FR" sz="2800">
                <a:solidFill>
                  <a:schemeClr val="bg1"/>
                </a:solidFill>
                <a:latin typeface="Times New Roman" pitchFamily="18" charset="0"/>
              </a:rPr>
              <a:t>o</a:t>
            </a:r>
            <a:r>
              <a:rPr lang="fr-FR" sz="2800">
                <a:solidFill>
                  <a:srgbClr val="A50021"/>
                </a:solidFill>
                <a:latin typeface="Times New Roman" pitchFamily="18" charset="0"/>
              </a:rPr>
              <a:t>n</a:t>
            </a:r>
            <a:r>
              <a:rPr lang="fr-FR" sz="2800">
                <a:solidFill>
                  <a:srgbClr val="993300"/>
                </a:solidFill>
                <a:latin typeface="Times New Roman" pitchFamily="18" charset="0"/>
              </a:rPr>
              <a:t> </a:t>
            </a:r>
            <a:r>
              <a:rPr lang="fr-FR" sz="2800">
                <a:solidFill>
                  <a:srgbClr val="A50021"/>
                </a:solidFill>
                <a:latin typeface="Times New Roman" pitchFamily="18" charset="0"/>
              </a:rPr>
              <a:t>trouve des observations sur la vision,</a:t>
            </a:r>
            <a:r>
              <a:rPr lang="fr-FR" sz="2800">
                <a:solidFill>
                  <a:srgbClr val="993300"/>
                </a:solidFill>
                <a:latin typeface="Times New Roman" pitchFamily="18" charset="0"/>
              </a:rPr>
              <a:t> </a:t>
            </a:r>
            <a:r>
              <a:rPr lang="fr-FR" sz="2800">
                <a:solidFill>
                  <a:schemeClr val="bg1"/>
                </a:solidFill>
                <a:latin typeface="Times New Roman" pitchFamily="18" charset="0"/>
              </a:rPr>
              <a:t>le tact</a:t>
            </a:r>
            <a:r>
              <a:rPr lang="fr-FR" sz="2800">
                <a:solidFill>
                  <a:srgbClr val="A50021"/>
                </a:solidFill>
                <a:latin typeface="Times New Roman" pitchFamily="18" charset="0"/>
              </a:rPr>
              <a:t>, le goût présenté comme des</a:t>
            </a:r>
            <a:r>
              <a:rPr lang="fr-FR" sz="2800">
                <a:solidFill>
                  <a:srgbClr val="993300"/>
                </a:solidFill>
                <a:latin typeface="Times New Roman" pitchFamily="18" charset="0"/>
              </a:rPr>
              <a:t> </a:t>
            </a:r>
            <a:r>
              <a:rPr lang="fr-FR" sz="2800">
                <a:solidFill>
                  <a:schemeClr val="bg1"/>
                </a:solidFill>
                <a:latin typeface="Times New Roman" pitchFamily="18" charset="0"/>
              </a:rPr>
              <a:t>arg</a:t>
            </a:r>
            <a:r>
              <a:rPr lang="fr-FR" sz="2800">
                <a:solidFill>
                  <a:srgbClr val="A50021"/>
                </a:solidFill>
                <a:latin typeface="Times New Roman" pitchFamily="18" charset="0"/>
              </a:rPr>
              <a:t>uments en faveur d’une théorie</a:t>
            </a:r>
            <a:r>
              <a:rPr lang="fr-FR" sz="2800">
                <a:solidFill>
                  <a:srgbClr val="993300"/>
                </a:solidFill>
                <a:latin typeface="Times New Roman" pitchFamily="18" charset="0"/>
              </a:rPr>
              <a:t> </a:t>
            </a:r>
            <a:r>
              <a:rPr lang="fr-FR" sz="2800">
                <a:solidFill>
                  <a:schemeClr val="bg1"/>
                </a:solidFill>
                <a:latin typeface="Times New Roman" pitchFamily="18" charset="0"/>
              </a:rPr>
              <a:t>gén</a:t>
            </a:r>
            <a:r>
              <a:rPr lang="fr-FR" sz="2800">
                <a:solidFill>
                  <a:srgbClr val="A50021"/>
                </a:solidFill>
                <a:latin typeface="Times New Roman" pitchFamily="18" charset="0"/>
              </a:rPr>
              <a:t>érale de la connaissance</a:t>
            </a:r>
            <a:r>
              <a:rPr lang="fr-FR">
                <a:solidFill>
                  <a:srgbClr val="A50021"/>
                </a:solidFill>
              </a:rPr>
              <a:t>.</a:t>
            </a:r>
          </a:p>
          <a:p>
            <a:pPr>
              <a:buFontTx/>
              <a:buNone/>
            </a:pPr>
            <a:endParaRPr lang="fr-FR" sz="2800">
              <a:solidFill>
                <a:srgbClr val="993300"/>
              </a:solidFill>
              <a:latin typeface="Times New Roman" pitchFamily="18" charset="0"/>
              <a:cs typeface="Times New Roman" pitchFamily="18" charset="0"/>
            </a:endParaRPr>
          </a:p>
        </p:txBody>
      </p:sp>
    </p:spTree>
  </p:cSld>
  <p:clrMapOvr>
    <a:masterClrMapping/>
  </p:clrMapOvr>
  <p:transition spd="med">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338"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70339" name="WordArt 3"/>
          <p:cNvSpPr>
            <a:spLocks noChangeArrowheads="1" noChangeShapeType="1" noTextEdit="1"/>
          </p:cNvSpPr>
          <p:nvPr/>
        </p:nvSpPr>
        <p:spPr bwMode="auto">
          <a:xfrm>
            <a:off x="533400" y="7620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Le processus de la perception</a:t>
            </a:r>
          </a:p>
        </p:txBody>
      </p:sp>
    </p:spTree>
  </p:cSld>
  <p:clrMapOvr>
    <a:masterClrMapping/>
  </p:clrMapOvr>
  <p:transition spd="med">
    <p:wheel spokes="1"/>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6"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97987" name="WordArt 3"/>
          <p:cNvSpPr>
            <a:spLocks noChangeArrowheads="1" noChangeShapeType="1" noTextEdit="1"/>
          </p:cNvSpPr>
          <p:nvPr/>
        </p:nvSpPr>
        <p:spPr bwMode="auto">
          <a:xfrm>
            <a:off x="533400" y="7620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Le processus de la perception</a:t>
            </a:r>
          </a:p>
        </p:txBody>
      </p:sp>
      <p:sp>
        <p:nvSpPr>
          <p:cNvPr id="297988" name="Rectangle 4"/>
          <p:cNvSpPr>
            <a:spLocks noChangeArrowheads="1"/>
          </p:cNvSpPr>
          <p:nvPr/>
        </p:nvSpPr>
        <p:spPr bwMode="auto">
          <a:xfrm>
            <a:off x="990600" y="5715000"/>
            <a:ext cx="7162800" cy="5334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3- Les facteurs de la perception</a:t>
            </a:r>
          </a:p>
        </p:txBody>
      </p:sp>
    </p:spTree>
  </p:cSld>
  <p:clrMapOvr>
    <a:masterClrMapping/>
  </p:clrMapOvr>
  <p:transition spd="med">
    <p:wheel spokes="1"/>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3"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sp>
        <p:nvSpPr>
          <p:cNvPr id="77826" name="Rectangle 2"/>
          <p:cNvSpPr>
            <a:spLocks noGrp="1" noChangeArrowheads="1"/>
          </p:cNvSpPr>
          <p:nvPr>
            <p:ph type="body" idx="1"/>
          </p:nvPr>
        </p:nvSpPr>
        <p:spPr/>
        <p:txBody>
          <a:bodyPr/>
          <a:lstStyle/>
          <a:p>
            <a:pPr>
              <a:buFontTx/>
              <a:buNone/>
            </a:pPr>
            <a:r>
              <a:rPr lang="fr-FR" sz="2800">
                <a:latin typeface="Times New Roman" pitchFamily="18" charset="0"/>
                <a:cs typeface="Times New Roman" pitchFamily="18" charset="0"/>
              </a:rPr>
              <a:t>	</a:t>
            </a:r>
            <a:r>
              <a:rPr lang="fr-FR" sz="2800" b="1">
                <a:solidFill>
                  <a:srgbClr val="FF3399"/>
                </a:solidFill>
                <a:latin typeface="Times New Roman" pitchFamily="18" charset="0"/>
                <a:cs typeface="Times New Roman" pitchFamily="18" charset="0"/>
              </a:rPr>
              <a:t>Les facteurs externes:</a:t>
            </a:r>
          </a:p>
          <a:p>
            <a:pPr>
              <a:buFontTx/>
              <a:buNone/>
            </a:pPr>
            <a:r>
              <a:rPr lang="fr-FR" sz="2800" b="1">
                <a:solidFill>
                  <a:srgbClr val="FF3399"/>
                </a:solidFill>
                <a:latin typeface="Times New Roman" pitchFamily="18" charset="0"/>
                <a:cs typeface="Times New Roman" pitchFamily="18" charset="0"/>
              </a:rPr>
              <a:t>	</a:t>
            </a:r>
          </a:p>
          <a:p>
            <a:pPr>
              <a:buFontTx/>
              <a:buNone/>
            </a:pPr>
            <a:r>
              <a:rPr lang="fr-FR" sz="2800">
                <a:solidFill>
                  <a:srgbClr val="FF3399"/>
                </a:solidFill>
                <a:latin typeface="Times New Roman" pitchFamily="18" charset="0"/>
                <a:cs typeface="Times New Roman" pitchFamily="18" charset="0"/>
              </a:rPr>
              <a:t>	Ce sont des caractéristiques qui déterminent si les stimuli seront remarqués ou non. On peut</a:t>
            </a:r>
            <a:r>
              <a:rPr lang="fr-FR" sz="2800">
                <a:solidFill>
                  <a:srgbClr val="800000"/>
                </a:solidFill>
                <a:latin typeface="Times New Roman" pitchFamily="18" charset="0"/>
                <a:cs typeface="Times New Roman" pitchFamily="18" charset="0"/>
              </a:rPr>
              <a:t> </a:t>
            </a:r>
            <a:r>
              <a:rPr lang="fr-FR" sz="2800">
                <a:solidFill>
                  <a:srgbClr val="FF3399"/>
                </a:solidFill>
                <a:latin typeface="Times New Roman" pitchFamily="18" charset="0"/>
                <a:cs typeface="Times New Roman" pitchFamily="18" charset="0"/>
              </a:rPr>
              <a:t>citer:</a:t>
            </a:r>
          </a:p>
        </p:txBody>
      </p:sp>
    </p:spTree>
  </p:cSld>
  <p:clrMapOvr>
    <a:masterClrMapping/>
  </p:clrMapOvr>
  <p:transition spd="med">
    <p:push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4" name="Picture 6"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sp>
        <p:nvSpPr>
          <p:cNvPr id="78850" name="Rectangle 2"/>
          <p:cNvSpPr>
            <a:spLocks noGrp="1" noChangeArrowheads="1"/>
          </p:cNvSpPr>
          <p:nvPr>
            <p:ph type="body" idx="1"/>
          </p:nvPr>
        </p:nvSpPr>
        <p:spPr>
          <a:xfrm>
            <a:off x="381000" y="457200"/>
            <a:ext cx="8229600" cy="4800600"/>
          </a:xfrm>
        </p:spPr>
        <p:txBody>
          <a:bodyPr/>
          <a:lstStyle/>
          <a:p>
            <a:pPr>
              <a:buFontTx/>
              <a:buNone/>
            </a:pPr>
            <a:r>
              <a:rPr lang="fr-FR">
                <a:latin typeface="Times New Roman" pitchFamily="18" charset="0"/>
                <a:cs typeface="Times New Roman" pitchFamily="18" charset="0"/>
              </a:rPr>
              <a:t>	</a:t>
            </a:r>
          </a:p>
          <a:p>
            <a:pPr>
              <a:buFontTx/>
              <a:buNone/>
            </a:pPr>
            <a:endParaRPr lang="fr-FR">
              <a:latin typeface="Times New Roman" pitchFamily="18" charset="0"/>
              <a:cs typeface="Times New Roman" pitchFamily="18" charset="0"/>
            </a:endParaRPr>
          </a:p>
          <a:p>
            <a:pPr>
              <a:buFontTx/>
              <a:buNone/>
            </a:pPr>
            <a:r>
              <a:rPr lang="fr-FR">
                <a:latin typeface="Times New Roman" pitchFamily="18" charset="0"/>
                <a:cs typeface="Times New Roman" pitchFamily="18" charset="0"/>
              </a:rPr>
              <a:t>   </a:t>
            </a:r>
            <a:r>
              <a:rPr lang="fr-FR" sz="2800" b="1" i="1">
                <a:solidFill>
                  <a:srgbClr val="9900FF"/>
                </a:solidFill>
                <a:latin typeface="Times New Roman" pitchFamily="18" charset="0"/>
                <a:cs typeface="Times New Roman" pitchFamily="18" charset="0"/>
              </a:rPr>
              <a:t>La dimension</a:t>
            </a:r>
            <a:r>
              <a:rPr lang="fr-FR" sz="2800" i="1">
                <a:solidFill>
                  <a:srgbClr val="9900FF"/>
                </a:solidFill>
                <a:latin typeface="Times New Roman" pitchFamily="18" charset="0"/>
                <a:cs typeface="Times New Roman" pitchFamily="18" charset="0"/>
              </a:rPr>
              <a:t> </a:t>
            </a:r>
            <a:r>
              <a:rPr lang="fr-FR" sz="2800">
                <a:solidFill>
                  <a:srgbClr val="9900FF"/>
                </a:solidFill>
                <a:latin typeface="Times New Roman" pitchFamily="18" charset="0"/>
                <a:cs typeface="Times New Roman" pitchFamily="18" charset="0"/>
              </a:rPr>
              <a:t>: </a:t>
            </a:r>
            <a:r>
              <a:rPr lang="fr-FR" sz="2400">
                <a:solidFill>
                  <a:srgbClr val="9900FF"/>
                </a:solidFill>
                <a:latin typeface="Times New Roman" pitchFamily="18" charset="0"/>
                <a:cs typeface="Times New Roman" pitchFamily="18" charset="0"/>
              </a:rPr>
              <a:t>plus la dimension d’un facteur externe est grande, plus il est probable qu’il soit perçu.</a:t>
            </a:r>
          </a:p>
          <a:p>
            <a:pPr>
              <a:buFontTx/>
              <a:buNone/>
            </a:pPr>
            <a:endParaRPr lang="fr-FR" sz="2800">
              <a:solidFill>
                <a:srgbClr val="9900FF"/>
              </a:solidFill>
              <a:latin typeface="Times New Roman" pitchFamily="18" charset="0"/>
              <a:cs typeface="Times New Roman" pitchFamily="18" charset="0"/>
            </a:endParaRPr>
          </a:p>
          <a:p>
            <a:pPr>
              <a:buFontTx/>
              <a:buNone/>
            </a:pPr>
            <a:endParaRPr lang="fr-FR" sz="2800">
              <a:solidFill>
                <a:srgbClr val="CC00FF"/>
              </a:solidFill>
              <a:latin typeface="Times New Roman" pitchFamily="18" charset="0"/>
              <a:cs typeface="Times New Roman" pitchFamily="18" charset="0"/>
            </a:endParaRPr>
          </a:p>
        </p:txBody>
      </p:sp>
      <p:pic>
        <p:nvPicPr>
          <p:cNvPr id="78851" name="Picture 3" descr="dimension"/>
          <p:cNvPicPr>
            <a:picLocks noChangeAspect="1" noChangeArrowheads="1" noCrop="1"/>
          </p:cNvPicPr>
          <p:nvPr/>
        </p:nvPicPr>
        <p:blipFill>
          <a:blip r:embed="rId3" cstate="print"/>
          <a:srcRect/>
          <a:stretch>
            <a:fillRect/>
          </a:stretch>
        </p:blipFill>
        <p:spPr bwMode="auto">
          <a:xfrm>
            <a:off x="0" y="3581400"/>
            <a:ext cx="9144000" cy="3048000"/>
          </a:xfrm>
          <a:prstGeom prst="rect">
            <a:avLst/>
          </a:prstGeom>
          <a:noFill/>
        </p:spPr>
      </p:pic>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4" descr="images01"/>
          <p:cNvPicPr>
            <a:picLocks noChangeAspect="1" noChangeArrowheads="1"/>
          </p:cNvPicPr>
          <p:nvPr/>
        </p:nvPicPr>
        <p:blipFill>
          <a:blip r:embed="rId2" cstate="print"/>
          <a:srcRect/>
          <a:stretch>
            <a:fillRect/>
          </a:stretch>
        </p:blipFill>
        <p:spPr bwMode="auto">
          <a:xfrm>
            <a:off x="457200" y="685800"/>
            <a:ext cx="7939088" cy="3624263"/>
          </a:xfrm>
          <a:prstGeom prst="rect">
            <a:avLst/>
          </a:prstGeom>
          <a:noFill/>
        </p:spPr>
      </p:pic>
      <p:sp>
        <p:nvSpPr>
          <p:cNvPr id="79874" name="Rectangle 2"/>
          <p:cNvSpPr>
            <a:spLocks noGrp="1" noChangeArrowheads="1"/>
          </p:cNvSpPr>
          <p:nvPr>
            <p:ph type="body" idx="1"/>
          </p:nvPr>
        </p:nvSpPr>
        <p:spPr>
          <a:xfrm>
            <a:off x="457200" y="609600"/>
            <a:ext cx="8229600" cy="5516563"/>
          </a:xfrm>
        </p:spPr>
        <p:txBody>
          <a:bodyPr/>
          <a:lstStyle/>
          <a:p>
            <a:endParaRPr lang="fr-FR">
              <a:latin typeface="Times New Roman" pitchFamily="18" charset="0"/>
              <a:cs typeface="Times New Roman" pitchFamily="18" charset="0"/>
            </a:endParaRPr>
          </a:p>
          <a:p>
            <a:pPr>
              <a:buFontTx/>
              <a:buNone/>
            </a:pPr>
            <a:r>
              <a:rPr lang="fr-FR">
                <a:latin typeface="Times New Roman" pitchFamily="18" charset="0"/>
                <a:cs typeface="Times New Roman" pitchFamily="18" charset="0"/>
              </a:rPr>
              <a:t>	</a:t>
            </a:r>
            <a:r>
              <a:rPr lang="fr-FR" sz="2800" b="1" i="1">
                <a:solidFill>
                  <a:schemeClr val="accent2"/>
                </a:solidFill>
                <a:latin typeface="Times New Roman" pitchFamily="18" charset="0"/>
                <a:cs typeface="Times New Roman" pitchFamily="18" charset="0"/>
              </a:rPr>
              <a:t>L’intensité</a:t>
            </a:r>
            <a:r>
              <a:rPr lang="fr-FR" sz="2800">
                <a:solidFill>
                  <a:schemeClr val="accent2"/>
                </a:solidFill>
                <a:latin typeface="Times New Roman" pitchFamily="18" charset="0"/>
                <a:cs typeface="Times New Roman" pitchFamily="18" charset="0"/>
              </a:rPr>
              <a:t> : </a:t>
            </a:r>
            <a:r>
              <a:rPr lang="fr-FR" sz="2400">
                <a:solidFill>
                  <a:schemeClr val="accent2"/>
                </a:solidFill>
                <a:latin typeface="Times New Roman" pitchFamily="18" charset="0"/>
                <a:cs typeface="Times New Roman" pitchFamily="18" charset="0"/>
              </a:rPr>
              <a:t>plus le facteur externe est intense et plus il a de chances d’être perçu. Exemple (la luminosité des éclairages, la violence des bruits etc. </a:t>
            </a:r>
          </a:p>
          <a:p>
            <a:pPr>
              <a:buFontTx/>
              <a:buNone/>
            </a:pPr>
            <a:r>
              <a:rPr lang="fr-FR" sz="2400">
                <a:solidFill>
                  <a:schemeClr val="accent2"/>
                </a:solidFill>
                <a:latin typeface="Times New Roman" pitchFamily="18" charset="0"/>
                <a:cs typeface="Times New Roman" pitchFamily="18" charset="0"/>
              </a:rPr>
              <a:t>	On peut même dire qu’il y a une intensité du langage: le discours qu’un patron peut utiliser avec son subordonné.</a:t>
            </a:r>
          </a:p>
        </p:txBody>
      </p:sp>
      <p:pic>
        <p:nvPicPr>
          <p:cNvPr id="79875" name="Picture 3" descr="intensite"/>
          <p:cNvPicPr>
            <a:picLocks noChangeAspect="1" noChangeArrowheads="1"/>
          </p:cNvPicPr>
          <p:nvPr/>
        </p:nvPicPr>
        <p:blipFill>
          <a:blip r:embed="rId3" cstate="print"/>
          <a:srcRect/>
          <a:stretch>
            <a:fillRect/>
          </a:stretch>
        </p:blipFill>
        <p:spPr bwMode="auto">
          <a:xfrm>
            <a:off x="914400" y="4495800"/>
            <a:ext cx="7162800" cy="1698625"/>
          </a:xfrm>
          <a:prstGeom prst="rect">
            <a:avLst/>
          </a:prstGeom>
          <a:noFill/>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Picture 3"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sp>
        <p:nvSpPr>
          <p:cNvPr id="80898" name="Rectangle 2"/>
          <p:cNvSpPr>
            <a:spLocks noGrp="1" noChangeArrowheads="1"/>
          </p:cNvSpPr>
          <p:nvPr>
            <p:ph type="body" idx="1"/>
          </p:nvPr>
        </p:nvSpPr>
        <p:spPr>
          <a:xfrm>
            <a:off x="457200" y="838200"/>
            <a:ext cx="8229600" cy="5287963"/>
          </a:xfrm>
        </p:spPr>
        <p:txBody>
          <a:bodyPr/>
          <a:lstStyle/>
          <a:p>
            <a:pPr>
              <a:buFontTx/>
              <a:buNone/>
            </a:pPr>
            <a:r>
              <a:rPr lang="fr-FR">
                <a:latin typeface="Times New Roman" pitchFamily="18" charset="0"/>
                <a:cs typeface="Times New Roman" pitchFamily="18" charset="0"/>
              </a:rPr>
              <a:t> </a:t>
            </a:r>
          </a:p>
          <a:p>
            <a:pPr>
              <a:buFontTx/>
              <a:buNone/>
            </a:pPr>
            <a:r>
              <a:rPr lang="fr-FR" i="1">
                <a:latin typeface="Times New Roman" pitchFamily="18" charset="0"/>
                <a:cs typeface="Times New Roman" pitchFamily="18" charset="0"/>
              </a:rPr>
              <a:t>	</a:t>
            </a:r>
            <a:r>
              <a:rPr lang="fr-FR" sz="2800" b="1" i="1">
                <a:latin typeface="Times New Roman" pitchFamily="18" charset="0"/>
                <a:cs typeface="Times New Roman" pitchFamily="18" charset="0"/>
              </a:rPr>
              <a:t>Le contraste</a:t>
            </a:r>
            <a:r>
              <a:rPr lang="fr-FR" sz="2800" i="1">
                <a:latin typeface="Times New Roman" pitchFamily="18" charset="0"/>
                <a:cs typeface="Times New Roman" pitchFamily="18" charset="0"/>
              </a:rPr>
              <a:t> </a:t>
            </a:r>
            <a:r>
              <a:rPr lang="fr-FR" sz="2800">
                <a:latin typeface="Times New Roman" pitchFamily="18" charset="0"/>
                <a:cs typeface="Times New Roman" pitchFamily="18" charset="0"/>
              </a:rPr>
              <a:t>:</a:t>
            </a:r>
            <a:r>
              <a:rPr lang="fr-FR" sz="2400">
                <a:latin typeface="Times New Roman" pitchFamily="18" charset="0"/>
                <a:cs typeface="Times New Roman" pitchFamily="18" charset="0"/>
              </a:rPr>
              <a:t>les facteurs</a:t>
            </a:r>
            <a:r>
              <a:rPr lang="fr-FR" sz="2400" i="1">
                <a:latin typeface="Times New Roman" pitchFamily="18" charset="0"/>
                <a:cs typeface="Times New Roman" pitchFamily="18" charset="0"/>
              </a:rPr>
              <a:t> </a:t>
            </a:r>
            <a:r>
              <a:rPr lang="fr-FR" sz="2400">
                <a:latin typeface="Times New Roman" pitchFamily="18" charset="0"/>
                <a:cs typeface="Times New Roman" pitchFamily="18" charset="0"/>
              </a:rPr>
              <a:t>externes qui se détachent de l’arrière plan ou qui ne correspondent pas à l’attente des intéressés sont les plus susceptibles d’être perçus. </a:t>
            </a:r>
          </a:p>
          <a:p>
            <a:pPr>
              <a:buFontTx/>
              <a:buNone/>
            </a:pPr>
            <a:r>
              <a:rPr lang="fr-FR" sz="2400">
                <a:latin typeface="Times New Roman" pitchFamily="18" charset="0"/>
                <a:cs typeface="Times New Roman" pitchFamily="18" charset="0"/>
              </a:rPr>
              <a:t>	Le contraste qui distingue certains objets par rapport à d’autres ou par rapport à leur arrière plan peut affecter la façon dont ils sont perçus</a:t>
            </a:r>
            <a:r>
              <a:rPr lang="fr-FR" sz="2800">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3"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pic>
        <p:nvPicPr>
          <p:cNvPr id="81922" name="Picture 2" descr="contraste"/>
          <p:cNvPicPr>
            <a:picLocks noChangeAspect="1" noChangeArrowheads="1" noCrop="1"/>
          </p:cNvPicPr>
          <p:nvPr/>
        </p:nvPicPr>
        <p:blipFill>
          <a:blip r:embed="rId3" cstate="print"/>
          <a:srcRect/>
          <a:stretch>
            <a:fillRect/>
          </a:stretch>
        </p:blipFill>
        <p:spPr bwMode="auto">
          <a:xfrm>
            <a:off x="0" y="-1295400"/>
            <a:ext cx="9144000" cy="6858000"/>
          </a:xfrm>
          <a:prstGeom prst="rect">
            <a:avLst/>
          </a:prstGeom>
          <a:noFill/>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8" name="Picture 4"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pic>
        <p:nvPicPr>
          <p:cNvPr id="82946" name="Picture 2" descr="repetition"/>
          <p:cNvPicPr>
            <a:picLocks noChangeAspect="1" noChangeArrowheads="1" noCrop="1"/>
          </p:cNvPicPr>
          <p:nvPr/>
        </p:nvPicPr>
        <p:blipFill>
          <a:blip r:embed="rId3" cstate="print"/>
          <a:srcRect/>
          <a:stretch>
            <a:fillRect/>
          </a:stretch>
        </p:blipFill>
        <p:spPr bwMode="auto">
          <a:xfrm>
            <a:off x="609600" y="0"/>
            <a:ext cx="7620000" cy="6858000"/>
          </a:xfrm>
          <a:prstGeom prst="rect">
            <a:avLst/>
          </a:prstGeom>
          <a:noFill/>
        </p:spPr>
      </p:pic>
      <p:sp>
        <p:nvSpPr>
          <p:cNvPr id="82947" name="Rectangle 3"/>
          <p:cNvSpPr>
            <a:spLocks noGrp="1" noChangeArrowheads="1"/>
          </p:cNvSpPr>
          <p:nvPr>
            <p:ph type="body" idx="1"/>
          </p:nvPr>
        </p:nvSpPr>
        <p:spPr>
          <a:xfrm>
            <a:off x="457200" y="762000"/>
            <a:ext cx="8229600" cy="5364163"/>
          </a:xfrm>
        </p:spPr>
        <p:txBody>
          <a:bodyPr/>
          <a:lstStyle/>
          <a:p>
            <a:pPr>
              <a:buFontTx/>
              <a:buNone/>
            </a:pPr>
            <a:r>
              <a:rPr lang="fr-FR" sz="2800" i="1">
                <a:latin typeface="Times New Roman" pitchFamily="18" charset="0"/>
                <a:cs typeface="Times New Roman" pitchFamily="18" charset="0"/>
              </a:rPr>
              <a:t>	</a:t>
            </a:r>
          </a:p>
          <a:p>
            <a:pPr>
              <a:buFontTx/>
              <a:buNone/>
            </a:pPr>
            <a:r>
              <a:rPr lang="fr-FR" sz="2800" i="1">
                <a:latin typeface="Times New Roman" pitchFamily="18" charset="0"/>
                <a:cs typeface="Times New Roman" pitchFamily="18" charset="0"/>
              </a:rPr>
              <a:t>	</a:t>
            </a:r>
          </a:p>
          <a:p>
            <a:pPr>
              <a:buFontTx/>
              <a:buNone/>
            </a:pPr>
            <a:r>
              <a:rPr lang="fr-FR" sz="2800" i="1">
                <a:latin typeface="Times New Roman" pitchFamily="18" charset="0"/>
                <a:cs typeface="Times New Roman" pitchFamily="18" charset="0"/>
              </a:rPr>
              <a:t>	</a:t>
            </a:r>
            <a:r>
              <a:rPr lang="fr-FR" sz="2800" b="1" i="1">
                <a:solidFill>
                  <a:srgbClr val="FF3399"/>
                </a:solidFill>
                <a:latin typeface="Times New Roman" pitchFamily="18" charset="0"/>
                <a:cs typeface="Times New Roman" pitchFamily="18" charset="0"/>
              </a:rPr>
              <a:t>La répétition</a:t>
            </a:r>
            <a:r>
              <a:rPr lang="fr-FR" sz="2800">
                <a:solidFill>
                  <a:srgbClr val="FF3399"/>
                </a:solidFill>
                <a:latin typeface="Times New Roman" pitchFamily="18" charset="0"/>
                <a:cs typeface="Times New Roman" pitchFamily="18" charset="0"/>
              </a:rPr>
              <a:t> :</a:t>
            </a:r>
            <a:r>
              <a:rPr lang="fr-FR" sz="2400">
                <a:solidFill>
                  <a:srgbClr val="FF3399"/>
                </a:solidFill>
                <a:latin typeface="Times New Roman" pitchFamily="18" charset="0"/>
                <a:cs typeface="Times New Roman" pitchFamily="18" charset="0"/>
              </a:rPr>
              <a:t>un facteur répété a plus de chance d’être perçu qu’un facteur unique.</a:t>
            </a:r>
          </a:p>
          <a:p>
            <a:pPr>
              <a:buFontTx/>
              <a:buNone/>
            </a:pPr>
            <a:r>
              <a:rPr lang="fr-FR" sz="2400">
                <a:solidFill>
                  <a:srgbClr val="FF3399"/>
                </a:solidFill>
                <a:latin typeface="Times New Roman" pitchFamily="18" charset="0"/>
                <a:cs typeface="Times New Roman" pitchFamily="18" charset="0"/>
              </a:rPr>
              <a:t>	Exemple : les directeurs du marketing utilisent ce principe pour essayer de capter l’attention de leur clients potentiel.</a:t>
            </a:r>
          </a:p>
          <a:p>
            <a:pPr>
              <a:buFontTx/>
              <a:buNone/>
            </a:pPr>
            <a:r>
              <a:rPr lang="fr-FR" sz="2400">
                <a:solidFill>
                  <a:srgbClr val="FF3399"/>
                </a:solidFill>
                <a:latin typeface="Times New Roman" pitchFamily="18" charset="0"/>
                <a:cs typeface="Times New Roman" pitchFamily="18" charset="0"/>
              </a:rPr>
              <a:t>	Pour être plus efficace, une publicité peut répéter plusieurs fois certaines idées clefs et le message lui-même peut être présenté à de nombreuses reprises</a:t>
            </a:r>
            <a:r>
              <a:rPr lang="fr-FR" sz="2400">
                <a:latin typeface="Times New Roman" pitchFamily="18" charset="0"/>
                <a:cs typeface="Times New Roman" pitchFamily="18" charset="0"/>
              </a:rPr>
              <a:t>.</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4"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sp>
        <p:nvSpPr>
          <p:cNvPr id="83970" name="Rectangle 2"/>
          <p:cNvSpPr>
            <a:spLocks noGrp="1" noChangeArrowheads="1"/>
          </p:cNvSpPr>
          <p:nvPr>
            <p:ph type="body" idx="1"/>
          </p:nvPr>
        </p:nvSpPr>
        <p:spPr>
          <a:xfrm>
            <a:off x="457200" y="685800"/>
            <a:ext cx="8229600" cy="5440363"/>
          </a:xfrm>
        </p:spPr>
        <p:txBody>
          <a:bodyPr/>
          <a:lstStyle/>
          <a:p>
            <a:pPr>
              <a:buFontTx/>
              <a:buNone/>
            </a:pPr>
            <a:r>
              <a:rPr lang="fr-FR" sz="2800" i="1">
                <a:latin typeface="Times New Roman" pitchFamily="18" charset="0"/>
                <a:cs typeface="Times New Roman" pitchFamily="18" charset="0"/>
              </a:rPr>
              <a:t>	</a:t>
            </a:r>
          </a:p>
          <a:p>
            <a:pPr>
              <a:buFontTx/>
              <a:buNone/>
            </a:pPr>
            <a:r>
              <a:rPr lang="fr-FR" sz="2800" i="1">
                <a:latin typeface="Times New Roman" pitchFamily="18" charset="0"/>
                <a:cs typeface="Times New Roman" pitchFamily="18" charset="0"/>
              </a:rPr>
              <a:t>	</a:t>
            </a:r>
            <a:r>
              <a:rPr lang="fr-FR" sz="2800" b="1" i="1">
                <a:solidFill>
                  <a:srgbClr val="FF3300"/>
                </a:solidFill>
                <a:latin typeface="Times New Roman" pitchFamily="18" charset="0"/>
                <a:cs typeface="Times New Roman" pitchFamily="18" charset="0"/>
              </a:rPr>
              <a:t>La mobilité</a:t>
            </a:r>
            <a:r>
              <a:rPr lang="fr-FR" sz="2800" i="1">
                <a:solidFill>
                  <a:srgbClr val="FF3300"/>
                </a:solidFill>
                <a:latin typeface="Times New Roman" pitchFamily="18" charset="0"/>
                <a:cs typeface="Times New Roman" pitchFamily="18" charset="0"/>
              </a:rPr>
              <a:t> :</a:t>
            </a:r>
            <a:r>
              <a:rPr lang="fr-FR" sz="2400">
                <a:solidFill>
                  <a:srgbClr val="FF3300"/>
                </a:solidFill>
                <a:latin typeface="Times New Roman" pitchFamily="18" charset="0"/>
                <a:cs typeface="Times New Roman" pitchFamily="18" charset="0"/>
              </a:rPr>
              <a:t>un facteur mobile sera plus probablement perçu qu’un facteur fixe.</a:t>
            </a:r>
          </a:p>
          <a:p>
            <a:pPr>
              <a:buFontTx/>
              <a:buNone/>
            </a:pPr>
            <a:r>
              <a:rPr lang="fr-FR" sz="2400">
                <a:solidFill>
                  <a:srgbClr val="FF3300"/>
                </a:solidFill>
                <a:latin typeface="Times New Roman" pitchFamily="18" charset="0"/>
                <a:cs typeface="Times New Roman" pitchFamily="18" charset="0"/>
              </a:rPr>
              <a:t>	Exemple: les soldats au combat apprennent très rapidement ce principe.</a:t>
            </a:r>
          </a:p>
        </p:txBody>
      </p:sp>
      <p:pic>
        <p:nvPicPr>
          <p:cNvPr id="83971" name="Picture 3" descr="mobilite"/>
          <p:cNvPicPr>
            <a:picLocks noChangeAspect="1" noChangeArrowheads="1" noCrop="1"/>
          </p:cNvPicPr>
          <p:nvPr/>
        </p:nvPicPr>
        <p:blipFill>
          <a:blip r:embed="rId3" cstate="print"/>
          <a:srcRect/>
          <a:stretch>
            <a:fillRect/>
          </a:stretch>
        </p:blipFill>
        <p:spPr bwMode="auto">
          <a:xfrm>
            <a:off x="152400" y="3352800"/>
            <a:ext cx="8458200" cy="3076575"/>
          </a:xfrm>
          <a:prstGeom prst="rect">
            <a:avLst/>
          </a:prstGeom>
          <a:noFill/>
        </p:spPr>
      </p:pic>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3"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sp>
        <p:nvSpPr>
          <p:cNvPr id="84994" name="Rectangle 2"/>
          <p:cNvSpPr>
            <a:spLocks noGrp="1" noChangeArrowheads="1"/>
          </p:cNvSpPr>
          <p:nvPr>
            <p:ph type="body" idx="1"/>
          </p:nvPr>
        </p:nvSpPr>
        <p:spPr>
          <a:xfrm>
            <a:off x="457200" y="533400"/>
            <a:ext cx="8229600" cy="5592763"/>
          </a:xfrm>
        </p:spPr>
        <p:txBody>
          <a:bodyPr/>
          <a:lstStyle/>
          <a:p>
            <a:endParaRPr lang="fr-FR" i="1">
              <a:latin typeface="Times New Roman" pitchFamily="18" charset="0"/>
              <a:cs typeface="Times New Roman" pitchFamily="18" charset="0"/>
            </a:endParaRPr>
          </a:p>
          <a:p>
            <a:pPr>
              <a:buFontTx/>
              <a:buNone/>
            </a:pPr>
            <a:r>
              <a:rPr lang="fr-FR" i="1">
                <a:latin typeface="Times New Roman" pitchFamily="18" charset="0"/>
                <a:cs typeface="Times New Roman" pitchFamily="18" charset="0"/>
              </a:rPr>
              <a:t>	</a:t>
            </a:r>
          </a:p>
          <a:p>
            <a:pPr>
              <a:buFontTx/>
              <a:buNone/>
            </a:pPr>
            <a:r>
              <a:rPr lang="fr-FR" i="1">
                <a:latin typeface="Times New Roman" pitchFamily="18" charset="0"/>
                <a:cs typeface="Times New Roman" pitchFamily="18" charset="0"/>
              </a:rPr>
              <a:t>	</a:t>
            </a:r>
            <a:r>
              <a:rPr lang="fr-FR" sz="2800" b="1" i="1">
                <a:solidFill>
                  <a:srgbClr val="003300"/>
                </a:solidFill>
                <a:latin typeface="Times New Roman" pitchFamily="18" charset="0"/>
                <a:cs typeface="Times New Roman" pitchFamily="18" charset="0"/>
              </a:rPr>
              <a:t>La nouveauté, la taille et la familiarité</a:t>
            </a:r>
            <a:r>
              <a:rPr lang="fr-FR" sz="2800">
                <a:solidFill>
                  <a:srgbClr val="003300"/>
                </a:solidFill>
                <a:latin typeface="Times New Roman" pitchFamily="18" charset="0"/>
                <a:cs typeface="Times New Roman" pitchFamily="18" charset="0"/>
              </a:rPr>
              <a:t> : </a:t>
            </a:r>
            <a:r>
              <a:rPr lang="fr-FR" sz="2400">
                <a:solidFill>
                  <a:srgbClr val="003300"/>
                </a:solidFill>
                <a:latin typeface="Times New Roman" pitchFamily="18" charset="0"/>
                <a:cs typeface="Times New Roman" pitchFamily="18" charset="0"/>
              </a:rPr>
              <a:t>qu’il soit nouveau ou familier, un facteur de l’environnement est susceptible d’attirer l’attention, en fonction des circonstances.</a:t>
            </a:r>
          </a:p>
          <a:p>
            <a:pPr>
              <a:buFontTx/>
              <a:buNone/>
            </a:pPr>
            <a:r>
              <a:rPr lang="fr-FR" sz="2800">
                <a:solidFill>
                  <a:srgbClr val="003300"/>
                </a:solidFill>
                <a:latin typeface="Times New Roman" pitchFamily="18" charset="0"/>
                <a:cs typeface="Times New Roman" pitchFamily="18" charset="0"/>
              </a:rPr>
              <a:t> </a:t>
            </a:r>
            <a:r>
              <a:rPr lang="fr-FR" sz="2800">
                <a:solidFill>
                  <a:srgbClr val="003300"/>
                </a:solidFill>
              </a:rPr>
              <a:t>  </a:t>
            </a:r>
            <a:endParaRPr lang="fr-FR" sz="2800">
              <a:solidFill>
                <a:srgbClr val="0033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bg1"/>
            </a:solidFill>
            <a:miter lim="800000"/>
            <a:headEnd/>
            <a:tailEnd/>
          </a:ln>
          <a:effectLst/>
        </p:spPr>
        <p:txBody>
          <a:bodyPr wrap="none" anchor="ctr"/>
          <a:lstStyle/>
          <a:p>
            <a:pPr algn="ctr"/>
            <a:endParaRPr lang="fr-FR" sz="1800"/>
          </a:p>
        </p:txBody>
      </p:sp>
      <p:sp>
        <p:nvSpPr>
          <p:cNvPr id="188419" name="Rectangle 3"/>
          <p:cNvSpPr>
            <a:spLocks noGrp="1" noChangeArrowheads="1"/>
          </p:cNvSpPr>
          <p:nvPr>
            <p:ph type="body" idx="1"/>
          </p:nvPr>
        </p:nvSpPr>
        <p:spPr>
          <a:xfrm>
            <a:off x="457200" y="457200"/>
            <a:ext cx="8229600" cy="5668963"/>
          </a:xfrm>
          <a:noFill/>
          <a:ln/>
        </p:spPr>
        <p:txBody>
          <a:bodyPr/>
          <a:lstStyle/>
          <a:p>
            <a:pPr>
              <a:buFontTx/>
              <a:buNone/>
            </a:pPr>
            <a:r>
              <a:rPr lang="fr-FR">
                <a:solidFill>
                  <a:srgbClr val="993300"/>
                </a:solidFill>
                <a:latin typeface="Times New Roman" pitchFamily="18" charset="0"/>
                <a:cs typeface="Times New Roman" pitchFamily="18" charset="0"/>
              </a:rPr>
              <a:t>	</a:t>
            </a:r>
          </a:p>
          <a:p>
            <a:pPr>
              <a:buFontTx/>
              <a:buNone/>
            </a:pPr>
            <a:r>
              <a:rPr lang="fr-FR" b="1">
                <a:solidFill>
                  <a:srgbClr val="993300"/>
                </a:solidFill>
                <a:latin typeface="Monotype Corsiva" pitchFamily="66" charset="0"/>
                <a:cs typeface="Times New Roman" pitchFamily="18" charset="0"/>
              </a:rPr>
              <a:t>					</a:t>
            </a:r>
          </a:p>
          <a:p>
            <a:pPr>
              <a:buFontTx/>
              <a:buNone/>
            </a:pPr>
            <a:endParaRPr lang="fr-FR" b="1">
              <a:solidFill>
                <a:srgbClr val="993300"/>
              </a:solidFill>
              <a:latin typeface="Monotype Corsiva" pitchFamily="66" charset="0"/>
              <a:cs typeface="Times New Roman" pitchFamily="18" charset="0"/>
            </a:endParaRPr>
          </a:p>
          <a:p>
            <a:pPr>
              <a:buFontTx/>
              <a:buNone/>
            </a:pPr>
            <a:r>
              <a:rPr lang="fr-FR" b="1">
                <a:solidFill>
                  <a:srgbClr val="993300"/>
                </a:solidFill>
                <a:latin typeface="Monotype Corsiva" pitchFamily="66" charset="0"/>
                <a:cs typeface="Times New Roman" pitchFamily="18" charset="0"/>
              </a:rPr>
              <a:t>					‘</a:t>
            </a:r>
            <a:r>
              <a:rPr lang="fr-FR" sz="2800" b="1">
                <a:solidFill>
                  <a:srgbClr val="993300"/>
                </a:solidFill>
                <a:latin typeface="Monotype Corsiva" pitchFamily="66" charset="0"/>
                <a:cs typeface="Times New Roman" pitchFamily="18" charset="0"/>
              </a:rPr>
              <a:t>La saveur du vin devient 					amère pour le malade’</a:t>
            </a:r>
            <a:r>
              <a:rPr lang="fr-FR">
                <a:solidFill>
                  <a:srgbClr val="993300"/>
                </a:solidFill>
                <a:latin typeface="Times New Roman" pitchFamily="18" charset="0"/>
                <a:cs typeface="Times New Roman" pitchFamily="18" charset="0"/>
              </a:rPr>
              <a:t>							</a:t>
            </a:r>
            <a:r>
              <a:rPr lang="fr-FR" sz="2000">
                <a:solidFill>
                  <a:srgbClr val="993300"/>
                </a:solidFill>
                <a:latin typeface="Times New Roman" pitchFamily="18" charset="0"/>
                <a:cs typeface="Times New Roman" pitchFamily="18" charset="0"/>
              </a:rPr>
              <a:t>Platon: Les fluctuations du 					jugement perceptif.</a:t>
            </a:r>
          </a:p>
          <a:p>
            <a:endParaRPr lang="fr-FR" sz="2400">
              <a:solidFill>
                <a:srgbClr val="993300"/>
              </a:solidFill>
              <a:latin typeface="Times New Roman" pitchFamily="18" charset="0"/>
              <a:cs typeface="Times New Roman" pitchFamily="18" charset="0"/>
            </a:endParaRPr>
          </a:p>
          <a:p>
            <a:pPr>
              <a:buFontTx/>
              <a:buNone/>
            </a:pPr>
            <a:endParaRPr lang="fr-FR" sz="2400">
              <a:solidFill>
                <a:srgbClr val="993300"/>
              </a:solidFill>
              <a:latin typeface="Times New Roman" pitchFamily="18" charset="0"/>
              <a:cs typeface="Times New Roman" pitchFamily="18" charset="0"/>
            </a:endParaRPr>
          </a:p>
          <a:p>
            <a:pPr>
              <a:buFontTx/>
              <a:buNone/>
            </a:pPr>
            <a:r>
              <a:rPr lang="fr-FR">
                <a:solidFill>
                  <a:srgbClr val="993300"/>
                </a:solidFill>
                <a:latin typeface="Times New Roman" pitchFamily="18" charset="0"/>
                <a:cs typeface="Times New Roman" pitchFamily="18" charset="0"/>
              </a:rPr>
              <a:t>	</a:t>
            </a:r>
            <a:endParaRPr lang="fr-FR" sz="3600">
              <a:solidFill>
                <a:srgbClr val="993300"/>
              </a:solidFill>
            </a:endParaRPr>
          </a:p>
        </p:txBody>
      </p:sp>
      <p:pic>
        <p:nvPicPr>
          <p:cNvPr id="188422" name="Picture 6" descr="platon">
            <a:hlinkClick r:id="rId2"/>
          </p:cNvPr>
          <p:cNvPicPr>
            <a:picLocks noChangeAspect="1" noChangeArrowheads="1"/>
          </p:cNvPicPr>
          <p:nvPr/>
        </p:nvPicPr>
        <p:blipFill>
          <a:blip r:embed="rId3" cstate="print"/>
          <a:srcRect/>
          <a:stretch>
            <a:fillRect/>
          </a:stretch>
        </p:blipFill>
        <p:spPr bwMode="auto">
          <a:xfrm>
            <a:off x="381000" y="1600200"/>
            <a:ext cx="3394075" cy="3621088"/>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88422"/>
                                        </p:tgtEl>
                                        <p:attrNameLst>
                                          <p:attrName>style.visibility</p:attrName>
                                        </p:attrNameLst>
                                      </p:cBhvr>
                                      <p:to>
                                        <p:strVal val="visible"/>
                                      </p:to>
                                    </p:set>
                                    <p:animEffect transition="in" filter="wedge">
                                      <p:cBhvr>
                                        <p:cTn id="7" dur="2000"/>
                                        <p:tgtEl>
                                          <p:spTgt spid="188422"/>
                                        </p:tgtEl>
                                      </p:cBhvr>
                                    </p:animEffect>
                                  </p:childTnLst>
                                </p:cTn>
                              </p:par>
                              <p:par>
                                <p:cTn id="8" presetID="1" presetClass="entr" presetSubtype="0" fill="hold" nodeType="withEffect">
                                  <p:stCondLst>
                                    <p:cond delay="0"/>
                                  </p:stCondLst>
                                  <p:childTnLst>
                                    <p:set>
                                      <p:cBhvr>
                                        <p:cTn id="9"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3" name="Picture 7" descr="images01"/>
          <p:cNvPicPr>
            <a:picLocks noChangeAspect="1" noChangeArrowheads="1"/>
          </p:cNvPicPr>
          <p:nvPr/>
        </p:nvPicPr>
        <p:blipFill>
          <a:blip r:embed="rId2" cstate="print"/>
          <a:srcRect/>
          <a:stretch>
            <a:fillRect/>
          </a:stretch>
        </p:blipFill>
        <p:spPr bwMode="auto">
          <a:xfrm>
            <a:off x="609600" y="1066800"/>
            <a:ext cx="7939088" cy="5224463"/>
          </a:xfrm>
          <a:prstGeom prst="rect">
            <a:avLst/>
          </a:prstGeom>
          <a:noFill/>
        </p:spPr>
      </p:pic>
      <p:pic>
        <p:nvPicPr>
          <p:cNvPr id="86020" name="Picture 4" descr="base_fourmi"/>
          <p:cNvPicPr>
            <a:picLocks noChangeAspect="1" noChangeArrowheads="1"/>
          </p:cNvPicPr>
          <p:nvPr/>
        </p:nvPicPr>
        <p:blipFill>
          <a:blip r:embed="rId3" cstate="print"/>
          <a:srcRect/>
          <a:stretch>
            <a:fillRect/>
          </a:stretch>
        </p:blipFill>
        <p:spPr bwMode="auto">
          <a:xfrm>
            <a:off x="0" y="0"/>
            <a:ext cx="5638800" cy="4229100"/>
          </a:xfrm>
          <a:prstGeom prst="rect">
            <a:avLst/>
          </a:prstGeom>
          <a:noFill/>
          <a:ln w="9525">
            <a:noFill/>
            <a:miter lim="800000"/>
            <a:headEnd/>
            <a:tailEnd/>
          </a:ln>
        </p:spPr>
      </p:pic>
      <p:sp>
        <p:nvSpPr>
          <p:cNvPr id="86018" name="Rectangle 2"/>
          <p:cNvSpPr>
            <a:spLocks noGrp="1" noChangeArrowheads="1"/>
          </p:cNvSpPr>
          <p:nvPr>
            <p:ph type="body" idx="1"/>
          </p:nvPr>
        </p:nvSpPr>
        <p:spPr>
          <a:xfrm>
            <a:off x="457200" y="990600"/>
            <a:ext cx="8229600" cy="5135563"/>
          </a:xfrm>
        </p:spPr>
        <p:txBody>
          <a:bodyPr/>
          <a:lstStyle/>
          <a:p>
            <a:pPr>
              <a:buFontTx/>
              <a:buNone/>
            </a:pPr>
            <a:r>
              <a:rPr lang="fr-FR" dirty="0">
                <a:latin typeface="Times New Roman" pitchFamily="18" charset="0"/>
                <a:cs typeface="Times New Roman" pitchFamily="18" charset="0"/>
              </a:rPr>
              <a:t>	</a:t>
            </a:r>
            <a:endParaRPr lang="fr-FR" sz="2800" dirty="0">
              <a:latin typeface="Times New Roman" pitchFamily="18" charset="0"/>
              <a:cs typeface="Times New Roman" pitchFamily="18" charset="0"/>
            </a:endParaRPr>
          </a:p>
        </p:txBody>
      </p:sp>
      <p:pic>
        <p:nvPicPr>
          <p:cNvPr id="86019" name="Picture 3" descr="2674elephant"/>
          <p:cNvPicPr>
            <a:picLocks noChangeAspect="1" noChangeArrowheads="1"/>
          </p:cNvPicPr>
          <p:nvPr/>
        </p:nvPicPr>
        <p:blipFill>
          <a:blip r:embed="rId4" cstate="print"/>
          <a:srcRect/>
          <a:stretch>
            <a:fillRect/>
          </a:stretch>
        </p:blipFill>
        <p:spPr bwMode="auto">
          <a:xfrm>
            <a:off x="7467600" y="5029200"/>
            <a:ext cx="1676400" cy="1828800"/>
          </a:xfrm>
          <a:prstGeom prst="rect">
            <a:avLst/>
          </a:prstGeom>
          <a:noFill/>
        </p:spPr>
      </p:pic>
      <p:sp>
        <p:nvSpPr>
          <p:cNvPr id="86024" name="Rectangle 8"/>
          <p:cNvSpPr>
            <a:spLocks noChangeArrowheads="1"/>
          </p:cNvSpPr>
          <p:nvPr/>
        </p:nvSpPr>
        <p:spPr bwMode="auto">
          <a:xfrm>
            <a:off x="1295400" y="4724400"/>
            <a:ext cx="5410200" cy="914400"/>
          </a:xfrm>
          <a:prstGeom prst="rect">
            <a:avLst/>
          </a:prstGeom>
          <a:solidFill>
            <a:schemeClr val="bg2">
              <a:alpha val="0"/>
            </a:schemeClr>
          </a:solidFill>
          <a:ln w="9525" cap="rnd">
            <a:solidFill>
              <a:srgbClr val="C0C0C0"/>
            </a:solidFill>
            <a:prstDash val="sysDot"/>
            <a:miter lim="800000"/>
            <a:headEnd/>
            <a:tailEnd/>
          </a:ln>
          <a:effectLst/>
        </p:spPr>
        <p:txBody>
          <a:bodyPr wrap="none" anchor="ctr"/>
          <a:lstStyle/>
          <a:p>
            <a:pPr algn="ctr"/>
            <a:r>
              <a:rPr lang="fr-FR" sz="2400" dirty="0">
                <a:solidFill>
                  <a:srgbClr val="003300"/>
                </a:solidFill>
                <a:latin typeface="Times New Roman" pitchFamily="18" charset="0"/>
              </a:rPr>
              <a:t>Dans certains états, on peut bien voir un fourmi plus</a:t>
            </a:r>
          </a:p>
          <a:p>
            <a:pPr algn="ctr"/>
            <a:r>
              <a:rPr lang="fr-FR" sz="2400" dirty="0">
                <a:solidFill>
                  <a:srgbClr val="003300"/>
                </a:solidFill>
                <a:latin typeface="Times New Roman" pitchFamily="18" charset="0"/>
              </a:rPr>
              <a:t>Grand qu’un éléphant</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3" name="Picture 3"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sp>
        <p:nvSpPr>
          <p:cNvPr id="87042" name="Rectangle 2"/>
          <p:cNvSpPr>
            <a:spLocks noGrp="1" noChangeArrowheads="1"/>
          </p:cNvSpPr>
          <p:nvPr>
            <p:ph type="body" idx="1"/>
          </p:nvPr>
        </p:nvSpPr>
        <p:spPr>
          <a:xfrm>
            <a:off x="457200" y="685800"/>
            <a:ext cx="8229600" cy="5440363"/>
          </a:xfrm>
        </p:spPr>
        <p:txBody>
          <a:bodyPr/>
          <a:lstStyle/>
          <a:p>
            <a:pPr>
              <a:buFontTx/>
              <a:buNone/>
            </a:pPr>
            <a:r>
              <a:rPr lang="fr-FR">
                <a:latin typeface="Times New Roman" pitchFamily="18" charset="0"/>
                <a:cs typeface="Times New Roman" pitchFamily="18" charset="0"/>
              </a:rPr>
              <a:t>	</a:t>
            </a:r>
          </a:p>
          <a:p>
            <a:pPr>
              <a:buFontTx/>
              <a:buNone/>
            </a:pPr>
            <a:endParaRPr lang="fr-FR" sz="2400">
              <a:solidFill>
                <a:srgbClr val="000099"/>
              </a:solidFill>
              <a:latin typeface="Times New Roman" pitchFamily="18" charset="0"/>
              <a:cs typeface="Times New Roman" pitchFamily="18" charset="0"/>
            </a:endParaRPr>
          </a:p>
          <a:p>
            <a:pPr>
              <a:buFontTx/>
              <a:buNone/>
            </a:pPr>
            <a:endParaRPr lang="fr-FR" sz="2400">
              <a:solidFill>
                <a:srgbClr val="000099"/>
              </a:solidFill>
              <a:latin typeface="Times New Roman" pitchFamily="18" charset="0"/>
              <a:cs typeface="Times New Roman" pitchFamily="18" charset="0"/>
            </a:endParaRPr>
          </a:p>
          <a:p>
            <a:pPr>
              <a:buFontTx/>
              <a:buNone/>
            </a:pPr>
            <a:r>
              <a:rPr lang="fr-FR" sz="2400">
                <a:solidFill>
                  <a:srgbClr val="000099"/>
                </a:solidFill>
                <a:latin typeface="Times New Roman" pitchFamily="18" charset="0"/>
                <a:cs typeface="Times New Roman" pitchFamily="18" charset="0"/>
              </a:rPr>
              <a:t>	Exemple 1 : Un joueur de basket Ball sera remarqué par sa taille supérieure à celle de la moyenne  des gens ,mais sur le terrain sa taille sera considéré comme normale ,et il se confondra avec l’ensemble des joueurs .</a:t>
            </a:r>
          </a:p>
          <a:p>
            <a:pPr>
              <a:buFontTx/>
              <a:buNone/>
            </a:pPr>
            <a:r>
              <a:rPr lang="fr-FR" sz="2400">
                <a:solidFill>
                  <a:srgbClr val="000099"/>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7" name="Picture 3" descr="images01"/>
          <p:cNvPicPr>
            <a:picLocks noChangeAspect="1" noChangeArrowheads="1"/>
          </p:cNvPicPr>
          <p:nvPr/>
        </p:nvPicPr>
        <p:blipFill>
          <a:blip r:embed="rId2" cstate="print"/>
          <a:srcRect/>
          <a:stretch>
            <a:fillRect/>
          </a:stretch>
        </p:blipFill>
        <p:spPr bwMode="auto">
          <a:xfrm>
            <a:off x="685800" y="1219200"/>
            <a:ext cx="7939088" cy="3624263"/>
          </a:xfrm>
          <a:prstGeom prst="rect">
            <a:avLst/>
          </a:prstGeom>
          <a:noFill/>
        </p:spPr>
      </p:pic>
      <p:sp>
        <p:nvSpPr>
          <p:cNvPr id="88066" name="Rectangle 2"/>
          <p:cNvSpPr>
            <a:spLocks noGrp="1" noChangeArrowheads="1"/>
          </p:cNvSpPr>
          <p:nvPr>
            <p:ph type="body" idx="1"/>
          </p:nvPr>
        </p:nvSpPr>
        <p:spPr>
          <a:xfrm>
            <a:off x="457200" y="533400"/>
            <a:ext cx="8229600" cy="5592763"/>
          </a:xfrm>
        </p:spPr>
        <p:txBody>
          <a:bodyPr/>
          <a:lstStyle/>
          <a:p>
            <a:pPr>
              <a:buFontTx/>
              <a:buNone/>
            </a:pPr>
            <a:r>
              <a:rPr lang="fr-FR">
                <a:latin typeface="Times New Roman" pitchFamily="18" charset="0"/>
                <a:cs typeface="Times New Roman" pitchFamily="18" charset="0"/>
              </a:rPr>
              <a:t>	</a:t>
            </a:r>
          </a:p>
          <a:p>
            <a:pPr>
              <a:buFontTx/>
              <a:buNone/>
            </a:pPr>
            <a:endParaRPr lang="fr-FR">
              <a:latin typeface="Times New Roman" pitchFamily="18" charset="0"/>
              <a:cs typeface="Times New Roman" pitchFamily="18" charset="0"/>
            </a:endParaRPr>
          </a:p>
          <a:p>
            <a:pPr>
              <a:buFontTx/>
              <a:buNone/>
            </a:pPr>
            <a:r>
              <a:rPr lang="fr-FR" sz="2800">
                <a:solidFill>
                  <a:srgbClr val="008000"/>
                </a:solidFill>
                <a:latin typeface="Times New Roman" pitchFamily="18" charset="0"/>
                <a:cs typeface="Times New Roman" pitchFamily="18" charset="0"/>
              </a:rPr>
              <a:t>	Exemple 2: Il est vraisemblable que vous percevez le visage d’un ami intime au milieu d’un groupe de personnes qui viennent à votre rencontre</a:t>
            </a:r>
            <a:r>
              <a:rPr lang="fr-FR">
                <a:solidFill>
                  <a:srgbClr val="008000"/>
                </a:solidFill>
                <a:latin typeface="Times New Roman" pitchFamily="18" charset="0"/>
                <a:cs typeface="Times New Roman" pitchFamily="18" charset="0"/>
              </a:rPr>
              <a:t>.</a:t>
            </a:r>
            <a:r>
              <a:rPr lang="fr-FR">
                <a:solidFill>
                  <a:schemeClr val="folHlink"/>
                </a:solidFill>
                <a:latin typeface="Times New Roman" pitchFamily="18" charset="0"/>
                <a:cs typeface="Times New Roman" pitchFamily="18" charset="0"/>
              </a:rPr>
              <a:t> </a:t>
            </a:r>
          </a:p>
          <a:p>
            <a:pPr>
              <a:buFontTx/>
              <a:buNone/>
            </a:pPr>
            <a:endParaRPr lang="fr-FR">
              <a:solidFill>
                <a:schemeClr val="folHlink"/>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457200" y="685800"/>
            <a:ext cx="8229600" cy="5440363"/>
          </a:xfrm>
        </p:spPr>
        <p:txBody>
          <a:bodyPr/>
          <a:lstStyle/>
          <a:p>
            <a:pPr>
              <a:buFontTx/>
              <a:buNone/>
            </a:pPr>
            <a:r>
              <a:rPr lang="fr-FR" sz="2800">
                <a:solidFill>
                  <a:schemeClr val="bg1"/>
                </a:solidFill>
                <a:latin typeface="Times New Roman" pitchFamily="18" charset="0"/>
                <a:cs typeface="Times New Roman" pitchFamily="18" charset="0"/>
              </a:rPr>
              <a:t>	</a:t>
            </a:r>
            <a:r>
              <a:rPr lang="fr-FR" sz="2800" u="sng">
                <a:solidFill>
                  <a:schemeClr val="bg1"/>
                </a:solidFill>
                <a:latin typeface="Times New Roman" pitchFamily="18" charset="0"/>
                <a:cs typeface="Times New Roman" pitchFamily="18" charset="0"/>
              </a:rPr>
              <a:t>Les facteurs internes:</a:t>
            </a:r>
          </a:p>
          <a:p>
            <a:pPr>
              <a:buFontTx/>
              <a:buNone/>
            </a:pPr>
            <a:endParaRPr lang="fr-FR" sz="2800" u="sng">
              <a:solidFill>
                <a:schemeClr val="bg1"/>
              </a:solidFill>
              <a:latin typeface="Times New Roman" pitchFamily="18" charset="0"/>
              <a:cs typeface="Times New Roman" pitchFamily="18" charset="0"/>
            </a:endParaRPr>
          </a:p>
          <a:p>
            <a:pPr>
              <a:buFontTx/>
              <a:buNone/>
            </a:pPr>
            <a:endParaRPr lang="fr-FR" sz="2800">
              <a:solidFill>
                <a:schemeClr val="bg1"/>
              </a:solidFill>
              <a:latin typeface="Times New Roman" pitchFamily="18" charset="0"/>
              <a:cs typeface="Times New Roman" pitchFamily="18" charset="0"/>
            </a:endParaRPr>
          </a:p>
          <a:p>
            <a:pPr>
              <a:buFontTx/>
              <a:buNone/>
            </a:pPr>
            <a:r>
              <a:rPr lang="fr-FR" sz="2800">
                <a:solidFill>
                  <a:schemeClr val="bg1"/>
                </a:solidFill>
                <a:latin typeface="Times New Roman" pitchFamily="18" charset="0"/>
                <a:cs typeface="Times New Roman" pitchFamily="18" charset="0"/>
              </a:rPr>
              <a:t>	Par facteur interne, On entend tout facteur inhérent à la personnalité de l’individu, et susceptible d’influencer sa perception.</a:t>
            </a:r>
          </a:p>
        </p:txBody>
      </p:sp>
    </p:spTree>
  </p:cSld>
  <p:clrMapOvr>
    <a:masterClrMapping/>
  </p:clrMapOvr>
  <p:transition spd="med">
    <p:push dir="u"/>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457200" y="533400"/>
            <a:ext cx="8229600" cy="5592763"/>
          </a:xfrm>
        </p:spPr>
        <p:txBody>
          <a:bodyPr/>
          <a:lstStyle/>
          <a:p>
            <a:pPr marL="609600" indent="-609600"/>
            <a:endParaRPr lang="fr-FR">
              <a:latin typeface="Times New Roman" pitchFamily="18" charset="0"/>
              <a:cs typeface="Times New Roman" pitchFamily="18" charset="0"/>
            </a:endParaRPr>
          </a:p>
          <a:p>
            <a:pPr marL="609600" indent="-609600"/>
            <a:endParaRPr lang="fr-FR">
              <a:latin typeface="Times New Roman" pitchFamily="18" charset="0"/>
              <a:cs typeface="Times New Roman" pitchFamily="18" charset="0"/>
            </a:endParaRPr>
          </a:p>
          <a:p>
            <a:pPr marL="609600" indent="-609600">
              <a:buFontTx/>
              <a:buNone/>
            </a:pPr>
            <a:r>
              <a:rPr lang="fr-FR" sz="2800">
                <a:solidFill>
                  <a:srgbClr val="993300"/>
                </a:solidFill>
                <a:latin typeface="Times New Roman" pitchFamily="18" charset="0"/>
                <a:cs typeface="Times New Roman" pitchFamily="18" charset="0"/>
              </a:rPr>
              <a:t>	Les aspects de la personnalité qui entrent en ligne sont nombreux, mais les plus importants sont :</a:t>
            </a:r>
            <a:r>
              <a:rPr lang="fr-FR" sz="2800">
                <a:solidFill>
                  <a:srgbClr val="FFFF00"/>
                </a:solidFill>
                <a:latin typeface="Times New Roman" pitchFamily="18" charset="0"/>
                <a:cs typeface="Times New Roman" pitchFamily="18" charset="0"/>
              </a:rPr>
              <a:t> </a:t>
            </a:r>
          </a:p>
          <a:p>
            <a:pPr marL="609600" indent="-609600">
              <a:buFontTx/>
              <a:buNone/>
            </a:pPr>
            <a:r>
              <a:rPr lang="fr-FR" sz="2800">
                <a:latin typeface="Times New Roman" pitchFamily="18" charset="0"/>
                <a:cs typeface="Times New Roman" pitchFamily="18" charset="0"/>
              </a:rPr>
              <a:t>	</a:t>
            </a:r>
            <a:endParaRPr lang="fr-FR" sz="2800" b="1">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457200" y="533400"/>
            <a:ext cx="8229600" cy="5592763"/>
          </a:xfrm>
        </p:spPr>
        <p:txBody>
          <a:bodyPr/>
          <a:lstStyle/>
          <a:p>
            <a:pPr>
              <a:buFontTx/>
              <a:buNone/>
            </a:pPr>
            <a:r>
              <a:rPr lang="fr-FR" i="1" dirty="0">
                <a:latin typeface="Times New Roman" pitchFamily="18" charset="0"/>
                <a:cs typeface="Times New Roman" pitchFamily="18" charset="0"/>
              </a:rPr>
              <a:t>	</a:t>
            </a:r>
          </a:p>
          <a:p>
            <a:pPr>
              <a:buFontTx/>
              <a:buNone/>
            </a:pPr>
            <a:r>
              <a:rPr lang="fr-FR" i="1" dirty="0">
                <a:latin typeface="Times New Roman" pitchFamily="18" charset="0"/>
                <a:cs typeface="Times New Roman" pitchFamily="18" charset="0"/>
              </a:rPr>
              <a:t>	</a:t>
            </a:r>
          </a:p>
          <a:p>
            <a:pPr>
              <a:buFontTx/>
              <a:buNone/>
            </a:pPr>
            <a:r>
              <a:rPr lang="fr-FR" i="1" dirty="0">
                <a:latin typeface="Times New Roman" pitchFamily="18" charset="0"/>
                <a:cs typeface="Times New Roman" pitchFamily="18" charset="0"/>
              </a:rPr>
              <a:t>	</a:t>
            </a:r>
            <a:r>
              <a:rPr lang="fr-FR" sz="3600" i="1" u="sng" dirty="0">
                <a:latin typeface="Times New Roman" pitchFamily="18" charset="0"/>
                <a:cs typeface="Times New Roman" pitchFamily="18" charset="0"/>
              </a:rPr>
              <a:t>Les attentes</a:t>
            </a:r>
            <a:r>
              <a:rPr lang="fr-FR" sz="2800" dirty="0">
                <a:latin typeface="Times New Roman" pitchFamily="18" charset="0"/>
                <a:cs typeface="Times New Roman" pitchFamily="18" charset="0"/>
              </a:rPr>
              <a:t> : les attentes dont il est question ici correspondent davantage à une prédisposition à voir les choses d’une façon plutôt que d’une autre. Compte tenu de l’éducation et des expériences passées de l’individu percevant.</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457200" y="762000"/>
            <a:ext cx="8229600" cy="5364163"/>
          </a:xfrm>
        </p:spPr>
        <p:txBody>
          <a:bodyPr/>
          <a:lstStyle/>
          <a:p>
            <a:endParaRPr lang="fr-FR" dirty="0">
              <a:latin typeface="Times New Roman" pitchFamily="18" charset="0"/>
              <a:cs typeface="Times New Roman" pitchFamily="18" charset="0"/>
            </a:endParaRPr>
          </a:p>
          <a:p>
            <a:pPr>
              <a:buFontTx/>
              <a:buNone/>
            </a:pPr>
            <a:endParaRPr lang="fr-FR" sz="2800" dirty="0">
              <a:latin typeface="Times New Roman" pitchFamily="18" charset="0"/>
              <a:cs typeface="Times New Roman" pitchFamily="18" charset="0"/>
            </a:endParaRPr>
          </a:p>
          <a:p>
            <a:pPr>
              <a:buFontTx/>
              <a:buNone/>
            </a:pPr>
            <a:r>
              <a:rPr lang="fr-FR" sz="2800" dirty="0">
                <a:latin typeface="Times New Roman" pitchFamily="18" charset="0"/>
                <a:cs typeface="Times New Roman" pitchFamily="18" charset="0"/>
              </a:rPr>
              <a:t>	Il s’agit, de ce à quoi l’individu s’attend , des jugements préconçus qu’il peut avoir devant une situation donnée, avant même d’avoir été confronté a cette situation.</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p:txBody>
          <a:bodyPr/>
          <a:lstStyle/>
          <a:p>
            <a:endParaRPr lang="fr-FR" dirty="0"/>
          </a:p>
          <a:p>
            <a:pPr algn="ctr">
              <a:buFontTx/>
              <a:buNone/>
            </a:pPr>
            <a:r>
              <a:rPr lang="fr-FR" b="1" dirty="0">
                <a:latin typeface="Garamond" pitchFamily="18" charset="0"/>
              </a:rPr>
              <a:t>« </a:t>
            </a:r>
            <a:r>
              <a:rPr lang="fr-FR" sz="3600" b="1" dirty="0">
                <a:latin typeface="Garamond" pitchFamily="18" charset="0"/>
                <a:cs typeface="Times New Roman" pitchFamily="18" charset="0"/>
              </a:rPr>
              <a:t>Notre histoire perceptuelle influence notre perception actuelle »</a:t>
            </a:r>
            <a:endParaRPr lang="fr-FR" sz="3600" dirty="0">
              <a:latin typeface="Garamond"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457200" y="685800"/>
            <a:ext cx="8229600" cy="5440363"/>
          </a:xfrm>
        </p:spPr>
        <p:txBody>
          <a:bodyPr/>
          <a:lstStyle/>
          <a:p>
            <a:pPr marL="609600" indent="-609600">
              <a:buFontTx/>
              <a:buNone/>
            </a:pPr>
            <a:r>
              <a:rPr lang="fr-FR" i="1" dirty="0">
                <a:latin typeface="Times New Roman" pitchFamily="18" charset="0"/>
                <a:cs typeface="Times New Roman" pitchFamily="18" charset="0"/>
              </a:rPr>
              <a:t>	</a:t>
            </a:r>
          </a:p>
          <a:p>
            <a:pPr marL="609600" indent="-609600">
              <a:buFontTx/>
              <a:buNone/>
            </a:pPr>
            <a:r>
              <a:rPr lang="fr-FR" i="1" dirty="0">
                <a:solidFill>
                  <a:srgbClr val="FFFFFF"/>
                </a:solidFill>
                <a:latin typeface="Times New Roman" pitchFamily="18" charset="0"/>
                <a:cs typeface="Times New Roman" pitchFamily="18" charset="0"/>
              </a:rPr>
              <a:t>	</a:t>
            </a:r>
            <a:r>
              <a:rPr lang="fr-FR" sz="3600" i="1" u="sng" dirty="0">
                <a:latin typeface="Times New Roman" pitchFamily="18" charset="0"/>
                <a:cs typeface="Times New Roman" pitchFamily="18" charset="0"/>
              </a:rPr>
              <a:t>La motivation </a:t>
            </a:r>
            <a:r>
              <a:rPr lang="fr-FR" sz="2800" dirty="0">
                <a:latin typeface="Times New Roman" pitchFamily="18" charset="0"/>
                <a:cs typeface="Times New Roman" pitchFamily="18" charset="0"/>
              </a:rPr>
              <a:t>: les motivations d’une personne interviennent, elles aussi de façon déterminante dans les perceptions de celle-ci.</a:t>
            </a:r>
          </a:p>
          <a:p>
            <a:pPr marL="609600" indent="-609600">
              <a:buFontTx/>
              <a:buNone/>
            </a:pPr>
            <a:endParaRPr lang="fr-FR" sz="2800" dirty="0">
              <a:latin typeface="Times New Roman" pitchFamily="18" charset="0"/>
              <a:cs typeface="Times New Roman" pitchFamily="18" charset="0"/>
            </a:endParaRPr>
          </a:p>
          <a:p>
            <a:pPr marL="609600" indent="-609600">
              <a:buFontTx/>
              <a:buNone/>
            </a:pPr>
            <a:r>
              <a:rPr lang="fr-FR" sz="2800" i="1" dirty="0">
                <a:latin typeface="Times New Roman" pitchFamily="18" charset="0"/>
                <a:cs typeface="Times New Roman" pitchFamily="18" charset="0"/>
              </a:rPr>
              <a:t>	Les besoins et les désirs</a:t>
            </a:r>
            <a:r>
              <a:rPr lang="fr-FR" sz="2800" dirty="0">
                <a:latin typeface="Times New Roman" pitchFamily="18" charset="0"/>
                <a:cs typeface="Times New Roman" pitchFamily="18" charset="0"/>
              </a:rPr>
              <a:t> les plus pressants d’un individu à un moment donné peuvent influencer ce qu’il perçoit</a:t>
            </a:r>
            <a:r>
              <a:rPr lang="fr-FR" dirty="0">
                <a:latin typeface="Times New Roman" pitchFamily="18" charset="0"/>
                <a:cs typeface="Times New Roman" pitchFamily="18" charset="0"/>
              </a:rPr>
              <a:t>.</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457200" y="914400"/>
            <a:ext cx="8229600" cy="5211763"/>
          </a:xfrm>
        </p:spPr>
        <p:txBody>
          <a:bodyPr/>
          <a:lstStyle/>
          <a:p>
            <a:pPr>
              <a:buFontTx/>
              <a:buNone/>
            </a:pPr>
            <a:r>
              <a:rPr lang="fr-FR" dirty="0">
                <a:latin typeface="Times New Roman" pitchFamily="18" charset="0"/>
                <a:cs typeface="Times New Roman" pitchFamily="18" charset="0"/>
              </a:rPr>
              <a:t>	</a:t>
            </a:r>
          </a:p>
          <a:p>
            <a:pPr>
              <a:buFontTx/>
              <a:buNone/>
            </a:pPr>
            <a:r>
              <a:rPr lang="fr-FR" dirty="0">
                <a:latin typeface="Times New Roman" pitchFamily="18" charset="0"/>
                <a:cs typeface="Times New Roman" pitchFamily="18" charset="0"/>
              </a:rPr>
              <a:t>	</a:t>
            </a:r>
          </a:p>
          <a:p>
            <a:pPr>
              <a:buFontTx/>
              <a:buNone/>
            </a:pPr>
            <a:r>
              <a:rPr lang="fr-FR" dirty="0">
                <a:latin typeface="Times New Roman" pitchFamily="18" charset="0"/>
                <a:cs typeface="Times New Roman" pitchFamily="18" charset="0"/>
              </a:rPr>
              <a:t>	</a:t>
            </a:r>
            <a:r>
              <a:rPr lang="fr-FR" sz="2800" dirty="0">
                <a:latin typeface="Times New Roman" pitchFamily="18" charset="0"/>
                <a:cs typeface="Times New Roman" pitchFamily="18" charset="0"/>
              </a:rPr>
              <a:t>Exemple : une personne affamée est plus sensible à une odeur de cuisine que celle dont l’estomac est bien rempli.</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bg1"/>
            </a:solidFill>
            <a:miter lim="800000"/>
            <a:headEnd/>
            <a:tailEnd/>
          </a:ln>
          <a:effectLst/>
        </p:spPr>
        <p:txBody>
          <a:bodyPr wrap="none" anchor="ctr"/>
          <a:lstStyle/>
          <a:p>
            <a:pPr algn="ctr"/>
            <a:endParaRPr lang="fr-FR" sz="1800"/>
          </a:p>
        </p:txBody>
      </p:sp>
      <p:sp>
        <p:nvSpPr>
          <p:cNvPr id="295939" name="Rectangle 3"/>
          <p:cNvSpPr>
            <a:spLocks noGrp="1" noChangeArrowheads="1"/>
          </p:cNvSpPr>
          <p:nvPr>
            <p:ph type="body" idx="1"/>
          </p:nvPr>
        </p:nvSpPr>
        <p:spPr>
          <a:xfrm>
            <a:off x="4648200" y="1600200"/>
            <a:ext cx="4038600" cy="4525963"/>
          </a:xfrm>
          <a:noFill/>
          <a:ln/>
        </p:spPr>
        <p:txBody>
          <a:bodyPr/>
          <a:lstStyle/>
          <a:p>
            <a:pPr>
              <a:buFontTx/>
              <a:buNone/>
            </a:pPr>
            <a:r>
              <a:rPr lang="fr-FR">
                <a:solidFill>
                  <a:srgbClr val="993300"/>
                </a:solidFill>
                <a:latin typeface="Times New Roman" pitchFamily="18" charset="0"/>
                <a:cs typeface="Times New Roman" pitchFamily="18" charset="0"/>
              </a:rPr>
              <a:t>	</a:t>
            </a:r>
          </a:p>
          <a:p>
            <a:pPr>
              <a:buFontTx/>
              <a:buNone/>
            </a:pPr>
            <a:r>
              <a:rPr lang="fr-FR" sz="2800">
                <a:solidFill>
                  <a:srgbClr val="993300"/>
                </a:solidFill>
                <a:latin typeface="Times New Roman" pitchFamily="18" charset="0"/>
                <a:cs typeface="Times New Roman" pitchFamily="18" charset="0"/>
              </a:rPr>
              <a:t>  </a:t>
            </a:r>
            <a:r>
              <a:rPr lang="fr-FR" sz="2800" b="1">
                <a:solidFill>
                  <a:srgbClr val="FF9966"/>
                </a:solidFill>
                <a:latin typeface="Monotype Corsiva" pitchFamily="66" charset="0"/>
                <a:cs typeface="Times New Roman" pitchFamily="18" charset="0"/>
              </a:rPr>
              <a:t>‘Un bâton rectiligne plongé à moitié dans l’eau nous paraît brisé</a:t>
            </a:r>
            <a:r>
              <a:rPr lang="fr-FR" sz="3600" b="1">
                <a:solidFill>
                  <a:srgbClr val="FF9966"/>
                </a:solidFill>
                <a:latin typeface="Monotype Corsiva" pitchFamily="66" charset="0"/>
                <a:cs typeface="Times New Roman" pitchFamily="18" charset="0"/>
              </a:rPr>
              <a:t>’</a:t>
            </a:r>
            <a:r>
              <a:rPr lang="fr-FR">
                <a:solidFill>
                  <a:srgbClr val="FF9966"/>
                </a:solidFill>
                <a:latin typeface="Times New Roman" pitchFamily="18" charset="0"/>
                <a:cs typeface="Times New Roman" pitchFamily="18" charset="0"/>
              </a:rPr>
              <a:t> </a:t>
            </a:r>
          </a:p>
          <a:p>
            <a:pPr>
              <a:buFontTx/>
              <a:buNone/>
            </a:pPr>
            <a:r>
              <a:rPr lang="fr-FR">
                <a:solidFill>
                  <a:srgbClr val="FF9966"/>
                </a:solidFill>
                <a:latin typeface="Times New Roman" pitchFamily="18" charset="0"/>
                <a:cs typeface="Times New Roman" pitchFamily="18" charset="0"/>
              </a:rPr>
              <a:t>		</a:t>
            </a:r>
            <a:r>
              <a:rPr lang="fr-FR" sz="2000">
                <a:solidFill>
                  <a:srgbClr val="FF9966"/>
                </a:solidFill>
                <a:latin typeface="Times New Roman" pitchFamily="18" charset="0"/>
                <a:cs typeface="Times New Roman" pitchFamily="18" charset="0"/>
              </a:rPr>
              <a:t>Descartes: Les variations 	des conditions physiques.</a:t>
            </a:r>
          </a:p>
          <a:p>
            <a:pPr>
              <a:buFontTx/>
              <a:buNone/>
            </a:pPr>
            <a:r>
              <a:rPr lang="fr-FR" sz="3600">
                <a:solidFill>
                  <a:srgbClr val="FF9966"/>
                </a:solidFill>
              </a:rPr>
              <a:t>	</a:t>
            </a:r>
          </a:p>
        </p:txBody>
      </p:sp>
      <p:pic>
        <p:nvPicPr>
          <p:cNvPr id="295941" name="Picture 5" descr="descartes-rene">
            <a:hlinkClick r:id="rId2"/>
          </p:cNvPr>
          <p:cNvPicPr>
            <a:picLocks noChangeAspect="1" noChangeArrowheads="1"/>
          </p:cNvPicPr>
          <p:nvPr/>
        </p:nvPicPr>
        <p:blipFill>
          <a:blip r:embed="rId3" cstate="print"/>
          <a:srcRect/>
          <a:stretch>
            <a:fillRect/>
          </a:stretch>
        </p:blipFill>
        <p:spPr bwMode="auto">
          <a:xfrm>
            <a:off x="457200" y="1828800"/>
            <a:ext cx="4178300" cy="36322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95941"/>
                                        </p:tgtEl>
                                        <p:attrNameLst>
                                          <p:attrName>style.visibility</p:attrName>
                                        </p:attrNameLst>
                                      </p:cBhvr>
                                      <p:to>
                                        <p:strVal val="visible"/>
                                      </p:to>
                                    </p:set>
                                    <p:animEffect transition="in" filter="wedge">
                                      <p:cBhvr>
                                        <p:cTn id="7" dur="2000"/>
                                        <p:tgtEl>
                                          <p:spTgt spid="295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457200" y="685800"/>
            <a:ext cx="8229600" cy="5440363"/>
          </a:xfrm>
        </p:spPr>
        <p:txBody>
          <a:bodyPr/>
          <a:lstStyle/>
          <a:p>
            <a:pPr marL="609600" indent="-609600">
              <a:buFontTx/>
              <a:buNone/>
            </a:pPr>
            <a:r>
              <a:rPr lang="fr-FR" i="1" dirty="0">
                <a:latin typeface="Times New Roman" pitchFamily="18" charset="0"/>
                <a:cs typeface="Times New Roman" pitchFamily="18" charset="0"/>
              </a:rPr>
              <a:t>	</a:t>
            </a:r>
          </a:p>
          <a:p>
            <a:pPr marL="609600" indent="-609600">
              <a:buFontTx/>
              <a:buNone/>
            </a:pPr>
            <a:r>
              <a:rPr lang="fr-FR" i="1" dirty="0">
                <a:latin typeface="Times New Roman" pitchFamily="18" charset="0"/>
                <a:cs typeface="Times New Roman" pitchFamily="18" charset="0"/>
              </a:rPr>
              <a:t>	</a:t>
            </a:r>
          </a:p>
          <a:p>
            <a:pPr marL="609600" indent="-609600">
              <a:buFontTx/>
              <a:buNone/>
            </a:pPr>
            <a:r>
              <a:rPr lang="fr-FR" i="1" dirty="0">
                <a:latin typeface="Times New Roman" pitchFamily="18" charset="0"/>
                <a:cs typeface="Times New Roman" pitchFamily="18" charset="0"/>
              </a:rPr>
              <a:t>	</a:t>
            </a:r>
            <a:r>
              <a:rPr lang="fr-FR" sz="3600" i="1" u="sng" dirty="0">
                <a:latin typeface="Times New Roman" pitchFamily="18" charset="0"/>
                <a:cs typeface="Times New Roman" pitchFamily="18" charset="0"/>
              </a:rPr>
              <a:t>La personnalité </a:t>
            </a:r>
            <a:r>
              <a:rPr lang="fr-FR" sz="2800" i="1" dirty="0">
                <a:latin typeface="Times New Roman" pitchFamily="18" charset="0"/>
                <a:cs typeface="Times New Roman" pitchFamily="18" charset="0"/>
              </a:rPr>
              <a:t>:</a:t>
            </a:r>
            <a:r>
              <a:rPr lang="fr-FR" sz="2800" dirty="0">
                <a:latin typeface="Times New Roman" pitchFamily="18" charset="0"/>
                <a:cs typeface="Times New Roman" pitchFamily="18" charset="0"/>
              </a:rPr>
              <a:t>Une</a:t>
            </a:r>
            <a:r>
              <a:rPr lang="fr-FR" sz="2800" i="1" dirty="0">
                <a:latin typeface="Times New Roman" pitchFamily="18" charset="0"/>
                <a:cs typeface="Times New Roman" pitchFamily="18" charset="0"/>
              </a:rPr>
              <a:t> </a:t>
            </a:r>
            <a:r>
              <a:rPr lang="fr-FR" sz="2800" dirty="0">
                <a:latin typeface="Times New Roman" pitchFamily="18" charset="0"/>
                <a:cs typeface="Times New Roman" pitchFamily="18" charset="0"/>
              </a:rPr>
              <a:t>relation très intéressante car elle est formée, en partie par des perceptions .</a:t>
            </a:r>
          </a:p>
          <a:p>
            <a:pPr marL="609600" indent="-609600">
              <a:buFontTx/>
              <a:buNone/>
            </a:pPr>
            <a:r>
              <a:rPr lang="fr-FR" sz="2800" dirty="0">
                <a:latin typeface="Times New Roman" pitchFamily="18" charset="0"/>
                <a:cs typeface="Times New Roman" pitchFamily="18" charset="0"/>
              </a:rPr>
              <a:t>	En retour, la personnalité affecte ce que les individus perçoivent el la manière dont ils le font.</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457200" y="685800"/>
            <a:ext cx="8229600" cy="5440363"/>
          </a:xfrm>
        </p:spPr>
        <p:txBody>
          <a:bodyPr/>
          <a:lstStyle/>
          <a:p>
            <a:pPr marL="609600" indent="-609600">
              <a:buFontTx/>
              <a:buNone/>
            </a:pPr>
            <a:r>
              <a:rPr lang="fr-FR" sz="2800" b="1" i="1" dirty="0">
                <a:latin typeface="Times New Roman" pitchFamily="18" charset="0"/>
                <a:cs typeface="Times New Roman" pitchFamily="18" charset="0"/>
              </a:rPr>
              <a:t>	</a:t>
            </a:r>
          </a:p>
          <a:p>
            <a:pPr marL="609600" indent="-609600">
              <a:buFontTx/>
              <a:buNone/>
            </a:pPr>
            <a:r>
              <a:rPr lang="fr-FR" sz="2800" b="1" i="1" dirty="0">
                <a:latin typeface="Times New Roman" pitchFamily="18" charset="0"/>
                <a:cs typeface="Times New Roman" pitchFamily="18" charset="0"/>
              </a:rPr>
              <a:t>	</a:t>
            </a:r>
          </a:p>
          <a:p>
            <a:pPr marL="609600" indent="-609600">
              <a:buFontTx/>
              <a:buNone/>
            </a:pPr>
            <a:r>
              <a:rPr lang="fr-FR" sz="2800" b="1" i="1" dirty="0">
                <a:latin typeface="Times New Roman" pitchFamily="18" charset="0"/>
                <a:cs typeface="Times New Roman" pitchFamily="18" charset="0"/>
              </a:rPr>
              <a:t>	</a:t>
            </a:r>
            <a:r>
              <a:rPr lang="fr-FR" sz="3600" i="1" u="sng" dirty="0">
                <a:latin typeface="Times New Roman" pitchFamily="18" charset="0"/>
                <a:cs typeface="Times New Roman" pitchFamily="18" charset="0"/>
              </a:rPr>
              <a:t>Les sentiments et les émotions</a:t>
            </a:r>
            <a:r>
              <a:rPr lang="fr-FR" sz="2800" dirty="0">
                <a:latin typeface="Times New Roman" pitchFamily="18" charset="0"/>
                <a:cs typeface="Times New Roman" pitchFamily="18" charset="0"/>
              </a:rPr>
              <a:t> jouent un grand rôle dans la façon dont nous percevons notre environnement.</a:t>
            </a:r>
          </a:p>
          <a:p>
            <a:pPr marL="609600" indent="-609600">
              <a:buFontTx/>
              <a:buNone/>
            </a:pPr>
            <a:r>
              <a:rPr lang="fr-FR" sz="2800" dirty="0">
                <a:latin typeface="Times New Roman" pitchFamily="18" charset="0"/>
                <a:cs typeface="Times New Roman" pitchFamily="18" charset="0"/>
              </a:rPr>
              <a:t>	Dans le cas ou les stimuli ont une connotation émotionnelle négative, deux phénomènes peuvent se produire.</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457200" y="533400"/>
            <a:ext cx="8229600" cy="5592763"/>
          </a:xfrm>
        </p:spPr>
        <p:txBody>
          <a:bodyPr/>
          <a:lstStyle/>
          <a:p>
            <a:pPr>
              <a:buFontTx/>
              <a:buNone/>
            </a:pPr>
            <a:r>
              <a:rPr lang="fr-FR" dirty="0">
                <a:latin typeface="Times New Roman" pitchFamily="18" charset="0"/>
                <a:cs typeface="Times New Roman" pitchFamily="18" charset="0"/>
              </a:rPr>
              <a:t>	</a:t>
            </a:r>
          </a:p>
          <a:p>
            <a:pPr>
              <a:buFontTx/>
              <a:buNone/>
            </a:pPr>
            <a:endParaRPr lang="fr-FR" dirty="0">
              <a:latin typeface="Times New Roman" pitchFamily="18" charset="0"/>
              <a:cs typeface="Times New Roman" pitchFamily="18" charset="0"/>
            </a:endParaRPr>
          </a:p>
          <a:p>
            <a:pPr>
              <a:buFontTx/>
              <a:buNone/>
            </a:pPr>
            <a:r>
              <a:rPr lang="fr-FR" sz="2800" dirty="0">
                <a:solidFill>
                  <a:srgbClr val="00CC99"/>
                </a:solidFill>
                <a:latin typeface="Times New Roman" pitchFamily="18" charset="0"/>
                <a:cs typeface="Times New Roman" pitchFamily="18" charset="0"/>
              </a:rPr>
              <a:t>	</a:t>
            </a:r>
            <a:r>
              <a:rPr lang="fr-FR" sz="2800" b="1" dirty="0">
                <a:latin typeface="Times New Roman" pitchFamily="18" charset="0"/>
                <a:cs typeface="Times New Roman" pitchFamily="18" charset="0"/>
              </a:rPr>
              <a:t>1- </a:t>
            </a:r>
            <a:r>
              <a:rPr lang="fr-FR" sz="2800" b="1" i="1" dirty="0">
                <a:latin typeface="Times New Roman" pitchFamily="18" charset="0"/>
                <a:cs typeface="Times New Roman" pitchFamily="18" charset="0"/>
              </a:rPr>
              <a:t>La défense perceptuelle </a:t>
            </a:r>
            <a:r>
              <a:rPr lang="fr-FR" sz="2800" dirty="0">
                <a:latin typeface="Times New Roman" pitchFamily="18" charset="0"/>
                <a:cs typeface="Times New Roman" pitchFamily="18" charset="0"/>
              </a:rPr>
              <a:t>: on dit qu’il y a une défense perceptuelle lorsque une personne ne reconnaît pas ou ne perçoit pas certains signaux qui sont pourtant très visibles, mais seraient menaçants ou dérangeants pour elle.</a:t>
            </a:r>
          </a:p>
          <a:p>
            <a:pPr>
              <a:buFontTx/>
              <a:buNone/>
            </a:pPr>
            <a:r>
              <a:rPr lang="fr-FR" sz="2800" dirty="0">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457200" y="685800"/>
            <a:ext cx="8229600" cy="5715000"/>
          </a:xfrm>
        </p:spPr>
        <p:txBody>
          <a:bodyPr/>
          <a:lstStyle/>
          <a:p>
            <a:pPr>
              <a:buFontTx/>
              <a:buNone/>
            </a:pPr>
            <a:r>
              <a:rPr lang="fr-FR" sz="2800" dirty="0">
                <a:latin typeface="Times New Roman" pitchFamily="18" charset="0"/>
                <a:cs typeface="Times New Roman" pitchFamily="18" charset="0"/>
              </a:rPr>
              <a:t>	</a:t>
            </a:r>
          </a:p>
          <a:p>
            <a:pPr>
              <a:buFontTx/>
              <a:buNone/>
            </a:pPr>
            <a:r>
              <a:rPr lang="fr-FR" sz="2800" b="1" dirty="0">
                <a:latin typeface="Times New Roman" pitchFamily="18" charset="0"/>
                <a:cs typeface="Times New Roman" pitchFamily="18" charset="0"/>
              </a:rPr>
              <a:t>	2- </a:t>
            </a:r>
            <a:r>
              <a:rPr lang="fr-FR" sz="2800" b="1" i="1" dirty="0">
                <a:latin typeface="Times New Roman" pitchFamily="18" charset="0"/>
                <a:cs typeface="Times New Roman" pitchFamily="18" charset="0"/>
              </a:rPr>
              <a:t>La sensibilisation perceptuelle</a:t>
            </a:r>
            <a:r>
              <a:rPr lang="fr-FR" sz="2800" dirty="0">
                <a:latin typeface="Times New Roman" pitchFamily="18" charset="0"/>
                <a:cs typeface="Times New Roman" pitchFamily="18" charset="0"/>
              </a:rPr>
              <a:t> : Elle peut apparaître dans des situations où l’individu est convaincu qu’une vigilance accrue peut lui permettre d’éviter les conséquences tragiques d’une situation dangereuse quand les stimuli sont très menaçants comme en temps de guerre lorsque les combattants sont aux aguets et deviennent sensibles au moindre indice d’une présence ennemie.</a:t>
            </a:r>
          </a:p>
          <a:p>
            <a:endParaRPr lang="fr-FR" sz="2800" dirty="0">
              <a:solidFill>
                <a:schemeClr val="bg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457200" y="0"/>
            <a:ext cx="8229600" cy="6553200"/>
          </a:xfrm>
        </p:spPr>
        <p:txBody>
          <a:bodyPr/>
          <a:lstStyle/>
          <a:p>
            <a:pPr marL="609600" indent="-609600">
              <a:buFontTx/>
              <a:buNone/>
            </a:pPr>
            <a:r>
              <a:rPr lang="fr-FR" i="1" dirty="0">
                <a:latin typeface="Times New Roman" pitchFamily="18" charset="0"/>
                <a:cs typeface="Times New Roman" pitchFamily="18" charset="0"/>
              </a:rPr>
              <a:t>	</a:t>
            </a:r>
          </a:p>
          <a:p>
            <a:pPr marL="609600" indent="-609600">
              <a:buFontTx/>
              <a:buNone/>
            </a:pPr>
            <a:r>
              <a:rPr lang="fr-FR" i="1" dirty="0">
                <a:latin typeface="Times New Roman" pitchFamily="18" charset="0"/>
                <a:cs typeface="Times New Roman" pitchFamily="18" charset="0"/>
              </a:rPr>
              <a:t>	</a:t>
            </a:r>
          </a:p>
          <a:p>
            <a:pPr marL="609600" indent="-609600">
              <a:buFontTx/>
              <a:buNone/>
            </a:pPr>
            <a:r>
              <a:rPr lang="fr-FR" i="1" dirty="0">
                <a:latin typeface="Times New Roman" pitchFamily="18" charset="0"/>
                <a:cs typeface="Times New Roman" pitchFamily="18" charset="0"/>
              </a:rPr>
              <a:t>	</a:t>
            </a:r>
            <a:r>
              <a:rPr lang="fr-FR" sz="4000" i="1" u="sng" dirty="0">
                <a:latin typeface="Times New Roman" pitchFamily="18" charset="0"/>
                <a:cs typeface="Times New Roman" pitchFamily="18" charset="0"/>
              </a:rPr>
              <a:t>La culture </a:t>
            </a:r>
            <a:r>
              <a:rPr lang="fr-FR" i="1" dirty="0">
                <a:latin typeface="Times New Roman" pitchFamily="18" charset="0"/>
                <a:cs typeface="Times New Roman" pitchFamily="18" charset="0"/>
              </a:rPr>
              <a:t>:</a:t>
            </a:r>
            <a:r>
              <a:rPr lang="fr-FR" dirty="0">
                <a:latin typeface="Times New Roman" pitchFamily="18" charset="0"/>
                <a:cs typeface="Times New Roman" pitchFamily="18" charset="0"/>
              </a:rPr>
              <a:t> </a:t>
            </a:r>
            <a:r>
              <a:rPr lang="fr-FR" sz="2800" dirty="0">
                <a:latin typeface="Times New Roman" pitchFamily="18" charset="0"/>
                <a:cs typeface="Times New Roman" pitchFamily="18" charset="0"/>
              </a:rPr>
              <a:t>les différences perceptuelles varient d’une culture à autre selon :</a:t>
            </a:r>
          </a:p>
          <a:p>
            <a:pPr marL="609600" indent="-609600">
              <a:buFontTx/>
              <a:buNone/>
            </a:pPr>
            <a:endParaRPr lang="fr-FR" sz="2800" dirty="0">
              <a:latin typeface="Times New Roman" pitchFamily="18" charset="0"/>
              <a:cs typeface="Times New Roman" pitchFamily="18" charset="0"/>
            </a:endParaRPr>
          </a:p>
          <a:p>
            <a:pPr marL="609600" indent="-609600">
              <a:buFont typeface="Wingdings" pitchFamily="2" charset="2"/>
              <a:buChar char="ü"/>
            </a:pPr>
            <a:r>
              <a:rPr lang="fr-FR" sz="2800" dirty="0">
                <a:latin typeface="Times New Roman" pitchFamily="18" charset="0"/>
                <a:cs typeface="Times New Roman" pitchFamily="18" charset="0"/>
              </a:rPr>
              <a:t>	La fonction des objets varie d’une culture à autre,  compte tenu des fondements de chaque culture ,de son mode d’organisation sociale, et des valeurs qui y sont prônées. </a:t>
            </a: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Rectangle 3"/>
          <p:cNvSpPr>
            <a:spLocks noGrp="1" noChangeArrowheads="1"/>
          </p:cNvSpPr>
          <p:nvPr>
            <p:ph type="body" idx="1"/>
          </p:nvPr>
        </p:nvSpPr>
        <p:spPr/>
        <p:txBody>
          <a:bodyPr/>
          <a:lstStyle/>
          <a:p>
            <a:pPr>
              <a:buFont typeface="Wingdings" pitchFamily="2" charset="2"/>
              <a:buChar char="ü"/>
            </a:pPr>
            <a:r>
              <a:rPr lang="fr-FR" dirty="0">
                <a:latin typeface="Times New Roman" pitchFamily="18" charset="0"/>
                <a:cs typeface="Times New Roman" pitchFamily="18" charset="0"/>
              </a:rPr>
              <a:t>	</a:t>
            </a:r>
            <a:r>
              <a:rPr lang="fr-FR" sz="2800" dirty="0">
                <a:latin typeface="Times New Roman" pitchFamily="18" charset="0"/>
                <a:cs typeface="Times New Roman" pitchFamily="18" charset="0"/>
              </a:rPr>
              <a:t>L’aspect familier de ces objets : les objets qui font une partie du cadre référentiel du percevant sont plus faciles à être perçus ,car ils existent chez lui.</a:t>
            </a:r>
          </a:p>
          <a:p>
            <a:pPr>
              <a:buFont typeface="Wingdings" pitchFamily="2" charset="2"/>
              <a:buNone/>
            </a:pPr>
            <a:endParaRPr lang="fr-FR" sz="2800" dirty="0">
              <a:latin typeface="Times New Roman" pitchFamily="18" charset="0"/>
              <a:cs typeface="Times New Roman" pitchFamily="18" charset="0"/>
            </a:endParaRPr>
          </a:p>
          <a:p>
            <a:pPr>
              <a:buFont typeface="Wingdings" pitchFamily="2" charset="2"/>
              <a:buChar char="ü"/>
            </a:pPr>
            <a:r>
              <a:rPr lang="fr-FR" sz="2800" dirty="0">
                <a:latin typeface="Times New Roman" pitchFamily="18" charset="0"/>
                <a:cs typeface="Times New Roman" pitchFamily="18" charset="0"/>
              </a:rPr>
              <a:t>	Les systèmes de communication, particulièrement le langage parlé, jouent un rôle majeur dans les processus de perception de la réalité.</a:t>
            </a:r>
          </a:p>
          <a:p>
            <a:endParaRPr lang="fr-FR"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4"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74435"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La perception sociale ou d'autrui</a:t>
            </a:r>
          </a:p>
        </p:txBody>
      </p:sp>
    </p:spTree>
  </p:cSld>
  <p:clrMapOvr>
    <a:masterClrMapping/>
  </p:clrMapOvr>
  <p:transition spd="med">
    <p:wheel spokes="1"/>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72387"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La perception sociale ou d'autrui</a:t>
            </a:r>
          </a:p>
        </p:txBody>
      </p:sp>
      <p:sp>
        <p:nvSpPr>
          <p:cNvPr id="272389" name="Rectangle 5"/>
          <p:cNvSpPr>
            <a:spLocks noChangeArrowheads="1"/>
          </p:cNvSpPr>
          <p:nvPr/>
        </p:nvSpPr>
        <p:spPr bwMode="auto">
          <a:xfrm>
            <a:off x="990600" y="5715000"/>
            <a:ext cx="7162800" cy="5334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1- La perception de la personne</a:t>
            </a:r>
          </a:p>
        </p:txBody>
      </p:sp>
    </p:spTree>
  </p:cSld>
  <p:clrMapOvr>
    <a:masterClrMapping/>
  </p:clrMapOvr>
  <p:transition spd="med">
    <p:wheel spokes="1"/>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body" idx="1"/>
          </p:nvPr>
        </p:nvSpPr>
        <p:spPr>
          <a:xfrm>
            <a:off x="381000" y="2819400"/>
            <a:ext cx="8229600" cy="1600200"/>
          </a:xfrm>
        </p:spPr>
        <p:txBody>
          <a:bodyPr/>
          <a:lstStyle/>
          <a:p>
            <a:pPr algn="ctr">
              <a:buFontTx/>
              <a:buNone/>
            </a:pPr>
            <a:r>
              <a:rPr lang="fr-FR" sz="7200">
                <a:solidFill>
                  <a:srgbClr val="CC0066"/>
                </a:solidFill>
                <a:latin typeface="Times New Roman" pitchFamily="18" charset="0"/>
                <a:cs typeface="Times New Roman" pitchFamily="18" charset="0"/>
              </a:rPr>
              <a:t>Activité 2</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457200" y="304800"/>
            <a:ext cx="8229600" cy="5821363"/>
          </a:xfrm>
        </p:spPr>
        <p:txBody>
          <a:bodyPr/>
          <a:lstStyle/>
          <a:p>
            <a:pPr>
              <a:buFontTx/>
              <a:buNone/>
            </a:pPr>
            <a:endParaRPr lang="fr-FR" dirty="0">
              <a:latin typeface="Times New Roman" pitchFamily="18" charset="0"/>
              <a:cs typeface="Times New Roman" pitchFamily="18" charset="0"/>
            </a:endParaRPr>
          </a:p>
          <a:p>
            <a:pPr>
              <a:buFontTx/>
              <a:buNone/>
            </a:pPr>
            <a:endParaRPr lang="fr-FR" dirty="0">
              <a:latin typeface="Times New Roman" pitchFamily="18" charset="0"/>
              <a:cs typeface="Times New Roman" pitchFamily="18" charset="0"/>
            </a:endParaRPr>
          </a:p>
          <a:p>
            <a:pPr>
              <a:buFontTx/>
              <a:buNone/>
            </a:pPr>
            <a:r>
              <a:rPr lang="fr-FR" dirty="0">
                <a:latin typeface="Times New Roman" pitchFamily="18" charset="0"/>
                <a:cs typeface="Times New Roman" pitchFamily="18" charset="0"/>
              </a:rPr>
              <a:t>	</a:t>
            </a:r>
          </a:p>
          <a:p>
            <a:pPr>
              <a:buFontTx/>
              <a:buNone/>
            </a:pPr>
            <a:r>
              <a:rPr lang="fr-FR" dirty="0">
                <a:latin typeface="Times New Roman" pitchFamily="18" charset="0"/>
                <a:cs typeface="Times New Roman" pitchFamily="18" charset="0"/>
              </a:rPr>
              <a:t>	</a:t>
            </a:r>
            <a:r>
              <a:rPr lang="fr-FR" sz="2800" dirty="0">
                <a:latin typeface="Times New Roman" pitchFamily="18" charset="0"/>
                <a:cs typeface="Times New Roman" pitchFamily="18" charset="0"/>
              </a:rPr>
              <a:t>La perception sociale est le moyen par lequel les gens se forment des impressions et peuvent arriver à se comprendre les uns les autres.</a:t>
            </a:r>
          </a:p>
          <a:p>
            <a:pPr>
              <a:buFontTx/>
              <a:buNone/>
            </a:pPr>
            <a:r>
              <a:rPr lang="fr-FR" sz="2800" dirty="0">
                <a:latin typeface="Times New Roman" pitchFamily="18" charset="0"/>
                <a:cs typeface="Times New Roman" pitchFamily="18" charset="0"/>
              </a:rPr>
              <a:t>	Les facteurs qui interviennent dans las façon dont une personne perçoit autrui sont:</a:t>
            </a:r>
          </a:p>
          <a:p>
            <a:pPr>
              <a:buFontTx/>
              <a:buNone/>
            </a:pPr>
            <a:endParaRPr lang="fr-FR" sz="2800" dirty="0">
              <a:solidFill>
                <a:srgbClr val="FFFF00"/>
              </a:solidFill>
              <a:latin typeface="Times New Roman" pitchFamily="18" charset="0"/>
              <a:cs typeface="Times New Roman" pitchFamily="18" charset="0"/>
            </a:endParaRPr>
          </a:p>
          <a:p>
            <a:pPr>
              <a:buFontTx/>
              <a:buNone/>
            </a:pPr>
            <a:r>
              <a:rPr lang="fr-FR" sz="2800" dirty="0">
                <a:solidFill>
                  <a:srgbClr val="FFFF00"/>
                </a:solidFill>
                <a:latin typeface="Times New Roman" pitchFamily="18" charset="0"/>
                <a:cs typeface="Times New Roman" pitchFamily="18" charset="0"/>
              </a:rPr>
              <a:t>	</a:t>
            </a:r>
          </a:p>
        </p:txBody>
      </p:sp>
    </p:spTree>
  </p:cSld>
  <p:clrMapOvr>
    <a:masterClrMapping/>
  </p:clrMapOvr>
  <p:transition spd="med">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bg1"/>
            </a:solidFill>
            <a:miter lim="800000"/>
            <a:headEnd/>
            <a:tailEnd/>
          </a:ln>
          <a:effectLst/>
        </p:spPr>
        <p:txBody>
          <a:bodyPr wrap="none" anchor="ctr"/>
          <a:lstStyle/>
          <a:p>
            <a:pPr algn="ctr"/>
            <a:endParaRPr lang="fr-FR" sz="1800"/>
          </a:p>
          <a:p>
            <a:pPr algn="ctr"/>
            <a:endParaRPr lang="fr-FR" sz="1800"/>
          </a:p>
        </p:txBody>
      </p:sp>
      <p:sp>
        <p:nvSpPr>
          <p:cNvPr id="296963" name="Rectangle 3"/>
          <p:cNvSpPr>
            <a:spLocks noGrp="1" noChangeArrowheads="1"/>
          </p:cNvSpPr>
          <p:nvPr>
            <p:ph type="body" idx="1"/>
          </p:nvPr>
        </p:nvSpPr>
        <p:spPr>
          <a:xfrm>
            <a:off x="4572000" y="1981200"/>
            <a:ext cx="4114800" cy="3840163"/>
          </a:xfrm>
          <a:noFill/>
          <a:ln/>
        </p:spPr>
        <p:txBody>
          <a:bodyPr/>
          <a:lstStyle/>
          <a:p>
            <a:pPr>
              <a:buFontTx/>
              <a:buNone/>
            </a:pPr>
            <a:r>
              <a:rPr lang="fr-FR">
                <a:latin typeface="Times New Roman" pitchFamily="18" charset="0"/>
                <a:cs typeface="Times New Roman" pitchFamily="18" charset="0"/>
              </a:rPr>
              <a:t>	</a:t>
            </a:r>
            <a:r>
              <a:rPr lang="fr-FR" sz="2800" b="1">
                <a:solidFill>
                  <a:srgbClr val="993300"/>
                </a:solidFill>
                <a:latin typeface="Monotype Corsiva" pitchFamily="66" charset="0"/>
                <a:cs typeface="Times New Roman" pitchFamily="18" charset="0"/>
              </a:rPr>
              <a:t>‘La température d’une même eau nous semble plus au moins élevée selon l’adaptation thermique de la main qu’on y plonge</a:t>
            </a:r>
            <a:r>
              <a:rPr lang="fr-FR" b="1">
                <a:solidFill>
                  <a:srgbClr val="993300"/>
                </a:solidFill>
                <a:latin typeface="Monotype Corsiva" pitchFamily="66" charset="0"/>
                <a:cs typeface="Times New Roman" pitchFamily="18" charset="0"/>
              </a:rPr>
              <a:t>’</a:t>
            </a:r>
            <a:r>
              <a:rPr lang="fr-FR" sz="2800">
                <a:latin typeface="Times New Roman" pitchFamily="18" charset="0"/>
                <a:cs typeface="Times New Roman" pitchFamily="18" charset="0"/>
              </a:rPr>
              <a:t> 	</a:t>
            </a:r>
            <a:r>
              <a:rPr lang="fr-FR" sz="2000">
                <a:solidFill>
                  <a:srgbClr val="993300"/>
                </a:solidFill>
                <a:latin typeface="Times New Roman" pitchFamily="18" charset="0"/>
                <a:cs typeface="Times New Roman" pitchFamily="18" charset="0"/>
              </a:rPr>
              <a:t>Berkeley: La sensation.</a:t>
            </a:r>
          </a:p>
          <a:p>
            <a:pPr>
              <a:buFontTx/>
              <a:buNone/>
            </a:pPr>
            <a:endParaRPr lang="fr-FR" sz="20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endParaRPr lang="fr-FR" sz="2000">
              <a:solidFill>
                <a:srgbClr val="993300"/>
              </a:solidFill>
              <a:latin typeface="Times New Roman" pitchFamily="18" charset="0"/>
              <a:cs typeface="Times New Roman" pitchFamily="18" charset="0"/>
            </a:endParaRPr>
          </a:p>
        </p:txBody>
      </p:sp>
      <p:pic>
        <p:nvPicPr>
          <p:cNvPr id="296965" name="Picture 5" descr="Berkeley">
            <a:hlinkClick r:id="rId2"/>
          </p:cNvPr>
          <p:cNvPicPr>
            <a:picLocks noChangeAspect="1" noChangeArrowheads="1"/>
          </p:cNvPicPr>
          <p:nvPr/>
        </p:nvPicPr>
        <p:blipFill>
          <a:blip r:embed="rId3" cstate="print"/>
          <a:srcRect/>
          <a:stretch>
            <a:fillRect/>
          </a:stretch>
        </p:blipFill>
        <p:spPr bwMode="auto">
          <a:xfrm>
            <a:off x="304800" y="1752600"/>
            <a:ext cx="4433888" cy="3627438"/>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wedge">
                                      <p:cBhvr>
                                        <p:cTn id="7" dur="2000"/>
                                        <p:tgtEl>
                                          <p:spTgt spid="29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457200" y="304800"/>
            <a:ext cx="8229600" cy="6172200"/>
          </a:xfrm>
        </p:spPr>
        <p:txBody>
          <a:bodyPr/>
          <a:lstStyle/>
          <a:p>
            <a:pPr marL="609600" indent="-609600">
              <a:buFontTx/>
              <a:buNone/>
            </a:pPr>
            <a:r>
              <a:rPr lang="fr-FR" dirty="0">
                <a:latin typeface="Times New Roman" pitchFamily="18" charset="0"/>
                <a:cs typeface="Times New Roman" pitchFamily="18" charset="0"/>
              </a:rPr>
              <a:t>	</a:t>
            </a:r>
            <a:endParaRPr lang="fr-FR" dirty="0">
              <a:solidFill>
                <a:srgbClr val="FFFF00"/>
              </a:solidFill>
              <a:latin typeface="Times New Roman" pitchFamily="18" charset="0"/>
              <a:cs typeface="Times New Roman" pitchFamily="18" charset="0"/>
            </a:endParaRPr>
          </a:p>
          <a:p>
            <a:pPr marL="609600" indent="-609600">
              <a:buFontTx/>
              <a:buNone/>
            </a:pPr>
            <a:r>
              <a:rPr lang="fr-FR" sz="3600" b="1" dirty="0">
                <a:solidFill>
                  <a:srgbClr val="FFFF00"/>
                </a:solidFill>
                <a:latin typeface="Times New Roman" pitchFamily="18" charset="0"/>
                <a:cs typeface="Times New Roman" pitchFamily="18" charset="0"/>
              </a:rPr>
              <a:t>	</a:t>
            </a:r>
            <a:r>
              <a:rPr lang="fr-FR" sz="3600" b="1" u="sng" dirty="0">
                <a:latin typeface="Times New Roman" pitchFamily="18" charset="0"/>
                <a:cs typeface="Times New Roman" pitchFamily="18" charset="0"/>
              </a:rPr>
              <a:t>1- </a:t>
            </a:r>
            <a:r>
              <a:rPr lang="fr-FR" sz="3600" b="1" i="1" u="sng" dirty="0">
                <a:latin typeface="Times New Roman" pitchFamily="18" charset="0"/>
                <a:cs typeface="Times New Roman" pitchFamily="18" charset="0"/>
              </a:rPr>
              <a:t>Les caractéristiques de la personne</a:t>
            </a:r>
            <a:r>
              <a:rPr lang="fr-FR" sz="3600" b="1" u="sng" dirty="0">
                <a:latin typeface="Times New Roman" pitchFamily="18" charset="0"/>
                <a:cs typeface="Times New Roman" pitchFamily="18" charset="0"/>
              </a:rPr>
              <a:t> </a:t>
            </a:r>
            <a:r>
              <a:rPr lang="fr-FR" sz="3600" b="1" i="1" u="sng" dirty="0">
                <a:latin typeface="Times New Roman" pitchFamily="18" charset="0"/>
                <a:cs typeface="Times New Roman" pitchFamily="18" charset="0"/>
              </a:rPr>
              <a:t>perçue</a:t>
            </a:r>
            <a:r>
              <a:rPr lang="fr-FR" b="1" u="sng" dirty="0">
                <a:latin typeface="Times New Roman" pitchFamily="18" charset="0"/>
                <a:cs typeface="Times New Roman" pitchFamily="18" charset="0"/>
              </a:rPr>
              <a:t> :</a:t>
            </a:r>
          </a:p>
          <a:p>
            <a:pPr marL="609600" indent="-609600">
              <a:buFontTx/>
              <a:buNone/>
            </a:pPr>
            <a:endParaRPr lang="fr-FR" b="1" u="sng" dirty="0">
              <a:latin typeface="Times New Roman" pitchFamily="18" charset="0"/>
              <a:cs typeface="Times New Roman" pitchFamily="18" charset="0"/>
            </a:endParaRPr>
          </a:p>
          <a:p>
            <a:pPr marL="609600" indent="-609600">
              <a:buFontTx/>
              <a:buNone/>
            </a:pPr>
            <a:r>
              <a:rPr lang="fr-FR" dirty="0">
                <a:latin typeface="Times New Roman" pitchFamily="18" charset="0"/>
                <a:cs typeface="Times New Roman" pitchFamily="18" charset="0"/>
              </a:rPr>
              <a:t>	</a:t>
            </a:r>
            <a:r>
              <a:rPr lang="fr-FR" sz="2800" dirty="0">
                <a:latin typeface="Times New Roman" pitchFamily="18" charset="0"/>
                <a:cs typeface="Times New Roman" pitchFamily="18" charset="0"/>
              </a:rPr>
              <a:t>En percevant quelqu’un d’autre nous relevons des indices divers à son égard :</a:t>
            </a:r>
          </a:p>
          <a:p>
            <a:pPr marL="990600" lvl="1" indent="-533400">
              <a:buFontTx/>
              <a:buNone/>
            </a:pPr>
            <a:r>
              <a:rPr lang="fr-FR" dirty="0">
                <a:latin typeface="Times New Roman" pitchFamily="18" charset="0"/>
                <a:cs typeface="Times New Roman" pitchFamily="18" charset="0"/>
              </a:rPr>
              <a:t>	l’expression de son visage;</a:t>
            </a:r>
          </a:p>
          <a:p>
            <a:pPr marL="990600" lvl="1" indent="-533400">
              <a:buFontTx/>
              <a:buNone/>
            </a:pPr>
            <a:r>
              <a:rPr lang="fr-FR" dirty="0">
                <a:latin typeface="Times New Roman" pitchFamily="18" charset="0"/>
                <a:cs typeface="Times New Roman" pitchFamily="18" charset="0"/>
              </a:rPr>
              <a:t>	son apparence générale;</a:t>
            </a:r>
          </a:p>
          <a:p>
            <a:pPr marL="990600" lvl="1" indent="-533400">
              <a:buFontTx/>
              <a:buNone/>
            </a:pPr>
            <a:r>
              <a:rPr lang="fr-FR" dirty="0">
                <a:latin typeface="Times New Roman" pitchFamily="18" charset="0"/>
                <a:cs typeface="Times New Roman" pitchFamily="18" charset="0"/>
              </a:rPr>
              <a:t>	la couleur de sa peau; </a:t>
            </a:r>
          </a:p>
          <a:p>
            <a:pPr marL="990600" lvl="1" indent="-533400">
              <a:buFontTx/>
              <a:buNone/>
            </a:pPr>
            <a:r>
              <a:rPr lang="fr-FR" dirty="0">
                <a:latin typeface="Times New Roman" pitchFamily="18" charset="0"/>
                <a:cs typeface="Times New Roman" pitchFamily="18" charset="0"/>
              </a:rPr>
              <a:t>	sa manière de se tenir; </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533400" y="533400"/>
            <a:ext cx="8229600" cy="5638800"/>
          </a:xfrm>
        </p:spPr>
        <p:txBody>
          <a:bodyPr/>
          <a:lstStyle/>
          <a:p>
            <a:pPr lvl="1">
              <a:buFontTx/>
              <a:buNone/>
            </a:pPr>
            <a:r>
              <a:rPr lang="fr-FR" dirty="0">
                <a:latin typeface="Times New Roman" pitchFamily="18" charset="0"/>
                <a:cs typeface="Times New Roman" pitchFamily="18" charset="0"/>
              </a:rPr>
              <a:t>	</a:t>
            </a:r>
          </a:p>
          <a:p>
            <a:pPr lvl="1">
              <a:buFontTx/>
              <a:buNone/>
            </a:pPr>
            <a:endParaRPr lang="fr-FR" dirty="0">
              <a:latin typeface="Times New Roman" pitchFamily="18" charset="0"/>
              <a:cs typeface="Times New Roman" pitchFamily="18" charset="0"/>
            </a:endParaRPr>
          </a:p>
          <a:p>
            <a:pPr lvl="1">
              <a:buFontTx/>
              <a:buNone/>
            </a:pPr>
            <a:r>
              <a:rPr lang="fr-FR" dirty="0">
                <a:latin typeface="Times New Roman" pitchFamily="18" charset="0"/>
                <a:cs typeface="Times New Roman" pitchFamily="18" charset="0"/>
              </a:rPr>
              <a:t>	son âge, son sexe;</a:t>
            </a:r>
          </a:p>
          <a:p>
            <a:pPr lvl="1">
              <a:buFontTx/>
              <a:buNone/>
            </a:pPr>
            <a:r>
              <a:rPr lang="fr-FR" dirty="0">
                <a:latin typeface="Times New Roman" pitchFamily="18" charset="0"/>
                <a:cs typeface="Times New Roman" pitchFamily="18" charset="0"/>
              </a:rPr>
              <a:t>	le timbre de sa voix;</a:t>
            </a:r>
          </a:p>
          <a:p>
            <a:pPr lvl="1">
              <a:buFontTx/>
              <a:buNone/>
            </a:pPr>
            <a:r>
              <a:rPr lang="fr-FR" dirty="0">
                <a:latin typeface="Times New Roman" pitchFamily="18" charset="0"/>
                <a:cs typeface="Times New Roman" pitchFamily="18" charset="0"/>
              </a:rPr>
              <a:t>	certains traits de sa personnalité;</a:t>
            </a:r>
          </a:p>
          <a:p>
            <a:pPr lvl="1">
              <a:buFontTx/>
              <a:buNone/>
            </a:pPr>
            <a:r>
              <a:rPr lang="fr-FR" dirty="0">
                <a:latin typeface="Times New Roman" pitchFamily="18" charset="0"/>
                <a:cs typeface="Times New Roman" pitchFamily="18" charset="0"/>
              </a:rPr>
              <a:t>	son comportement etc.</a:t>
            </a:r>
          </a:p>
          <a:p>
            <a:pPr>
              <a:buFontTx/>
              <a:buNone/>
            </a:pPr>
            <a:r>
              <a:rPr lang="fr-FR" dirty="0">
                <a:latin typeface="Times New Roman" pitchFamily="18" charset="0"/>
                <a:cs typeface="Times New Roman" pitchFamily="18" charset="0"/>
              </a:rPr>
              <a:t>	Certains indices peuvent fournir une information contrairement à beaucoup d’autre.</a:t>
            </a:r>
          </a:p>
          <a:p>
            <a:endParaRPr lang="fr-FR"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457200" y="609600"/>
            <a:ext cx="8229600" cy="5516563"/>
          </a:xfrm>
        </p:spPr>
        <p:txBody>
          <a:bodyPr/>
          <a:lstStyle/>
          <a:p>
            <a:pPr>
              <a:buFontTx/>
              <a:buNone/>
            </a:pPr>
            <a:endParaRPr lang="fr-FR" sz="2800" dirty="0">
              <a:latin typeface="Times New Roman" pitchFamily="18" charset="0"/>
              <a:cs typeface="Times New Roman" pitchFamily="18" charset="0"/>
            </a:endParaRPr>
          </a:p>
          <a:p>
            <a:pPr>
              <a:buFontTx/>
              <a:buNone/>
            </a:pPr>
            <a:r>
              <a:rPr lang="fr-FR" sz="2800" dirty="0">
                <a:latin typeface="Times New Roman" pitchFamily="18" charset="0"/>
                <a:cs typeface="Times New Roman" pitchFamily="18" charset="0"/>
              </a:rPr>
              <a:t>	</a:t>
            </a:r>
          </a:p>
          <a:p>
            <a:pPr>
              <a:buFontTx/>
              <a:buNone/>
            </a:pPr>
            <a:r>
              <a:rPr lang="fr-FR" sz="2800" dirty="0">
                <a:latin typeface="Times New Roman" pitchFamily="18" charset="0"/>
                <a:cs typeface="Times New Roman" pitchFamily="18" charset="0"/>
              </a:rPr>
              <a:t>	Il semble que chacun de nous ait des </a:t>
            </a:r>
            <a:r>
              <a:rPr lang="fr-FR" sz="2800" i="1" dirty="0">
                <a:latin typeface="Times New Roman" pitchFamily="18" charset="0"/>
                <a:cs typeface="Times New Roman" pitchFamily="18" charset="0"/>
              </a:rPr>
              <a:t>théories implicites</a:t>
            </a:r>
            <a:r>
              <a:rPr lang="fr-FR" sz="2800" dirty="0">
                <a:latin typeface="Times New Roman" pitchFamily="18" charset="0"/>
                <a:cs typeface="Times New Roman" pitchFamily="18" charset="0"/>
              </a:rPr>
              <a:t> sur la personnalité d’autrui, c'est-à-dire la façon dont certains caractéristiques physiques sont liés à certains traits de sa personnalité et à certains de ses comportements. Autrement, les convictions et les présomptions que nous formons à ce sujet peuvent affecter la façon dont nous voyons et traitons autrui. </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457200" y="457200"/>
            <a:ext cx="8229600" cy="5668963"/>
          </a:xfrm>
        </p:spPr>
        <p:txBody>
          <a:bodyPr/>
          <a:lstStyle/>
          <a:p>
            <a:pPr>
              <a:buFontTx/>
              <a:buNone/>
            </a:pPr>
            <a:r>
              <a:rPr lang="fr-FR" sz="2800" dirty="0">
                <a:latin typeface="Times New Roman" pitchFamily="18" charset="0"/>
                <a:cs typeface="Times New Roman" pitchFamily="18" charset="0"/>
              </a:rPr>
              <a:t>	</a:t>
            </a:r>
          </a:p>
          <a:p>
            <a:pPr>
              <a:buFontTx/>
              <a:buNone/>
            </a:pPr>
            <a:r>
              <a:rPr lang="fr-FR" sz="2800" dirty="0">
                <a:latin typeface="Times New Roman" pitchFamily="18" charset="0"/>
                <a:cs typeface="Times New Roman" pitchFamily="18" charset="0"/>
              </a:rPr>
              <a:t>	Dans le meilleur des cas ,la façon dont les personnes relient les unes aux autres les caractéristiques et les traits d’autrui les aide à organiser leurs perceptions et à mieux comprendre le monde dans lequel elles vivent .</a:t>
            </a:r>
          </a:p>
          <a:p>
            <a:pPr>
              <a:buFontTx/>
              <a:buNone/>
            </a:pPr>
            <a:endParaRPr lang="fr-FR" sz="2800" dirty="0">
              <a:latin typeface="Times New Roman" pitchFamily="18" charset="0"/>
              <a:cs typeface="Times New Roman" pitchFamily="18" charset="0"/>
            </a:endParaRPr>
          </a:p>
          <a:p>
            <a:pPr>
              <a:buFontTx/>
              <a:buNone/>
            </a:pPr>
            <a:r>
              <a:rPr lang="fr-FR" sz="2800" dirty="0">
                <a:latin typeface="Times New Roman" pitchFamily="18" charset="0"/>
                <a:cs typeface="Times New Roman" pitchFamily="18" charset="0"/>
              </a:rPr>
              <a:t>	Par contre, le fait de former </a:t>
            </a:r>
            <a:r>
              <a:rPr lang="fr-FR" sz="2800" i="1" dirty="0">
                <a:latin typeface="Times New Roman" pitchFamily="18" charset="0"/>
                <a:cs typeface="Times New Roman" pitchFamily="18" charset="0"/>
              </a:rPr>
              <a:t>des théories implicites</a:t>
            </a:r>
            <a:r>
              <a:rPr lang="fr-FR" sz="2800" dirty="0">
                <a:latin typeface="Times New Roman" pitchFamily="18" charset="0"/>
                <a:cs typeface="Times New Roman" pitchFamily="18" charset="0"/>
              </a:rPr>
              <a:t> de la personnalité d’autrui conduit à des erreurs de la perception. </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457200" y="685800"/>
            <a:ext cx="8229600" cy="5440363"/>
          </a:xfrm>
        </p:spPr>
        <p:txBody>
          <a:bodyPr/>
          <a:lstStyle/>
          <a:p>
            <a:pPr>
              <a:buFontTx/>
              <a:buNone/>
            </a:pPr>
            <a:r>
              <a:rPr lang="fr-FR" dirty="0"/>
              <a:t>	</a:t>
            </a:r>
          </a:p>
          <a:p>
            <a:pPr>
              <a:buFontTx/>
              <a:buNone/>
            </a:pPr>
            <a:r>
              <a:rPr lang="fr-FR" sz="3600" dirty="0"/>
              <a:t>	</a:t>
            </a:r>
            <a:r>
              <a:rPr lang="fr-FR" sz="3600" b="1" i="1" u="sng" dirty="0">
                <a:latin typeface="Times New Roman" pitchFamily="18" charset="0"/>
                <a:cs typeface="Times New Roman" pitchFamily="18" charset="0"/>
              </a:rPr>
              <a:t>2- Les caractéristiques du percevant</a:t>
            </a:r>
            <a:r>
              <a:rPr lang="fr-FR" sz="3600" b="1" u="sng" dirty="0">
                <a:latin typeface="Times New Roman" pitchFamily="18" charset="0"/>
                <a:cs typeface="Times New Roman" pitchFamily="18" charset="0"/>
              </a:rPr>
              <a:t>:</a:t>
            </a:r>
            <a:r>
              <a:rPr lang="fr-FR" sz="2800" dirty="0">
                <a:latin typeface="Times New Roman" pitchFamily="18" charset="0"/>
                <a:cs typeface="Times New Roman" pitchFamily="18" charset="0"/>
              </a:rPr>
              <a:t> </a:t>
            </a:r>
          </a:p>
          <a:p>
            <a:pPr>
              <a:buFontTx/>
              <a:buNone/>
            </a:pPr>
            <a:r>
              <a:rPr lang="fr-FR" sz="2800" dirty="0">
                <a:latin typeface="Times New Roman" pitchFamily="18" charset="0"/>
                <a:cs typeface="Times New Roman" pitchFamily="18" charset="0"/>
              </a:rPr>
              <a:t>	la façon de percevoir autrui est en grande partie déterminée par les traits, valeurs, attitudes, humeurs et expériences passées qui forment notre propre personnalité (Facteurs internes).</a:t>
            </a: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457200" y="609600"/>
            <a:ext cx="8229600" cy="5516563"/>
          </a:xfrm>
        </p:spPr>
        <p:txBody>
          <a:bodyPr/>
          <a:lstStyle/>
          <a:p>
            <a:pPr>
              <a:buFontTx/>
              <a:buNone/>
            </a:pPr>
            <a:r>
              <a:rPr lang="fr-FR" dirty="0">
                <a:latin typeface="Times New Roman" pitchFamily="18" charset="0"/>
                <a:cs typeface="Times New Roman" pitchFamily="18" charset="0"/>
              </a:rPr>
              <a:t>	</a:t>
            </a:r>
          </a:p>
          <a:p>
            <a:pPr>
              <a:buFontTx/>
              <a:buNone/>
            </a:pPr>
            <a:r>
              <a:rPr lang="fr-FR" dirty="0">
                <a:latin typeface="Times New Roman" pitchFamily="18" charset="0"/>
                <a:cs typeface="Times New Roman" pitchFamily="18" charset="0"/>
              </a:rPr>
              <a:t>	</a:t>
            </a:r>
            <a:r>
              <a:rPr lang="fr-FR" sz="3600" b="1" i="1" u="sng" dirty="0">
                <a:latin typeface="Times New Roman" pitchFamily="18" charset="0"/>
                <a:cs typeface="Times New Roman" pitchFamily="18" charset="0"/>
              </a:rPr>
              <a:t>3- La situation ou le cadre</a:t>
            </a:r>
            <a:r>
              <a:rPr lang="fr-FR" sz="2800" dirty="0">
                <a:latin typeface="Times New Roman" pitchFamily="18" charset="0"/>
                <a:cs typeface="Times New Roman" pitchFamily="18" charset="0"/>
              </a:rPr>
              <a:t> influence également la manière dont une personne en perçoit une autre.</a:t>
            </a:r>
          </a:p>
          <a:p>
            <a:pPr>
              <a:buFontTx/>
              <a:buNone/>
            </a:pPr>
            <a:r>
              <a:rPr lang="fr-FR" sz="2800" dirty="0">
                <a:latin typeface="Times New Roman" pitchFamily="18" charset="0"/>
                <a:cs typeface="Times New Roman" pitchFamily="18" charset="0"/>
              </a:rPr>
              <a:t>	Exemple: Si vous rencontrez quelqu’un pour la première fois en compagnie d’un tiers que vous respectez et admirez, votre perception sera, peut être, influencée positivement par cette circonstance et vice versa.</a:t>
            </a: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457200" y="838200"/>
            <a:ext cx="8229600" cy="5287963"/>
          </a:xfrm>
        </p:spPr>
        <p:txBody>
          <a:bodyPr/>
          <a:lstStyle/>
          <a:p>
            <a:pPr>
              <a:buFontTx/>
              <a:buNone/>
            </a:pPr>
            <a:r>
              <a:rPr lang="fr-FR" dirty="0">
                <a:latin typeface="Times New Roman" pitchFamily="18" charset="0"/>
                <a:cs typeface="Times New Roman" pitchFamily="18" charset="0"/>
              </a:rPr>
              <a:t>	</a:t>
            </a:r>
          </a:p>
          <a:p>
            <a:pPr>
              <a:buFontTx/>
              <a:buNone/>
            </a:pPr>
            <a:r>
              <a:rPr lang="fr-FR" dirty="0">
                <a:latin typeface="Times New Roman" pitchFamily="18" charset="0"/>
                <a:cs typeface="Times New Roman" pitchFamily="18" charset="0"/>
              </a:rPr>
              <a:t>	</a:t>
            </a:r>
          </a:p>
          <a:p>
            <a:pPr>
              <a:buFontTx/>
              <a:buNone/>
            </a:pPr>
            <a:r>
              <a:rPr lang="fr-FR" dirty="0">
                <a:latin typeface="Times New Roman" pitchFamily="18" charset="0"/>
                <a:cs typeface="Times New Roman" pitchFamily="18" charset="0"/>
              </a:rPr>
              <a:t>	</a:t>
            </a:r>
            <a:r>
              <a:rPr lang="fr-FR" sz="2800" dirty="0">
                <a:latin typeface="Times New Roman" pitchFamily="18" charset="0"/>
                <a:cs typeface="Times New Roman" pitchFamily="18" charset="0"/>
              </a:rPr>
              <a:t>Bien entendu, cette première perception positive qu’elle soit ou négative peut se modifier dans la mesure où vous établirez vous-même des relations avec cet individu dans d’autre circonstances.</a:t>
            </a: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82"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76483"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La perception sociale ou d'autrui</a:t>
            </a:r>
          </a:p>
        </p:txBody>
      </p:sp>
    </p:spTree>
  </p:cSld>
  <p:clrMapOvr>
    <a:masterClrMapping/>
  </p:clrMapOvr>
  <p:transition spd="med">
    <p:wheel spokes="1"/>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06"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77507"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La perception sociale ou d'autrui</a:t>
            </a:r>
          </a:p>
        </p:txBody>
      </p:sp>
      <p:sp>
        <p:nvSpPr>
          <p:cNvPr id="277508" name="Rectangle 4"/>
          <p:cNvSpPr>
            <a:spLocks noChangeArrowheads="1"/>
          </p:cNvSpPr>
          <p:nvPr/>
        </p:nvSpPr>
        <p:spPr bwMode="auto">
          <a:xfrm>
            <a:off x="990600" y="5715000"/>
            <a:ext cx="7162800" cy="8382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2- Les attributions: modes de perception </a:t>
            </a:r>
          </a:p>
          <a:p>
            <a:pPr algn="ctr"/>
            <a:r>
              <a:rPr lang="fr-FR" b="1">
                <a:solidFill>
                  <a:srgbClr val="FF6600"/>
                </a:solidFill>
                <a:latin typeface="Times New Roman" pitchFamily="18" charset="0"/>
              </a:rPr>
              <a:t>des causes du comportement</a:t>
            </a:r>
          </a:p>
        </p:txBody>
      </p:sp>
    </p:spTree>
  </p:cSld>
  <p:clrMapOvr>
    <a:masterClrMapping/>
  </p:clrMapOvr>
  <p:transition spd="med">
    <p:wheel spokes="1"/>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p:txBody>
          <a:bodyPr>
            <a:normAutofit/>
          </a:bodyPr>
          <a:lstStyle/>
          <a:p>
            <a:pPr>
              <a:buFontTx/>
              <a:buNone/>
            </a:pPr>
            <a:r>
              <a:rPr lang="fr-FR" sz="2400" dirty="0">
                <a:solidFill>
                  <a:srgbClr val="003366"/>
                </a:solidFill>
                <a:latin typeface="Times New Roman" pitchFamily="18" charset="0"/>
                <a:cs typeface="Times New Roman" pitchFamily="18" charset="0"/>
              </a:rPr>
              <a:t>	</a:t>
            </a:r>
            <a:r>
              <a:rPr lang="fr-FR" sz="2600" dirty="0">
                <a:latin typeface="Times New Roman" pitchFamily="18" charset="0"/>
                <a:cs typeface="Times New Roman" pitchFamily="18" charset="0"/>
              </a:rPr>
              <a:t>On appelle processus d’attribution l’ensemble des moyens qui permettent à une personne de comprendre les raisons du comportement d’autrui.</a:t>
            </a:r>
          </a:p>
          <a:p>
            <a:pPr>
              <a:buFontTx/>
              <a:buNone/>
            </a:pPr>
            <a:r>
              <a:rPr lang="fr-FR" sz="2600" dirty="0">
                <a:latin typeface="Times New Roman" pitchFamily="18" charset="0"/>
                <a:cs typeface="Times New Roman" pitchFamily="18" charset="0"/>
              </a:rPr>
              <a:t>	L’attribution est l’implication volontaire et consciente de l’auteur à l’égard d’un stimulus (gestes, conduite, paroles…) dans le but de le comprendre. </a:t>
            </a:r>
          </a:p>
          <a:p>
            <a:endParaRPr lang="fr-FR" sz="2600" dirty="0">
              <a:latin typeface="Times New Roman" pitchFamily="18" charset="0"/>
              <a:cs typeface="Times New Roman" pitchFamily="18" charset="0"/>
            </a:endParaRPr>
          </a:p>
        </p:txBody>
      </p:sp>
    </p:spTree>
  </p:cSld>
  <p:clrMapOvr>
    <a:masterClrMapping/>
  </p:clrMapOvr>
  <p:transition spd="med">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bg1"/>
            </a:solidFill>
            <a:miter lim="800000"/>
            <a:headEnd/>
            <a:tailEnd/>
          </a:ln>
          <a:effectLst/>
        </p:spPr>
        <p:txBody>
          <a:bodyPr wrap="none" anchor="ctr"/>
          <a:lstStyle/>
          <a:p>
            <a:pPr algn="ctr"/>
            <a:endParaRPr lang="fr-FR" sz="1800"/>
          </a:p>
          <a:p>
            <a:pPr algn="ctr"/>
            <a:endParaRPr lang="fr-FR" sz="1800"/>
          </a:p>
        </p:txBody>
      </p:sp>
      <p:sp>
        <p:nvSpPr>
          <p:cNvPr id="189443" name="Rectangle 3"/>
          <p:cNvSpPr>
            <a:spLocks noGrp="1" noChangeArrowheads="1"/>
          </p:cNvSpPr>
          <p:nvPr>
            <p:ph type="body" idx="1"/>
          </p:nvPr>
        </p:nvSpPr>
        <p:spPr>
          <a:xfrm>
            <a:off x="4343400" y="1676400"/>
            <a:ext cx="4343400" cy="3505200"/>
          </a:xfrm>
          <a:noFill/>
          <a:ln/>
        </p:spPr>
        <p:txBody>
          <a:bodyPr/>
          <a:lstStyle/>
          <a:p>
            <a:pPr>
              <a:buFontTx/>
              <a:buNone/>
            </a:pPr>
            <a:r>
              <a:rPr lang="fr-FR">
                <a:latin typeface="Times New Roman" pitchFamily="18" charset="0"/>
                <a:cs typeface="Times New Roman" pitchFamily="18" charset="0"/>
              </a:rPr>
              <a:t>   </a:t>
            </a:r>
            <a:r>
              <a:rPr lang="fr-FR" sz="2800" b="1">
                <a:solidFill>
                  <a:srgbClr val="FF9966"/>
                </a:solidFill>
                <a:latin typeface="Monotype Corsiva" pitchFamily="66" charset="0"/>
                <a:cs typeface="Times New Roman" pitchFamily="18" charset="0"/>
              </a:rPr>
              <a:t>‘La perception est réhabilitée, mais seulement comme matière de la connaissance dont l’entendement fournit la forme’</a:t>
            </a:r>
            <a:r>
              <a:rPr lang="fr-FR" sz="2800">
                <a:solidFill>
                  <a:srgbClr val="FF9966"/>
                </a:solidFill>
                <a:latin typeface="Times New Roman" pitchFamily="18" charset="0"/>
                <a:cs typeface="Times New Roman" pitchFamily="18" charset="0"/>
              </a:rPr>
              <a:t> </a:t>
            </a:r>
          </a:p>
          <a:p>
            <a:pPr>
              <a:buFontTx/>
              <a:buNone/>
            </a:pPr>
            <a:r>
              <a:rPr lang="fr-FR" sz="2800">
                <a:solidFill>
                  <a:srgbClr val="FF9966"/>
                </a:solidFill>
                <a:latin typeface="Times New Roman" pitchFamily="18" charset="0"/>
                <a:cs typeface="Times New Roman" pitchFamily="18" charset="0"/>
              </a:rPr>
              <a:t>			</a:t>
            </a:r>
            <a:r>
              <a:rPr lang="fr-FR" sz="2000">
                <a:solidFill>
                  <a:srgbClr val="FF9966"/>
                </a:solidFill>
                <a:latin typeface="Times New Roman" pitchFamily="18" charset="0"/>
                <a:cs typeface="Times New Roman" pitchFamily="18" charset="0"/>
              </a:rPr>
              <a:t>Kant: L’organisation 		de la perception et la 		Cognition.</a:t>
            </a:r>
          </a:p>
        </p:txBody>
      </p:sp>
      <p:pic>
        <p:nvPicPr>
          <p:cNvPr id="189445" name="Picture 5" descr="Kant">
            <a:hlinkClick r:id="rId2"/>
          </p:cNvPr>
          <p:cNvPicPr>
            <a:picLocks noChangeAspect="1" noChangeArrowheads="1"/>
          </p:cNvPicPr>
          <p:nvPr/>
        </p:nvPicPr>
        <p:blipFill>
          <a:blip r:embed="rId3" cstate="print"/>
          <a:srcRect/>
          <a:stretch>
            <a:fillRect/>
          </a:stretch>
        </p:blipFill>
        <p:spPr bwMode="auto">
          <a:xfrm>
            <a:off x="1066800" y="1828800"/>
            <a:ext cx="2914650" cy="361315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wedge">
                                      <p:cBhvr>
                                        <p:cTn id="7" dur="20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857250" y="2857500"/>
            <a:ext cx="1476375" cy="1004888"/>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a:lstStyle/>
          <a:p>
            <a:pPr algn="ctr">
              <a:defRPr/>
            </a:pPr>
            <a:r>
              <a:rPr lang="fr-FR" sz="1800" dirty="0">
                <a:latin typeface="Times New Roman" pitchFamily="18" charset="0"/>
                <a:cs typeface="+mn-cs"/>
              </a:rPr>
              <a:t>Informations</a:t>
            </a:r>
          </a:p>
          <a:p>
            <a:pPr algn="ctr">
              <a:defRPr/>
            </a:pPr>
            <a:r>
              <a:rPr lang="fr-FR" sz="1800" dirty="0">
                <a:latin typeface="Times New Roman" pitchFamily="18" charset="0"/>
                <a:cs typeface="+mn-cs"/>
              </a:rPr>
              <a:t>Convictions </a:t>
            </a:r>
          </a:p>
          <a:p>
            <a:pPr algn="ctr">
              <a:defRPr/>
            </a:pPr>
            <a:r>
              <a:rPr lang="fr-FR" sz="1800" dirty="0">
                <a:latin typeface="Times New Roman" pitchFamily="18" charset="0"/>
                <a:cs typeface="+mn-cs"/>
              </a:rPr>
              <a:t>Motivations</a:t>
            </a:r>
          </a:p>
          <a:p>
            <a:pPr>
              <a:spcAft>
                <a:spcPts val="1000"/>
              </a:spcAft>
              <a:defRPr/>
            </a:pPr>
            <a:endParaRPr lang="fr-FR" sz="1100" dirty="0">
              <a:latin typeface="Times New Roman" pitchFamily="18" charset="0"/>
              <a:cs typeface="+mn-cs"/>
            </a:endParaRPr>
          </a:p>
          <a:p>
            <a:pPr>
              <a:spcAft>
                <a:spcPts val="1000"/>
              </a:spcAft>
              <a:defRPr/>
            </a:pPr>
            <a:endParaRPr lang="fr-FR" sz="1100" dirty="0">
              <a:latin typeface="Times New Roman" pitchFamily="18" charset="0"/>
              <a:cs typeface="+mn-cs"/>
            </a:endParaRPr>
          </a:p>
          <a:p>
            <a:pPr>
              <a:spcAft>
                <a:spcPts val="1000"/>
              </a:spcAft>
              <a:defRPr/>
            </a:pPr>
            <a:endParaRPr lang="fr-FR" sz="1100" dirty="0">
              <a:latin typeface="Times New Roman" pitchFamily="18" charset="0"/>
              <a:cs typeface="+mn-cs"/>
            </a:endParaRPr>
          </a:p>
          <a:p>
            <a:pPr>
              <a:defRPr/>
            </a:pPr>
            <a:endParaRPr lang="fr-FR" sz="1800" dirty="0">
              <a:latin typeface="Arial" pitchFamily="34" charset="0"/>
              <a:cs typeface="+mn-cs"/>
            </a:endParaRPr>
          </a:p>
        </p:txBody>
      </p:sp>
      <p:sp>
        <p:nvSpPr>
          <p:cNvPr id="32771" name="Rectangle 3"/>
          <p:cNvSpPr>
            <a:spLocks noChangeArrowheads="1"/>
          </p:cNvSpPr>
          <p:nvPr/>
        </p:nvSpPr>
        <p:spPr bwMode="auto">
          <a:xfrm>
            <a:off x="3643313" y="2857500"/>
            <a:ext cx="1447800" cy="1004888"/>
          </a:xfrm>
          <a:prstGeom prst="rect">
            <a:avLst/>
          </a:prstGeom>
          <a:gradFill rotWithShape="0">
            <a:gsLst>
              <a:gs pos="0">
                <a:srgbClr val="666666"/>
              </a:gs>
              <a:gs pos="50000">
                <a:srgbClr val="CCCCCC"/>
              </a:gs>
              <a:gs pos="100000">
                <a:srgbClr val="666666"/>
              </a:gs>
            </a:gsLst>
            <a:lin ang="18900000" scaled="1"/>
          </a:gradFill>
          <a:ln w="12700">
            <a:solidFill>
              <a:srgbClr val="666666"/>
            </a:solidFill>
            <a:miter lim="800000"/>
            <a:headEnd/>
            <a:tailEnd/>
          </a:ln>
          <a:effectLst>
            <a:outerShdw dist="28398" dir="3806097" algn="ctr" rotWithShape="0">
              <a:srgbClr val="7F7F7F">
                <a:alpha val="50000"/>
              </a:srgbClr>
            </a:outerShdw>
          </a:effectLst>
        </p:spPr>
        <p:txBody>
          <a:bodyPr/>
          <a:lstStyle/>
          <a:p>
            <a:pPr>
              <a:defRPr/>
            </a:pPr>
            <a:endParaRPr lang="fr-FR" sz="1100" dirty="0">
              <a:latin typeface="Times New Roman" pitchFamily="18" charset="0"/>
              <a:cs typeface="+mn-cs"/>
            </a:endParaRPr>
          </a:p>
          <a:p>
            <a:pPr algn="ctr">
              <a:defRPr/>
            </a:pPr>
            <a:r>
              <a:rPr lang="fr-FR" sz="2000" dirty="0">
                <a:latin typeface="Times New Roman" pitchFamily="18" charset="0"/>
                <a:cs typeface="+mn-cs"/>
              </a:rPr>
              <a:t>Causes perçues </a:t>
            </a:r>
          </a:p>
          <a:p>
            <a:pPr>
              <a:spcAft>
                <a:spcPts val="1000"/>
              </a:spcAft>
              <a:defRPr/>
            </a:pPr>
            <a:endParaRPr lang="fr-FR" sz="1100" dirty="0">
              <a:latin typeface="Times New Roman" pitchFamily="18" charset="0"/>
              <a:cs typeface="+mn-cs"/>
            </a:endParaRPr>
          </a:p>
          <a:p>
            <a:pPr>
              <a:spcAft>
                <a:spcPts val="1000"/>
              </a:spcAft>
              <a:defRPr/>
            </a:pPr>
            <a:endParaRPr lang="fr-FR" sz="1100" dirty="0">
              <a:latin typeface="Times New Roman" pitchFamily="18" charset="0"/>
              <a:cs typeface="+mn-cs"/>
            </a:endParaRPr>
          </a:p>
          <a:p>
            <a:pPr>
              <a:spcAft>
                <a:spcPts val="1000"/>
              </a:spcAft>
              <a:defRPr/>
            </a:pPr>
            <a:endParaRPr lang="fr-FR" sz="1100" dirty="0">
              <a:latin typeface="Times New Roman" pitchFamily="18" charset="0"/>
              <a:cs typeface="+mn-cs"/>
            </a:endParaRPr>
          </a:p>
          <a:p>
            <a:pPr>
              <a:defRPr/>
            </a:pPr>
            <a:endParaRPr lang="fr-FR" sz="1800" dirty="0">
              <a:latin typeface="Arial" pitchFamily="34" charset="0"/>
              <a:cs typeface="+mn-cs"/>
            </a:endParaRPr>
          </a:p>
        </p:txBody>
      </p:sp>
      <p:sp>
        <p:nvSpPr>
          <p:cNvPr id="32772" name="Rectangle 4"/>
          <p:cNvSpPr>
            <a:spLocks noChangeArrowheads="1"/>
          </p:cNvSpPr>
          <p:nvPr/>
        </p:nvSpPr>
        <p:spPr bwMode="auto">
          <a:xfrm>
            <a:off x="6286500" y="2857500"/>
            <a:ext cx="1657350" cy="100012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a:lstStyle/>
          <a:p>
            <a:pPr>
              <a:defRPr/>
            </a:pPr>
            <a:r>
              <a:rPr lang="fr-FR" sz="1800" dirty="0">
                <a:latin typeface="Times New Roman" pitchFamily="18" charset="0"/>
                <a:cs typeface="+mn-cs"/>
              </a:rPr>
              <a:t>Comportement</a:t>
            </a:r>
          </a:p>
          <a:p>
            <a:pPr>
              <a:defRPr/>
            </a:pPr>
            <a:r>
              <a:rPr lang="fr-FR" sz="1800" dirty="0">
                <a:latin typeface="Times New Roman" pitchFamily="18" charset="0"/>
                <a:cs typeface="+mn-cs"/>
              </a:rPr>
              <a:t>Affectivité</a:t>
            </a:r>
          </a:p>
          <a:p>
            <a:pPr>
              <a:defRPr/>
            </a:pPr>
            <a:r>
              <a:rPr lang="fr-FR" sz="1800" dirty="0">
                <a:latin typeface="Times New Roman" pitchFamily="18" charset="0"/>
                <a:cs typeface="+mn-cs"/>
              </a:rPr>
              <a:t>Attente</a:t>
            </a:r>
          </a:p>
          <a:p>
            <a:pPr>
              <a:spcAft>
                <a:spcPts val="1000"/>
              </a:spcAft>
              <a:defRPr/>
            </a:pPr>
            <a:endParaRPr lang="fr-FR" sz="1100" dirty="0">
              <a:latin typeface="Times New Roman" pitchFamily="18" charset="0"/>
              <a:cs typeface="+mn-cs"/>
            </a:endParaRPr>
          </a:p>
          <a:p>
            <a:pPr>
              <a:spcAft>
                <a:spcPts val="1000"/>
              </a:spcAft>
              <a:defRPr/>
            </a:pPr>
            <a:endParaRPr lang="fr-FR" sz="1100" dirty="0">
              <a:latin typeface="Times New Roman" pitchFamily="18" charset="0"/>
              <a:cs typeface="+mn-cs"/>
            </a:endParaRPr>
          </a:p>
          <a:p>
            <a:pPr>
              <a:spcAft>
                <a:spcPts val="1000"/>
              </a:spcAft>
              <a:defRPr/>
            </a:pPr>
            <a:endParaRPr lang="fr-FR" sz="1100" dirty="0">
              <a:latin typeface="Times New Roman" pitchFamily="18" charset="0"/>
              <a:cs typeface="+mn-cs"/>
            </a:endParaRPr>
          </a:p>
          <a:p>
            <a:pPr>
              <a:defRPr/>
            </a:pPr>
            <a:endParaRPr lang="fr-FR" sz="1800" dirty="0">
              <a:latin typeface="Arial" pitchFamily="34" charset="0"/>
              <a:cs typeface="+mn-cs"/>
            </a:endParaRPr>
          </a:p>
        </p:txBody>
      </p:sp>
      <p:sp>
        <p:nvSpPr>
          <p:cNvPr id="114693" name="AutoShape 5"/>
          <p:cNvSpPr>
            <a:spLocks noChangeArrowheads="1"/>
          </p:cNvSpPr>
          <p:nvPr/>
        </p:nvSpPr>
        <p:spPr bwMode="auto">
          <a:xfrm>
            <a:off x="2571750" y="3286125"/>
            <a:ext cx="762000" cy="323850"/>
          </a:xfrm>
          <a:prstGeom prst="rightArrow">
            <a:avLst>
              <a:gd name="adj1" fmla="val 50000"/>
              <a:gd name="adj2" fmla="val 58824"/>
            </a:avLst>
          </a:prstGeom>
          <a:solidFill>
            <a:srgbClr val="FFFFFF"/>
          </a:solidFill>
          <a:ln w="63500" cmpd="thickThin">
            <a:solidFill>
              <a:srgbClr val="8064A2"/>
            </a:solidFill>
            <a:miter lim="800000"/>
            <a:headEnd/>
            <a:tailEnd/>
          </a:ln>
        </p:spPr>
        <p:txBody>
          <a:bodyPr/>
          <a:lstStyle/>
          <a:p>
            <a:endParaRPr lang="fr-FR" sz="1800">
              <a:latin typeface="Calibri" pitchFamily="34" charset="0"/>
            </a:endParaRPr>
          </a:p>
        </p:txBody>
      </p:sp>
      <p:sp>
        <p:nvSpPr>
          <p:cNvPr id="114694" name="AutoShape 6"/>
          <p:cNvSpPr>
            <a:spLocks noChangeArrowheads="1"/>
          </p:cNvSpPr>
          <p:nvPr/>
        </p:nvSpPr>
        <p:spPr bwMode="auto">
          <a:xfrm>
            <a:off x="5286375" y="3214688"/>
            <a:ext cx="762000" cy="323850"/>
          </a:xfrm>
          <a:prstGeom prst="rightArrow">
            <a:avLst>
              <a:gd name="adj1" fmla="val 50000"/>
              <a:gd name="adj2" fmla="val 58824"/>
            </a:avLst>
          </a:prstGeom>
          <a:solidFill>
            <a:srgbClr val="FFFFFF"/>
          </a:solidFill>
          <a:ln w="63500" cmpd="thickThin">
            <a:solidFill>
              <a:srgbClr val="C0504D"/>
            </a:solidFill>
            <a:miter lim="800000"/>
            <a:headEnd/>
            <a:tailEnd/>
          </a:ln>
        </p:spPr>
        <p:txBody>
          <a:bodyPr/>
          <a:lstStyle/>
          <a:p>
            <a:endParaRPr lang="fr-FR" sz="1800">
              <a:latin typeface="Calibri" pitchFamily="34" charset="0"/>
            </a:endParaRPr>
          </a:p>
        </p:txBody>
      </p:sp>
      <p:sp>
        <p:nvSpPr>
          <p:cNvPr id="10" name="Rectangle 9"/>
          <p:cNvSpPr/>
          <p:nvPr/>
        </p:nvSpPr>
        <p:spPr>
          <a:xfrm>
            <a:off x="857250" y="2357438"/>
            <a:ext cx="1619250" cy="366712"/>
          </a:xfrm>
          <a:prstGeom prst="rect">
            <a:avLst/>
          </a:prstGeom>
        </p:spPr>
        <p:txBody>
          <a:bodyPr wrap="none">
            <a:spAutoFit/>
          </a:bodyPr>
          <a:lstStyle/>
          <a:p>
            <a:r>
              <a:rPr lang="fr-FR" sz="1800" b="1">
                <a:solidFill>
                  <a:srgbClr val="4A452A"/>
                </a:solidFill>
                <a:latin typeface="Calibri" pitchFamily="34" charset="0"/>
              </a:rPr>
              <a:t>Antécédents</a:t>
            </a:r>
            <a:r>
              <a:rPr lang="fr-FR" sz="1800">
                <a:latin typeface="Calibri" pitchFamily="34" charset="0"/>
              </a:rPr>
              <a:t> </a:t>
            </a:r>
          </a:p>
        </p:txBody>
      </p:sp>
      <p:sp>
        <p:nvSpPr>
          <p:cNvPr id="11" name="Rectangle 10"/>
          <p:cNvSpPr/>
          <p:nvPr/>
        </p:nvSpPr>
        <p:spPr>
          <a:xfrm>
            <a:off x="3714750" y="2357438"/>
            <a:ext cx="1416050" cy="366712"/>
          </a:xfrm>
          <a:prstGeom prst="rect">
            <a:avLst/>
          </a:prstGeom>
        </p:spPr>
        <p:txBody>
          <a:bodyPr wrap="none">
            <a:spAutoFit/>
          </a:bodyPr>
          <a:lstStyle/>
          <a:p>
            <a:r>
              <a:rPr lang="fr-FR" sz="1800" b="1">
                <a:solidFill>
                  <a:srgbClr val="7F7F7F"/>
                </a:solidFill>
                <a:latin typeface="Calibri" pitchFamily="34" charset="0"/>
              </a:rPr>
              <a:t>Attribution</a:t>
            </a:r>
            <a:r>
              <a:rPr lang="fr-FR" sz="1800">
                <a:solidFill>
                  <a:srgbClr val="7F7F7F"/>
                </a:solidFill>
                <a:latin typeface="Calibri" pitchFamily="34" charset="0"/>
              </a:rPr>
              <a:t> </a:t>
            </a:r>
          </a:p>
        </p:txBody>
      </p:sp>
      <p:sp>
        <p:nvSpPr>
          <p:cNvPr id="12" name="Rectangle 11"/>
          <p:cNvSpPr/>
          <p:nvPr/>
        </p:nvSpPr>
        <p:spPr>
          <a:xfrm>
            <a:off x="6286500" y="2357438"/>
            <a:ext cx="1809750" cy="366712"/>
          </a:xfrm>
          <a:prstGeom prst="rect">
            <a:avLst/>
          </a:prstGeom>
        </p:spPr>
        <p:txBody>
          <a:bodyPr wrap="none">
            <a:spAutoFit/>
          </a:bodyPr>
          <a:lstStyle/>
          <a:p>
            <a:r>
              <a:rPr lang="fr-FR" sz="1800" b="1">
                <a:solidFill>
                  <a:srgbClr val="953735"/>
                </a:solidFill>
                <a:latin typeface="Calibri" pitchFamily="34" charset="0"/>
              </a:rPr>
              <a:t>Conséquences</a:t>
            </a:r>
          </a:p>
        </p:txBody>
      </p:sp>
      <p:sp>
        <p:nvSpPr>
          <p:cNvPr id="32775" name="Rectangle 7"/>
          <p:cNvSpPr>
            <a:spLocks noChangeArrowheads="1"/>
          </p:cNvSpPr>
          <p:nvPr/>
        </p:nvSpPr>
        <p:spPr bwMode="auto">
          <a:xfrm>
            <a:off x="0" y="4643438"/>
            <a:ext cx="9144000" cy="400050"/>
          </a:xfrm>
          <a:prstGeom prst="rect">
            <a:avLst/>
          </a:prstGeom>
          <a:noFill/>
          <a:ln w="9525">
            <a:noFill/>
            <a:miter lim="800000"/>
            <a:headEnd/>
            <a:tailEnd/>
          </a:ln>
          <a:effectLst/>
        </p:spPr>
        <p:txBody>
          <a:bodyPr anchor="ctr">
            <a:spAutoFit/>
          </a:bodyPr>
          <a:lstStyle/>
          <a:p>
            <a:pPr indent="449263" algn="ctr">
              <a:defRPr/>
            </a:pPr>
            <a:r>
              <a:rPr lang="fr-FR" sz="2000" dirty="0">
                <a:solidFill>
                  <a:schemeClr val="tx1">
                    <a:lumMod val="65000"/>
                    <a:lumOff val="35000"/>
                  </a:schemeClr>
                </a:solidFill>
                <a:latin typeface="Times New Roman" pitchFamily="18" charset="0"/>
                <a:ea typeface="Times New Roman" pitchFamily="18" charset="0"/>
                <a:cs typeface="Times New Roman" pitchFamily="18" charset="0"/>
              </a:rPr>
              <a:t>Mod</a:t>
            </a:r>
            <a:r>
              <a:rPr lang="fr-FR" sz="2000" dirty="0">
                <a:solidFill>
                  <a:schemeClr val="tx1">
                    <a:lumMod val="65000"/>
                    <a:lumOff val="35000"/>
                  </a:schemeClr>
                </a:solidFill>
                <a:latin typeface="Calibri"/>
                <a:ea typeface="Times New Roman" pitchFamily="18" charset="0"/>
                <a:cs typeface="Times New Roman" pitchFamily="18" charset="0"/>
              </a:rPr>
              <a:t>è</a:t>
            </a:r>
            <a:r>
              <a:rPr lang="fr-FR" sz="2000" dirty="0">
                <a:solidFill>
                  <a:schemeClr val="tx1">
                    <a:lumMod val="65000"/>
                    <a:lumOff val="35000"/>
                  </a:schemeClr>
                </a:solidFill>
                <a:latin typeface="Times New Roman" pitchFamily="18" charset="0"/>
                <a:ea typeface="Times New Roman" pitchFamily="18" charset="0"/>
                <a:cs typeface="Times New Roman" pitchFamily="18" charset="0"/>
              </a:rPr>
              <a:t>le g</a:t>
            </a:r>
            <a:r>
              <a:rPr lang="fr-FR" sz="2000" dirty="0">
                <a:solidFill>
                  <a:schemeClr val="tx1">
                    <a:lumMod val="65000"/>
                    <a:lumOff val="35000"/>
                  </a:schemeClr>
                </a:solidFill>
                <a:latin typeface="Calibri"/>
                <a:ea typeface="Times New Roman" pitchFamily="18" charset="0"/>
                <a:cs typeface="Times New Roman" pitchFamily="18" charset="0"/>
              </a:rPr>
              <a:t>é</a:t>
            </a:r>
            <a:r>
              <a:rPr lang="fr-FR" sz="2000" dirty="0">
                <a:solidFill>
                  <a:schemeClr val="tx1">
                    <a:lumMod val="65000"/>
                    <a:lumOff val="35000"/>
                  </a:schemeClr>
                </a:solidFill>
                <a:latin typeface="Times New Roman" pitchFamily="18" charset="0"/>
                <a:ea typeface="Times New Roman" pitchFamily="18" charset="0"/>
                <a:cs typeface="Times New Roman" pitchFamily="18" charset="0"/>
              </a:rPr>
              <a:t>n</a:t>
            </a:r>
            <a:r>
              <a:rPr lang="fr-FR" sz="2000" dirty="0">
                <a:solidFill>
                  <a:schemeClr val="tx1">
                    <a:lumMod val="65000"/>
                    <a:lumOff val="35000"/>
                  </a:schemeClr>
                </a:solidFill>
                <a:latin typeface="Calibri"/>
                <a:ea typeface="Times New Roman" pitchFamily="18" charset="0"/>
                <a:cs typeface="Times New Roman" pitchFamily="18" charset="0"/>
              </a:rPr>
              <a:t>é</a:t>
            </a:r>
            <a:r>
              <a:rPr lang="fr-FR" sz="2000" dirty="0">
                <a:solidFill>
                  <a:schemeClr val="tx1">
                    <a:lumMod val="65000"/>
                    <a:lumOff val="35000"/>
                  </a:schemeClr>
                </a:solidFill>
                <a:latin typeface="Times New Roman" pitchFamily="18" charset="0"/>
                <a:ea typeface="Times New Roman" pitchFamily="18" charset="0"/>
                <a:cs typeface="Times New Roman" pitchFamily="18" charset="0"/>
              </a:rPr>
              <a:t>ral du processus d</a:t>
            </a:r>
            <a:r>
              <a:rPr lang="fr-FR" sz="2000" dirty="0">
                <a:solidFill>
                  <a:schemeClr val="tx1">
                    <a:lumMod val="65000"/>
                    <a:lumOff val="35000"/>
                  </a:schemeClr>
                </a:solidFill>
                <a:latin typeface="Calibri"/>
                <a:ea typeface="Times New Roman" pitchFamily="18" charset="0"/>
                <a:cs typeface="Times New Roman" pitchFamily="18" charset="0"/>
              </a:rPr>
              <a:t>’</a:t>
            </a:r>
            <a:r>
              <a:rPr lang="fr-FR" sz="2000" dirty="0">
                <a:solidFill>
                  <a:schemeClr val="tx1">
                    <a:lumMod val="65000"/>
                    <a:lumOff val="35000"/>
                  </a:schemeClr>
                </a:solidFill>
                <a:latin typeface="Times New Roman" pitchFamily="18" charset="0"/>
                <a:ea typeface="Times New Roman" pitchFamily="18" charset="0"/>
                <a:cs typeface="Times New Roman" pitchFamily="18" charset="0"/>
              </a:rPr>
              <a:t>attribution</a:t>
            </a:r>
            <a:endParaRPr lang="fr-FR" sz="2000" dirty="0">
              <a:solidFill>
                <a:schemeClr val="tx1">
                  <a:lumMod val="65000"/>
                  <a:lumOff val="35000"/>
                </a:schemeClr>
              </a:solidFill>
              <a:latin typeface="Arial" pitchFamily="34" charset="0"/>
              <a:cs typeface="+mn-cs"/>
            </a:endParaRP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8229600" cy="1011237"/>
          </a:xfrm>
        </p:spPr>
        <p:txBody>
          <a:bodyPr>
            <a:noAutofit/>
          </a:bodyPr>
          <a:lstStyle/>
          <a:p>
            <a:pPr algn="l"/>
            <a:r>
              <a:rPr lang="fr-FR" sz="2800">
                <a:solidFill>
                  <a:srgbClr val="95B3D7"/>
                </a:solidFill>
              </a:rPr>
              <a:t/>
            </a:r>
            <a:br>
              <a:rPr lang="fr-FR" sz="2800">
                <a:solidFill>
                  <a:srgbClr val="95B3D7"/>
                </a:solidFill>
              </a:rPr>
            </a:br>
            <a:r>
              <a:rPr lang="fr-FR" sz="2800">
                <a:solidFill>
                  <a:srgbClr val="003366"/>
                </a:solidFill>
              </a:rPr>
              <a:t>La façon dont sont perçues les causes du comportement résulte de plusieurs antécédents :</a:t>
            </a:r>
            <a:r>
              <a:rPr lang="fr-FR" sz="2800">
                <a:solidFill>
                  <a:srgbClr val="95B3D7"/>
                </a:solidFill>
              </a:rPr>
              <a:t/>
            </a:r>
            <a:br>
              <a:rPr lang="fr-FR" sz="2800">
                <a:solidFill>
                  <a:srgbClr val="95B3D7"/>
                </a:solidFill>
              </a:rPr>
            </a:br>
            <a:endParaRPr lang="fr-FR" sz="2800"/>
          </a:p>
        </p:txBody>
      </p:sp>
      <p:sp>
        <p:nvSpPr>
          <p:cNvPr id="3" name="Espace réservé du contenu 2"/>
          <p:cNvSpPr>
            <a:spLocks noGrp="1"/>
          </p:cNvSpPr>
          <p:nvPr>
            <p:ph idx="4294967295"/>
          </p:nvPr>
        </p:nvSpPr>
        <p:spPr>
          <a:xfrm>
            <a:off x="457200" y="1357313"/>
            <a:ext cx="8229600" cy="4768850"/>
          </a:xfrm>
        </p:spPr>
        <p:txBody>
          <a:bodyPr>
            <a:normAutofit/>
          </a:bodyPr>
          <a:lstStyle/>
          <a:p>
            <a:r>
              <a:rPr lang="fr-FR" sz="2800" dirty="0">
                <a:latin typeface="Times New Roman" pitchFamily="18" charset="0"/>
                <a:cs typeface="Times New Roman" pitchFamily="18" charset="0"/>
              </a:rPr>
              <a:t>La quantité d’informations dont dispose le percevant à propos de la personne et de la situation, et de la manière dont il les organise.</a:t>
            </a:r>
          </a:p>
          <a:p>
            <a:r>
              <a:rPr lang="fr-FR" sz="2800" dirty="0">
                <a:latin typeface="Times New Roman" pitchFamily="18" charset="0"/>
                <a:cs typeface="Times New Roman" pitchFamily="18" charset="0"/>
              </a:rPr>
              <a:t>du percevant (ses propres théories implicites de la personnalité, sa façon d’imaginer ce que d’autres personnes pourraient faire dans une situation semblable) </a:t>
            </a:r>
          </a:p>
          <a:p>
            <a:r>
              <a:rPr lang="fr-FR" sz="2800" dirty="0">
                <a:latin typeface="Times New Roman" pitchFamily="18" charset="0"/>
                <a:cs typeface="Times New Roman" pitchFamily="18" charset="0"/>
              </a:rPr>
              <a:t>La motivation du percevant y compris l’importance que revêt pour lui-même le fait de se forger une opinion exacte.</a:t>
            </a:r>
          </a:p>
          <a:p>
            <a:endParaRPr lang="fr-FR" sz="2800" dirty="0">
              <a:solidFill>
                <a:srgbClr val="D9D9D9"/>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74638"/>
            <a:ext cx="8229600" cy="1011237"/>
          </a:xfrm>
          <a:prstGeom prst="rect">
            <a:avLst/>
          </a:prstGeom>
        </p:spPr>
        <p:txBody>
          <a:bodyPr/>
          <a:lstStyle/>
          <a:p>
            <a:pPr fontAlgn="auto">
              <a:spcAft>
                <a:spcPts val="0"/>
              </a:spcAft>
              <a:defRPr/>
            </a:pPr>
            <a:r>
              <a:rPr lang="fr-FR" dirty="0">
                <a:latin typeface="+mj-lt"/>
                <a:ea typeface="+mj-ea"/>
                <a:cs typeface="+mj-cs"/>
              </a:rPr>
              <a:t>La façon dont sont perçues les causes du comportement résulte de plusieurs antécédents :</a:t>
            </a:r>
            <a:r>
              <a:rPr lang="fr-FR" dirty="0">
                <a:solidFill>
                  <a:schemeClr val="accent1">
                    <a:lumMod val="60000"/>
                    <a:lumOff val="40000"/>
                  </a:schemeClr>
                </a:solidFill>
                <a:latin typeface="+mj-lt"/>
                <a:ea typeface="+mj-ea"/>
                <a:cs typeface="+mj-cs"/>
              </a:rPr>
              <a:t/>
            </a:r>
            <a:br>
              <a:rPr lang="fr-FR" dirty="0">
                <a:solidFill>
                  <a:schemeClr val="accent1">
                    <a:lumMod val="60000"/>
                    <a:lumOff val="40000"/>
                  </a:schemeClr>
                </a:solidFill>
                <a:latin typeface="+mj-lt"/>
                <a:ea typeface="+mj-ea"/>
                <a:cs typeface="+mj-cs"/>
              </a:rPr>
            </a:br>
            <a:endParaRPr lang="fr-FR" dirty="0">
              <a:latin typeface="+mj-lt"/>
              <a:ea typeface="+mj-ea"/>
              <a:cs typeface="+mj-cs"/>
            </a:endParaRPr>
          </a:p>
        </p:txBody>
      </p:sp>
      <p:sp>
        <p:nvSpPr>
          <p:cNvPr id="3" name="Espace réservé du contenu 2"/>
          <p:cNvSpPr txBox="1">
            <a:spLocks/>
          </p:cNvSpPr>
          <p:nvPr/>
        </p:nvSpPr>
        <p:spPr>
          <a:xfrm>
            <a:off x="457200" y="1357313"/>
            <a:ext cx="8229600" cy="4768850"/>
          </a:xfrm>
          <a:prstGeom prst="rect">
            <a:avLst/>
          </a:prstGeom>
        </p:spPr>
        <p:txBody>
          <a:bodyPr>
            <a:normAutofit/>
          </a:bodyPr>
          <a:lstStyle/>
          <a:p>
            <a:pPr marL="342900" indent="-342900">
              <a:spcBef>
                <a:spcPct val="20000"/>
              </a:spcBef>
              <a:buFont typeface="Arial" charset="0"/>
              <a:buChar char="•"/>
            </a:pPr>
            <a:r>
              <a:rPr lang="fr-FR" dirty="0">
                <a:solidFill>
                  <a:srgbClr val="953735"/>
                </a:solidFill>
                <a:latin typeface="Times New Roman" pitchFamily="18" charset="0"/>
                <a:cs typeface="Times New Roman" pitchFamily="18" charset="0"/>
              </a:rPr>
              <a:t>La quantité d’informations dont dispose le percevant à propos de la personne et de la situation, et de la manière dont il les organise.</a:t>
            </a:r>
          </a:p>
          <a:p>
            <a:pPr marL="342900" indent="-342900">
              <a:spcBef>
                <a:spcPct val="20000"/>
              </a:spcBef>
              <a:buFont typeface="Arial" charset="0"/>
              <a:buChar char="•"/>
            </a:pPr>
            <a:r>
              <a:rPr lang="fr-FR" dirty="0">
                <a:latin typeface="Times New Roman" pitchFamily="18" charset="0"/>
                <a:cs typeface="Times New Roman" pitchFamily="18" charset="0"/>
              </a:rPr>
              <a:t>Les convictions du percevant (ses propres théories implicites de la personnalité, sa façon d’imaginer ce que d’autres personnes pourraient faire dans une situation semblable) </a:t>
            </a:r>
          </a:p>
          <a:p>
            <a:pPr marL="342900" indent="-342900">
              <a:spcBef>
                <a:spcPct val="20000"/>
              </a:spcBef>
              <a:buFont typeface="Arial" charset="0"/>
              <a:buChar char="•"/>
            </a:pPr>
            <a:r>
              <a:rPr lang="fr-FR" dirty="0">
                <a:latin typeface="Times New Roman" pitchFamily="18" charset="0"/>
                <a:cs typeface="Times New Roman" pitchFamily="18" charset="0"/>
              </a:rPr>
              <a:t>La motivation du percevant y compris l’importance que revêt pour lui-même le fait de se forger une opinion exacte.</a:t>
            </a:r>
          </a:p>
          <a:p>
            <a:pPr marL="342900" indent="-342900">
              <a:spcBef>
                <a:spcPct val="20000"/>
              </a:spcBef>
              <a:buFont typeface="Arial" charset="0"/>
              <a:buChar char="•"/>
            </a:pPr>
            <a:endParaRPr lang="fr-FR" dirty="0">
              <a:solidFill>
                <a:srgbClr val="D9D9D9"/>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idx="4294967295"/>
          </p:nvPr>
        </p:nvSpPr>
        <p:spPr>
          <a:xfrm>
            <a:off x="457200" y="274638"/>
            <a:ext cx="8229600" cy="1011237"/>
          </a:xfrm>
        </p:spPr>
        <p:txBody>
          <a:bodyPr>
            <a:noAutofit/>
          </a:bodyPr>
          <a:lstStyle/>
          <a:p>
            <a:pPr algn="l"/>
            <a:r>
              <a:rPr lang="fr-FR" sz="2800">
                <a:solidFill>
                  <a:srgbClr val="95B3D7"/>
                </a:solidFill>
              </a:rPr>
              <a:t/>
            </a:r>
            <a:br>
              <a:rPr lang="fr-FR" sz="2800">
                <a:solidFill>
                  <a:srgbClr val="95B3D7"/>
                </a:solidFill>
              </a:rPr>
            </a:br>
            <a:r>
              <a:rPr lang="fr-FR" sz="2800">
                <a:solidFill>
                  <a:srgbClr val="95B3D7"/>
                </a:solidFill>
              </a:rPr>
              <a:t>La façon dont sont perçues les causes du comportement résulte de plusieurs antécédents :</a:t>
            </a:r>
            <a:br>
              <a:rPr lang="fr-FR" sz="2800">
                <a:solidFill>
                  <a:srgbClr val="95B3D7"/>
                </a:solidFill>
              </a:rPr>
            </a:br>
            <a:endParaRPr lang="fr-FR" sz="2800"/>
          </a:p>
        </p:txBody>
      </p:sp>
      <p:sp>
        <p:nvSpPr>
          <p:cNvPr id="7" name="Espace réservé du contenu 2"/>
          <p:cNvSpPr>
            <a:spLocks noGrp="1"/>
          </p:cNvSpPr>
          <p:nvPr>
            <p:ph idx="4294967295"/>
          </p:nvPr>
        </p:nvSpPr>
        <p:spPr>
          <a:xfrm>
            <a:off x="457200" y="1357313"/>
            <a:ext cx="8229600" cy="4768850"/>
          </a:xfrm>
        </p:spPr>
        <p:txBody>
          <a:bodyPr>
            <a:normAutofit/>
          </a:bodyPr>
          <a:lstStyle/>
          <a:p>
            <a:r>
              <a:rPr lang="fr-FR" sz="2800" dirty="0">
                <a:latin typeface="Times New Roman" pitchFamily="18" charset="0"/>
                <a:cs typeface="Times New Roman" pitchFamily="18" charset="0"/>
              </a:rPr>
              <a:t>La quantité d’informations dont dispose le percevant à propos de la personne et de la situation, et de la manière dont il les organise.</a:t>
            </a:r>
          </a:p>
          <a:p>
            <a:r>
              <a:rPr lang="fr-FR" sz="2800" dirty="0">
                <a:latin typeface="Times New Roman" pitchFamily="18" charset="0"/>
                <a:cs typeface="Times New Roman" pitchFamily="18" charset="0"/>
              </a:rPr>
              <a:t>Les convictions du percevant (ses propres théories implicites de la personnalité, sa façon d’imaginer ce que d’autres personnes pourraient faire dans une situation semblable) </a:t>
            </a:r>
          </a:p>
          <a:p>
            <a:r>
              <a:rPr lang="fr-FR" sz="2800" dirty="0">
                <a:latin typeface="Times New Roman" pitchFamily="18" charset="0"/>
                <a:cs typeface="Times New Roman" pitchFamily="18" charset="0"/>
              </a:rPr>
              <a:t>La motivation du percevant y compris l’importance que revêt pour lui-même le fait de se forger une opinion exacte.</a:t>
            </a:r>
          </a:p>
          <a:p>
            <a:endParaRPr lang="fr-FR" sz="2800" dirty="0">
              <a:solidFill>
                <a:srgbClr val="D9D9D9"/>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idx="4294967295"/>
          </p:nvPr>
        </p:nvSpPr>
        <p:spPr>
          <a:xfrm>
            <a:off x="457200" y="274638"/>
            <a:ext cx="8229600" cy="1011237"/>
          </a:xfrm>
        </p:spPr>
        <p:txBody>
          <a:bodyPr>
            <a:noAutofit/>
          </a:bodyPr>
          <a:lstStyle/>
          <a:p>
            <a:pPr algn="l"/>
            <a:r>
              <a:rPr lang="fr-FR" sz="2800">
                <a:solidFill>
                  <a:srgbClr val="95B3D7"/>
                </a:solidFill>
              </a:rPr>
              <a:t/>
            </a:r>
            <a:br>
              <a:rPr lang="fr-FR" sz="2800">
                <a:solidFill>
                  <a:srgbClr val="95B3D7"/>
                </a:solidFill>
              </a:rPr>
            </a:br>
            <a:r>
              <a:rPr lang="fr-FR" sz="2800">
                <a:solidFill>
                  <a:srgbClr val="95B3D7"/>
                </a:solidFill>
              </a:rPr>
              <a:t>La façon dont sont perçues les causes du comportement résulte de plusieurs antécédents :</a:t>
            </a:r>
            <a:br>
              <a:rPr lang="fr-FR" sz="2800">
                <a:solidFill>
                  <a:srgbClr val="95B3D7"/>
                </a:solidFill>
              </a:rPr>
            </a:br>
            <a:endParaRPr lang="fr-FR" sz="2800"/>
          </a:p>
        </p:txBody>
      </p:sp>
      <p:sp>
        <p:nvSpPr>
          <p:cNvPr id="5" name="Espace réservé du contenu 2"/>
          <p:cNvSpPr>
            <a:spLocks noGrp="1"/>
          </p:cNvSpPr>
          <p:nvPr>
            <p:ph idx="4294967295"/>
          </p:nvPr>
        </p:nvSpPr>
        <p:spPr>
          <a:xfrm>
            <a:off x="457200" y="1357313"/>
            <a:ext cx="8229600" cy="4768850"/>
          </a:xfrm>
        </p:spPr>
        <p:txBody>
          <a:bodyPr>
            <a:normAutofit/>
          </a:bodyPr>
          <a:lstStyle/>
          <a:p>
            <a:r>
              <a:rPr lang="fr-FR" sz="2800" dirty="0">
                <a:latin typeface="Times New Roman" pitchFamily="18" charset="0"/>
                <a:cs typeface="Times New Roman" pitchFamily="18" charset="0"/>
              </a:rPr>
              <a:t>La quantité d’informations dont dispose le percevant à propos de la personne et de la situation, et de la manière dont il les organise.</a:t>
            </a:r>
          </a:p>
          <a:p>
            <a:r>
              <a:rPr lang="fr-FR" sz="2800" dirty="0">
                <a:latin typeface="Times New Roman" pitchFamily="18" charset="0"/>
                <a:cs typeface="Times New Roman" pitchFamily="18" charset="0"/>
              </a:rPr>
              <a:t>Les convictions du percevant (ses propres théories implicites de la personnalité, sa façon d’imaginer ce que d’autres personnes pourraient faire dans une situation semblable) </a:t>
            </a:r>
          </a:p>
          <a:p>
            <a:r>
              <a:rPr lang="fr-FR" sz="2800" dirty="0">
                <a:solidFill>
                  <a:srgbClr val="953735"/>
                </a:solidFill>
                <a:latin typeface="Times New Roman" pitchFamily="18" charset="0"/>
                <a:cs typeface="Times New Roman" pitchFamily="18" charset="0"/>
              </a:rPr>
              <a:t>La motivation du percevant y compris l’importance que revêt pour lui-même le fait de se forger une opinion exacte</a:t>
            </a:r>
            <a:r>
              <a:rPr lang="fr-FR" sz="2800" dirty="0">
                <a:solidFill>
                  <a:srgbClr val="262626"/>
                </a:solidFill>
                <a:latin typeface="Times New Roman" pitchFamily="18" charset="0"/>
                <a:cs typeface="Times New Roman" pitchFamily="18" charset="0"/>
              </a:rPr>
              <a:t>.</a:t>
            </a:r>
          </a:p>
          <a:p>
            <a:endParaRPr lang="fr-FR" sz="2800" dirty="0">
              <a:solidFill>
                <a:srgbClr val="D9D9D9"/>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p:txBody>
          <a:bodyPr>
            <a:normAutofit/>
          </a:bodyPr>
          <a:lstStyle/>
          <a:p>
            <a:pPr>
              <a:buFontTx/>
              <a:buNone/>
            </a:pPr>
            <a:r>
              <a:rPr lang="fr-FR">
                <a:solidFill>
                  <a:srgbClr val="17375E"/>
                </a:solidFill>
                <a:latin typeface="Times New Roman" pitchFamily="18" charset="0"/>
                <a:cs typeface="Times New Roman" pitchFamily="18" charset="0"/>
              </a:rPr>
              <a:t>	</a:t>
            </a:r>
          </a:p>
          <a:p>
            <a:pPr>
              <a:buFontTx/>
              <a:buNone/>
            </a:pPr>
            <a:r>
              <a:rPr lang="fr-FR">
                <a:solidFill>
                  <a:srgbClr val="17375E"/>
                </a:solidFill>
                <a:latin typeface="Times New Roman" pitchFamily="18" charset="0"/>
                <a:cs typeface="Times New Roman" pitchFamily="18" charset="0"/>
              </a:rPr>
              <a:t>	</a:t>
            </a:r>
            <a:r>
              <a:rPr lang="fr-FR" sz="2800">
                <a:solidFill>
                  <a:srgbClr val="17375E"/>
                </a:solidFill>
                <a:latin typeface="Times New Roman" pitchFamily="18" charset="0"/>
                <a:cs typeface="Times New Roman" pitchFamily="18" charset="0"/>
              </a:rPr>
              <a:t>Les gens ont souvent tendance à attribuer le comportement d’une personne soit à des causes internes (Personnalité, émotions, motivations, capacités…) soit à des causes externes (Comportement des tiers, la situation, le hasard…) </a:t>
            </a: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ChangeArrowheads="1"/>
          </p:cNvSpPr>
          <p:nvPr/>
        </p:nvSpPr>
        <p:spPr bwMode="auto">
          <a:xfrm>
            <a:off x="1428750" y="1804988"/>
            <a:ext cx="2257425" cy="1028700"/>
          </a:xfrm>
          <a:prstGeom prst="roundRect">
            <a:avLst>
              <a:gd name="adj" fmla="val 29187"/>
            </a:avLst>
          </a:prstGeom>
          <a:gradFill rotWithShape="0">
            <a:gsLst>
              <a:gs pos="0">
                <a:srgbClr val="666666"/>
              </a:gs>
              <a:gs pos="50000">
                <a:srgbClr val="CCCCCC"/>
              </a:gs>
              <a:gs pos="100000">
                <a:srgbClr val="666666"/>
              </a:gs>
            </a:gsLst>
            <a:lin ang="18900000" scaled="1"/>
          </a:gradFill>
          <a:ln w="12700">
            <a:solidFill>
              <a:srgbClr val="666666"/>
            </a:solidFill>
            <a:round/>
            <a:headEnd/>
            <a:tailEnd/>
          </a:ln>
          <a:effectLst>
            <a:outerShdw dist="28398" dir="3806097" algn="ctr" rotWithShape="0">
              <a:srgbClr val="7F7F7F">
                <a:alpha val="50000"/>
              </a:srgbClr>
            </a:outerShdw>
          </a:effectLst>
        </p:spPr>
        <p:txBody>
          <a:bodyPr/>
          <a:lstStyle/>
          <a:p>
            <a:pPr algn="ctr"/>
            <a:r>
              <a:rPr lang="fr-FR" sz="1200" b="1">
                <a:latin typeface="Calibri" pitchFamily="34" charset="0"/>
              </a:rPr>
              <a:t>Consensus fort</a:t>
            </a:r>
          </a:p>
          <a:p>
            <a:pPr algn="ctr"/>
            <a:r>
              <a:rPr lang="fr-FR" sz="1200" b="1">
                <a:latin typeface="Calibri" pitchFamily="34" charset="0"/>
              </a:rPr>
              <a:t>Les autres se conduisent de la même manière dans cette situation</a:t>
            </a:r>
            <a:endParaRPr lang="fr-FR" sz="1200" b="1"/>
          </a:p>
        </p:txBody>
      </p:sp>
      <p:sp>
        <p:nvSpPr>
          <p:cNvPr id="57347" name="AutoShape 3"/>
          <p:cNvSpPr>
            <a:spLocks noChangeArrowheads="1"/>
          </p:cNvSpPr>
          <p:nvPr/>
        </p:nvSpPr>
        <p:spPr bwMode="auto">
          <a:xfrm>
            <a:off x="1428750" y="4214813"/>
            <a:ext cx="2257425" cy="971550"/>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a:lstStyle/>
          <a:p>
            <a:pPr algn="ctr"/>
            <a:r>
              <a:rPr lang="fr-FR" sz="1200">
                <a:latin typeface="Calibri" pitchFamily="34" charset="0"/>
              </a:rPr>
              <a:t>Différence forte</a:t>
            </a:r>
          </a:p>
          <a:p>
            <a:pPr algn="ctr"/>
            <a:r>
              <a:rPr lang="fr-FR" sz="1200">
                <a:latin typeface="Calibri" pitchFamily="34" charset="0"/>
              </a:rPr>
              <a:t>Cette personne ne se conduit pas de la même manière dans d’autres situations</a:t>
            </a:r>
            <a:endParaRPr lang="fr-FR" sz="1200"/>
          </a:p>
        </p:txBody>
      </p:sp>
      <p:sp>
        <p:nvSpPr>
          <p:cNvPr id="57348" name="AutoShape 4"/>
          <p:cNvSpPr>
            <a:spLocks noChangeArrowheads="1"/>
          </p:cNvSpPr>
          <p:nvPr/>
        </p:nvSpPr>
        <p:spPr bwMode="auto">
          <a:xfrm>
            <a:off x="1428750" y="2928938"/>
            <a:ext cx="2257425" cy="1133475"/>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a:lstStyle/>
          <a:p>
            <a:pPr algn="ctr"/>
            <a:r>
              <a:rPr lang="fr-FR" sz="1100" b="1">
                <a:latin typeface="Calibri" pitchFamily="34" charset="0"/>
              </a:rPr>
              <a:t>Cohérence forte</a:t>
            </a:r>
          </a:p>
          <a:p>
            <a:pPr algn="ctr"/>
            <a:r>
              <a:rPr lang="fr-FR" sz="1100" b="1">
                <a:latin typeface="Calibri" pitchFamily="34" charset="0"/>
              </a:rPr>
              <a:t>Cette personne se conduit de la même manière que dans d’autres occasions quand elle se trouve placée dans la même situation</a:t>
            </a:r>
            <a:endParaRPr lang="fr-FR" sz="1800" b="1"/>
          </a:p>
        </p:txBody>
      </p:sp>
      <p:sp>
        <p:nvSpPr>
          <p:cNvPr id="120837" name="AutoShape 5"/>
          <p:cNvSpPr>
            <a:spLocks/>
          </p:cNvSpPr>
          <p:nvPr/>
        </p:nvSpPr>
        <p:spPr bwMode="auto">
          <a:xfrm>
            <a:off x="3686175" y="2282825"/>
            <a:ext cx="638175" cy="2474913"/>
          </a:xfrm>
          <a:prstGeom prst="rightBrace">
            <a:avLst>
              <a:gd name="adj1" fmla="val 32318"/>
              <a:gd name="adj2" fmla="val 50000"/>
            </a:avLst>
          </a:prstGeom>
          <a:noFill/>
          <a:ln w="9525">
            <a:solidFill>
              <a:srgbClr val="000000"/>
            </a:solidFill>
            <a:round/>
            <a:headEnd/>
            <a:tailEnd/>
          </a:ln>
        </p:spPr>
        <p:txBody>
          <a:bodyPr/>
          <a:lstStyle/>
          <a:p>
            <a:endParaRPr lang="fr-FR" sz="1800">
              <a:latin typeface="Calibri" pitchFamily="34" charset="0"/>
            </a:endParaRPr>
          </a:p>
        </p:txBody>
      </p:sp>
      <p:cxnSp>
        <p:nvCxnSpPr>
          <p:cNvPr id="120838" name="AutoShape 6"/>
          <p:cNvCxnSpPr>
            <a:cxnSpLocks noChangeShapeType="1"/>
          </p:cNvCxnSpPr>
          <p:nvPr/>
        </p:nvCxnSpPr>
        <p:spPr bwMode="auto">
          <a:xfrm flipV="1">
            <a:off x="3686175" y="3509963"/>
            <a:ext cx="1504950" cy="19050"/>
          </a:xfrm>
          <a:prstGeom prst="straightConnector1">
            <a:avLst/>
          </a:prstGeom>
          <a:noFill/>
          <a:ln w="9525">
            <a:solidFill>
              <a:srgbClr val="000000"/>
            </a:solidFill>
            <a:round/>
            <a:headEnd/>
            <a:tailEnd type="triangle" w="med" len="med"/>
          </a:ln>
        </p:spPr>
      </p:cxnSp>
      <p:sp>
        <p:nvSpPr>
          <p:cNvPr id="120839" name="Rectangle 7"/>
          <p:cNvSpPr>
            <a:spLocks noChangeArrowheads="1"/>
          </p:cNvSpPr>
          <p:nvPr/>
        </p:nvSpPr>
        <p:spPr bwMode="auto">
          <a:xfrm>
            <a:off x="5257800" y="2971800"/>
            <a:ext cx="2219325" cy="1219200"/>
          </a:xfrm>
          <a:prstGeom prst="rect">
            <a:avLst/>
          </a:prstGeom>
          <a:solidFill>
            <a:srgbClr val="FFFFFF"/>
          </a:solidFill>
          <a:ln w="63500" cmpd="thickThin">
            <a:solidFill>
              <a:srgbClr val="4F81BD"/>
            </a:solidFill>
            <a:miter lim="800000"/>
            <a:headEnd/>
            <a:tailEnd/>
          </a:ln>
        </p:spPr>
        <p:txBody>
          <a:bodyPr/>
          <a:lstStyle/>
          <a:p>
            <a:pPr algn="ctr"/>
            <a:r>
              <a:rPr lang="fr-FR" sz="1200" b="1">
                <a:latin typeface="Calibri" pitchFamily="34" charset="0"/>
              </a:rPr>
              <a:t>Attribution à des causes externes</a:t>
            </a:r>
          </a:p>
          <a:p>
            <a:pPr algn="ctr"/>
            <a:r>
              <a:rPr lang="fr-FR" sz="1200" b="1">
                <a:latin typeface="Calibri" pitchFamily="34" charset="0"/>
              </a:rPr>
              <a:t>Le comportement de cette personne résulte principalement de causes externes</a:t>
            </a:r>
            <a:endParaRPr lang="fr-FR" sz="1200" b="1"/>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ChangeArrowheads="1"/>
          </p:cNvSpPr>
          <p:nvPr/>
        </p:nvSpPr>
        <p:spPr bwMode="auto">
          <a:xfrm>
            <a:off x="1500188" y="1928813"/>
            <a:ext cx="2257425" cy="93345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p>
            <a:pPr algn="ctr"/>
            <a:r>
              <a:rPr lang="fr-FR" sz="1200">
                <a:latin typeface="Calibri" pitchFamily="34" charset="0"/>
              </a:rPr>
              <a:t>Consensus faible</a:t>
            </a:r>
          </a:p>
          <a:p>
            <a:pPr algn="ctr"/>
            <a:r>
              <a:rPr lang="fr-FR" sz="1200">
                <a:latin typeface="Calibri" pitchFamily="34" charset="0"/>
              </a:rPr>
              <a:t>Les autres ne se conduisent pas de la même manière dans cette situation</a:t>
            </a:r>
            <a:endParaRPr lang="fr-FR" sz="1200"/>
          </a:p>
        </p:txBody>
      </p:sp>
      <p:sp>
        <p:nvSpPr>
          <p:cNvPr id="58371" name="AutoShape 3"/>
          <p:cNvSpPr>
            <a:spLocks noChangeArrowheads="1"/>
          </p:cNvSpPr>
          <p:nvPr/>
        </p:nvSpPr>
        <p:spPr bwMode="auto">
          <a:xfrm>
            <a:off x="1500188" y="4291013"/>
            <a:ext cx="2257425" cy="914400"/>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a:lstStyle/>
          <a:p>
            <a:r>
              <a:rPr lang="fr-FR" sz="1200">
                <a:latin typeface="Calibri" pitchFamily="34" charset="0"/>
              </a:rPr>
              <a:t>Différence faible </a:t>
            </a:r>
          </a:p>
          <a:p>
            <a:r>
              <a:rPr lang="fr-FR" sz="1200">
                <a:latin typeface="Calibri" pitchFamily="34" charset="0"/>
              </a:rPr>
              <a:t>Cette personne se conduit de la même manière dans d’autres situations</a:t>
            </a:r>
            <a:endParaRPr lang="fr-FR" sz="1200"/>
          </a:p>
        </p:txBody>
      </p:sp>
      <p:sp>
        <p:nvSpPr>
          <p:cNvPr id="58372" name="AutoShape 4"/>
          <p:cNvSpPr>
            <a:spLocks noChangeArrowheads="1"/>
          </p:cNvSpPr>
          <p:nvPr/>
        </p:nvSpPr>
        <p:spPr bwMode="auto">
          <a:xfrm>
            <a:off x="1500188" y="3043238"/>
            <a:ext cx="2257425" cy="1147762"/>
          </a:xfrm>
          <a:prstGeom prst="roundRect">
            <a:avLst>
              <a:gd name="adj" fmla="val 16667"/>
            </a:avLst>
          </a:prstGeom>
          <a:gradFill rotWithShape="0">
            <a:gsLst>
              <a:gs pos="0">
                <a:srgbClr val="B2A1C7"/>
              </a:gs>
              <a:gs pos="50000">
                <a:srgbClr val="E5DFEC"/>
              </a:gs>
              <a:gs pos="100000">
                <a:srgbClr val="B2A1C7"/>
              </a:gs>
            </a:gsLst>
            <a:lin ang="18900000" scaled="1"/>
          </a:gradFill>
          <a:ln w="12700">
            <a:solidFill>
              <a:srgbClr val="B2A1C7"/>
            </a:solidFill>
            <a:round/>
            <a:headEnd/>
            <a:tailEnd/>
          </a:ln>
          <a:effectLst>
            <a:outerShdw dist="28398" dir="3806097" algn="ctr" rotWithShape="0">
              <a:srgbClr val="3F3151">
                <a:alpha val="50000"/>
              </a:srgbClr>
            </a:outerShdw>
          </a:effectLst>
        </p:spPr>
        <p:txBody>
          <a:bodyPr/>
          <a:lstStyle/>
          <a:p>
            <a:pPr algn="ctr">
              <a:defRPr/>
            </a:pPr>
            <a:r>
              <a:rPr lang="fr-FR" sz="1100" b="1">
                <a:latin typeface="Calibri" pitchFamily="34" charset="0"/>
                <a:cs typeface="+mn-cs"/>
              </a:rPr>
              <a:t>Cohérence forte</a:t>
            </a:r>
          </a:p>
          <a:p>
            <a:pPr algn="ctr">
              <a:defRPr/>
            </a:pPr>
            <a:r>
              <a:rPr lang="fr-FR" sz="1100">
                <a:latin typeface="Calibri" pitchFamily="34" charset="0"/>
                <a:cs typeface="+mn-cs"/>
              </a:rPr>
              <a:t>Cette personne se conduit de la même manière que dans d’autres occasions quand elle se trouve placée dans la même situation</a:t>
            </a:r>
          </a:p>
          <a:p>
            <a:pPr>
              <a:defRPr/>
            </a:pPr>
            <a:endParaRPr lang="fr-FR" sz="1800">
              <a:latin typeface="Arial" pitchFamily="34" charset="0"/>
              <a:cs typeface="+mn-cs"/>
            </a:endParaRPr>
          </a:p>
        </p:txBody>
      </p:sp>
      <p:sp>
        <p:nvSpPr>
          <p:cNvPr id="121861" name="AutoShape 5"/>
          <p:cNvSpPr>
            <a:spLocks/>
          </p:cNvSpPr>
          <p:nvPr/>
        </p:nvSpPr>
        <p:spPr bwMode="auto">
          <a:xfrm>
            <a:off x="3757613" y="2357438"/>
            <a:ext cx="685800" cy="2419350"/>
          </a:xfrm>
          <a:prstGeom prst="rightBrace">
            <a:avLst>
              <a:gd name="adj1" fmla="val 29398"/>
              <a:gd name="adj2" fmla="val 50000"/>
            </a:avLst>
          </a:prstGeom>
          <a:noFill/>
          <a:ln w="9525">
            <a:solidFill>
              <a:srgbClr val="000000"/>
            </a:solidFill>
            <a:round/>
            <a:headEnd/>
            <a:tailEnd/>
          </a:ln>
        </p:spPr>
        <p:txBody>
          <a:bodyPr/>
          <a:lstStyle/>
          <a:p>
            <a:endParaRPr lang="fr-FR" sz="1800">
              <a:latin typeface="Calibri" pitchFamily="34" charset="0"/>
            </a:endParaRPr>
          </a:p>
        </p:txBody>
      </p:sp>
      <p:cxnSp>
        <p:nvCxnSpPr>
          <p:cNvPr id="121862" name="AutoShape 6"/>
          <p:cNvCxnSpPr>
            <a:cxnSpLocks noChangeShapeType="1"/>
          </p:cNvCxnSpPr>
          <p:nvPr/>
        </p:nvCxnSpPr>
        <p:spPr bwMode="auto">
          <a:xfrm>
            <a:off x="3757613" y="3567113"/>
            <a:ext cx="1571625" cy="1587"/>
          </a:xfrm>
          <a:prstGeom prst="straightConnector1">
            <a:avLst/>
          </a:prstGeom>
          <a:noFill/>
          <a:ln w="9525">
            <a:solidFill>
              <a:srgbClr val="000000"/>
            </a:solidFill>
            <a:round/>
            <a:headEnd/>
            <a:tailEnd type="triangle" w="med" len="med"/>
          </a:ln>
        </p:spPr>
      </p:cxnSp>
      <p:sp>
        <p:nvSpPr>
          <p:cNvPr id="121863" name="Rectangle 7"/>
          <p:cNvSpPr>
            <a:spLocks noChangeArrowheads="1"/>
          </p:cNvSpPr>
          <p:nvPr/>
        </p:nvSpPr>
        <p:spPr bwMode="auto">
          <a:xfrm>
            <a:off x="5386388" y="3128963"/>
            <a:ext cx="2219325" cy="1214437"/>
          </a:xfrm>
          <a:prstGeom prst="rect">
            <a:avLst/>
          </a:prstGeom>
          <a:solidFill>
            <a:srgbClr val="FFFFFF"/>
          </a:solidFill>
          <a:ln w="63500" cmpd="thickThin">
            <a:solidFill>
              <a:srgbClr val="4F81BD"/>
            </a:solidFill>
            <a:miter lim="800000"/>
            <a:headEnd/>
            <a:tailEnd/>
          </a:ln>
        </p:spPr>
        <p:txBody>
          <a:bodyPr/>
          <a:lstStyle/>
          <a:p>
            <a:pPr algn="ctr"/>
            <a:r>
              <a:rPr lang="fr-FR" sz="1200">
                <a:latin typeface="Calibri" pitchFamily="34" charset="0"/>
              </a:rPr>
              <a:t>Attribution à des causes internes</a:t>
            </a:r>
            <a:endParaRPr lang="fr-FR" sz="1200">
              <a:latin typeface="Times New Roman" pitchFamily="18" charset="0"/>
            </a:endParaRPr>
          </a:p>
          <a:p>
            <a:pPr algn="ctr"/>
            <a:r>
              <a:rPr lang="fr-FR" sz="1200">
                <a:latin typeface="Calibri" pitchFamily="34" charset="0"/>
              </a:rPr>
              <a:t>Le comportement de cette personne résulte principalement de causes internes</a:t>
            </a:r>
            <a:endParaRPr lang="fr-FR" sz="1200"/>
          </a:p>
        </p:txBody>
      </p:sp>
      <p:sp>
        <p:nvSpPr>
          <p:cNvPr id="121864" name="Rectangle 8"/>
          <p:cNvSpPr>
            <a:spLocks noChangeArrowheads="1"/>
          </p:cNvSpPr>
          <p:nvPr/>
        </p:nvSpPr>
        <p:spPr bwMode="auto">
          <a:xfrm>
            <a:off x="0" y="5572125"/>
            <a:ext cx="9144000" cy="369888"/>
          </a:xfrm>
          <a:prstGeom prst="rect">
            <a:avLst/>
          </a:prstGeom>
          <a:noFill/>
          <a:ln w="9525">
            <a:noFill/>
            <a:miter lim="800000"/>
            <a:headEnd/>
            <a:tailEnd/>
          </a:ln>
        </p:spPr>
        <p:txBody>
          <a:bodyPr anchor="ctr">
            <a:spAutoFit/>
          </a:bodyPr>
          <a:lstStyle/>
          <a:p>
            <a:pPr indent="449263" algn="ctr"/>
            <a:r>
              <a:rPr lang="fr-FR" sz="1800">
                <a:solidFill>
                  <a:srgbClr val="1F497D"/>
                </a:solidFill>
                <a:latin typeface="Times New Roman" pitchFamily="18" charset="0"/>
                <a:cs typeface="Times New Roman" pitchFamily="18" charset="0"/>
              </a:rPr>
              <a:t>Th</a:t>
            </a:r>
            <a:r>
              <a:rPr lang="fr-FR" sz="1800">
                <a:solidFill>
                  <a:srgbClr val="1F497D"/>
                </a:solidFill>
                <a:latin typeface="Calibri" pitchFamily="34" charset="0"/>
                <a:cs typeface="Times New Roman" pitchFamily="18" charset="0"/>
              </a:rPr>
              <a:t>é</a:t>
            </a:r>
            <a:r>
              <a:rPr lang="fr-FR" sz="1800">
                <a:solidFill>
                  <a:srgbClr val="1F497D"/>
                </a:solidFill>
                <a:latin typeface="Times New Roman" pitchFamily="18" charset="0"/>
                <a:cs typeface="Times New Roman" pitchFamily="18" charset="0"/>
              </a:rPr>
              <a:t>orie de KELLY sur les attributions causales</a:t>
            </a:r>
            <a:endParaRPr lang="fr-FR" sz="1800"/>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normAutofit/>
          </a:bodyPr>
          <a:lstStyle/>
          <a:p>
            <a:r>
              <a:rPr lang="fr-FR" sz="2800">
                <a:solidFill>
                  <a:srgbClr val="003366"/>
                </a:solidFill>
                <a:latin typeface="Times New Roman" pitchFamily="18" charset="0"/>
                <a:cs typeface="Times New Roman" pitchFamily="18" charset="0"/>
              </a:rPr>
              <a:t>Les attributions du succès et de l’échec</a:t>
            </a:r>
            <a:r>
              <a:rPr lang="fr-FR" sz="4000">
                <a:solidFill>
                  <a:srgbClr val="003366"/>
                </a:solidFill>
              </a:rPr>
              <a:t/>
            </a:r>
            <a:br>
              <a:rPr lang="fr-FR" sz="4000">
                <a:solidFill>
                  <a:srgbClr val="003366"/>
                </a:solidFill>
              </a:rPr>
            </a:br>
            <a:endParaRPr lang="fr-FR" sz="4000">
              <a:solidFill>
                <a:srgbClr val="003366"/>
              </a:solidFill>
            </a:endParaRPr>
          </a:p>
        </p:txBody>
      </p:sp>
      <p:sp>
        <p:nvSpPr>
          <p:cNvPr id="3" name="Espace réservé du contenu 2"/>
          <p:cNvSpPr>
            <a:spLocks noGrp="1"/>
          </p:cNvSpPr>
          <p:nvPr>
            <p:ph idx="4294967295"/>
          </p:nvPr>
        </p:nvSpPr>
        <p:spPr>
          <a:xfrm>
            <a:off x="457200" y="1285875"/>
            <a:ext cx="8229600" cy="4840288"/>
          </a:xfrm>
        </p:spPr>
        <p:txBody>
          <a:bodyPr>
            <a:normAutofit/>
          </a:bodyPr>
          <a:lstStyle/>
          <a:p>
            <a:pPr>
              <a:buFontTx/>
              <a:buNone/>
            </a:pPr>
            <a:r>
              <a:rPr lang="fr-FR" sz="2000" dirty="0">
                <a:solidFill>
                  <a:srgbClr val="003366"/>
                </a:solidFill>
              </a:rPr>
              <a:t>Les individus attribuent souvent leur succès ou leur échec à quatre facteurs :</a:t>
            </a:r>
          </a:p>
          <a:p>
            <a:r>
              <a:rPr lang="fr-FR" sz="2800" dirty="0">
                <a:latin typeface="Times New Roman" pitchFamily="18" charset="0"/>
                <a:cs typeface="Times New Roman" pitchFamily="18" charset="0"/>
              </a:rPr>
              <a:t>La compétence : j’ai réussi (ou j’ai échoué) parce que j’avais (ou je n’avais pas) les compétences nécessaires pour effectuer le travail.</a:t>
            </a:r>
          </a:p>
          <a:p>
            <a:r>
              <a:rPr lang="fr-FR" sz="2800" dirty="0">
                <a:latin typeface="Times New Roman" pitchFamily="18" charset="0"/>
                <a:cs typeface="Times New Roman" pitchFamily="18" charset="0"/>
              </a:rPr>
              <a:t>L’effort : j’ai réussi (ou j’ai échoué) parce que j’ai durement (ou je n’ai pas assez) travaillé</a:t>
            </a:r>
          </a:p>
          <a:p>
            <a:r>
              <a:rPr lang="fr-FR" sz="2800" dirty="0">
                <a:latin typeface="Times New Roman" pitchFamily="18" charset="0"/>
                <a:cs typeface="Times New Roman" pitchFamily="18" charset="0"/>
              </a:rPr>
              <a:t>La difficulté de la tâche : j’ai réussi (ou j’ai échoué) parce que c’étai facile (ou difficile)</a:t>
            </a:r>
          </a:p>
          <a:p>
            <a:r>
              <a:rPr lang="fr-FR" sz="2800" dirty="0">
                <a:latin typeface="Times New Roman" pitchFamily="18" charset="0"/>
                <a:cs typeface="Times New Roman" pitchFamily="18" charset="0"/>
              </a:rPr>
              <a:t>La chance : j’ai réussi (ou j’ai échoué) parce que j’avais (ou j’avais pas) de la chance </a:t>
            </a:r>
          </a:p>
          <a:p>
            <a:endParaRPr lang="fr-FR" sz="2800" dirty="0">
              <a:solidFill>
                <a:srgbClr val="BFBFBF"/>
              </a:solidFill>
              <a:latin typeface="Times New Roman" pitchFamily="18" charset="0"/>
              <a:cs typeface="Times New Roman" pitchFamily="18" charset="0"/>
            </a:endParaRPr>
          </a:p>
          <a:p>
            <a:endParaRPr lang="fr-FR" dirty="0"/>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74638"/>
            <a:ext cx="8229600" cy="1143000"/>
          </a:xfrm>
          <a:prstGeom prst="rect">
            <a:avLst/>
          </a:prstGeom>
        </p:spPr>
        <p:txBody>
          <a:bodyPr>
            <a:normAutofit fontScale="97500" lnSpcReduction="10000"/>
          </a:bodyPr>
          <a:lstStyle/>
          <a:p>
            <a:pPr algn="ctr" fontAlgn="auto">
              <a:spcAft>
                <a:spcPts val="0"/>
              </a:spcAft>
              <a:defRPr/>
            </a:pPr>
            <a:r>
              <a:rPr lang="fr-FR" sz="3100">
                <a:solidFill>
                  <a:schemeClr val="tx2"/>
                </a:solidFill>
                <a:latin typeface="Times New Roman" pitchFamily="18" charset="0"/>
                <a:ea typeface="+mj-ea"/>
                <a:cs typeface="Times New Roman" pitchFamily="18" charset="0"/>
              </a:rPr>
              <a:t>Les attributions du succès et de l’échec</a:t>
            </a:r>
            <a:r>
              <a:rPr lang="fr-FR" sz="4400">
                <a:latin typeface="+mj-lt"/>
                <a:ea typeface="+mj-ea"/>
                <a:cs typeface="+mj-cs"/>
              </a:rPr>
              <a:t/>
            </a:r>
            <a:br>
              <a:rPr lang="fr-FR" sz="4400">
                <a:latin typeface="+mj-lt"/>
                <a:ea typeface="+mj-ea"/>
                <a:cs typeface="+mj-cs"/>
              </a:rPr>
            </a:br>
            <a:endParaRPr lang="fr-FR" sz="4400" dirty="0">
              <a:latin typeface="+mj-lt"/>
              <a:ea typeface="+mj-ea"/>
              <a:cs typeface="+mj-cs"/>
            </a:endParaRPr>
          </a:p>
        </p:txBody>
      </p:sp>
      <p:sp>
        <p:nvSpPr>
          <p:cNvPr id="3" name="Espace réservé du contenu 2"/>
          <p:cNvSpPr txBox="1">
            <a:spLocks/>
          </p:cNvSpPr>
          <p:nvPr/>
        </p:nvSpPr>
        <p:spPr>
          <a:xfrm>
            <a:off x="457200" y="1285875"/>
            <a:ext cx="8229600" cy="4840288"/>
          </a:xfrm>
          <a:prstGeom prst="rect">
            <a:avLst/>
          </a:prstGeom>
        </p:spPr>
        <p:txBody>
          <a:bodyPr/>
          <a:lstStyle/>
          <a:p>
            <a:pPr marL="342900" indent="-342900">
              <a:spcBef>
                <a:spcPct val="20000"/>
              </a:spcBef>
              <a:buFont typeface="Arial" charset="0"/>
              <a:buNone/>
            </a:pPr>
            <a:r>
              <a:rPr lang="fr-FR" sz="2000" dirty="0">
                <a:solidFill>
                  <a:srgbClr val="10253F"/>
                </a:solidFill>
                <a:latin typeface="Calibri" pitchFamily="34" charset="0"/>
              </a:rPr>
              <a:t>Les individus attribuent souvent leur succès ou leur échec à quatre facteurs :</a:t>
            </a:r>
          </a:p>
          <a:p>
            <a:pPr marL="342900" indent="-342900">
              <a:spcBef>
                <a:spcPct val="20000"/>
              </a:spcBef>
              <a:buFont typeface="Arial" charset="0"/>
              <a:buChar char="•"/>
            </a:pPr>
            <a:r>
              <a:rPr lang="fr-FR" dirty="0">
                <a:solidFill>
                  <a:srgbClr val="953735"/>
                </a:solidFill>
                <a:latin typeface="Times New Roman" pitchFamily="18" charset="0"/>
                <a:cs typeface="Times New Roman" pitchFamily="18" charset="0"/>
              </a:rPr>
              <a:t>La compétence : j’ai réussi (ou j’ai échoué) parce que j’avais (ou je n’avais pas) les compétences nécessaires pour effectuer le travail.</a:t>
            </a:r>
          </a:p>
          <a:p>
            <a:pPr marL="342900" indent="-342900">
              <a:spcBef>
                <a:spcPct val="20000"/>
              </a:spcBef>
              <a:buFont typeface="Arial" charset="0"/>
              <a:buChar char="•"/>
            </a:pPr>
            <a:r>
              <a:rPr lang="fr-FR" dirty="0">
                <a:latin typeface="Times New Roman" pitchFamily="18" charset="0"/>
                <a:cs typeface="Times New Roman" pitchFamily="18" charset="0"/>
              </a:rPr>
              <a:t>L’effort : j’ai réussi (ou j’ai échoué) parce que j’ai durement (ou je n’ai pas assez) travaillé</a:t>
            </a:r>
          </a:p>
          <a:p>
            <a:pPr marL="342900" indent="-342900">
              <a:spcBef>
                <a:spcPct val="20000"/>
              </a:spcBef>
              <a:buFont typeface="Arial" charset="0"/>
              <a:buChar char="•"/>
            </a:pPr>
            <a:r>
              <a:rPr lang="fr-FR" dirty="0">
                <a:latin typeface="Times New Roman" pitchFamily="18" charset="0"/>
                <a:cs typeface="Times New Roman" pitchFamily="18" charset="0"/>
              </a:rPr>
              <a:t>La difficulté de la tâche : j’ai réussi (ou j’ai échoué) parce que c’étai facile (ou difficile)</a:t>
            </a:r>
          </a:p>
          <a:p>
            <a:pPr marL="342900" indent="-342900">
              <a:spcBef>
                <a:spcPct val="20000"/>
              </a:spcBef>
              <a:buFont typeface="Arial" charset="0"/>
              <a:buChar char="•"/>
            </a:pPr>
            <a:r>
              <a:rPr lang="fr-FR" dirty="0">
                <a:latin typeface="Times New Roman" pitchFamily="18" charset="0"/>
                <a:cs typeface="Times New Roman" pitchFamily="18" charset="0"/>
              </a:rPr>
              <a:t>La chance : j’ai réussi (ou j’ai échoué) parce que j’avais (ou j’avais pas) de la chance </a:t>
            </a:r>
          </a:p>
          <a:p>
            <a:pPr marL="342900" indent="-342900">
              <a:spcBef>
                <a:spcPct val="20000"/>
              </a:spcBef>
              <a:buFont typeface="Arial" charset="0"/>
              <a:buChar char="•"/>
            </a:pPr>
            <a:endParaRPr lang="fr-FR" dirty="0">
              <a:solidFill>
                <a:srgbClr val="BFBFBF"/>
              </a:solidFill>
              <a:latin typeface="Times New Roman" pitchFamily="18" charset="0"/>
              <a:cs typeface="Times New Roman" pitchFamily="18" charset="0"/>
            </a:endParaRPr>
          </a:p>
          <a:p>
            <a:pPr marL="342900" indent="-342900">
              <a:spcBef>
                <a:spcPct val="20000"/>
              </a:spcBef>
              <a:buFont typeface="Arial" charset="0"/>
              <a:buChar char="•"/>
            </a:pPr>
            <a:endParaRPr lang="fr-FR" sz="3200" dirty="0">
              <a:latin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4"/>
          <p:cNvSpPr>
            <a:spLocks noChangeArrowheads="1"/>
          </p:cNvSpPr>
          <p:nvPr/>
        </p:nvSpPr>
        <p:spPr bwMode="auto">
          <a:xfrm>
            <a:off x="0" y="0"/>
            <a:ext cx="9144000" cy="6858000"/>
          </a:xfrm>
          <a:prstGeom prst="rect">
            <a:avLst/>
          </a:prstGeom>
          <a:solidFill>
            <a:srgbClr val="FFCC99">
              <a:alpha val="30000"/>
            </a:srgbClr>
          </a:solidFill>
          <a:ln w="9525">
            <a:solidFill>
              <a:schemeClr val="bg1"/>
            </a:solidFill>
            <a:miter lim="800000"/>
            <a:headEnd/>
            <a:tailEnd/>
          </a:ln>
          <a:effectLst/>
        </p:spPr>
        <p:txBody>
          <a:bodyPr wrap="none" anchor="ctr"/>
          <a:lstStyle/>
          <a:p>
            <a:endParaRPr lang="fr-FR"/>
          </a:p>
        </p:txBody>
      </p:sp>
      <p:sp>
        <p:nvSpPr>
          <p:cNvPr id="190469" name="WordArt 5"/>
          <p:cNvSpPr>
            <a:spLocks noChangeArrowheads="1" noChangeShapeType="1" noTextEdit="1"/>
          </p:cNvSpPr>
          <p:nvPr/>
        </p:nvSpPr>
        <p:spPr bwMode="auto">
          <a:xfrm>
            <a:off x="914400" y="1219200"/>
            <a:ext cx="7467600" cy="2590800"/>
          </a:xfrm>
          <a:prstGeom prst="rect">
            <a:avLst/>
          </a:prstGeom>
        </p:spPr>
        <p:txBody>
          <a:bodyPr spcFirstLastPara="1" wrap="none" fromWordArt="1">
            <a:prstTxWarp prst="textArchUp">
              <a:avLst>
                <a:gd name="adj" fmla="val 10800000"/>
              </a:avLst>
            </a:prstTxWarp>
          </a:bodyPr>
          <a:lstStyle/>
          <a:p>
            <a:pPr algn="ctr"/>
            <a:r>
              <a:rPr lang="fr-FR" sz="3600" kern="10">
                <a:ln w="9525" cap="rnd">
                  <a:solidFill>
                    <a:schemeClr val="bg1"/>
                  </a:solidFill>
                  <a:prstDash val="sysDot"/>
                  <a:round/>
                  <a:headEnd/>
                  <a:tailEnd/>
                </a:ln>
                <a:solidFill>
                  <a:srgbClr val="993300">
                    <a:alpha val="80000"/>
                  </a:srgbClr>
                </a:solidFill>
                <a:latin typeface="Arial Black"/>
              </a:rPr>
              <a:t>C’est quoi la Perception Alors?</a:t>
            </a:r>
          </a:p>
        </p:txBody>
      </p:sp>
      <p:pic>
        <p:nvPicPr>
          <p:cNvPr id="190471" name="Picture 7"/>
          <p:cNvPicPr>
            <a:picLocks noChangeAspect="1" noChangeArrowheads="1"/>
          </p:cNvPicPr>
          <p:nvPr/>
        </p:nvPicPr>
        <p:blipFill>
          <a:blip r:embed="rId2" cstate="print"/>
          <a:srcRect/>
          <a:stretch>
            <a:fillRect/>
          </a:stretch>
        </p:blipFill>
        <p:spPr bwMode="auto">
          <a:xfrm>
            <a:off x="3124200" y="1981200"/>
            <a:ext cx="2840038" cy="3629025"/>
          </a:xfrm>
          <a:prstGeom prst="rect">
            <a:avLst/>
          </a:prstGeom>
          <a:noFill/>
          <a:ln w="9525">
            <a:noFill/>
            <a:miter lim="800000"/>
            <a:headEnd/>
            <a:tailEnd/>
          </a:ln>
          <a:effectLst/>
        </p:spPr>
      </p:pic>
    </p:spTree>
  </p:cSld>
  <p:clrMapOvr>
    <a:masterClrMapping/>
  </p:clrMapOvr>
  <p:transition spd="med">
    <p:newsflash/>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74638"/>
            <a:ext cx="8229600" cy="1143000"/>
          </a:xfrm>
          <a:prstGeom prst="rect">
            <a:avLst/>
          </a:prstGeom>
        </p:spPr>
        <p:txBody>
          <a:bodyPr>
            <a:normAutofit fontScale="97500" lnSpcReduction="10000"/>
          </a:bodyPr>
          <a:lstStyle/>
          <a:p>
            <a:pPr algn="ctr" fontAlgn="auto">
              <a:spcAft>
                <a:spcPts val="0"/>
              </a:spcAft>
              <a:defRPr/>
            </a:pPr>
            <a:r>
              <a:rPr lang="fr-FR" sz="3100">
                <a:solidFill>
                  <a:schemeClr val="tx2"/>
                </a:solidFill>
                <a:latin typeface="Times New Roman" pitchFamily="18" charset="0"/>
                <a:ea typeface="+mj-ea"/>
                <a:cs typeface="Times New Roman" pitchFamily="18" charset="0"/>
              </a:rPr>
              <a:t>Les attributions du succès et de l’échec</a:t>
            </a:r>
            <a:r>
              <a:rPr lang="fr-FR" sz="4400">
                <a:latin typeface="+mj-lt"/>
                <a:ea typeface="+mj-ea"/>
                <a:cs typeface="+mj-cs"/>
              </a:rPr>
              <a:t/>
            </a:r>
            <a:br>
              <a:rPr lang="fr-FR" sz="4400">
                <a:latin typeface="+mj-lt"/>
                <a:ea typeface="+mj-ea"/>
                <a:cs typeface="+mj-cs"/>
              </a:rPr>
            </a:br>
            <a:endParaRPr lang="fr-FR" sz="4400" dirty="0">
              <a:latin typeface="+mj-lt"/>
              <a:ea typeface="+mj-ea"/>
              <a:cs typeface="+mj-cs"/>
            </a:endParaRPr>
          </a:p>
        </p:txBody>
      </p:sp>
      <p:sp>
        <p:nvSpPr>
          <p:cNvPr id="3" name="Espace réservé du contenu 2"/>
          <p:cNvSpPr txBox="1">
            <a:spLocks/>
          </p:cNvSpPr>
          <p:nvPr/>
        </p:nvSpPr>
        <p:spPr>
          <a:xfrm>
            <a:off x="457200" y="1285875"/>
            <a:ext cx="8229600" cy="4840288"/>
          </a:xfrm>
          <a:prstGeom prst="rect">
            <a:avLst/>
          </a:prstGeom>
        </p:spPr>
        <p:txBody>
          <a:bodyPr/>
          <a:lstStyle/>
          <a:p>
            <a:pPr marL="342900" indent="-342900">
              <a:spcBef>
                <a:spcPct val="20000"/>
              </a:spcBef>
              <a:buFont typeface="Arial" charset="0"/>
              <a:buNone/>
            </a:pPr>
            <a:r>
              <a:rPr lang="fr-FR" sz="2000" dirty="0">
                <a:solidFill>
                  <a:srgbClr val="10253F"/>
                </a:solidFill>
                <a:latin typeface="Calibri" pitchFamily="34" charset="0"/>
              </a:rPr>
              <a:t>Les individus attribuent souvent leur succès ou leur échec à quatre facteurs :</a:t>
            </a:r>
          </a:p>
          <a:p>
            <a:pPr marL="342900" indent="-342900">
              <a:spcBef>
                <a:spcPct val="20000"/>
              </a:spcBef>
              <a:buFont typeface="Arial" charset="0"/>
              <a:buChar char="•"/>
            </a:pPr>
            <a:r>
              <a:rPr lang="fr-FR" dirty="0">
                <a:latin typeface="Times New Roman" pitchFamily="18" charset="0"/>
                <a:cs typeface="Times New Roman" pitchFamily="18" charset="0"/>
              </a:rPr>
              <a:t>La compétence : j’ai réussi (ou j’ai échoué) parce que j’avais (ou je n’avais pas) les compétences nécessaires pour effectuer le travail.</a:t>
            </a:r>
          </a:p>
          <a:p>
            <a:pPr marL="342900" indent="-342900">
              <a:spcBef>
                <a:spcPct val="20000"/>
              </a:spcBef>
              <a:buFont typeface="Arial" charset="0"/>
              <a:buChar char="•"/>
            </a:pPr>
            <a:r>
              <a:rPr lang="fr-FR" dirty="0">
                <a:solidFill>
                  <a:srgbClr val="953735"/>
                </a:solidFill>
                <a:latin typeface="Times New Roman" pitchFamily="18" charset="0"/>
                <a:cs typeface="Times New Roman" pitchFamily="18" charset="0"/>
              </a:rPr>
              <a:t>L’effort : j’ai réussi (ou j’ai échoué) parce que j’ai durement (ou je n’ai pas assez) travaillé</a:t>
            </a:r>
          </a:p>
          <a:p>
            <a:pPr marL="342900" indent="-342900">
              <a:spcBef>
                <a:spcPct val="20000"/>
              </a:spcBef>
              <a:buFont typeface="Arial" charset="0"/>
              <a:buChar char="•"/>
            </a:pPr>
            <a:r>
              <a:rPr lang="fr-FR" dirty="0">
                <a:latin typeface="Times New Roman" pitchFamily="18" charset="0"/>
                <a:cs typeface="Times New Roman" pitchFamily="18" charset="0"/>
              </a:rPr>
              <a:t>La difficulté de la tâche : j’ai réussi (ou j’ai échoué) parce que c’étai facile (ou difficile)</a:t>
            </a:r>
          </a:p>
          <a:p>
            <a:pPr marL="342900" indent="-342900">
              <a:spcBef>
                <a:spcPct val="20000"/>
              </a:spcBef>
              <a:buFont typeface="Arial" charset="0"/>
              <a:buChar char="•"/>
            </a:pPr>
            <a:r>
              <a:rPr lang="fr-FR" dirty="0">
                <a:latin typeface="Times New Roman" pitchFamily="18" charset="0"/>
                <a:cs typeface="Times New Roman" pitchFamily="18" charset="0"/>
              </a:rPr>
              <a:t>La chance : j’ai réussi (ou j’ai échoué) parce que j’avais (ou j’avais pas) de la chance </a:t>
            </a:r>
          </a:p>
          <a:p>
            <a:pPr marL="342900" indent="-342900">
              <a:spcBef>
                <a:spcPct val="20000"/>
              </a:spcBef>
              <a:buFont typeface="Arial" charset="0"/>
              <a:buChar char="•"/>
            </a:pPr>
            <a:endParaRPr lang="fr-FR" dirty="0">
              <a:solidFill>
                <a:srgbClr val="BFBFBF"/>
              </a:solidFill>
              <a:latin typeface="Times New Roman" pitchFamily="18" charset="0"/>
              <a:cs typeface="Times New Roman" pitchFamily="18" charset="0"/>
            </a:endParaRPr>
          </a:p>
          <a:p>
            <a:pPr marL="342900" indent="-342900">
              <a:spcBef>
                <a:spcPct val="20000"/>
              </a:spcBef>
              <a:buFont typeface="Arial" charset="0"/>
              <a:buChar char="•"/>
            </a:pPr>
            <a:endParaRPr lang="fr-FR" sz="3200" dirty="0">
              <a:latin typeface="Calibri" pitchFamily="34" charset="0"/>
            </a:endParaRP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74638"/>
            <a:ext cx="8229600" cy="1143000"/>
          </a:xfrm>
          <a:prstGeom prst="rect">
            <a:avLst/>
          </a:prstGeom>
        </p:spPr>
        <p:txBody>
          <a:bodyPr>
            <a:normAutofit fontScale="97500" lnSpcReduction="10000"/>
          </a:bodyPr>
          <a:lstStyle/>
          <a:p>
            <a:pPr algn="ctr" fontAlgn="auto">
              <a:spcAft>
                <a:spcPts val="0"/>
              </a:spcAft>
              <a:defRPr/>
            </a:pPr>
            <a:r>
              <a:rPr lang="fr-FR" sz="3100" dirty="0">
                <a:solidFill>
                  <a:schemeClr val="tx2"/>
                </a:solidFill>
                <a:latin typeface="Times New Roman" pitchFamily="18" charset="0"/>
                <a:ea typeface="+mj-ea"/>
                <a:cs typeface="Times New Roman" pitchFamily="18" charset="0"/>
              </a:rPr>
              <a:t>Les attributions du succès et de l’échec</a:t>
            </a:r>
            <a:r>
              <a:rPr lang="fr-FR" sz="4400" dirty="0">
                <a:latin typeface="+mj-lt"/>
                <a:ea typeface="+mj-ea"/>
                <a:cs typeface="+mj-cs"/>
              </a:rPr>
              <a:t/>
            </a:r>
            <a:br>
              <a:rPr lang="fr-FR" sz="4400" dirty="0">
                <a:latin typeface="+mj-lt"/>
                <a:ea typeface="+mj-ea"/>
                <a:cs typeface="+mj-cs"/>
              </a:rPr>
            </a:br>
            <a:endParaRPr lang="fr-FR" sz="4400" dirty="0">
              <a:latin typeface="+mj-lt"/>
              <a:ea typeface="+mj-ea"/>
              <a:cs typeface="+mj-cs"/>
            </a:endParaRPr>
          </a:p>
        </p:txBody>
      </p:sp>
      <p:sp>
        <p:nvSpPr>
          <p:cNvPr id="3" name="Espace réservé du contenu 2"/>
          <p:cNvSpPr txBox="1">
            <a:spLocks/>
          </p:cNvSpPr>
          <p:nvPr/>
        </p:nvSpPr>
        <p:spPr>
          <a:xfrm>
            <a:off x="457200" y="1285875"/>
            <a:ext cx="8229600" cy="4840288"/>
          </a:xfrm>
          <a:prstGeom prst="rect">
            <a:avLst/>
          </a:prstGeom>
        </p:spPr>
        <p:txBody>
          <a:bodyPr/>
          <a:lstStyle/>
          <a:p>
            <a:pPr marL="342900" indent="-342900">
              <a:spcBef>
                <a:spcPct val="20000"/>
              </a:spcBef>
              <a:buFont typeface="Arial" charset="0"/>
              <a:buNone/>
            </a:pPr>
            <a:r>
              <a:rPr lang="fr-FR" sz="2000" dirty="0">
                <a:solidFill>
                  <a:srgbClr val="10253F"/>
                </a:solidFill>
                <a:latin typeface="Calibri" pitchFamily="34" charset="0"/>
              </a:rPr>
              <a:t>Les individus attribuent souvent leur succès ou leur échec à quatre facteurs :</a:t>
            </a:r>
          </a:p>
          <a:p>
            <a:pPr marL="342900" indent="-342900">
              <a:spcBef>
                <a:spcPct val="20000"/>
              </a:spcBef>
              <a:buFont typeface="Arial" charset="0"/>
              <a:buChar char="•"/>
            </a:pPr>
            <a:r>
              <a:rPr lang="fr-FR" dirty="0">
                <a:latin typeface="Times New Roman" pitchFamily="18" charset="0"/>
                <a:cs typeface="Times New Roman" pitchFamily="18" charset="0"/>
              </a:rPr>
              <a:t>La compétence : j’ai réussi (ou j’ai échoué) parce que j’avais (ou je n’avais pas) les compétences nécessaires pour effectuer le travail.</a:t>
            </a:r>
          </a:p>
          <a:p>
            <a:pPr marL="342900" indent="-342900">
              <a:spcBef>
                <a:spcPct val="20000"/>
              </a:spcBef>
              <a:buFont typeface="Arial" charset="0"/>
              <a:buChar char="•"/>
            </a:pPr>
            <a:r>
              <a:rPr lang="fr-FR" dirty="0">
                <a:latin typeface="Times New Roman" pitchFamily="18" charset="0"/>
                <a:cs typeface="Times New Roman" pitchFamily="18" charset="0"/>
              </a:rPr>
              <a:t>L’effort : j’ai réussi (ou j’ai échoué) parce que j’ai durement (ou je n’ai pas assez) travaillé</a:t>
            </a:r>
          </a:p>
          <a:p>
            <a:pPr marL="342900" indent="-342900">
              <a:spcBef>
                <a:spcPct val="20000"/>
              </a:spcBef>
              <a:buFont typeface="Arial" charset="0"/>
              <a:buChar char="•"/>
            </a:pPr>
            <a:r>
              <a:rPr lang="fr-FR" dirty="0">
                <a:solidFill>
                  <a:srgbClr val="953735"/>
                </a:solidFill>
                <a:latin typeface="Times New Roman" pitchFamily="18" charset="0"/>
                <a:cs typeface="Times New Roman" pitchFamily="18" charset="0"/>
              </a:rPr>
              <a:t>La difficulté de la tâche : j’ai réussi (ou j’ai échoué) parce que c’étai facile (ou difficile)</a:t>
            </a:r>
          </a:p>
          <a:p>
            <a:pPr marL="342900" indent="-342900">
              <a:spcBef>
                <a:spcPct val="20000"/>
              </a:spcBef>
              <a:buFont typeface="Arial" charset="0"/>
              <a:buChar char="•"/>
            </a:pPr>
            <a:r>
              <a:rPr lang="fr-FR" dirty="0">
                <a:latin typeface="Times New Roman" pitchFamily="18" charset="0"/>
                <a:cs typeface="Times New Roman" pitchFamily="18" charset="0"/>
              </a:rPr>
              <a:t>La chance : j’ai réussi (ou j’ai échoué) parce que j’avais (ou j’avais pas) de la chance </a:t>
            </a:r>
          </a:p>
          <a:p>
            <a:pPr marL="342900" indent="-342900">
              <a:spcBef>
                <a:spcPct val="20000"/>
              </a:spcBef>
              <a:buFont typeface="Arial" charset="0"/>
              <a:buChar char="•"/>
            </a:pPr>
            <a:endParaRPr lang="fr-FR" dirty="0">
              <a:solidFill>
                <a:srgbClr val="BFBFBF"/>
              </a:solidFill>
              <a:latin typeface="Times New Roman" pitchFamily="18" charset="0"/>
              <a:cs typeface="Times New Roman" pitchFamily="18" charset="0"/>
            </a:endParaRPr>
          </a:p>
          <a:p>
            <a:pPr marL="342900" indent="-342900">
              <a:spcBef>
                <a:spcPct val="20000"/>
              </a:spcBef>
              <a:buFont typeface="Arial" charset="0"/>
              <a:buChar char="•"/>
            </a:pPr>
            <a:endParaRPr lang="fr-FR" sz="3200" dirty="0">
              <a:latin typeface="Calibri" pitchFamily="34" charset="0"/>
            </a:endParaRP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274638"/>
            <a:ext cx="8229600" cy="1143000"/>
          </a:xfrm>
          <a:prstGeom prst="rect">
            <a:avLst/>
          </a:prstGeom>
        </p:spPr>
        <p:txBody>
          <a:bodyPr>
            <a:normAutofit fontScale="97500" lnSpcReduction="10000"/>
          </a:bodyPr>
          <a:lstStyle/>
          <a:p>
            <a:pPr algn="ctr" fontAlgn="auto">
              <a:spcAft>
                <a:spcPts val="0"/>
              </a:spcAft>
              <a:defRPr/>
            </a:pPr>
            <a:r>
              <a:rPr lang="fr-FR" sz="3100">
                <a:solidFill>
                  <a:schemeClr val="tx2"/>
                </a:solidFill>
                <a:latin typeface="Times New Roman" pitchFamily="18" charset="0"/>
                <a:ea typeface="+mj-ea"/>
                <a:cs typeface="Times New Roman" pitchFamily="18" charset="0"/>
              </a:rPr>
              <a:t>Les attributions du succès et de l’échec</a:t>
            </a:r>
            <a:r>
              <a:rPr lang="fr-FR" sz="4400">
                <a:latin typeface="+mj-lt"/>
                <a:ea typeface="+mj-ea"/>
                <a:cs typeface="+mj-cs"/>
              </a:rPr>
              <a:t/>
            </a:r>
            <a:br>
              <a:rPr lang="fr-FR" sz="4400">
                <a:latin typeface="+mj-lt"/>
                <a:ea typeface="+mj-ea"/>
                <a:cs typeface="+mj-cs"/>
              </a:rPr>
            </a:br>
            <a:endParaRPr lang="fr-FR" sz="4400" dirty="0">
              <a:latin typeface="+mj-lt"/>
              <a:ea typeface="+mj-ea"/>
              <a:cs typeface="+mj-cs"/>
            </a:endParaRPr>
          </a:p>
        </p:txBody>
      </p:sp>
      <p:sp>
        <p:nvSpPr>
          <p:cNvPr id="3" name="Espace réservé du contenu 2"/>
          <p:cNvSpPr txBox="1">
            <a:spLocks/>
          </p:cNvSpPr>
          <p:nvPr/>
        </p:nvSpPr>
        <p:spPr>
          <a:xfrm>
            <a:off x="457200" y="1285875"/>
            <a:ext cx="8229600" cy="4840288"/>
          </a:xfrm>
          <a:prstGeom prst="rect">
            <a:avLst/>
          </a:prstGeom>
        </p:spPr>
        <p:txBody>
          <a:bodyPr/>
          <a:lstStyle/>
          <a:p>
            <a:pPr marL="342900" indent="-342900">
              <a:spcBef>
                <a:spcPct val="20000"/>
              </a:spcBef>
              <a:buFont typeface="Arial" charset="0"/>
              <a:buNone/>
            </a:pPr>
            <a:r>
              <a:rPr lang="fr-FR" sz="2000" dirty="0">
                <a:solidFill>
                  <a:srgbClr val="10253F"/>
                </a:solidFill>
                <a:latin typeface="Calibri" pitchFamily="34" charset="0"/>
              </a:rPr>
              <a:t>Les individus attribuent souvent leur succès ou leur échec à quatre facteurs :</a:t>
            </a:r>
          </a:p>
          <a:p>
            <a:pPr marL="342900" indent="-342900">
              <a:spcBef>
                <a:spcPct val="20000"/>
              </a:spcBef>
              <a:buFont typeface="Arial" charset="0"/>
              <a:buChar char="•"/>
            </a:pPr>
            <a:r>
              <a:rPr lang="fr-FR" dirty="0">
                <a:latin typeface="Times New Roman" pitchFamily="18" charset="0"/>
                <a:cs typeface="Times New Roman" pitchFamily="18" charset="0"/>
              </a:rPr>
              <a:t>La compétence : j’ai réussi (ou j’ai échoué) parce que j’avais (ou je n’avais pas) les compétences nécessaires pour effectuer le travail.</a:t>
            </a:r>
          </a:p>
          <a:p>
            <a:pPr marL="342900" indent="-342900">
              <a:spcBef>
                <a:spcPct val="20000"/>
              </a:spcBef>
              <a:buFont typeface="Arial" charset="0"/>
              <a:buChar char="•"/>
            </a:pPr>
            <a:r>
              <a:rPr lang="fr-FR" dirty="0">
                <a:latin typeface="Times New Roman" pitchFamily="18" charset="0"/>
                <a:cs typeface="Times New Roman" pitchFamily="18" charset="0"/>
              </a:rPr>
              <a:t>L’effort : j’ai réussi (ou j’ai échoué) parce que j’ai durement (ou je n’ai pas assez) travaillé</a:t>
            </a:r>
          </a:p>
          <a:p>
            <a:pPr marL="342900" indent="-342900">
              <a:spcBef>
                <a:spcPct val="20000"/>
              </a:spcBef>
              <a:buFont typeface="Arial" charset="0"/>
              <a:buChar char="•"/>
            </a:pPr>
            <a:r>
              <a:rPr lang="fr-FR" dirty="0">
                <a:latin typeface="Times New Roman" pitchFamily="18" charset="0"/>
                <a:cs typeface="Times New Roman" pitchFamily="18" charset="0"/>
              </a:rPr>
              <a:t>La difficulté de la tâche : j’ai réussi (ou j’ai échoué) parce que c’étai facile (ou difficile)</a:t>
            </a:r>
          </a:p>
          <a:p>
            <a:pPr marL="342900" indent="-342900">
              <a:spcBef>
                <a:spcPct val="20000"/>
              </a:spcBef>
              <a:buFont typeface="Arial" charset="0"/>
              <a:buChar char="•"/>
            </a:pPr>
            <a:r>
              <a:rPr lang="fr-FR" dirty="0">
                <a:solidFill>
                  <a:srgbClr val="953735"/>
                </a:solidFill>
                <a:latin typeface="Times New Roman" pitchFamily="18" charset="0"/>
                <a:cs typeface="Times New Roman" pitchFamily="18" charset="0"/>
              </a:rPr>
              <a:t>La chance : j’ai réussi (ou j’ai échoué) parce que j’avais (ou j’avais pas) de la chance </a:t>
            </a:r>
          </a:p>
          <a:p>
            <a:pPr marL="342900" indent="-342900">
              <a:spcBef>
                <a:spcPct val="20000"/>
              </a:spcBef>
              <a:buFont typeface="Arial" charset="0"/>
              <a:buChar char="•"/>
            </a:pPr>
            <a:endParaRPr lang="fr-FR" dirty="0">
              <a:solidFill>
                <a:srgbClr val="953735"/>
              </a:solidFill>
              <a:latin typeface="Times New Roman" pitchFamily="18" charset="0"/>
              <a:cs typeface="Times New Roman" pitchFamily="18" charset="0"/>
            </a:endParaRPr>
          </a:p>
          <a:p>
            <a:pPr marL="342900" indent="-342900">
              <a:spcBef>
                <a:spcPct val="20000"/>
              </a:spcBef>
              <a:buFont typeface="Arial" charset="0"/>
              <a:buChar char="•"/>
            </a:pPr>
            <a:endParaRPr lang="fr-FR" sz="3200" dirty="0">
              <a:latin typeface="Calibri" pitchFamily="34" charset="0"/>
            </a:endParaRP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79555"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Les erreurs perceptuelles</a:t>
            </a:r>
          </a:p>
        </p:txBody>
      </p:sp>
    </p:spTree>
  </p:cSld>
  <p:clrMapOvr>
    <a:masterClrMapping/>
  </p:clrMapOvr>
  <p:transition spd="med">
    <p:wheel spokes="1"/>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81603"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Les erreurs perceptuelles</a:t>
            </a:r>
          </a:p>
        </p:txBody>
      </p:sp>
      <p:sp>
        <p:nvSpPr>
          <p:cNvPr id="281604" name="Rectangle 4"/>
          <p:cNvSpPr>
            <a:spLocks noChangeArrowheads="1"/>
          </p:cNvSpPr>
          <p:nvPr/>
        </p:nvSpPr>
        <p:spPr bwMode="auto">
          <a:xfrm>
            <a:off x="990600" y="5791200"/>
            <a:ext cx="7162800" cy="8382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1- La défense perceptive </a:t>
            </a:r>
          </a:p>
        </p:txBody>
      </p:sp>
    </p:spTree>
  </p:cSld>
  <p:clrMapOvr>
    <a:masterClrMapping/>
  </p:clrMapOvr>
  <p:transition spd="med">
    <p:wheel spokes="1"/>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381000"/>
            <a:ext cx="4648200" cy="6324600"/>
          </a:xfrm>
        </p:spPr>
        <p:txBody>
          <a:bodyPr>
            <a:normAutofit/>
          </a:bodyPr>
          <a:lstStyle/>
          <a:p>
            <a:pPr>
              <a:buFontTx/>
              <a:buNone/>
            </a:pPr>
            <a:r>
              <a:rPr lang="fr-FR" sz="2800">
                <a:solidFill>
                  <a:srgbClr val="376092"/>
                </a:solidFill>
                <a:latin typeface="Times New Roman" pitchFamily="18" charset="0"/>
                <a:cs typeface="Times New Roman" pitchFamily="18" charset="0"/>
              </a:rPr>
              <a:t>	</a:t>
            </a:r>
            <a:r>
              <a:rPr lang="fr-FR" sz="2800">
                <a:solidFill>
                  <a:srgbClr val="B29118"/>
                </a:solidFill>
                <a:latin typeface="Times New Roman" pitchFamily="18" charset="0"/>
                <a:cs typeface="Times New Roman" pitchFamily="18" charset="0"/>
              </a:rPr>
              <a:t>La défense perceptive est la tendance qu’ont les individus à se protéger eux-mêmes contre les idées, les objets ou les situations qui les menacent.</a:t>
            </a:r>
          </a:p>
          <a:p>
            <a:pPr>
              <a:buFontTx/>
              <a:buNone/>
            </a:pPr>
            <a:r>
              <a:rPr lang="fr-FR" sz="2800">
                <a:solidFill>
                  <a:srgbClr val="B29118"/>
                </a:solidFill>
                <a:latin typeface="Times New Roman" pitchFamily="18" charset="0"/>
                <a:cs typeface="Times New Roman" pitchFamily="18" charset="0"/>
              </a:rPr>
              <a:t>	L’étude de la sélection perceptive  montre que les personnes perçoivent les objets qui présentent pour eux un aspect réconfortant </a:t>
            </a:r>
          </a:p>
          <a:p>
            <a:pPr>
              <a:buFontTx/>
              <a:buNone/>
            </a:pPr>
            <a:r>
              <a:rPr lang="fr-FR" sz="2800">
                <a:solidFill>
                  <a:srgbClr val="B29118"/>
                </a:solidFill>
                <a:latin typeface="Times New Roman" pitchFamily="18" charset="0"/>
                <a:cs typeface="Times New Roman" pitchFamily="18" charset="0"/>
              </a:rPr>
              <a:t>	et satisfaisant et tendent à ignorer ce que les embarrasse.</a:t>
            </a:r>
          </a:p>
          <a:p>
            <a:pPr>
              <a:buFontTx/>
              <a:buNone/>
            </a:pPr>
            <a:endParaRPr lang="fr-FR" sz="2800">
              <a:solidFill>
                <a:srgbClr val="B29118"/>
              </a:solidFill>
              <a:latin typeface="Times New Roman" pitchFamily="18" charset="0"/>
              <a:cs typeface="Times New Roman" pitchFamily="18" charset="0"/>
            </a:endParaRPr>
          </a:p>
        </p:txBody>
      </p:sp>
    </p:spTree>
  </p:cSld>
  <p:clrMapOvr>
    <a:masterClrMapping/>
  </p:clrMapOvr>
  <p:transition spd="med">
    <p:push dir="u"/>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428625" y="914400"/>
            <a:ext cx="3686175" cy="4724400"/>
          </a:xfrm>
        </p:spPr>
        <p:txBody>
          <a:bodyPr>
            <a:normAutofit/>
          </a:bodyPr>
          <a:lstStyle/>
          <a:p>
            <a:pPr>
              <a:buFontTx/>
              <a:buNone/>
            </a:pPr>
            <a:r>
              <a:rPr lang="fr-FR">
                <a:solidFill>
                  <a:srgbClr val="376092"/>
                </a:solidFill>
                <a:latin typeface="Times New Roman" pitchFamily="18" charset="0"/>
                <a:cs typeface="Times New Roman" pitchFamily="18" charset="0"/>
              </a:rPr>
              <a:t>	</a:t>
            </a:r>
            <a:r>
              <a:rPr lang="fr-FR" sz="2800">
                <a:solidFill>
                  <a:srgbClr val="B29118"/>
                </a:solidFill>
                <a:latin typeface="Times New Roman" pitchFamily="18" charset="0"/>
                <a:cs typeface="Times New Roman" pitchFamily="18" charset="0"/>
              </a:rPr>
              <a:t>Parfois ca pourrait être positif ou favorable de recourir à cette défense Exemple : les personnes qui vivent en proximité d’une voie ferré peuvent ne pas entendre le train.</a:t>
            </a:r>
          </a:p>
          <a:p>
            <a:pPr>
              <a:buFontTx/>
              <a:buNone/>
            </a:pPr>
            <a:endParaRPr lang="fr-FR" sz="2800">
              <a:solidFill>
                <a:srgbClr val="B29118"/>
              </a:solidFill>
              <a:latin typeface="Times New Roman" pitchFamily="18" charset="0"/>
              <a:cs typeface="Times New Roman" pitchFamily="18" charset="0"/>
            </a:endParaRPr>
          </a:p>
          <a:p>
            <a:pPr>
              <a:buFontTx/>
              <a:buNone/>
            </a:pPr>
            <a:endParaRPr lang="fr-FR" sz="2800">
              <a:solidFill>
                <a:srgbClr val="B29118"/>
              </a:solidFill>
              <a:latin typeface="Times New Roman" pitchFamily="18" charset="0"/>
              <a:cs typeface="Times New Roman" pitchFamily="18" charset="0"/>
            </a:endParaRPr>
          </a:p>
          <a:p>
            <a:endParaRPr lang="fr-FR" sz="280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26"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82627"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Les erreurs perceptuelles</a:t>
            </a:r>
          </a:p>
        </p:txBody>
      </p:sp>
      <p:sp>
        <p:nvSpPr>
          <p:cNvPr id="282628" name="Rectangle 4"/>
          <p:cNvSpPr>
            <a:spLocks noChangeArrowheads="1"/>
          </p:cNvSpPr>
          <p:nvPr/>
        </p:nvSpPr>
        <p:spPr bwMode="auto">
          <a:xfrm>
            <a:off x="990600" y="5791200"/>
            <a:ext cx="7162800" cy="8382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2- Le stéréotype  </a:t>
            </a:r>
          </a:p>
        </p:txBody>
      </p:sp>
    </p:spTree>
  </p:cSld>
  <p:clrMapOvr>
    <a:masterClrMapping/>
  </p:clrMapOvr>
  <p:transition spd="med">
    <p:wheel spokes="1"/>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p:txBody>
          <a:bodyPr>
            <a:normAutofit/>
          </a:bodyPr>
          <a:lstStyle/>
          <a:p>
            <a:pPr>
              <a:lnSpc>
                <a:spcPct val="90000"/>
              </a:lnSpc>
              <a:buFontTx/>
              <a:buNone/>
            </a:pPr>
            <a:r>
              <a:rPr lang="fr-FR">
                <a:solidFill>
                  <a:srgbClr val="FF9900"/>
                </a:solidFill>
                <a:latin typeface="Times New Roman" pitchFamily="18" charset="0"/>
                <a:cs typeface="Times New Roman" pitchFamily="18" charset="0"/>
              </a:rPr>
              <a:t>	</a:t>
            </a:r>
            <a:r>
              <a:rPr lang="fr-FR" sz="2800">
                <a:solidFill>
                  <a:srgbClr val="FF9900"/>
                </a:solidFill>
                <a:latin typeface="Times New Roman" pitchFamily="18" charset="0"/>
                <a:cs typeface="Times New Roman" pitchFamily="18" charset="0"/>
              </a:rPr>
              <a:t>La formation de stéréotype résulte de notre tendance à attribuer des particularités à quelqu’un en fonction de la catégorie dans laquelle nous l’avons classé.</a:t>
            </a:r>
          </a:p>
          <a:p>
            <a:pPr>
              <a:lnSpc>
                <a:spcPct val="90000"/>
              </a:lnSpc>
              <a:buFontTx/>
              <a:buNone/>
            </a:pPr>
            <a:r>
              <a:rPr lang="fr-FR" sz="2800">
                <a:solidFill>
                  <a:srgbClr val="376092"/>
                </a:solidFill>
                <a:latin typeface="Times New Roman" pitchFamily="18" charset="0"/>
                <a:cs typeface="Times New Roman" pitchFamily="18" charset="0"/>
              </a:rPr>
              <a:t>	</a:t>
            </a:r>
            <a:endParaRPr lang="fr-FR" sz="280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p:cNvSpPr>
          <p:nvPr/>
        </p:nvSpPr>
        <p:spPr bwMode="auto">
          <a:xfrm>
            <a:off x="0" y="1066800"/>
            <a:ext cx="6172200" cy="1031875"/>
          </a:xfrm>
          <a:prstGeom prst="rect">
            <a:avLst/>
          </a:prstGeom>
          <a:noFill/>
          <a:ln w="9525">
            <a:noFill/>
            <a:miter lim="800000"/>
            <a:headEnd/>
            <a:tailEnd/>
          </a:ln>
          <a:effectLst/>
        </p:spPr>
        <p:txBody>
          <a:bodyPr wrap="none">
            <a:spAutoFit/>
          </a:bodyPr>
          <a:lstStyle/>
          <a:p>
            <a:pPr lvl="1">
              <a:spcBef>
                <a:spcPct val="20000"/>
              </a:spcBef>
              <a:buClr>
                <a:schemeClr val="hlink"/>
              </a:buClr>
              <a:buSzPct val="55000"/>
              <a:buFont typeface="Wingdings" pitchFamily="2" charset="2"/>
              <a:buNone/>
            </a:pPr>
            <a:r>
              <a:rPr lang="fr-CA">
                <a:solidFill>
                  <a:srgbClr val="FF9900"/>
                </a:solidFill>
                <a:latin typeface="Times New Roman" pitchFamily="18" charset="0"/>
                <a:cs typeface="Times New Roman" pitchFamily="18" charset="0"/>
              </a:rPr>
              <a:t>Ils servent essentiellement à structurer </a:t>
            </a:r>
          </a:p>
          <a:p>
            <a:pPr lvl="1">
              <a:spcBef>
                <a:spcPct val="20000"/>
              </a:spcBef>
              <a:buClr>
                <a:schemeClr val="hlink"/>
              </a:buClr>
              <a:buSzPct val="55000"/>
              <a:buFont typeface="Wingdings" pitchFamily="2" charset="2"/>
              <a:buNone/>
            </a:pPr>
            <a:r>
              <a:rPr lang="fr-CA">
                <a:solidFill>
                  <a:srgbClr val="FF9900"/>
                </a:solidFill>
                <a:latin typeface="Times New Roman" pitchFamily="18" charset="0"/>
                <a:cs typeface="Times New Roman" pitchFamily="18" charset="0"/>
              </a:rPr>
              <a:t>l’information de façon économique.</a:t>
            </a:r>
            <a:endParaRPr lang="fr-CA" sz="18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tx1"/>
            </a:solidFill>
            <a:miter lim="800000"/>
            <a:headEnd/>
            <a:tailEnd/>
          </a:ln>
          <a:effectLst/>
        </p:spPr>
        <p:txBody>
          <a:bodyPr wrap="none" anchor="ctr"/>
          <a:lstStyle/>
          <a:p>
            <a:endParaRPr lang="fr-FR"/>
          </a:p>
        </p:txBody>
      </p:sp>
      <p:sp>
        <p:nvSpPr>
          <p:cNvPr id="197635" name="Rectangle 3"/>
          <p:cNvSpPr>
            <a:spLocks noGrp="1" noChangeArrowheads="1"/>
          </p:cNvSpPr>
          <p:nvPr>
            <p:ph type="title"/>
          </p:nvPr>
        </p:nvSpPr>
        <p:spPr>
          <a:xfrm>
            <a:off x="457200" y="274638"/>
            <a:ext cx="8229600" cy="792162"/>
          </a:xfrm>
          <a:noFill/>
          <a:ln/>
        </p:spPr>
        <p:txBody>
          <a:bodyPr/>
          <a:lstStyle/>
          <a:p>
            <a:pPr algn="l"/>
            <a:r>
              <a:rPr lang="fr-FR" sz="3200">
                <a:solidFill>
                  <a:srgbClr val="663300"/>
                </a:solidFill>
                <a:latin typeface="Times New Roman" pitchFamily="18" charset="0"/>
              </a:rPr>
              <a:t>Définitions:</a:t>
            </a:r>
          </a:p>
        </p:txBody>
      </p:sp>
      <p:sp>
        <p:nvSpPr>
          <p:cNvPr id="197636" name="Rectangle 4"/>
          <p:cNvSpPr>
            <a:spLocks noGrp="1" noChangeArrowheads="1"/>
          </p:cNvSpPr>
          <p:nvPr>
            <p:ph type="body" idx="1"/>
          </p:nvPr>
        </p:nvSpPr>
        <p:spPr>
          <a:noFill/>
          <a:ln/>
        </p:spPr>
        <p:txBody>
          <a:bodyPr/>
          <a:lstStyle/>
          <a:p>
            <a:pPr>
              <a:buFontTx/>
              <a:buNone/>
            </a:pPr>
            <a:r>
              <a:rPr lang="fr-FR" sz="2800">
                <a:solidFill>
                  <a:srgbClr val="993300"/>
                </a:solidFill>
                <a:latin typeface="Times New Roman" pitchFamily="18" charset="0"/>
                <a:cs typeface="Times New Roman" pitchFamily="18" charset="0"/>
              </a:rPr>
              <a:t>	</a:t>
            </a:r>
          </a:p>
          <a:p>
            <a:pPr>
              <a:buFontTx/>
              <a:buNone/>
            </a:pPr>
            <a:r>
              <a:rPr lang="fr-FR" sz="2800">
                <a:solidFill>
                  <a:srgbClr val="993300"/>
                </a:solidFill>
                <a:latin typeface="Times New Roman" pitchFamily="18" charset="0"/>
                <a:cs typeface="Times New Roman" pitchFamily="18" charset="0"/>
              </a:rPr>
              <a:t>	</a:t>
            </a:r>
            <a:r>
              <a:rPr lang="fr-FR" sz="2800">
                <a:solidFill>
                  <a:srgbClr val="663300"/>
                </a:solidFill>
                <a:latin typeface="Times New Roman" pitchFamily="18" charset="0"/>
                <a:cs typeface="Times New Roman" pitchFamily="18" charset="0"/>
              </a:rPr>
              <a:t>En matière de philosophie: </a:t>
            </a:r>
          </a:p>
          <a:p>
            <a:pPr>
              <a:buFontTx/>
              <a:buNone/>
            </a:pPr>
            <a:r>
              <a:rPr lang="fr-FR" sz="2800">
                <a:solidFill>
                  <a:srgbClr val="663300"/>
                </a:solidFill>
                <a:latin typeface="Times New Roman" pitchFamily="18" charset="0"/>
                <a:cs typeface="Times New Roman" pitchFamily="18" charset="0"/>
              </a:rPr>
              <a:t>	La perception se présente comme une réaction à une stimulation physiquement définissable, réponse de caractères phénoménales </a:t>
            </a:r>
            <a:r>
              <a:rPr lang="fr-FR" sz="2800" u="sng">
                <a:solidFill>
                  <a:srgbClr val="663300"/>
                </a:solidFill>
                <a:latin typeface="Times New Roman" pitchFamily="18" charset="0"/>
                <a:cs typeface="Times New Roman" pitchFamily="18" charset="0"/>
              </a:rPr>
              <a:t>le  percept:</a:t>
            </a:r>
            <a:r>
              <a:rPr lang="fr-FR" sz="2800">
                <a:solidFill>
                  <a:srgbClr val="663300"/>
                </a:solidFill>
                <a:latin typeface="Times New Roman" pitchFamily="18" charset="0"/>
                <a:cs typeface="Times New Roman" pitchFamily="18" charset="0"/>
              </a:rPr>
              <a:t> ce que le sujet voit et entend dans ce qui lui est montré.</a:t>
            </a:r>
          </a:p>
        </p:txBody>
      </p:sp>
      <p:pic>
        <p:nvPicPr>
          <p:cNvPr id="197639" name="Picture 7" descr="4179215507[1]"/>
          <p:cNvPicPr>
            <a:picLocks noChangeAspect="1" noChangeArrowheads="1"/>
          </p:cNvPicPr>
          <p:nvPr/>
        </p:nvPicPr>
        <p:blipFill>
          <a:blip r:embed="rId2" cstate="print"/>
          <a:srcRect/>
          <a:stretch>
            <a:fillRect/>
          </a:stretch>
        </p:blipFill>
        <p:spPr bwMode="auto">
          <a:xfrm>
            <a:off x="7467600" y="0"/>
            <a:ext cx="1676400" cy="1905000"/>
          </a:xfrm>
          <a:prstGeom prst="rect">
            <a:avLst/>
          </a:prstGeom>
          <a:noFill/>
        </p:spPr>
      </p:pic>
      <p:pic>
        <p:nvPicPr>
          <p:cNvPr id="197640" name="Picture 8" descr="4179215507[1]"/>
          <p:cNvPicPr>
            <a:picLocks noChangeAspect="1" noChangeArrowheads="1"/>
          </p:cNvPicPr>
          <p:nvPr/>
        </p:nvPicPr>
        <p:blipFill>
          <a:blip r:embed="rId2" cstate="print"/>
          <a:srcRect/>
          <a:stretch>
            <a:fillRect/>
          </a:stretch>
        </p:blipFill>
        <p:spPr bwMode="auto">
          <a:xfrm>
            <a:off x="0" y="4953000"/>
            <a:ext cx="1676400" cy="19050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fade">
                                      <p:cBhvr>
                                        <p:cTn id="7" dur="2000"/>
                                        <p:tgtEl>
                                          <p:spTgt spid="1976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7636"/>
                                        </p:tgtEl>
                                        <p:attrNameLst>
                                          <p:attrName>style.visibility</p:attrName>
                                        </p:attrNameLst>
                                      </p:cBhvr>
                                      <p:to>
                                        <p:strVal val="visible"/>
                                      </p:to>
                                    </p:set>
                                    <p:animEffect transition="in" filter="fade">
                                      <p:cBhvr>
                                        <p:cTn id="10" dur="2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p:bldP spid="197636"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body" idx="1"/>
          </p:nvPr>
        </p:nvSpPr>
        <p:spPr>
          <a:xfrm>
            <a:off x="381000" y="1066800"/>
            <a:ext cx="8229600" cy="1905000"/>
          </a:xfrm>
        </p:spPr>
        <p:txBody>
          <a:bodyPr/>
          <a:lstStyle/>
          <a:p>
            <a:pPr>
              <a:lnSpc>
                <a:spcPct val="90000"/>
              </a:lnSpc>
              <a:buFontTx/>
              <a:buNone/>
            </a:pPr>
            <a:r>
              <a:rPr lang="fr-FR" sz="2800">
                <a:solidFill>
                  <a:srgbClr val="376092"/>
                </a:solidFill>
                <a:latin typeface="Times New Roman" pitchFamily="18" charset="0"/>
                <a:cs typeface="Times New Roman" pitchFamily="18" charset="0"/>
              </a:rPr>
              <a:t>	</a:t>
            </a:r>
            <a:r>
              <a:rPr lang="fr-FR" sz="2800">
                <a:solidFill>
                  <a:srgbClr val="FF9900"/>
                </a:solidFill>
                <a:latin typeface="Times New Roman" pitchFamily="18" charset="0"/>
                <a:cs typeface="Times New Roman" pitchFamily="18" charset="0"/>
              </a:rPr>
              <a:t>Le percevant peut s’en tenir à certaines caractéristiques qu’il s’attend à relever et manquer d’apprécier les traits qui distinguent la personne en tant qu’individu (Médecin, Ministre, Blanc…)</a:t>
            </a:r>
          </a:p>
          <a:p>
            <a:pPr>
              <a:lnSpc>
                <a:spcPct val="90000"/>
              </a:lnSpc>
            </a:pPr>
            <a:endParaRPr lang="fr-FR" sz="2800">
              <a:solidFill>
                <a:srgbClr val="FF9900"/>
              </a:solidFill>
              <a:latin typeface="Times New Roman" pitchFamily="18" charset="0"/>
              <a:cs typeface="Times New Roman" pitchFamily="18" charset="0"/>
            </a:endParaRPr>
          </a:p>
          <a:p>
            <a:endParaRPr lang="fr-FR">
              <a:solidFill>
                <a:srgbClr val="FF9900"/>
              </a:solidFill>
            </a:endParaRP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8"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85699"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Les erreurs perceptuelles</a:t>
            </a:r>
          </a:p>
        </p:txBody>
      </p:sp>
      <p:sp>
        <p:nvSpPr>
          <p:cNvPr id="285700" name="Rectangle 4"/>
          <p:cNvSpPr>
            <a:spLocks noChangeArrowheads="1"/>
          </p:cNvSpPr>
          <p:nvPr/>
        </p:nvSpPr>
        <p:spPr bwMode="auto">
          <a:xfrm>
            <a:off x="990600" y="5791200"/>
            <a:ext cx="7162800" cy="8382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3- L’effet de HALO</a:t>
            </a:r>
          </a:p>
        </p:txBody>
      </p:sp>
    </p:spTree>
  </p:cSld>
  <p:clrMapOvr>
    <a:masterClrMapping/>
  </p:clrMapOvr>
  <p:transition spd="med">
    <p:wheel spokes="1"/>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p:txBody>
          <a:bodyPr>
            <a:normAutofit/>
          </a:bodyPr>
          <a:lstStyle/>
          <a:p>
            <a:pPr>
              <a:buFontTx/>
              <a:buNone/>
            </a:pPr>
            <a:r>
              <a:rPr lang="fr-FR">
                <a:solidFill>
                  <a:srgbClr val="376092"/>
                </a:solidFill>
                <a:latin typeface="Times New Roman" pitchFamily="18" charset="0"/>
                <a:cs typeface="Times New Roman" pitchFamily="18" charset="0"/>
              </a:rPr>
              <a:t>	</a:t>
            </a:r>
            <a:r>
              <a:rPr lang="fr-FR" sz="2800">
                <a:solidFill>
                  <a:srgbClr val="7E9436"/>
                </a:solidFill>
                <a:latin typeface="Times New Roman" pitchFamily="18" charset="0"/>
                <a:cs typeface="Times New Roman" pitchFamily="18" charset="0"/>
              </a:rPr>
              <a:t>L’effet de Halo est le processus par lequel le percevant évalue toutes les dimensions d’une personne a partir d’une seule impression, soit favorable soit défavorable. </a:t>
            </a: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body" idx="1"/>
          </p:nvPr>
        </p:nvSpPr>
        <p:spPr>
          <a:xfrm>
            <a:off x="2057400" y="990600"/>
            <a:ext cx="7086600" cy="1981200"/>
          </a:xfrm>
        </p:spPr>
        <p:txBody>
          <a:bodyPr/>
          <a:lstStyle/>
          <a:p>
            <a:pPr>
              <a:buFontTx/>
              <a:buNone/>
            </a:pPr>
            <a:r>
              <a:rPr lang="fr-FR" sz="2800">
                <a:solidFill>
                  <a:srgbClr val="376092"/>
                </a:solidFill>
                <a:latin typeface="Times New Roman" pitchFamily="18" charset="0"/>
                <a:cs typeface="Times New Roman" pitchFamily="18" charset="0"/>
              </a:rPr>
              <a:t>	</a:t>
            </a:r>
            <a:r>
              <a:rPr lang="fr-FR" sz="2800">
                <a:solidFill>
                  <a:srgbClr val="7E9436"/>
                </a:solidFill>
                <a:latin typeface="Times New Roman" pitchFamily="18" charset="0"/>
                <a:cs typeface="Times New Roman" pitchFamily="18" charset="0"/>
              </a:rPr>
              <a:t>Un halo rend le percevant aveugle aux autres signes qui devraient être pris en compte pour une appréciation complète et exacte de l’autre personne.</a:t>
            </a:r>
          </a:p>
          <a:p>
            <a:endParaRPr lang="fr-FR">
              <a:solidFill>
                <a:srgbClr val="7E9436"/>
              </a:solidFill>
            </a:endParaRP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body" idx="1"/>
          </p:nvPr>
        </p:nvSpPr>
        <p:spPr>
          <a:xfrm>
            <a:off x="2057400" y="990600"/>
            <a:ext cx="7086600" cy="1981200"/>
          </a:xfrm>
        </p:spPr>
        <p:txBody>
          <a:bodyPr/>
          <a:lstStyle/>
          <a:p>
            <a:pPr>
              <a:buFontTx/>
              <a:buNone/>
            </a:pPr>
            <a:r>
              <a:rPr lang="fr-FR" sz="2800">
                <a:solidFill>
                  <a:srgbClr val="376092"/>
                </a:solidFill>
                <a:latin typeface="Times New Roman" pitchFamily="18" charset="0"/>
                <a:cs typeface="Times New Roman" pitchFamily="18" charset="0"/>
              </a:rPr>
              <a:t>	</a:t>
            </a:r>
            <a:r>
              <a:rPr lang="fr-CA" sz="2800">
                <a:solidFill>
                  <a:srgbClr val="7E9436"/>
                </a:solidFill>
                <a:latin typeface="Times New Roman" pitchFamily="18" charset="0"/>
                <a:cs typeface="Times New Roman" pitchFamily="18" charset="0"/>
              </a:rPr>
              <a:t>Exemple: une personne qui vient au travail tous les jours est aussi perçue comme travaillante, motivée, enthousiaste, etc.</a:t>
            </a:r>
            <a:endParaRPr lang="fr-FR" sz="2800">
              <a:solidFill>
                <a:srgbClr val="7E9436"/>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87747"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Les erreurs perceptuelles</a:t>
            </a:r>
          </a:p>
        </p:txBody>
      </p:sp>
      <p:sp>
        <p:nvSpPr>
          <p:cNvPr id="287748" name="Rectangle 4"/>
          <p:cNvSpPr>
            <a:spLocks noChangeArrowheads="1"/>
          </p:cNvSpPr>
          <p:nvPr/>
        </p:nvSpPr>
        <p:spPr bwMode="auto">
          <a:xfrm>
            <a:off x="990600" y="5791200"/>
            <a:ext cx="7162800" cy="8382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4- La projection</a:t>
            </a:r>
          </a:p>
        </p:txBody>
      </p:sp>
    </p:spTree>
  </p:cSld>
  <p:clrMapOvr>
    <a:masterClrMapping/>
  </p:clrMapOvr>
  <p:transition spd="med">
    <p:wheel spokes="1"/>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p:txBody>
          <a:bodyPr>
            <a:normAutofit/>
          </a:bodyPr>
          <a:lstStyle/>
          <a:p>
            <a:pPr>
              <a:buFontTx/>
              <a:buNone/>
            </a:pPr>
            <a:r>
              <a:rPr lang="fr-FR">
                <a:solidFill>
                  <a:srgbClr val="376092"/>
                </a:solidFill>
                <a:latin typeface="Times New Roman" pitchFamily="18" charset="0"/>
                <a:cs typeface="Times New Roman" pitchFamily="18" charset="0"/>
              </a:rPr>
              <a:t>	</a:t>
            </a:r>
            <a:r>
              <a:rPr lang="fr-FR" sz="2800">
                <a:solidFill>
                  <a:srgbClr val="FF66FF"/>
                </a:solidFill>
                <a:latin typeface="Times New Roman" pitchFamily="18" charset="0"/>
                <a:cs typeface="Times New Roman" pitchFamily="18" charset="0"/>
              </a:rPr>
              <a:t>La projection est la transposition du regard, du point de vue, de la personnalité du percevant sur les autres,  cela signifie qu’il voit, comprend et juge les autres a travers ses propres composantes et dimensions.</a:t>
            </a:r>
          </a:p>
          <a:p>
            <a:pPr>
              <a:buFontTx/>
              <a:buNone/>
            </a:pPr>
            <a:endParaRPr lang="fr-FR" sz="280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type="body" idx="1"/>
          </p:nvPr>
        </p:nvSpPr>
        <p:spPr>
          <a:xfrm>
            <a:off x="0" y="1371600"/>
            <a:ext cx="5486400" cy="1219200"/>
          </a:xfrm>
        </p:spPr>
        <p:txBody>
          <a:bodyPr/>
          <a:lstStyle/>
          <a:p>
            <a:pPr>
              <a:lnSpc>
                <a:spcPct val="90000"/>
              </a:lnSpc>
              <a:buFontTx/>
              <a:buNone/>
            </a:pPr>
            <a:r>
              <a:rPr lang="fr-FR" sz="2400">
                <a:solidFill>
                  <a:srgbClr val="376092"/>
                </a:solidFill>
                <a:latin typeface="Times New Roman" pitchFamily="18" charset="0"/>
                <a:cs typeface="Times New Roman" pitchFamily="18" charset="0"/>
              </a:rPr>
              <a:t>	</a:t>
            </a:r>
            <a:r>
              <a:rPr lang="fr-FR" sz="2600">
                <a:solidFill>
                  <a:srgbClr val="FF66FF"/>
                </a:solidFill>
                <a:latin typeface="Times New Roman" pitchFamily="18" charset="0"/>
                <a:cs typeface="Times New Roman" pitchFamily="18" charset="0"/>
              </a:rPr>
              <a:t>Le percevant maquille sa réalité et celle des autres par son propre maquillage</a:t>
            </a:r>
            <a:r>
              <a:rPr lang="fr-FR" sz="2400">
                <a:solidFill>
                  <a:srgbClr val="FF66FF"/>
                </a:solidFill>
                <a:latin typeface="Times New Roman" pitchFamily="18" charset="0"/>
                <a:cs typeface="Times New Roman" pitchFamily="18" charset="0"/>
              </a:rPr>
              <a:t>. </a:t>
            </a:r>
          </a:p>
          <a:p>
            <a:pPr>
              <a:lnSpc>
                <a:spcPct val="90000"/>
              </a:lnSpc>
              <a:buFontTx/>
              <a:buNone/>
            </a:pPr>
            <a:endParaRPr lang="fr-FR" sz="2800">
              <a:solidFill>
                <a:srgbClr val="FF66FF"/>
              </a:solidFill>
            </a:endParaRPr>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89795" name="WordArt 3"/>
          <p:cNvSpPr>
            <a:spLocks noChangeArrowheads="1" noChangeShapeType="1" noTextEdit="1"/>
          </p:cNvSpPr>
          <p:nvPr/>
        </p:nvSpPr>
        <p:spPr bwMode="auto">
          <a:xfrm>
            <a:off x="457200" y="685800"/>
            <a:ext cx="8153400" cy="7467600"/>
          </a:xfrm>
          <a:prstGeom prst="rect">
            <a:avLst/>
          </a:prstGeom>
        </p:spPr>
        <p:txBody>
          <a:bodyPr spcFirstLastPara="1" wrap="none" fromWordArt="1">
            <a:prstTxWarp prst="textArchUp">
              <a:avLst>
                <a:gd name="adj" fmla="val 10772760"/>
              </a:avLst>
            </a:prstTxWarp>
          </a:bodyPr>
          <a:lstStyle/>
          <a:p>
            <a:pPr algn="ctr"/>
            <a:r>
              <a:rPr lang="fr-FR" sz="3600" kern="10">
                <a:ln w="9525">
                  <a:solidFill>
                    <a:srgbClr val="000000"/>
                  </a:solidFill>
                  <a:round/>
                  <a:headEnd/>
                  <a:tailEnd/>
                </a:ln>
                <a:solidFill>
                  <a:srgbClr val="FF6600"/>
                </a:solidFill>
                <a:latin typeface="Arial Black"/>
              </a:rPr>
              <a:t>Les erreurs perceptuelles</a:t>
            </a:r>
          </a:p>
        </p:txBody>
      </p:sp>
      <p:sp>
        <p:nvSpPr>
          <p:cNvPr id="289796" name="Rectangle 4"/>
          <p:cNvSpPr>
            <a:spLocks noChangeArrowheads="1"/>
          </p:cNvSpPr>
          <p:nvPr/>
        </p:nvSpPr>
        <p:spPr bwMode="auto">
          <a:xfrm>
            <a:off x="990600" y="5791200"/>
            <a:ext cx="7162800" cy="8382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5- L’attente</a:t>
            </a:r>
          </a:p>
        </p:txBody>
      </p:sp>
    </p:spTree>
  </p:cSld>
  <p:clrMapOvr>
    <a:masterClrMapping/>
  </p:clrMapOvr>
  <p:transition spd="med">
    <p:wheel spokes="1"/>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304800" y="381000"/>
            <a:ext cx="6248400" cy="4525963"/>
          </a:xfrm>
        </p:spPr>
        <p:txBody>
          <a:bodyPr>
            <a:normAutofit/>
          </a:bodyPr>
          <a:lstStyle/>
          <a:p>
            <a:pPr>
              <a:buFontTx/>
              <a:buNone/>
            </a:pPr>
            <a:r>
              <a:rPr lang="fr-FR">
                <a:solidFill>
                  <a:srgbClr val="376092"/>
                </a:solidFill>
                <a:latin typeface="Times New Roman" pitchFamily="18" charset="0"/>
                <a:cs typeface="Times New Roman" pitchFamily="18" charset="0"/>
              </a:rPr>
              <a:t>	</a:t>
            </a:r>
          </a:p>
          <a:p>
            <a:pPr>
              <a:buFontTx/>
              <a:buNone/>
            </a:pPr>
            <a:r>
              <a:rPr lang="fr-FR" sz="2800">
                <a:solidFill>
                  <a:srgbClr val="376092"/>
                </a:solidFill>
                <a:latin typeface="Times New Roman" pitchFamily="18" charset="0"/>
                <a:cs typeface="Times New Roman" pitchFamily="18" charset="0"/>
              </a:rPr>
              <a:t>	</a:t>
            </a:r>
            <a:r>
              <a:rPr lang="fr-FR" sz="2800">
                <a:solidFill>
                  <a:schemeClr val="accent1"/>
                </a:solidFill>
                <a:latin typeface="Times New Roman" pitchFamily="18" charset="0"/>
                <a:cs typeface="Times New Roman" pitchFamily="18" charset="0"/>
              </a:rPr>
              <a:t>Ce que l’on s’attend à trouver déforme la perception des événements, des objets et des personnes (RV Pour la première fois avec une personne qu’on connait pas)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tx1"/>
            </a:solidFill>
            <a:miter lim="800000"/>
            <a:headEnd/>
            <a:tailEnd/>
          </a:ln>
          <a:effectLst/>
        </p:spPr>
        <p:txBody>
          <a:bodyPr wrap="none" anchor="ctr"/>
          <a:lstStyle/>
          <a:p>
            <a:pPr algn="ctr"/>
            <a:endParaRPr lang="fr-FR" sz="1800"/>
          </a:p>
        </p:txBody>
      </p:sp>
      <p:pic>
        <p:nvPicPr>
          <p:cNvPr id="198665" name="Picture 9" descr="psychologie">
            <a:hlinkClick r:id="rId2"/>
          </p:cNvPr>
          <p:cNvPicPr>
            <a:picLocks noChangeAspect="1" noChangeArrowheads="1"/>
          </p:cNvPicPr>
          <p:nvPr/>
        </p:nvPicPr>
        <p:blipFill>
          <a:blip r:embed="rId3" cstate="print"/>
          <a:srcRect/>
          <a:stretch>
            <a:fillRect/>
          </a:stretch>
        </p:blipFill>
        <p:spPr bwMode="auto">
          <a:xfrm>
            <a:off x="6781800" y="0"/>
            <a:ext cx="2362200" cy="2057400"/>
          </a:xfrm>
          <a:prstGeom prst="rect">
            <a:avLst/>
          </a:prstGeom>
          <a:noFill/>
        </p:spPr>
      </p:pic>
      <p:sp>
        <p:nvSpPr>
          <p:cNvPr id="198659" name="Rectangle 3"/>
          <p:cNvSpPr>
            <a:spLocks noGrp="1" noChangeArrowheads="1"/>
          </p:cNvSpPr>
          <p:nvPr>
            <p:ph type="title"/>
          </p:nvPr>
        </p:nvSpPr>
        <p:spPr>
          <a:xfrm>
            <a:off x="457200" y="274638"/>
            <a:ext cx="8229600" cy="792162"/>
          </a:xfrm>
          <a:noFill/>
          <a:ln/>
        </p:spPr>
        <p:txBody>
          <a:bodyPr/>
          <a:lstStyle/>
          <a:p>
            <a:pPr algn="l"/>
            <a:r>
              <a:rPr lang="fr-FR" sz="3200">
                <a:solidFill>
                  <a:srgbClr val="3366CC"/>
                </a:solidFill>
                <a:latin typeface="Times New Roman" pitchFamily="18" charset="0"/>
              </a:rPr>
              <a:t>Définitions:</a:t>
            </a:r>
          </a:p>
        </p:txBody>
      </p:sp>
      <p:sp>
        <p:nvSpPr>
          <p:cNvPr id="198660" name="Rectangle 4"/>
          <p:cNvSpPr>
            <a:spLocks noGrp="1" noChangeArrowheads="1"/>
          </p:cNvSpPr>
          <p:nvPr>
            <p:ph type="body" idx="1"/>
          </p:nvPr>
        </p:nvSpPr>
        <p:spPr>
          <a:xfrm>
            <a:off x="457200" y="1219200"/>
            <a:ext cx="8229600" cy="4525963"/>
          </a:xfrm>
          <a:noFill/>
          <a:ln/>
        </p:spPr>
        <p:txBody>
          <a:bodyPr/>
          <a:lstStyle/>
          <a:p>
            <a:pPr>
              <a:buFontTx/>
              <a:buNone/>
            </a:pPr>
            <a:r>
              <a:rPr lang="fr-FR" sz="2800">
                <a:solidFill>
                  <a:srgbClr val="993300"/>
                </a:solidFill>
                <a:latin typeface="Times New Roman" pitchFamily="18" charset="0"/>
                <a:cs typeface="Times New Roman" pitchFamily="18" charset="0"/>
              </a:rPr>
              <a:t>	</a:t>
            </a:r>
          </a:p>
          <a:p>
            <a:pPr>
              <a:buFontTx/>
              <a:buNone/>
            </a:pPr>
            <a:r>
              <a:rPr lang="fr-FR" sz="2800">
                <a:solidFill>
                  <a:srgbClr val="993300"/>
                </a:solidFill>
                <a:latin typeface="Times New Roman" pitchFamily="18" charset="0"/>
                <a:cs typeface="Times New Roman" pitchFamily="18" charset="0"/>
              </a:rPr>
              <a:t>	</a:t>
            </a:r>
          </a:p>
          <a:p>
            <a:pPr>
              <a:buFontTx/>
              <a:buNone/>
            </a:pPr>
            <a:r>
              <a:rPr lang="fr-FR" sz="2800">
                <a:solidFill>
                  <a:srgbClr val="993300"/>
                </a:solidFill>
                <a:latin typeface="Times New Roman" pitchFamily="18" charset="0"/>
                <a:cs typeface="Times New Roman" pitchFamily="18" charset="0"/>
              </a:rPr>
              <a:t>	</a:t>
            </a:r>
            <a:r>
              <a:rPr lang="fr-FR" sz="2800">
                <a:solidFill>
                  <a:srgbClr val="3366CC"/>
                </a:solidFill>
                <a:latin typeface="Times New Roman" pitchFamily="18" charset="0"/>
                <a:cs typeface="Times New Roman" pitchFamily="18" charset="0"/>
              </a:rPr>
              <a:t>En matière de psychologie:</a:t>
            </a:r>
          </a:p>
          <a:p>
            <a:pPr>
              <a:buFontTx/>
              <a:buNone/>
            </a:pPr>
            <a:r>
              <a:rPr lang="fr-FR" sz="2800">
                <a:solidFill>
                  <a:srgbClr val="3366CC"/>
                </a:solidFill>
                <a:latin typeface="Times New Roman" pitchFamily="18" charset="0"/>
                <a:cs typeface="Times New Roman" pitchFamily="18" charset="0"/>
              </a:rPr>
              <a:t>	La perception est le phénomène psychologique qui nous relie au monde sensible à travers le recueil et le traitement de l’information sensorielle. </a:t>
            </a:r>
          </a:p>
        </p:txBody>
      </p:sp>
      <p:pic>
        <p:nvPicPr>
          <p:cNvPr id="198664" name="Picture 8" descr="psychologie">
            <a:hlinkClick r:id="rId2"/>
          </p:cNvPr>
          <p:cNvPicPr>
            <a:picLocks noChangeAspect="1" noChangeArrowheads="1"/>
          </p:cNvPicPr>
          <p:nvPr/>
        </p:nvPicPr>
        <p:blipFill>
          <a:blip r:embed="rId3" cstate="print"/>
          <a:srcRect/>
          <a:stretch>
            <a:fillRect/>
          </a:stretch>
        </p:blipFill>
        <p:spPr bwMode="auto">
          <a:xfrm>
            <a:off x="0" y="4800600"/>
            <a:ext cx="2362200" cy="20574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fade">
                                      <p:cBhvr>
                                        <p:cTn id="7" dur="2000"/>
                                        <p:tgtEl>
                                          <p:spTgt spid="1986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8660"/>
                                        </p:tgtEl>
                                        <p:attrNameLst>
                                          <p:attrName>style.visibility</p:attrName>
                                        </p:attrNameLst>
                                      </p:cBhvr>
                                      <p:to>
                                        <p:strVal val="visible"/>
                                      </p:to>
                                    </p:set>
                                    <p:animEffect transition="in" filter="fade">
                                      <p:cBhvr>
                                        <p:cTn id="10" dur="20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p:bldP spid="19866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228600" y="274638"/>
            <a:ext cx="8229600" cy="1143000"/>
          </a:xfrm>
        </p:spPr>
        <p:txBody>
          <a:bodyPr>
            <a:normAutofit fontScale="90000"/>
          </a:bodyPr>
          <a:lstStyle/>
          <a:p>
            <a:pPr algn="l"/>
            <a:r>
              <a:rPr lang="fr-FR" sz="4000" dirty="0">
                <a:latin typeface="Times New Roman" pitchFamily="18" charset="0"/>
                <a:cs typeface="Times New Roman" pitchFamily="18" charset="0"/>
              </a:rPr>
              <a:t>Perception et Management des Ressources Humaines</a:t>
            </a:r>
            <a:r>
              <a:rPr lang="fr-FR" sz="4000" dirty="0"/>
              <a:t>!</a:t>
            </a:r>
          </a:p>
        </p:txBody>
      </p:sp>
    </p:spTree>
  </p:cSld>
  <p:clrMapOvr>
    <a:masterClrMapping/>
  </p:clrMapOvr>
  <p:transition spd="med">
    <p:push dir="u"/>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body" idx="1"/>
          </p:nvPr>
        </p:nvSpPr>
        <p:spPr>
          <a:xfrm>
            <a:off x="0" y="2060575"/>
            <a:ext cx="9144000" cy="2592388"/>
          </a:xfrm>
        </p:spPr>
        <p:txBody>
          <a:bodyPr>
            <a:normAutofit lnSpcReduction="10000"/>
          </a:bodyPr>
          <a:lstStyle/>
          <a:p>
            <a:pPr>
              <a:buFontTx/>
              <a:buNone/>
            </a:pPr>
            <a:r>
              <a:rPr lang="fr-FR" dirty="0">
                <a:latin typeface="Times New Roman" pitchFamily="18" charset="0"/>
                <a:cs typeface="Times New Roman" pitchFamily="18" charset="0"/>
              </a:rPr>
              <a:t>	</a:t>
            </a:r>
            <a:r>
              <a:rPr lang="fr-FR" sz="2800" dirty="0">
                <a:latin typeface="Times New Roman" pitchFamily="18" charset="0"/>
                <a:cs typeface="Times New Roman" pitchFamily="18" charset="0"/>
              </a:rPr>
              <a:t>La perception dans le domaine du travail revêt une importance majeure du moment où elle devient la base des comportements des individus. Dans la plupart du temps, ces derniers ne sont pas conscients de l’impact des perceptions sur leurs relations et par conséquent sur le rendement au travail.</a:t>
            </a:r>
          </a:p>
        </p:txBody>
      </p:sp>
    </p:spTree>
  </p:cSld>
  <p:clrMapOvr>
    <a:masterClrMapping/>
  </p:clrMapOvr>
  <p:transition spd="med">
    <p:push dir="u"/>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body" idx="1"/>
          </p:nvPr>
        </p:nvSpPr>
        <p:spPr>
          <a:xfrm>
            <a:off x="228600" y="457200"/>
            <a:ext cx="9144000" cy="2663825"/>
          </a:xfrm>
        </p:spPr>
        <p:txBody>
          <a:bodyPr/>
          <a:lstStyle/>
          <a:p>
            <a:pPr>
              <a:buFontTx/>
              <a:buNone/>
            </a:pPr>
            <a:r>
              <a:rPr lang="fr-FR">
                <a:solidFill>
                  <a:srgbClr val="FF3300"/>
                </a:solidFill>
                <a:latin typeface="Times New Roman" pitchFamily="18" charset="0"/>
                <a:cs typeface="Times New Roman" pitchFamily="18" charset="0"/>
              </a:rPr>
              <a:t>	</a:t>
            </a:r>
            <a:r>
              <a:rPr lang="fr-FR" sz="2800" b="1">
                <a:latin typeface="Times New Roman" pitchFamily="18" charset="0"/>
                <a:cs typeface="Times New Roman" pitchFamily="18" charset="0"/>
              </a:rPr>
              <a:t>La productivité, l'absentéisme sont entre autre des réactions relatives aux perceptions des employés d'une part de la relation entre les personnes et, d'autre part de la satisfaction aux conditions de l'organisation </a:t>
            </a:r>
          </a:p>
        </p:txBody>
      </p:sp>
    </p:spTree>
  </p:cSld>
  <p:clrMapOvr>
    <a:masterClrMapping/>
  </p:clrMapOvr>
  <p:transition spd="med">
    <p:push dir="u"/>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468313" y="0"/>
            <a:ext cx="8229600" cy="1143000"/>
          </a:xfrm>
        </p:spPr>
        <p:txBody>
          <a:bodyPr/>
          <a:lstStyle/>
          <a:p>
            <a:pPr algn="l"/>
            <a:r>
              <a:rPr lang="fr-FR" sz="4000">
                <a:solidFill>
                  <a:schemeClr val="bg1"/>
                </a:solidFill>
                <a:latin typeface="Times New Roman" pitchFamily="18" charset="0"/>
                <a:cs typeface="Times New Roman" pitchFamily="18" charset="0"/>
              </a:rPr>
              <a:t>La productivité</a:t>
            </a:r>
          </a:p>
        </p:txBody>
      </p:sp>
      <p:sp>
        <p:nvSpPr>
          <p:cNvPr id="361475" name="Rectangle 3"/>
          <p:cNvSpPr>
            <a:spLocks noGrp="1" noChangeArrowheads="1"/>
          </p:cNvSpPr>
          <p:nvPr>
            <p:ph type="body" idx="1"/>
          </p:nvPr>
        </p:nvSpPr>
        <p:spPr>
          <a:xfrm>
            <a:off x="0" y="981075"/>
            <a:ext cx="9144000" cy="5616575"/>
          </a:xfrm>
        </p:spPr>
        <p:txBody>
          <a:bodyPr/>
          <a:lstStyle/>
          <a:p>
            <a:endParaRPr lang="fr-FR">
              <a:latin typeface="Times New Roman" pitchFamily="18" charset="0"/>
              <a:cs typeface="Times New Roman" pitchFamily="18" charset="0"/>
            </a:endParaRPr>
          </a:p>
          <a:p>
            <a:pPr>
              <a:buFontTx/>
              <a:buNone/>
            </a:pPr>
            <a:r>
              <a:rPr lang="fr-FR" sz="2400">
                <a:latin typeface="Times New Roman" pitchFamily="18" charset="0"/>
                <a:cs typeface="Times New Roman" pitchFamily="18" charset="0"/>
              </a:rPr>
              <a:t>	</a:t>
            </a:r>
            <a:r>
              <a:rPr lang="fr-FR" sz="2800">
                <a:solidFill>
                  <a:schemeClr val="bg1"/>
                </a:solidFill>
                <a:latin typeface="Times New Roman" pitchFamily="18" charset="0"/>
                <a:cs typeface="Times New Roman" pitchFamily="18" charset="0"/>
              </a:rPr>
              <a:t>Etre productif au travail n'est pas perçu de la même manière par tout le monde. Cela dépend de la perception que ce fait l'individu de sa situation dans l'organisation. </a:t>
            </a:r>
          </a:p>
          <a:p>
            <a:pPr>
              <a:buFontTx/>
              <a:buNone/>
            </a:pPr>
            <a:endParaRPr lang="fr-FR" sz="2800">
              <a:solidFill>
                <a:schemeClr val="bg1"/>
              </a:solidFill>
              <a:latin typeface="Times New Roman" pitchFamily="18" charset="0"/>
              <a:cs typeface="Times New Roman" pitchFamily="18" charset="0"/>
            </a:endParaRPr>
          </a:p>
          <a:p>
            <a:pPr>
              <a:buFontTx/>
              <a:buNone/>
            </a:pPr>
            <a:r>
              <a:rPr lang="fr-FR" sz="2800">
                <a:solidFill>
                  <a:schemeClr val="bg1"/>
                </a:solidFill>
                <a:latin typeface="Times New Roman" pitchFamily="18" charset="0"/>
                <a:cs typeface="Times New Roman" pitchFamily="18" charset="0"/>
              </a:rPr>
              <a:t>	Certains peuvent être influencés par des enjeux comme le salaire, les conditions, la nature du travail …</a:t>
            </a:r>
          </a:p>
          <a:p>
            <a:pPr>
              <a:buFontTx/>
              <a:buNone/>
            </a:pPr>
            <a:endParaRPr lang="fr-FR" sz="2800">
              <a:solidFill>
                <a:schemeClr val="bg1"/>
              </a:solidFill>
              <a:latin typeface="Times New Roman" pitchFamily="18" charset="0"/>
              <a:cs typeface="Times New Roman" pitchFamily="18" charset="0"/>
            </a:endParaRPr>
          </a:p>
          <a:p>
            <a:pPr>
              <a:buFontTx/>
              <a:buNone/>
            </a:pPr>
            <a:r>
              <a:rPr lang="fr-FR" sz="2800">
                <a:solidFill>
                  <a:schemeClr val="bg1"/>
                </a:solidFill>
                <a:latin typeface="Times New Roman" pitchFamily="18" charset="0"/>
                <a:cs typeface="Times New Roman" pitchFamily="18" charset="0"/>
              </a:rPr>
              <a:t>	pour d'autres, la satisfaction au travail engendra une productivité et un rendement que s'ils perçoivent que l'effort déployé est estimé par les autres. </a:t>
            </a:r>
          </a:p>
          <a:p>
            <a:pPr>
              <a:buFontTx/>
              <a:buNone/>
            </a:pPr>
            <a:endParaRPr lang="fr-FR" sz="2800">
              <a:solidFill>
                <a:schemeClr val="bg1"/>
              </a:solidFill>
              <a:latin typeface="Times New Roman" pitchFamily="18" charset="0"/>
              <a:cs typeface="Times New Roman" pitchFamily="18" charset="0"/>
            </a:endParaRPr>
          </a:p>
        </p:txBody>
      </p:sp>
    </p:spTree>
  </p:cSld>
  <p:clrMapOvr>
    <a:masterClrMapping/>
  </p:clrMapOvr>
  <p:transition spd="med">
    <p:push dir="u"/>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68313" y="0"/>
            <a:ext cx="8229600" cy="1143000"/>
          </a:xfrm>
        </p:spPr>
        <p:txBody>
          <a:bodyPr/>
          <a:lstStyle/>
          <a:p>
            <a:pPr algn="l"/>
            <a:r>
              <a:rPr lang="fr-FR" sz="4000">
                <a:solidFill>
                  <a:schemeClr val="tx1"/>
                </a:solidFill>
                <a:latin typeface="Times New Roman" pitchFamily="18" charset="0"/>
                <a:cs typeface="Times New Roman" pitchFamily="18" charset="0"/>
              </a:rPr>
              <a:t>L’absentéisme</a:t>
            </a:r>
          </a:p>
        </p:txBody>
      </p:sp>
      <p:sp>
        <p:nvSpPr>
          <p:cNvPr id="362499" name="Rectangle 3"/>
          <p:cNvSpPr>
            <a:spLocks noGrp="1" noChangeArrowheads="1"/>
          </p:cNvSpPr>
          <p:nvPr>
            <p:ph type="body" idx="1"/>
          </p:nvPr>
        </p:nvSpPr>
        <p:spPr>
          <a:xfrm>
            <a:off x="0" y="908050"/>
            <a:ext cx="9144000" cy="5949950"/>
          </a:xfrm>
        </p:spPr>
        <p:txBody>
          <a:bodyPr/>
          <a:lstStyle/>
          <a:p>
            <a:endParaRPr lang="fr-FR">
              <a:solidFill>
                <a:srgbClr val="FF3300"/>
              </a:solidFill>
              <a:latin typeface="Times New Roman" pitchFamily="18" charset="0"/>
              <a:cs typeface="Times New Roman" pitchFamily="18" charset="0"/>
            </a:endParaRPr>
          </a:p>
          <a:p>
            <a:endParaRPr lang="fr-FR">
              <a:solidFill>
                <a:srgbClr val="FF3300"/>
              </a:solidFill>
              <a:latin typeface="Times New Roman" pitchFamily="18" charset="0"/>
              <a:cs typeface="Times New Roman" pitchFamily="18" charset="0"/>
            </a:endParaRPr>
          </a:p>
          <a:p>
            <a:pPr>
              <a:buFontTx/>
              <a:buNone/>
            </a:pPr>
            <a:r>
              <a:rPr lang="fr-FR">
                <a:solidFill>
                  <a:srgbClr val="FF3300"/>
                </a:solidFill>
                <a:latin typeface="Times New Roman" pitchFamily="18" charset="0"/>
                <a:cs typeface="Times New Roman" pitchFamily="18" charset="0"/>
              </a:rPr>
              <a:t>   	</a:t>
            </a:r>
            <a:r>
              <a:rPr lang="fr-FR" sz="2400">
                <a:latin typeface="Times New Roman" pitchFamily="18" charset="0"/>
                <a:cs typeface="Times New Roman" pitchFamily="18" charset="0"/>
              </a:rPr>
              <a:t>l'absentéisme est le résultat d'un jugement perceptuel. Bon nombre d'individus préfèrent ne pas contribuer à la promotion du travail et estiment que la non présence vaut mieux que de changer le milieu où ils s'y trouvent.</a:t>
            </a:r>
          </a:p>
          <a:p>
            <a:pPr>
              <a:buFontTx/>
              <a:buNone/>
            </a:pPr>
            <a:r>
              <a:rPr lang="fr-FR" sz="2400">
                <a:latin typeface="Times New Roman" pitchFamily="18" charset="0"/>
                <a:cs typeface="Times New Roman" pitchFamily="18" charset="0"/>
              </a:rPr>
              <a:t>	</a:t>
            </a:r>
          </a:p>
          <a:p>
            <a:pPr>
              <a:buFontTx/>
              <a:buNone/>
            </a:pPr>
            <a:r>
              <a:rPr lang="fr-FR" sz="2400">
                <a:latin typeface="Times New Roman" pitchFamily="18" charset="0"/>
                <a:cs typeface="Times New Roman" pitchFamily="18" charset="0"/>
              </a:rPr>
              <a:t>	L'insatisfaction au travail, l'inexistence des occasions pour décrocher des promotions, le mépris de la nature de sa tâche…mèneront la personne à être agressif avec les autres, indifférent à la productivité. </a:t>
            </a:r>
          </a:p>
          <a:p>
            <a:endParaRPr lang="fr-FR" sz="2400">
              <a:latin typeface="Times New Roman" pitchFamily="18" charset="0"/>
              <a:cs typeface="Times New Roman" pitchFamily="18" charset="0"/>
            </a:endParaRPr>
          </a:p>
          <a:p>
            <a:pPr>
              <a:buFontTx/>
              <a:buNone/>
            </a:pPr>
            <a:endParaRPr lang="fr-FR" sz="2400">
              <a:latin typeface="Times New Roman" pitchFamily="18" charset="0"/>
              <a:cs typeface="Times New Roman" pitchFamily="18" charset="0"/>
            </a:endParaRPr>
          </a:p>
        </p:txBody>
      </p:sp>
    </p:spTree>
  </p:cSld>
  <p:clrMapOvr>
    <a:masterClrMapping/>
  </p:clrMapOvr>
  <p:transition spd="med">
    <p:push dir="u"/>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ChangeArrowheads="1"/>
          </p:cNvSpPr>
          <p:nvPr/>
        </p:nvSpPr>
        <p:spPr bwMode="auto">
          <a:xfrm rot="2006392">
            <a:off x="990600" y="2057400"/>
            <a:ext cx="4114800" cy="1006475"/>
          </a:xfrm>
          <a:prstGeom prst="rect">
            <a:avLst/>
          </a:prstGeom>
          <a:noFill/>
          <a:ln w="9525">
            <a:noFill/>
            <a:miter lim="800000"/>
            <a:headEnd/>
            <a:tailEnd/>
          </a:ln>
          <a:effectLst/>
        </p:spPr>
        <p:txBody>
          <a:bodyPr>
            <a:spAutoFit/>
          </a:bodyPr>
          <a:lstStyle/>
          <a:p>
            <a:pPr algn="ctr">
              <a:spcBef>
                <a:spcPct val="20000"/>
              </a:spcBef>
            </a:pPr>
            <a:r>
              <a:rPr lang="fr-FR" sz="6000">
                <a:solidFill>
                  <a:srgbClr val="F48E28"/>
                </a:solidFill>
                <a:latin typeface="Book Antiqua" pitchFamily="18" charset="0"/>
              </a:rPr>
              <a:t>Conclusion</a:t>
            </a:r>
          </a:p>
        </p:txBody>
      </p:sp>
    </p:spTree>
  </p:cSld>
  <p:clrMapOvr>
    <a:masterClrMapping/>
  </p:clrMapOvr>
  <p:transition spd="med">
    <p:newsflash/>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p:cNvSpPr>
            <a:spLocks noChangeArrowheads="1"/>
          </p:cNvSpPr>
          <p:nvPr/>
        </p:nvSpPr>
        <p:spPr bwMode="auto">
          <a:xfrm>
            <a:off x="76200" y="428625"/>
            <a:ext cx="4581525" cy="609600"/>
          </a:xfrm>
          <a:prstGeom prst="downArrowCallout">
            <a:avLst>
              <a:gd name="adj1" fmla="val 187891"/>
              <a:gd name="adj2" fmla="val 187891"/>
              <a:gd name="adj3" fmla="val 16667"/>
              <a:gd name="adj4" fmla="val 66667"/>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pPr algn="ctr">
              <a:spcAft>
                <a:spcPts val="1000"/>
              </a:spcAft>
            </a:pPr>
            <a:r>
              <a:rPr lang="fr-FR" sz="1200" b="1" dirty="0">
                <a:latin typeface="Calibri" pitchFamily="34" charset="0"/>
              </a:rPr>
              <a:t>Stimuli de l’environnement</a:t>
            </a:r>
            <a:endParaRPr lang="fr-FR" sz="1200" dirty="0"/>
          </a:p>
        </p:txBody>
      </p:sp>
      <p:sp>
        <p:nvSpPr>
          <p:cNvPr id="1028" name="AutoShape 4"/>
          <p:cNvSpPr>
            <a:spLocks noChangeArrowheads="1"/>
          </p:cNvSpPr>
          <p:nvPr/>
        </p:nvSpPr>
        <p:spPr bwMode="auto">
          <a:xfrm>
            <a:off x="47625" y="1143000"/>
            <a:ext cx="4600575" cy="1847850"/>
          </a:xfrm>
          <a:prstGeom prst="downArrowCallout">
            <a:avLst>
              <a:gd name="adj1" fmla="val 62242"/>
              <a:gd name="adj2" fmla="val 62242"/>
              <a:gd name="adj3" fmla="val 16667"/>
              <a:gd name="adj4" fmla="val 66667"/>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pPr algn="ctr">
              <a:spcAft>
                <a:spcPts val="1000"/>
              </a:spcAft>
            </a:pPr>
            <a:r>
              <a:rPr lang="fr-FR" sz="1400" b="1" dirty="0">
                <a:latin typeface="Calibri" pitchFamily="34" charset="0"/>
              </a:rPr>
              <a:t>Observation</a:t>
            </a:r>
            <a:endParaRPr lang="fr-FR" sz="1400" b="1" dirty="0">
              <a:latin typeface="Times New Roman" pitchFamily="18" charset="0"/>
            </a:endParaRPr>
          </a:p>
          <a:p>
            <a:pPr algn="ctr"/>
            <a:r>
              <a:rPr lang="fr-FR" sz="1400" dirty="0">
                <a:latin typeface="Calibri" pitchFamily="34" charset="0"/>
              </a:rPr>
              <a:t>Goût</a:t>
            </a:r>
          </a:p>
          <a:p>
            <a:pPr algn="ctr"/>
            <a:r>
              <a:rPr lang="fr-FR" sz="1400" dirty="0">
                <a:latin typeface="Calibri" pitchFamily="34" charset="0"/>
              </a:rPr>
              <a:t>Odorat</a:t>
            </a:r>
          </a:p>
          <a:p>
            <a:pPr algn="ctr"/>
            <a:r>
              <a:rPr lang="fr-FR" sz="1400" dirty="0">
                <a:latin typeface="Calibri" pitchFamily="34" charset="0"/>
              </a:rPr>
              <a:t>Ouïe</a:t>
            </a:r>
          </a:p>
          <a:p>
            <a:pPr algn="ctr"/>
            <a:r>
              <a:rPr lang="fr-FR" sz="1400" dirty="0">
                <a:latin typeface="Calibri" pitchFamily="34" charset="0"/>
              </a:rPr>
              <a:t>Vue</a:t>
            </a:r>
          </a:p>
          <a:p>
            <a:pPr algn="ctr"/>
            <a:r>
              <a:rPr lang="fr-FR" sz="1400" dirty="0">
                <a:latin typeface="Calibri" pitchFamily="34" charset="0"/>
              </a:rPr>
              <a:t>Toucher</a:t>
            </a:r>
          </a:p>
          <a:p>
            <a:endParaRPr lang="fr-FR" sz="1400" dirty="0"/>
          </a:p>
        </p:txBody>
      </p:sp>
      <p:sp>
        <p:nvSpPr>
          <p:cNvPr id="1038" name="AutoShape 14"/>
          <p:cNvSpPr>
            <a:spLocks noChangeArrowheads="1"/>
          </p:cNvSpPr>
          <p:nvPr/>
        </p:nvSpPr>
        <p:spPr bwMode="auto">
          <a:xfrm>
            <a:off x="0" y="3124200"/>
            <a:ext cx="7884368" cy="3214688"/>
          </a:xfrm>
          <a:prstGeom prst="downArrowCallout">
            <a:avLst>
              <a:gd name="adj1" fmla="val 38424"/>
              <a:gd name="adj2" fmla="val 38424"/>
              <a:gd name="adj3" fmla="val 16667"/>
              <a:gd name="adj4" fmla="val 66667"/>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pPr algn="ctr"/>
            <a:r>
              <a:rPr lang="fr-FR" sz="1400" b="1" dirty="0">
                <a:latin typeface="Calibri" pitchFamily="34" charset="0"/>
              </a:rPr>
              <a:t>Sélection</a:t>
            </a:r>
            <a:r>
              <a:rPr lang="fr-FR" sz="1400" dirty="0">
                <a:latin typeface="Calibri" pitchFamily="34" charset="0"/>
              </a:rPr>
              <a:t> </a:t>
            </a:r>
            <a:r>
              <a:rPr lang="fr-FR" sz="1400" b="1" dirty="0">
                <a:latin typeface="Calibri" pitchFamily="34" charset="0"/>
              </a:rPr>
              <a:t>perceptive</a:t>
            </a:r>
            <a:endParaRPr lang="fr-FR" sz="1400" b="1" dirty="0">
              <a:latin typeface="Times New Roman" pitchFamily="18" charset="0"/>
            </a:endParaRPr>
          </a:p>
          <a:p>
            <a:r>
              <a:rPr lang="fr-FR" sz="1400" dirty="0">
                <a:latin typeface="Times New Roman" pitchFamily="18" charset="0"/>
              </a:rPr>
              <a:t>					</a:t>
            </a:r>
          </a:p>
          <a:p>
            <a:endParaRPr lang="fr-FR" sz="1800" dirty="0"/>
          </a:p>
        </p:txBody>
      </p:sp>
      <p:sp>
        <p:nvSpPr>
          <p:cNvPr id="1040" name="Rectangle 16"/>
          <p:cNvSpPr>
            <a:spLocks noChangeArrowheads="1"/>
          </p:cNvSpPr>
          <p:nvPr/>
        </p:nvSpPr>
        <p:spPr bwMode="auto">
          <a:xfrm>
            <a:off x="381000" y="3500438"/>
            <a:ext cx="2318792" cy="1600200"/>
          </a:xfrm>
          <a:prstGeom prst="rect">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r>
              <a:rPr lang="fr-FR" sz="1400" b="1" dirty="0">
                <a:latin typeface="Calibri" pitchFamily="34" charset="0"/>
              </a:rPr>
              <a:t>Facteurs</a:t>
            </a:r>
            <a:r>
              <a:rPr lang="fr-FR" sz="1400" dirty="0">
                <a:latin typeface="Calibri" pitchFamily="34" charset="0"/>
              </a:rPr>
              <a:t> </a:t>
            </a:r>
            <a:r>
              <a:rPr lang="fr-FR" sz="1400" b="1" dirty="0">
                <a:latin typeface="Calibri" pitchFamily="34" charset="0"/>
              </a:rPr>
              <a:t>externes</a:t>
            </a:r>
            <a:endParaRPr lang="fr-FR" sz="1400" dirty="0">
              <a:latin typeface="Calibri" pitchFamily="34" charset="0"/>
            </a:endParaRPr>
          </a:p>
          <a:p>
            <a:pPr>
              <a:buFont typeface="Wingdings" pitchFamily="2" charset="2"/>
              <a:buChar char="ü"/>
            </a:pPr>
            <a:r>
              <a:rPr lang="fr-FR" sz="1400" dirty="0">
                <a:latin typeface="Calibri" pitchFamily="34" charset="0"/>
              </a:rPr>
              <a:t>Intensité</a:t>
            </a:r>
          </a:p>
          <a:p>
            <a:pPr>
              <a:buFont typeface="Wingdings" pitchFamily="2" charset="2"/>
              <a:buChar char="ü"/>
            </a:pPr>
            <a:r>
              <a:rPr lang="fr-FR" sz="1400" dirty="0">
                <a:latin typeface="Calibri" pitchFamily="34" charset="0"/>
              </a:rPr>
              <a:t>Contraste</a:t>
            </a:r>
          </a:p>
          <a:p>
            <a:pPr>
              <a:buFont typeface="Wingdings" pitchFamily="2" charset="2"/>
              <a:buChar char="ü"/>
            </a:pPr>
            <a:r>
              <a:rPr lang="fr-FR" sz="1400" dirty="0">
                <a:latin typeface="Calibri" pitchFamily="34" charset="0"/>
              </a:rPr>
              <a:t>Mobilité</a:t>
            </a:r>
          </a:p>
          <a:p>
            <a:pPr>
              <a:buFont typeface="Wingdings" pitchFamily="2" charset="2"/>
              <a:buChar char="ü"/>
            </a:pPr>
            <a:r>
              <a:rPr lang="fr-FR" sz="1400" dirty="0">
                <a:latin typeface="Calibri" pitchFamily="34" charset="0"/>
              </a:rPr>
              <a:t>Répétition</a:t>
            </a:r>
            <a:endParaRPr lang="fr-FR" sz="1400" dirty="0">
              <a:latin typeface="Times New Roman" pitchFamily="18" charset="0"/>
            </a:endParaRPr>
          </a:p>
          <a:p>
            <a:pPr>
              <a:buFont typeface="Wingdings" pitchFamily="2" charset="2"/>
              <a:buChar char="ü"/>
            </a:pPr>
            <a:r>
              <a:rPr lang="fr-FR" sz="1400" dirty="0">
                <a:latin typeface="Calibri" pitchFamily="34" charset="0"/>
              </a:rPr>
              <a:t>Nouveauté</a:t>
            </a:r>
          </a:p>
          <a:p>
            <a:pPr>
              <a:buFont typeface="Wingdings" pitchFamily="2" charset="2"/>
              <a:buChar char="ü"/>
            </a:pPr>
            <a:r>
              <a:rPr lang="fr-FR" sz="1400" dirty="0">
                <a:latin typeface="Calibri" pitchFamily="34" charset="0"/>
              </a:rPr>
              <a:t>Familiarité</a:t>
            </a:r>
          </a:p>
          <a:p>
            <a:pPr>
              <a:buFont typeface="Wingdings" pitchFamily="2" charset="2"/>
              <a:buChar char="ü"/>
            </a:pPr>
            <a:r>
              <a:rPr lang="fr-FR" sz="1400" dirty="0">
                <a:latin typeface="Calibri" pitchFamily="34" charset="0"/>
              </a:rPr>
              <a:t>Dimension </a:t>
            </a:r>
            <a:endParaRPr lang="fr-FR" sz="1400" dirty="0"/>
          </a:p>
        </p:txBody>
      </p:sp>
      <p:sp>
        <p:nvSpPr>
          <p:cNvPr id="1041" name="Rectangle 17"/>
          <p:cNvSpPr>
            <a:spLocks noChangeArrowheads="1"/>
          </p:cNvSpPr>
          <p:nvPr/>
        </p:nvSpPr>
        <p:spPr bwMode="auto">
          <a:xfrm>
            <a:off x="2895600" y="3500438"/>
            <a:ext cx="2972544" cy="1584746"/>
          </a:xfrm>
          <a:prstGeom prst="rect">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r>
              <a:rPr lang="fr-FR" sz="1600" b="1" dirty="0">
                <a:latin typeface="Calibri" pitchFamily="34" charset="0"/>
              </a:rPr>
              <a:t>Facteurs internes</a:t>
            </a:r>
          </a:p>
          <a:p>
            <a:endParaRPr lang="fr-FR" sz="1600" dirty="0">
              <a:latin typeface="Calibri" pitchFamily="34" charset="0"/>
            </a:endParaRPr>
          </a:p>
          <a:p>
            <a:pPr>
              <a:buFont typeface="Wingdings" pitchFamily="2" charset="2"/>
              <a:buChar char="ü"/>
            </a:pPr>
            <a:r>
              <a:rPr lang="fr-FR" sz="1600" dirty="0">
                <a:latin typeface="Calibri" pitchFamily="34" charset="0"/>
              </a:rPr>
              <a:t>Apprentissage</a:t>
            </a:r>
          </a:p>
          <a:p>
            <a:pPr>
              <a:buFont typeface="Wingdings" pitchFamily="2" charset="2"/>
              <a:buChar char="ü"/>
            </a:pPr>
            <a:r>
              <a:rPr lang="fr-FR" sz="1600" dirty="0">
                <a:latin typeface="Calibri" pitchFamily="34" charset="0"/>
              </a:rPr>
              <a:t>Motivation</a:t>
            </a:r>
          </a:p>
          <a:p>
            <a:pPr>
              <a:buFont typeface="Wingdings" pitchFamily="2" charset="2"/>
              <a:buChar char="ü"/>
            </a:pPr>
            <a:r>
              <a:rPr lang="fr-FR" sz="1600" dirty="0">
                <a:latin typeface="Calibri" pitchFamily="34" charset="0"/>
              </a:rPr>
              <a:t>Personnalité</a:t>
            </a:r>
            <a:endParaRPr lang="fr-FR"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0" fill="hold"/>
                                        <p:tgtEl>
                                          <p:spTgt spid="1026"/>
                                        </p:tgtEl>
                                        <p:attrNameLst>
                                          <p:attrName>ppt_x</p:attrName>
                                        </p:attrNameLst>
                                      </p:cBhvr>
                                      <p:tavLst>
                                        <p:tav tm="0">
                                          <p:val>
                                            <p:strVal val="#ppt_x"/>
                                          </p:val>
                                        </p:tav>
                                        <p:tav tm="100000">
                                          <p:val>
                                            <p:strVal val="#ppt_x"/>
                                          </p:val>
                                        </p:tav>
                                      </p:tavLst>
                                    </p:anim>
                                    <p:anim calcmode="lin" valueType="num">
                                      <p:cBhvr additive="base">
                                        <p:cTn id="8" dur="50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0"/>
                            </p:stCondLst>
                            <p:childTnLst>
                              <p:par>
                                <p:cTn id="10" presetID="7" presetClass="entr" presetSubtype="4" fill="hold" grpId="0" nodeType="after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0" fill="hold"/>
                                        <p:tgtEl>
                                          <p:spTgt spid="1028"/>
                                        </p:tgtEl>
                                        <p:attrNameLst>
                                          <p:attrName>ppt_x</p:attrName>
                                        </p:attrNameLst>
                                      </p:cBhvr>
                                      <p:tavLst>
                                        <p:tav tm="0">
                                          <p:val>
                                            <p:strVal val="#ppt_x"/>
                                          </p:val>
                                        </p:tav>
                                        <p:tav tm="100000">
                                          <p:val>
                                            <p:strVal val="#ppt_x"/>
                                          </p:val>
                                        </p:tav>
                                      </p:tavLst>
                                    </p:anim>
                                    <p:anim calcmode="lin" valueType="num">
                                      <p:cBhvr additive="base">
                                        <p:cTn id="13" dur="5000" fill="hold"/>
                                        <p:tgtEl>
                                          <p:spTgt spid="1028"/>
                                        </p:tgtEl>
                                        <p:attrNameLst>
                                          <p:attrName>ppt_y</p:attrName>
                                        </p:attrNameLst>
                                      </p:cBhvr>
                                      <p:tavLst>
                                        <p:tav tm="0">
                                          <p:val>
                                            <p:strVal val="1+#ppt_h/2"/>
                                          </p:val>
                                        </p:tav>
                                        <p:tav tm="100000">
                                          <p:val>
                                            <p:strVal val="#ppt_y"/>
                                          </p:val>
                                        </p:tav>
                                      </p:tavLst>
                                    </p:anim>
                                  </p:childTnLst>
                                </p:cTn>
                              </p:par>
                            </p:childTnLst>
                          </p:cTn>
                        </p:par>
                        <p:par>
                          <p:cTn id="14" fill="hold">
                            <p:stCondLst>
                              <p:cond delay="10000"/>
                            </p:stCondLst>
                            <p:childTnLst>
                              <p:par>
                                <p:cTn id="15" presetID="7" presetClass="entr" presetSubtype="4" fill="hold" grpId="0" nodeType="afterEffect">
                                  <p:stCondLst>
                                    <p:cond delay="0"/>
                                  </p:stCondLst>
                                  <p:childTnLst>
                                    <p:set>
                                      <p:cBhvr>
                                        <p:cTn id="16" dur="1" fill="hold">
                                          <p:stCondLst>
                                            <p:cond delay="0"/>
                                          </p:stCondLst>
                                        </p:cTn>
                                        <p:tgtEl>
                                          <p:spTgt spid="1038"/>
                                        </p:tgtEl>
                                        <p:attrNameLst>
                                          <p:attrName>style.visibility</p:attrName>
                                        </p:attrNameLst>
                                      </p:cBhvr>
                                      <p:to>
                                        <p:strVal val="visible"/>
                                      </p:to>
                                    </p:set>
                                    <p:anim calcmode="lin" valueType="num">
                                      <p:cBhvr additive="base">
                                        <p:cTn id="17" dur="5000" fill="hold"/>
                                        <p:tgtEl>
                                          <p:spTgt spid="1038"/>
                                        </p:tgtEl>
                                        <p:attrNameLst>
                                          <p:attrName>ppt_x</p:attrName>
                                        </p:attrNameLst>
                                      </p:cBhvr>
                                      <p:tavLst>
                                        <p:tav tm="0">
                                          <p:val>
                                            <p:strVal val="#ppt_x"/>
                                          </p:val>
                                        </p:tav>
                                        <p:tav tm="100000">
                                          <p:val>
                                            <p:strVal val="#ppt_x"/>
                                          </p:val>
                                        </p:tav>
                                      </p:tavLst>
                                    </p:anim>
                                    <p:anim calcmode="lin" valueType="num">
                                      <p:cBhvr additive="base">
                                        <p:cTn id="18" dur="5000" fill="hold"/>
                                        <p:tgtEl>
                                          <p:spTgt spid="1038"/>
                                        </p:tgtEl>
                                        <p:attrNameLst>
                                          <p:attrName>ppt_y</p:attrName>
                                        </p:attrNameLst>
                                      </p:cBhvr>
                                      <p:tavLst>
                                        <p:tav tm="0">
                                          <p:val>
                                            <p:strVal val="1+#ppt_h/2"/>
                                          </p:val>
                                        </p:tav>
                                        <p:tav tm="100000">
                                          <p:val>
                                            <p:strVal val="#ppt_y"/>
                                          </p:val>
                                        </p:tav>
                                      </p:tavLst>
                                    </p:anim>
                                  </p:childTnLst>
                                </p:cTn>
                              </p:par>
                            </p:childTnLst>
                          </p:cTn>
                        </p:par>
                        <p:par>
                          <p:cTn id="19" fill="hold">
                            <p:stCondLst>
                              <p:cond delay="15000"/>
                            </p:stCondLst>
                            <p:childTnLst>
                              <p:par>
                                <p:cTn id="20" presetID="7" presetClass="entr" presetSubtype="4" fill="hold" grpId="0" nodeType="afterEffect">
                                  <p:stCondLst>
                                    <p:cond delay="0"/>
                                  </p:stCondLst>
                                  <p:childTnLst>
                                    <p:set>
                                      <p:cBhvr>
                                        <p:cTn id="21" dur="1" fill="hold">
                                          <p:stCondLst>
                                            <p:cond delay="0"/>
                                          </p:stCondLst>
                                        </p:cTn>
                                        <p:tgtEl>
                                          <p:spTgt spid="1041"/>
                                        </p:tgtEl>
                                        <p:attrNameLst>
                                          <p:attrName>style.visibility</p:attrName>
                                        </p:attrNameLst>
                                      </p:cBhvr>
                                      <p:to>
                                        <p:strVal val="visible"/>
                                      </p:to>
                                    </p:set>
                                    <p:anim calcmode="lin" valueType="num">
                                      <p:cBhvr additive="base">
                                        <p:cTn id="22" dur="5000" fill="hold"/>
                                        <p:tgtEl>
                                          <p:spTgt spid="1041"/>
                                        </p:tgtEl>
                                        <p:attrNameLst>
                                          <p:attrName>ppt_x</p:attrName>
                                        </p:attrNameLst>
                                      </p:cBhvr>
                                      <p:tavLst>
                                        <p:tav tm="0">
                                          <p:val>
                                            <p:strVal val="#ppt_x"/>
                                          </p:val>
                                        </p:tav>
                                        <p:tav tm="100000">
                                          <p:val>
                                            <p:strVal val="#ppt_x"/>
                                          </p:val>
                                        </p:tav>
                                      </p:tavLst>
                                    </p:anim>
                                    <p:anim calcmode="lin" valueType="num">
                                      <p:cBhvr additive="base">
                                        <p:cTn id="23" dur="5000" fill="hold"/>
                                        <p:tgtEl>
                                          <p:spTgt spid="1041"/>
                                        </p:tgtEl>
                                        <p:attrNameLst>
                                          <p:attrName>ppt_y</p:attrName>
                                        </p:attrNameLst>
                                      </p:cBhvr>
                                      <p:tavLst>
                                        <p:tav tm="0">
                                          <p:val>
                                            <p:strVal val="1+#ppt_h/2"/>
                                          </p:val>
                                        </p:tav>
                                        <p:tav tm="100000">
                                          <p:val>
                                            <p:strVal val="#ppt_y"/>
                                          </p:val>
                                        </p:tav>
                                      </p:tavLst>
                                    </p:anim>
                                  </p:childTnLst>
                                </p:cTn>
                              </p:par>
                            </p:childTnLst>
                          </p:cTn>
                        </p:par>
                        <p:par>
                          <p:cTn id="24" fill="hold">
                            <p:stCondLst>
                              <p:cond delay="20000"/>
                            </p:stCondLst>
                            <p:childTnLst>
                              <p:par>
                                <p:cTn id="25" presetID="7" presetClass="entr" presetSubtype="4" fill="hold" grpId="0" nodeType="afterEffect">
                                  <p:stCondLst>
                                    <p:cond delay="0"/>
                                  </p:stCondLst>
                                  <p:childTnLst>
                                    <p:set>
                                      <p:cBhvr>
                                        <p:cTn id="26" dur="1" fill="hold">
                                          <p:stCondLst>
                                            <p:cond delay="0"/>
                                          </p:stCondLst>
                                        </p:cTn>
                                        <p:tgtEl>
                                          <p:spTgt spid="1040"/>
                                        </p:tgtEl>
                                        <p:attrNameLst>
                                          <p:attrName>style.visibility</p:attrName>
                                        </p:attrNameLst>
                                      </p:cBhvr>
                                      <p:to>
                                        <p:strVal val="visible"/>
                                      </p:to>
                                    </p:set>
                                    <p:anim calcmode="lin" valueType="num">
                                      <p:cBhvr additive="base">
                                        <p:cTn id="27" dur="5000" fill="hold"/>
                                        <p:tgtEl>
                                          <p:spTgt spid="1040"/>
                                        </p:tgtEl>
                                        <p:attrNameLst>
                                          <p:attrName>ppt_x</p:attrName>
                                        </p:attrNameLst>
                                      </p:cBhvr>
                                      <p:tavLst>
                                        <p:tav tm="0">
                                          <p:val>
                                            <p:strVal val="#ppt_x"/>
                                          </p:val>
                                        </p:tav>
                                        <p:tav tm="100000">
                                          <p:val>
                                            <p:strVal val="#ppt_x"/>
                                          </p:val>
                                        </p:tav>
                                      </p:tavLst>
                                    </p:anim>
                                    <p:anim calcmode="lin" valueType="num">
                                      <p:cBhvr additive="base">
                                        <p:cTn id="28" dur="5000" fill="hold"/>
                                        <p:tgtEl>
                                          <p:spTgt spid="10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P spid="1028" grpId="0" animBg="1"/>
      <p:bldP spid="1038" grpId="0" animBg="1"/>
      <p:bldP spid="1040" grpId="0" animBg="1"/>
      <p:bldP spid="1041"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flipH="1">
            <a:off x="228600" y="609600"/>
            <a:ext cx="4629150" cy="2459360"/>
          </a:xfrm>
          <a:prstGeom prst="downArrowCallout">
            <a:avLst>
              <a:gd name="adj1" fmla="val 49592"/>
              <a:gd name="adj2" fmla="val 49592"/>
              <a:gd name="adj3" fmla="val 16667"/>
              <a:gd name="adj4" fmla="val 66667"/>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pPr algn="ctr">
              <a:spcAft>
                <a:spcPts val="1000"/>
              </a:spcAft>
            </a:pPr>
            <a:r>
              <a:rPr lang="fr-FR" sz="1100" b="1" dirty="0">
                <a:latin typeface="Calibri" pitchFamily="34" charset="0"/>
              </a:rPr>
              <a:t>Organisation de la perception</a:t>
            </a:r>
          </a:p>
          <a:p>
            <a:pPr>
              <a:spcAft>
                <a:spcPts val="1000"/>
              </a:spcAft>
            </a:pPr>
            <a:r>
              <a:rPr lang="fr-FR" sz="1400" b="1" dirty="0">
                <a:latin typeface="Calibri" pitchFamily="34" charset="0"/>
              </a:rPr>
              <a:t>Figure</a:t>
            </a:r>
            <a:r>
              <a:rPr lang="fr-FR" sz="1400" dirty="0">
                <a:latin typeface="Calibri" pitchFamily="34" charset="0"/>
              </a:rPr>
              <a:t> -</a:t>
            </a:r>
            <a:r>
              <a:rPr lang="fr-FR" sz="1400" b="1" dirty="0">
                <a:latin typeface="Calibri" pitchFamily="34" charset="0"/>
              </a:rPr>
              <a:t>fond</a:t>
            </a:r>
            <a:endParaRPr lang="fr-FR" sz="1400" dirty="0"/>
          </a:p>
        </p:txBody>
      </p:sp>
      <p:sp>
        <p:nvSpPr>
          <p:cNvPr id="31747" name="Rectangle 3"/>
          <p:cNvSpPr>
            <a:spLocks noChangeArrowheads="1"/>
          </p:cNvSpPr>
          <p:nvPr/>
        </p:nvSpPr>
        <p:spPr bwMode="auto">
          <a:xfrm>
            <a:off x="2981325" y="1000124"/>
            <a:ext cx="1514475" cy="1348755"/>
          </a:xfrm>
          <a:prstGeom prst="rect">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r>
              <a:rPr lang="fr-FR" sz="1400" b="1" dirty="0">
                <a:latin typeface="Calibri" pitchFamily="34" charset="0"/>
              </a:rPr>
              <a:t>Groupement Perceptif</a:t>
            </a:r>
            <a:endParaRPr lang="fr-FR" sz="1400" dirty="0">
              <a:latin typeface="Calibri" pitchFamily="34" charset="0"/>
            </a:endParaRPr>
          </a:p>
          <a:p>
            <a:pPr>
              <a:buFont typeface="Wingdings" pitchFamily="2" charset="2"/>
              <a:buChar char="ü"/>
            </a:pPr>
            <a:r>
              <a:rPr lang="fr-FR" sz="1400" dirty="0">
                <a:latin typeface="Calibri" pitchFamily="34" charset="0"/>
              </a:rPr>
              <a:t>Fermeture</a:t>
            </a:r>
          </a:p>
          <a:p>
            <a:pPr>
              <a:buFont typeface="Wingdings" pitchFamily="2" charset="2"/>
              <a:buChar char="ü"/>
            </a:pPr>
            <a:r>
              <a:rPr lang="fr-FR" sz="1400" dirty="0">
                <a:latin typeface="Calibri" pitchFamily="34" charset="0"/>
              </a:rPr>
              <a:t>Proximité</a:t>
            </a:r>
          </a:p>
          <a:p>
            <a:pPr>
              <a:buFont typeface="Wingdings" pitchFamily="2" charset="2"/>
              <a:buChar char="ü"/>
            </a:pPr>
            <a:r>
              <a:rPr lang="fr-FR" sz="1400" dirty="0">
                <a:latin typeface="Calibri" pitchFamily="34" charset="0"/>
              </a:rPr>
              <a:t>Ressemblance</a:t>
            </a:r>
          </a:p>
          <a:p>
            <a:pPr>
              <a:buFont typeface="Wingdings" pitchFamily="2" charset="2"/>
              <a:buChar char="ü"/>
            </a:pPr>
            <a:r>
              <a:rPr lang="fr-FR" sz="1400" dirty="0">
                <a:latin typeface="Calibri" pitchFamily="34" charset="0"/>
              </a:rPr>
              <a:t>Continuité</a:t>
            </a:r>
            <a:endParaRPr lang="fr-FR" sz="1400" dirty="0"/>
          </a:p>
        </p:txBody>
      </p:sp>
      <p:sp>
        <p:nvSpPr>
          <p:cNvPr id="31748" name="AutoShape 4"/>
          <p:cNvSpPr>
            <a:spLocks noChangeArrowheads="1"/>
          </p:cNvSpPr>
          <p:nvPr/>
        </p:nvSpPr>
        <p:spPr bwMode="auto">
          <a:xfrm>
            <a:off x="152400" y="3071813"/>
            <a:ext cx="4953000" cy="1123950"/>
          </a:xfrm>
          <a:prstGeom prst="downArrowCallout">
            <a:avLst>
              <a:gd name="adj1" fmla="val 106987"/>
              <a:gd name="adj2" fmla="val 106987"/>
              <a:gd name="adj3" fmla="val 16667"/>
              <a:gd name="adj4" fmla="val 66667"/>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pPr algn="ctr">
              <a:spcAft>
                <a:spcPts val="1000"/>
              </a:spcAft>
            </a:pPr>
            <a:r>
              <a:rPr lang="fr-FR" sz="1400" b="1" dirty="0">
                <a:latin typeface="Calibri" pitchFamily="34" charset="0"/>
              </a:rPr>
              <a:t>Interprétation</a:t>
            </a:r>
            <a:endParaRPr lang="fr-FR" sz="1400" b="1" dirty="0">
              <a:latin typeface="Times New Roman" pitchFamily="18" charset="0"/>
            </a:endParaRPr>
          </a:p>
          <a:p>
            <a:pPr>
              <a:spcAft>
                <a:spcPts val="1000"/>
              </a:spcAft>
            </a:pPr>
            <a:r>
              <a:rPr lang="fr-FR" sz="1400" dirty="0">
                <a:latin typeface="Calibri" pitchFamily="34" charset="0"/>
              </a:rPr>
              <a:t>Erreurs</a:t>
            </a:r>
            <a:r>
              <a:rPr lang="fr-FR" sz="1400" b="1" dirty="0">
                <a:latin typeface="Calibri" pitchFamily="34" charset="0"/>
              </a:rPr>
              <a:t> </a:t>
            </a:r>
            <a:r>
              <a:rPr lang="fr-FR" sz="1400" dirty="0">
                <a:latin typeface="Calibri" pitchFamily="34" charset="0"/>
              </a:rPr>
              <a:t>de</a:t>
            </a:r>
            <a:r>
              <a:rPr lang="fr-FR" sz="1400" b="1" dirty="0">
                <a:latin typeface="Calibri" pitchFamily="34" charset="0"/>
              </a:rPr>
              <a:t> </a:t>
            </a:r>
            <a:r>
              <a:rPr lang="fr-FR" sz="1400" dirty="0">
                <a:latin typeface="Calibri" pitchFamily="34" charset="0"/>
              </a:rPr>
              <a:t>la</a:t>
            </a:r>
            <a:r>
              <a:rPr lang="fr-FR" sz="1400" b="1" dirty="0">
                <a:latin typeface="Calibri" pitchFamily="34" charset="0"/>
              </a:rPr>
              <a:t> </a:t>
            </a:r>
            <a:r>
              <a:rPr lang="fr-FR" sz="1400" dirty="0">
                <a:latin typeface="Calibri" pitchFamily="34" charset="0"/>
              </a:rPr>
              <a:t>perception</a:t>
            </a:r>
            <a:r>
              <a:rPr lang="fr-FR" sz="1400" b="1" dirty="0">
                <a:latin typeface="Times New Roman" pitchFamily="18" charset="0"/>
              </a:rPr>
              <a:t>			</a:t>
            </a:r>
            <a:r>
              <a:rPr lang="fr-FR" sz="1400" dirty="0">
                <a:latin typeface="Calibri" pitchFamily="34" charset="0"/>
              </a:rPr>
              <a:t>Attributions</a:t>
            </a:r>
            <a:endParaRPr lang="fr-FR" sz="1400" dirty="0"/>
          </a:p>
        </p:txBody>
      </p:sp>
      <p:sp>
        <p:nvSpPr>
          <p:cNvPr id="31749" name="AutoShape 5"/>
          <p:cNvSpPr>
            <a:spLocks noChangeArrowheads="1"/>
          </p:cNvSpPr>
          <p:nvPr/>
        </p:nvSpPr>
        <p:spPr bwMode="auto">
          <a:xfrm>
            <a:off x="152400" y="4357688"/>
            <a:ext cx="5014913" cy="1828800"/>
          </a:xfrm>
          <a:prstGeom prst="downArrowCallout">
            <a:avLst>
              <a:gd name="adj1" fmla="val 71475"/>
              <a:gd name="adj2" fmla="val 71487"/>
              <a:gd name="adj3" fmla="val 16667"/>
              <a:gd name="adj4" fmla="val 66667"/>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pPr algn="ctr">
              <a:spcAft>
                <a:spcPts val="1000"/>
              </a:spcAft>
            </a:pPr>
            <a:r>
              <a:rPr lang="fr-FR" sz="1400" b="1" dirty="0">
                <a:latin typeface="Calibri" pitchFamily="34" charset="0"/>
              </a:rPr>
              <a:t>Réponses</a:t>
            </a:r>
            <a:endParaRPr lang="fr-FR" sz="1400" b="1" dirty="0">
              <a:latin typeface="Times New Roman" pitchFamily="18" charset="0"/>
            </a:endParaRPr>
          </a:p>
          <a:p>
            <a:endParaRPr lang="fr-FR" sz="1800" dirty="0">
              <a:solidFill>
                <a:srgbClr val="FF9966"/>
              </a:solidFill>
            </a:endParaRPr>
          </a:p>
        </p:txBody>
      </p:sp>
      <p:sp>
        <p:nvSpPr>
          <p:cNvPr id="31750" name="Rectangle 6"/>
          <p:cNvSpPr>
            <a:spLocks noChangeArrowheads="1"/>
          </p:cNvSpPr>
          <p:nvPr/>
        </p:nvSpPr>
        <p:spPr bwMode="auto">
          <a:xfrm>
            <a:off x="611560" y="4581128"/>
            <a:ext cx="1352550" cy="1080120"/>
          </a:xfrm>
          <a:prstGeom prst="rect">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r>
              <a:rPr lang="fr-FR" sz="1600" b="1" dirty="0">
                <a:latin typeface="Calibri" pitchFamily="34" charset="0"/>
              </a:rPr>
              <a:t>Secrètes</a:t>
            </a:r>
          </a:p>
          <a:p>
            <a:pPr>
              <a:buFont typeface="Wingdings" pitchFamily="2" charset="2"/>
              <a:buChar char="ü"/>
            </a:pPr>
            <a:r>
              <a:rPr lang="fr-FR" sz="1600" dirty="0">
                <a:latin typeface="Calibri" pitchFamily="34" charset="0"/>
              </a:rPr>
              <a:t>Motivation</a:t>
            </a:r>
          </a:p>
          <a:p>
            <a:pPr>
              <a:buFont typeface="Wingdings" pitchFamily="2" charset="2"/>
              <a:buChar char="ü"/>
            </a:pPr>
            <a:r>
              <a:rPr lang="fr-FR" sz="1600" dirty="0">
                <a:latin typeface="Calibri" pitchFamily="34" charset="0"/>
              </a:rPr>
              <a:t>Sentiments</a:t>
            </a:r>
          </a:p>
          <a:p>
            <a:pPr>
              <a:buFont typeface="Wingdings" pitchFamily="2" charset="2"/>
              <a:buChar char="ü"/>
            </a:pPr>
            <a:r>
              <a:rPr lang="fr-FR" sz="1600" dirty="0">
                <a:latin typeface="Calibri" pitchFamily="34" charset="0"/>
              </a:rPr>
              <a:t>Attitudes</a:t>
            </a:r>
            <a:endParaRPr lang="fr-FR" sz="1600" dirty="0"/>
          </a:p>
        </p:txBody>
      </p:sp>
      <p:sp>
        <p:nvSpPr>
          <p:cNvPr id="31751" name="Rectangle 7"/>
          <p:cNvSpPr>
            <a:spLocks noChangeArrowheads="1"/>
          </p:cNvSpPr>
          <p:nvPr/>
        </p:nvSpPr>
        <p:spPr bwMode="auto">
          <a:xfrm>
            <a:off x="3105150" y="4643438"/>
            <a:ext cx="1970906" cy="752475"/>
          </a:xfrm>
          <a:prstGeom prst="rect">
            <a:avLst/>
          </a:prstGeom>
          <a:solidFill>
            <a:srgbClr val="FF9966">
              <a:alpha val="20000"/>
            </a:srgbClr>
          </a:solidFill>
          <a:ln w="12700">
            <a:solidFill>
              <a:srgbClr val="95B3D7"/>
            </a:solidFill>
            <a:miter lim="800000"/>
            <a:headEnd/>
            <a:tailEnd/>
          </a:ln>
          <a:effectLst>
            <a:outerShdw dist="28398" dir="3806097" algn="ctr" rotWithShape="0">
              <a:srgbClr val="243F60">
                <a:alpha val="50000"/>
              </a:srgbClr>
            </a:outerShdw>
          </a:effectLst>
        </p:spPr>
        <p:txBody>
          <a:bodyPr/>
          <a:lstStyle/>
          <a:p>
            <a:pPr>
              <a:spcAft>
                <a:spcPts val="1000"/>
              </a:spcAft>
            </a:pPr>
            <a:r>
              <a:rPr lang="fr-FR" sz="1400" b="1" dirty="0">
                <a:latin typeface="Calibri" pitchFamily="34" charset="0"/>
              </a:rPr>
              <a:t>Apparente</a:t>
            </a:r>
            <a:r>
              <a:rPr lang="fr-FR" sz="1400" dirty="0">
                <a:latin typeface="Calibri" pitchFamily="34" charset="0"/>
              </a:rPr>
              <a:t>s </a:t>
            </a:r>
          </a:p>
          <a:p>
            <a:pPr lvl="1">
              <a:spcAft>
                <a:spcPts val="1000"/>
              </a:spcAft>
              <a:buFont typeface="Wingdings" pitchFamily="2" charset="2"/>
              <a:buChar char="ü"/>
            </a:pPr>
            <a:r>
              <a:rPr lang="fr-FR" sz="1400" dirty="0">
                <a:latin typeface="Calibri" pitchFamily="34" charset="0"/>
              </a:rPr>
              <a:t>Comportement</a:t>
            </a:r>
            <a:endParaRPr lang="fr-FR"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0" fill="hold"/>
                                        <p:tgtEl>
                                          <p:spTgt spid="31746"/>
                                        </p:tgtEl>
                                        <p:attrNameLst>
                                          <p:attrName>ppt_x</p:attrName>
                                        </p:attrNameLst>
                                      </p:cBhvr>
                                      <p:tavLst>
                                        <p:tav tm="0">
                                          <p:val>
                                            <p:strVal val="#ppt_x"/>
                                          </p:val>
                                        </p:tav>
                                        <p:tav tm="100000">
                                          <p:val>
                                            <p:strVal val="#ppt_x"/>
                                          </p:val>
                                        </p:tav>
                                      </p:tavLst>
                                    </p:anim>
                                    <p:anim calcmode="lin" valueType="num">
                                      <p:cBhvr additive="base">
                                        <p:cTn id="8" dur="5000" fill="hold"/>
                                        <p:tgtEl>
                                          <p:spTgt spid="31746"/>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31747"/>
                                        </p:tgtEl>
                                        <p:attrNameLst>
                                          <p:attrName>style.visibility</p:attrName>
                                        </p:attrNameLst>
                                      </p:cBhvr>
                                      <p:to>
                                        <p:strVal val="visible"/>
                                      </p:to>
                                    </p:set>
                                    <p:anim calcmode="lin" valueType="num">
                                      <p:cBhvr additive="base">
                                        <p:cTn id="11" dur="5000" fill="hold"/>
                                        <p:tgtEl>
                                          <p:spTgt spid="31747"/>
                                        </p:tgtEl>
                                        <p:attrNameLst>
                                          <p:attrName>ppt_x</p:attrName>
                                        </p:attrNameLst>
                                      </p:cBhvr>
                                      <p:tavLst>
                                        <p:tav tm="0">
                                          <p:val>
                                            <p:strVal val="#ppt_x"/>
                                          </p:val>
                                        </p:tav>
                                        <p:tav tm="100000">
                                          <p:val>
                                            <p:strVal val="#ppt_x"/>
                                          </p:val>
                                        </p:tav>
                                      </p:tavLst>
                                    </p:anim>
                                    <p:anim calcmode="lin" valueType="num">
                                      <p:cBhvr additive="base">
                                        <p:cTn id="12" dur="5000" fill="hold"/>
                                        <p:tgtEl>
                                          <p:spTgt spid="31747"/>
                                        </p:tgtEl>
                                        <p:attrNameLst>
                                          <p:attrName>ppt_y</p:attrName>
                                        </p:attrNameLst>
                                      </p:cBhvr>
                                      <p:tavLst>
                                        <p:tav tm="0">
                                          <p:val>
                                            <p:strVal val="1+#ppt_h/2"/>
                                          </p:val>
                                        </p:tav>
                                        <p:tav tm="100000">
                                          <p:val>
                                            <p:strVal val="#ppt_y"/>
                                          </p:val>
                                        </p:tav>
                                      </p:tavLst>
                                    </p:anim>
                                  </p:childTnLst>
                                </p:cTn>
                              </p:par>
                            </p:childTnLst>
                          </p:cTn>
                        </p:par>
                        <p:par>
                          <p:cTn id="13" fill="hold">
                            <p:stCondLst>
                              <p:cond delay="5000"/>
                            </p:stCondLst>
                            <p:childTnLst>
                              <p:par>
                                <p:cTn id="14" presetID="7" presetClass="entr" presetSubtype="4" fill="hold" grpId="0" nodeType="afterEffect">
                                  <p:stCondLst>
                                    <p:cond delay="0"/>
                                  </p:stCondLst>
                                  <p:childTnLst>
                                    <p:set>
                                      <p:cBhvr>
                                        <p:cTn id="15" dur="1" fill="hold">
                                          <p:stCondLst>
                                            <p:cond delay="0"/>
                                          </p:stCondLst>
                                        </p:cTn>
                                        <p:tgtEl>
                                          <p:spTgt spid="31748"/>
                                        </p:tgtEl>
                                        <p:attrNameLst>
                                          <p:attrName>style.visibility</p:attrName>
                                        </p:attrNameLst>
                                      </p:cBhvr>
                                      <p:to>
                                        <p:strVal val="visible"/>
                                      </p:to>
                                    </p:set>
                                    <p:anim calcmode="lin" valueType="num">
                                      <p:cBhvr additive="base">
                                        <p:cTn id="16" dur="5000" fill="hold"/>
                                        <p:tgtEl>
                                          <p:spTgt spid="31748"/>
                                        </p:tgtEl>
                                        <p:attrNameLst>
                                          <p:attrName>ppt_x</p:attrName>
                                        </p:attrNameLst>
                                      </p:cBhvr>
                                      <p:tavLst>
                                        <p:tav tm="0">
                                          <p:val>
                                            <p:strVal val="#ppt_x"/>
                                          </p:val>
                                        </p:tav>
                                        <p:tav tm="100000">
                                          <p:val>
                                            <p:strVal val="#ppt_x"/>
                                          </p:val>
                                        </p:tav>
                                      </p:tavLst>
                                    </p:anim>
                                    <p:anim calcmode="lin" valueType="num">
                                      <p:cBhvr additive="base">
                                        <p:cTn id="17" dur="5000" fill="hold"/>
                                        <p:tgtEl>
                                          <p:spTgt spid="31748"/>
                                        </p:tgtEl>
                                        <p:attrNameLst>
                                          <p:attrName>ppt_y</p:attrName>
                                        </p:attrNameLst>
                                      </p:cBhvr>
                                      <p:tavLst>
                                        <p:tav tm="0">
                                          <p:val>
                                            <p:strVal val="1+#ppt_h/2"/>
                                          </p:val>
                                        </p:tav>
                                        <p:tav tm="100000">
                                          <p:val>
                                            <p:strVal val="#ppt_y"/>
                                          </p:val>
                                        </p:tav>
                                      </p:tavLst>
                                    </p:anim>
                                  </p:childTnLst>
                                </p:cTn>
                              </p:par>
                            </p:childTnLst>
                          </p:cTn>
                        </p:par>
                        <p:par>
                          <p:cTn id="18" fill="hold">
                            <p:stCondLst>
                              <p:cond delay="10000"/>
                            </p:stCondLst>
                            <p:childTnLst>
                              <p:par>
                                <p:cTn id="19" presetID="7" presetClass="entr" presetSubtype="4" fill="hold" grpId="0" nodeType="afterEffect">
                                  <p:stCondLst>
                                    <p:cond delay="0"/>
                                  </p:stCondLst>
                                  <p:childTnLst>
                                    <p:set>
                                      <p:cBhvr>
                                        <p:cTn id="20" dur="1" fill="hold">
                                          <p:stCondLst>
                                            <p:cond delay="0"/>
                                          </p:stCondLst>
                                        </p:cTn>
                                        <p:tgtEl>
                                          <p:spTgt spid="31749"/>
                                        </p:tgtEl>
                                        <p:attrNameLst>
                                          <p:attrName>style.visibility</p:attrName>
                                        </p:attrNameLst>
                                      </p:cBhvr>
                                      <p:to>
                                        <p:strVal val="visible"/>
                                      </p:to>
                                    </p:set>
                                    <p:anim calcmode="lin" valueType="num">
                                      <p:cBhvr additive="base">
                                        <p:cTn id="21" dur="5000" fill="hold"/>
                                        <p:tgtEl>
                                          <p:spTgt spid="31749"/>
                                        </p:tgtEl>
                                        <p:attrNameLst>
                                          <p:attrName>ppt_x</p:attrName>
                                        </p:attrNameLst>
                                      </p:cBhvr>
                                      <p:tavLst>
                                        <p:tav tm="0">
                                          <p:val>
                                            <p:strVal val="#ppt_x"/>
                                          </p:val>
                                        </p:tav>
                                        <p:tav tm="100000">
                                          <p:val>
                                            <p:strVal val="#ppt_x"/>
                                          </p:val>
                                        </p:tav>
                                      </p:tavLst>
                                    </p:anim>
                                    <p:anim calcmode="lin" valueType="num">
                                      <p:cBhvr additive="base">
                                        <p:cTn id="22" dur="5000" fill="hold"/>
                                        <p:tgtEl>
                                          <p:spTgt spid="31749"/>
                                        </p:tgtEl>
                                        <p:attrNameLst>
                                          <p:attrName>ppt_y</p:attrName>
                                        </p:attrNameLst>
                                      </p:cBhvr>
                                      <p:tavLst>
                                        <p:tav tm="0">
                                          <p:val>
                                            <p:strVal val="1+#ppt_h/2"/>
                                          </p:val>
                                        </p:tav>
                                        <p:tav tm="100000">
                                          <p:val>
                                            <p:strVal val="#ppt_y"/>
                                          </p:val>
                                        </p:tav>
                                      </p:tavLst>
                                    </p:anim>
                                  </p:childTnLst>
                                </p:cTn>
                              </p:par>
                            </p:childTnLst>
                          </p:cTn>
                        </p:par>
                        <p:par>
                          <p:cTn id="23" fill="hold">
                            <p:stCondLst>
                              <p:cond delay="15000"/>
                            </p:stCondLst>
                            <p:childTnLst>
                              <p:par>
                                <p:cTn id="24" presetID="7" presetClass="entr" presetSubtype="4" fill="hold" grpId="0" nodeType="afterEffect">
                                  <p:stCondLst>
                                    <p:cond delay="0"/>
                                  </p:stCondLst>
                                  <p:childTnLst>
                                    <p:set>
                                      <p:cBhvr>
                                        <p:cTn id="25" dur="1" fill="hold">
                                          <p:stCondLst>
                                            <p:cond delay="0"/>
                                          </p:stCondLst>
                                        </p:cTn>
                                        <p:tgtEl>
                                          <p:spTgt spid="31751"/>
                                        </p:tgtEl>
                                        <p:attrNameLst>
                                          <p:attrName>style.visibility</p:attrName>
                                        </p:attrNameLst>
                                      </p:cBhvr>
                                      <p:to>
                                        <p:strVal val="visible"/>
                                      </p:to>
                                    </p:set>
                                    <p:anim calcmode="lin" valueType="num">
                                      <p:cBhvr additive="base">
                                        <p:cTn id="26" dur="5000" fill="hold"/>
                                        <p:tgtEl>
                                          <p:spTgt spid="31751"/>
                                        </p:tgtEl>
                                        <p:attrNameLst>
                                          <p:attrName>ppt_x</p:attrName>
                                        </p:attrNameLst>
                                      </p:cBhvr>
                                      <p:tavLst>
                                        <p:tav tm="0">
                                          <p:val>
                                            <p:strVal val="#ppt_x"/>
                                          </p:val>
                                        </p:tav>
                                        <p:tav tm="100000">
                                          <p:val>
                                            <p:strVal val="#ppt_x"/>
                                          </p:val>
                                        </p:tav>
                                      </p:tavLst>
                                    </p:anim>
                                    <p:anim calcmode="lin" valueType="num">
                                      <p:cBhvr additive="base">
                                        <p:cTn id="27" dur="5000" fill="hold"/>
                                        <p:tgtEl>
                                          <p:spTgt spid="31751"/>
                                        </p:tgtEl>
                                        <p:attrNameLst>
                                          <p:attrName>ppt_y</p:attrName>
                                        </p:attrNameLst>
                                      </p:cBhvr>
                                      <p:tavLst>
                                        <p:tav tm="0">
                                          <p:val>
                                            <p:strVal val="1+#ppt_h/2"/>
                                          </p:val>
                                        </p:tav>
                                        <p:tav tm="100000">
                                          <p:val>
                                            <p:strVal val="#ppt_y"/>
                                          </p:val>
                                        </p:tav>
                                      </p:tavLst>
                                    </p:anim>
                                  </p:childTnLst>
                                </p:cTn>
                              </p:par>
                            </p:childTnLst>
                          </p:cTn>
                        </p:par>
                        <p:par>
                          <p:cTn id="28" fill="hold">
                            <p:stCondLst>
                              <p:cond delay="20000"/>
                            </p:stCondLst>
                            <p:childTnLst>
                              <p:par>
                                <p:cTn id="29" presetID="7" presetClass="entr" presetSubtype="4" fill="hold" grpId="0" nodeType="afterEffect">
                                  <p:stCondLst>
                                    <p:cond delay="0"/>
                                  </p:stCondLst>
                                  <p:childTnLst>
                                    <p:set>
                                      <p:cBhvr>
                                        <p:cTn id="30" dur="1" fill="hold">
                                          <p:stCondLst>
                                            <p:cond delay="0"/>
                                          </p:stCondLst>
                                        </p:cTn>
                                        <p:tgtEl>
                                          <p:spTgt spid="31750"/>
                                        </p:tgtEl>
                                        <p:attrNameLst>
                                          <p:attrName>style.visibility</p:attrName>
                                        </p:attrNameLst>
                                      </p:cBhvr>
                                      <p:to>
                                        <p:strVal val="visible"/>
                                      </p:to>
                                    </p:set>
                                    <p:anim calcmode="lin" valueType="num">
                                      <p:cBhvr additive="base">
                                        <p:cTn id="31" dur="5000" fill="hold"/>
                                        <p:tgtEl>
                                          <p:spTgt spid="31750"/>
                                        </p:tgtEl>
                                        <p:attrNameLst>
                                          <p:attrName>ppt_x</p:attrName>
                                        </p:attrNameLst>
                                      </p:cBhvr>
                                      <p:tavLst>
                                        <p:tav tm="0">
                                          <p:val>
                                            <p:strVal val="#ppt_x"/>
                                          </p:val>
                                        </p:tav>
                                        <p:tav tm="100000">
                                          <p:val>
                                            <p:strVal val="#ppt_x"/>
                                          </p:val>
                                        </p:tav>
                                      </p:tavLst>
                                    </p:anim>
                                    <p:anim calcmode="lin" valueType="num">
                                      <p:cBhvr additive="base">
                                        <p:cTn id="32" dur="5000" fill="hold"/>
                                        <p:tgtEl>
                                          <p:spTgt spid="31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animBg="1"/>
      <p:bldP spid="3175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9686" name="Picture 6" descr="psychology">
            <a:hlinkClick r:id="rId2"/>
          </p:cNvPr>
          <p:cNvPicPr>
            <a:picLocks noChangeAspect="1" noChangeArrowheads="1"/>
          </p:cNvPicPr>
          <p:nvPr/>
        </p:nvPicPr>
        <p:blipFill>
          <a:blip r:embed="rId3" cstate="print"/>
          <a:srcRect/>
          <a:stretch>
            <a:fillRect/>
          </a:stretch>
        </p:blipFill>
        <p:spPr bwMode="auto">
          <a:xfrm>
            <a:off x="7543800" y="0"/>
            <a:ext cx="1600200" cy="1905000"/>
          </a:xfrm>
          <a:prstGeom prst="rect">
            <a:avLst/>
          </a:prstGeom>
          <a:noFill/>
        </p:spPr>
      </p:pic>
      <p:pic>
        <p:nvPicPr>
          <p:cNvPr id="199687" name="Picture 7" descr="psychology">
            <a:hlinkClick r:id="rId2"/>
          </p:cNvPr>
          <p:cNvPicPr>
            <a:picLocks noChangeAspect="1" noChangeArrowheads="1"/>
          </p:cNvPicPr>
          <p:nvPr/>
        </p:nvPicPr>
        <p:blipFill>
          <a:blip r:embed="rId3" cstate="print"/>
          <a:srcRect/>
          <a:stretch>
            <a:fillRect/>
          </a:stretch>
        </p:blipFill>
        <p:spPr bwMode="auto">
          <a:xfrm>
            <a:off x="0" y="4953000"/>
            <a:ext cx="1600200" cy="1905000"/>
          </a:xfrm>
          <a:prstGeom prst="rect">
            <a:avLst/>
          </a:prstGeom>
          <a:noFill/>
        </p:spPr>
      </p:pic>
      <p:sp>
        <p:nvSpPr>
          <p:cNvPr id="199682"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tx1"/>
            </a:solidFill>
            <a:miter lim="800000"/>
            <a:headEnd/>
            <a:tailEnd/>
          </a:ln>
          <a:effectLst/>
        </p:spPr>
        <p:txBody>
          <a:bodyPr wrap="none" anchor="ctr"/>
          <a:lstStyle/>
          <a:p>
            <a:endParaRPr lang="fr-FR"/>
          </a:p>
        </p:txBody>
      </p:sp>
      <p:sp>
        <p:nvSpPr>
          <p:cNvPr id="199683" name="Rectangle 3"/>
          <p:cNvSpPr>
            <a:spLocks noGrp="1" noChangeArrowheads="1"/>
          </p:cNvSpPr>
          <p:nvPr>
            <p:ph type="title"/>
          </p:nvPr>
        </p:nvSpPr>
        <p:spPr>
          <a:xfrm>
            <a:off x="457200" y="274638"/>
            <a:ext cx="8229600" cy="792162"/>
          </a:xfrm>
          <a:noFill/>
          <a:ln/>
        </p:spPr>
        <p:txBody>
          <a:bodyPr/>
          <a:lstStyle/>
          <a:p>
            <a:pPr algn="l"/>
            <a:r>
              <a:rPr lang="fr-FR" sz="3200">
                <a:solidFill>
                  <a:schemeClr val="bg2"/>
                </a:solidFill>
                <a:latin typeface="Times New Roman" pitchFamily="18" charset="0"/>
              </a:rPr>
              <a:t>Définitions:</a:t>
            </a:r>
          </a:p>
        </p:txBody>
      </p:sp>
      <p:sp>
        <p:nvSpPr>
          <p:cNvPr id="199684" name="Rectangle 4"/>
          <p:cNvSpPr>
            <a:spLocks noGrp="1" noChangeArrowheads="1"/>
          </p:cNvSpPr>
          <p:nvPr>
            <p:ph type="body" idx="1"/>
          </p:nvPr>
        </p:nvSpPr>
        <p:spPr>
          <a:xfrm>
            <a:off x="457200" y="1752600"/>
            <a:ext cx="8229600" cy="3657600"/>
          </a:xfrm>
          <a:noFill/>
          <a:ln/>
        </p:spPr>
        <p:txBody>
          <a:bodyPr/>
          <a:lstStyle/>
          <a:p>
            <a:pPr>
              <a:buFontTx/>
              <a:buNone/>
            </a:pPr>
            <a:r>
              <a:rPr lang="fr-FR">
                <a:latin typeface="Times New Roman" pitchFamily="18" charset="0"/>
                <a:cs typeface="Times New Roman" pitchFamily="18" charset="0"/>
              </a:rPr>
              <a:t>	</a:t>
            </a:r>
            <a:r>
              <a:rPr lang="fr-FR" sz="2800">
                <a:solidFill>
                  <a:schemeClr val="bg2"/>
                </a:solidFill>
                <a:latin typeface="Times New Roman" pitchFamily="18" charset="0"/>
                <a:cs typeface="Times New Roman" pitchFamily="18" charset="0"/>
              </a:rPr>
              <a:t>En psychologie expérimentale, chez l'être humain, on distingue la perception consciente de la perception inconsciente, dite aussi implicite ou subliminale. Cette distinction a été étendue aux animaux dans la mesure où ceux-ci peuvent être entraînés à indiquer s'ils ont perçu ou non un stimulus. La perception d'une situation fait appel à la fois aux sens et à l'esprit.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fade">
                                      <p:cBhvr>
                                        <p:cTn id="7" dur="2000"/>
                                        <p:tgtEl>
                                          <p:spTgt spid="1996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9684"/>
                                        </p:tgtEl>
                                        <p:attrNameLst>
                                          <p:attrName>style.visibility</p:attrName>
                                        </p:attrNameLst>
                                      </p:cBhvr>
                                      <p:to>
                                        <p:strVal val="visible"/>
                                      </p:to>
                                    </p:set>
                                    <p:animEffect transition="in" filter="fade">
                                      <p:cBhvr>
                                        <p:cTn id="10" dur="2000"/>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nimBg="1"/>
      <p:bldP spid="1996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alla_finestra[1].jpg"/>
          <p:cNvPicPr>
            <a:picLocks noChangeAspect="1"/>
          </p:cNvPicPr>
          <p:nvPr/>
        </p:nvPicPr>
        <p:blipFill>
          <a:blip r:embed="rId2" cstate="print">
            <a:duotone>
              <a:schemeClr val="bg2">
                <a:shade val="45000"/>
                <a:satMod val="135000"/>
              </a:schemeClr>
              <a:prstClr val="white"/>
            </a:duotone>
          </a:blip>
          <a:stretch>
            <a:fillRect/>
          </a:stretch>
        </p:blipFill>
        <p:spPr>
          <a:xfrm>
            <a:off x="285720" y="357166"/>
            <a:ext cx="8429684" cy="6000791"/>
          </a:xfrm>
          <a:prstGeom prst="rect">
            <a:avLst/>
          </a:prstGeom>
        </p:spPr>
      </p:pic>
      <p:sp>
        <p:nvSpPr>
          <p:cNvPr id="185347" name="Titre 4"/>
          <p:cNvSpPr>
            <a:spLocks noGrp="1"/>
          </p:cNvSpPr>
          <p:nvPr>
            <p:ph type="title" idx="4294967295"/>
          </p:nvPr>
        </p:nvSpPr>
        <p:spPr>
          <a:xfrm>
            <a:off x="457200" y="142875"/>
            <a:ext cx="8229600" cy="1071563"/>
          </a:xfrm>
        </p:spPr>
        <p:txBody>
          <a:bodyPr/>
          <a:lstStyle/>
          <a:p>
            <a:pPr algn="l"/>
            <a:r>
              <a:rPr lang="fr-FR">
                <a:solidFill>
                  <a:srgbClr val="FF3300"/>
                </a:solidFill>
                <a:latin typeface="Times New Roman" pitchFamily="18" charset="0"/>
                <a:cs typeface="Times New Roman" pitchFamily="18" charset="0"/>
              </a:rPr>
              <a:t>Plan</a:t>
            </a:r>
          </a:p>
        </p:txBody>
      </p:sp>
      <p:sp>
        <p:nvSpPr>
          <p:cNvPr id="6" name="Espace réservé du contenu 5"/>
          <p:cNvSpPr>
            <a:spLocks noGrp="1"/>
          </p:cNvSpPr>
          <p:nvPr>
            <p:ph idx="4294967295"/>
          </p:nvPr>
        </p:nvSpPr>
        <p:spPr>
          <a:xfrm>
            <a:off x="500063" y="1214438"/>
            <a:ext cx="8229600" cy="5126037"/>
          </a:xfrm>
        </p:spPr>
        <p:txBody>
          <a:bodyPr>
            <a:normAutofit/>
          </a:bodyPr>
          <a:lstStyle/>
          <a:p>
            <a:pPr>
              <a:buFontTx/>
              <a:buNone/>
            </a:pPr>
            <a:endParaRPr lang="fr-FR" sz="2400" dirty="0">
              <a:solidFill>
                <a:srgbClr val="FFCCFF"/>
              </a:solidFill>
              <a:latin typeface="Times New Roman" pitchFamily="18" charset="0"/>
              <a:cs typeface="Times New Roman" pitchFamily="18" charset="0"/>
            </a:endParaRPr>
          </a:p>
          <a:p>
            <a:pPr>
              <a:buFontTx/>
              <a:buNone/>
            </a:pPr>
            <a:r>
              <a:rPr lang="fr-FR" sz="2400" dirty="0">
                <a:latin typeface="Times New Roman" pitchFamily="18" charset="0"/>
                <a:cs typeface="Times New Roman" pitchFamily="18" charset="0"/>
              </a:rPr>
              <a:t>Introduction</a:t>
            </a:r>
          </a:p>
          <a:p>
            <a:pPr>
              <a:buFontTx/>
              <a:buNone/>
            </a:pPr>
            <a:r>
              <a:rPr lang="fr-FR" sz="2400" dirty="0">
                <a:latin typeface="Times New Roman" pitchFamily="18" charset="0"/>
                <a:cs typeface="Times New Roman" pitchFamily="18" charset="0"/>
              </a:rPr>
              <a:t>I-   Le cadre conceptuel de la perception</a:t>
            </a:r>
          </a:p>
          <a:p>
            <a:pPr>
              <a:buFontTx/>
              <a:buNone/>
            </a:pPr>
            <a:r>
              <a:rPr lang="fr-FR" sz="2400" dirty="0">
                <a:latin typeface="Times New Roman" pitchFamily="18" charset="0"/>
                <a:cs typeface="Times New Roman" pitchFamily="18" charset="0"/>
              </a:rPr>
              <a:t>		1-Autour du mot ‘‘Perception’’</a:t>
            </a:r>
          </a:p>
          <a:p>
            <a:pPr>
              <a:buFontTx/>
              <a:buNone/>
            </a:pPr>
            <a:r>
              <a:rPr lang="fr-FR" sz="2400" dirty="0">
                <a:latin typeface="Times New Roman" pitchFamily="18" charset="0"/>
                <a:cs typeface="Times New Roman" pitchFamily="18" charset="0"/>
              </a:rPr>
              <a:t>		2- Comment percevons nous l’environnement?</a:t>
            </a:r>
          </a:p>
          <a:p>
            <a:pPr algn="ctr">
              <a:buFontTx/>
              <a:buNone/>
            </a:pPr>
            <a:endParaRPr lang="fr-FR" sz="2400" dirty="0">
              <a:latin typeface="Times New Roman" pitchFamily="18" charset="0"/>
              <a:cs typeface="Times New Roman" pitchFamily="18" charset="0"/>
            </a:endParaRPr>
          </a:p>
          <a:p>
            <a:pPr>
              <a:buFontTx/>
              <a:buNone/>
            </a:pPr>
            <a:r>
              <a:rPr lang="fr-FR" sz="2400" dirty="0">
                <a:latin typeface="Times New Roman" pitchFamily="18" charset="0"/>
                <a:cs typeface="Times New Roman" pitchFamily="18" charset="0"/>
              </a:rPr>
              <a:t>II- Le processus de la perception</a:t>
            </a:r>
          </a:p>
          <a:p>
            <a:pPr>
              <a:buFontTx/>
              <a:buNone/>
            </a:pPr>
            <a:r>
              <a:rPr lang="fr-FR" sz="2400" dirty="0">
                <a:latin typeface="Times New Roman" pitchFamily="18" charset="0"/>
                <a:cs typeface="Times New Roman" pitchFamily="18" charset="0"/>
              </a:rPr>
              <a:t>		1- L’organisation de la perception</a:t>
            </a:r>
          </a:p>
          <a:p>
            <a:pPr>
              <a:buFontTx/>
              <a:buNone/>
            </a:pPr>
            <a:r>
              <a:rPr lang="fr-FR" sz="2400" dirty="0">
                <a:latin typeface="Times New Roman" pitchFamily="18" charset="0"/>
                <a:cs typeface="Times New Roman" pitchFamily="18" charset="0"/>
              </a:rPr>
              <a:t>		2- Les caractéristiques de la perception</a:t>
            </a:r>
          </a:p>
          <a:p>
            <a:pPr>
              <a:buFontTx/>
              <a:buNone/>
            </a:pPr>
            <a:r>
              <a:rPr lang="fr-FR" sz="2400" dirty="0">
                <a:latin typeface="Times New Roman" pitchFamily="18" charset="0"/>
                <a:cs typeface="Times New Roman" pitchFamily="18" charset="0"/>
              </a:rPr>
              <a:t>		3- Les facteurs déterminants nos perceptions </a:t>
            </a:r>
          </a:p>
          <a:p>
            <a:pPr>
              <a:buFontTx/>
              <a:buNone/>
            </a:pPr>
            <a:endParaRPr lang="fr-FR"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6" name="Rectangle 4"/>
          <p:cNvSpPr>
            <a:spLocks noChangeArrowheads="1"/>
          </p:cNvSpPr>
          <p:nvPr/>
        </p:nvSpPr>
        <p:spPr bwMode="auto">
          <a:xfrm>
            <a:off x="0" y="0"/>
            <a:ext cx="9144000" cy="6858000"/>
          </a:xfrm>
          <a:prstGeom prst="rect">
            <a:avLst/>
          </a:prstGeom>
          <a:solidFill>
            <a:srgbClr val="FFCC99">
              <a:alpha val="30000"/>
            </a:srgbClr>
          </a:solidFill>
          <a:ln w="9525">
            <a:solidFill>
              <a:schemeClr val="tx1"/>
            </a:solidFill>
            <a:miter lim="800000"/>
            <a:headEnd/>
            <a:tailEnd/>
          </a:ln>
          <a:effectLst/>
        </p:spPr>
        <p:txBody>
          <a:bodyPr wrap="none" anchor="ctr"/>
          <a:lstStyle/>
          <a:p>
            <a:endParaRPr lang="fr-FR"/>
          </a:p>
        </p:txBody>
      </p:sp>
      <p:sp>
        <p:nvSpPr>
          <p:cNvPr id="356357" name="Rectangle 5"/>
          <p:cNvSpPr>
            <a:spLocks noGrp="1" noChangeArrowheads="1"/>
          </p:cNvSpPr>
          <p:nvPr>
            <p:ph type="title"/>
          </p:nvPr>
        </p:nvSpPr>
        <p:spPr>
          <a:noFill/>
          <a:ln/>
        </p:spPr>
        <p:txBody>
          <a:bodyPr/>
          <a:lstStyle/>
          <a:p>
            <a:pPr algn="l"/>
            <a:r>
              <a:rPr lang="fr-FR" sz="3200">
                <a:solidFill>
                  <a:srgbClr val="003300"/>
                </a:solidFill>
                <a:latin typeface="Times New Roman" pitchFamily="18" charset="0"/>
              </a:rPr>
              <a:t>Définitions:</a:t>
            </a:r>
          </a:p>
        </p:txBody>
      </p:sp>
      <p:sp>
        <p:nvSpPr>
          <p:cNvPr id="356358" name="Rectangle 6"/>
          <p:cNvSpPr>
            <a:spLocks noGrp="1" noChangeArrowheads="1"/>
          </p:cNvSpPr>
          <p:nvPr>
            <p:ph type="body" sz="half" idx="1"/>
          </p:nvPr>
        </p:nvSpPr>
        <p:spPr>
          <a:xfrm>
            <a:off x="457200" y="1828800"/>
            <a:ext cx="8153400" cy="3124200"/>
          </a:xfrm>
          <a:noFill/>
          <a:ln/>
        </p:spPr>
        <p:txBody>
          <a:bodyPr/>
          <a:lstStyle/>
          <a:p>
            <a:pPr>
              <a:buFontTx/>
              <a:buNone/>
            </a:pPr>
            <a:r>
              <a:rPr lang="fr-FR" sz="2400">
                <a:solidFill>
                  <a:schemeClr val="bg2"/>
                </a:solidFill>
                <a:latin typeface="Times New Roman" pitchFamily="18" charset="0"/>
                <a:cs typeface="Times New Roman" pitchFamily="18" charset="0"/>
              </a:rPr>
              <a:t>	</a:t>
            </a:r>
            <a:r>
              <a:rPr lang="fr-FR" sz="2400">
                <a:solidFill>
                  <a:srgbClr val="003300"/>
                </a:solidFill>
                <a:latin typeface="Times New Roman" pitchFamily="18" charset="0"/>
                <a:cs typeface="Times New Roman" pitchFamily="18" charset="0"/>
              </a:rPr>
              <a:t>En psychologie cognitive, la perception est définie comme la réaction du sujet à une stimulation extérieure qui se manifeste par des phénomènes chimiques, neurologiques au niveau des organes des sens et au niveau du système nerveux central, ainsi que par divers mécanismes qui tendent à adapter cette réaction à son objet par des processus tels que la représentation de l'objet, la différenciation de cet objet par rapport à d'autres objets.</a:t>
            </a:r>
          </a:p>
          <a:p>
            <a:endParaRPr lang="fr-FR" sz="2400">
              <a:solidFill>
                <a:srgbClr val="003300"/>
              </a:solidFill>
              <a:latin typeface="Times New Roman" pitchFamily="18" charset="0"/>
              <a:cs typeface="Times New Roman" pitchFamily="18" charset="0"/>
            </a:endParaRPr>
          </a:p>
          <a:p>
            <a:endParaRPr lang="fr-FR" sz="2800">
              <a:solidFill>
                <a:srgbClr val="003300"/>
              </a:solidFill>
              <a:latin typeface="Times New Roman" pitchFamily="18" charset="0"/>
              <a:cs typeface="Times New Roman" pitchFamily="18" charset="0"/>
            </a:endParaRPr>
          </a:p>
          <a:p>
            <a:pPr>
              <a:buFontTx/>
              <a:buNone/>
            </a:pPr>
            <a:endParaRPr lang="fr-FR" sz="3600">
              <a:solidFill>
                <a:schemeClr val="bg2"/>
              </a:solidFill>
              <a:latin typeface="Times New Roman" pitchFamily="18" charset="0"/>
              <a:cs typeface="Times New Roman" pitchFamily="18" charset="0"/>
            </a:endParaRPr>
          </a:p>
        </p:txBody>
      </p:sp>
      <p:pic>
        <p:nvPicPr>
          <p:cNvPr id="356359" name="Picture 7" descr="logoLPE"/>
          <p:cNvPicPr>
            <a:picLocks noGrp="1" noChangeAspect="1" noChangeArrowheads="1"/>
          </p:cNvPicPr>
          <p:nvPr>
            <p:ph sz="quarter" idx="2"/>
          </p:nvPr>
        </p:nvPicPr>
        <p:blipFill>
          <a:blip r:embed="rId2" cstate="print"/>
          <a:srcRect/>
          <a:stretch>
            <a:fillRect/>
          </a:stretch>
        </p:blipFill>
        <p:spPr>
          <a:xfrm>
            <a:off x="7391400" y="0"/>
            <a:ext cx="1752600" cy="1536700"/>
          </a:xfrm>
          <a:noFill/>
          <a:ln/>
        </p:spPr>
      </p:pic>
      <p:pic>
        <p:nvPicPr>
          <p:cNvPr id="356363" name="Picture 11" descr="logoLPE"/>
          <p:cNvPicPr>
            <a:picLocks noGrp="1" noChangeAspect="1" noChangeArrowheads="1"/>
          </p:cNvPicPr>
          <p:nvPr>
            <p:ph sz="quarter" idx="3"/>
          </p:nvPr>
        </p:nvPicPr>
        <p:blipFill>
          <a:blip r:embed="rId2" cstate="print"/>
          <a:srcRect/>
          <a:stretch>
            <a:fillRect/>
          </a:stretch>
        </p:blipFill>
        <p:spPr>
          <a:xfrm>
            <a:off x="0" y="5187950"/>
            <a:ext cx="1905000" cy="1670050"/>
          </a:xfrm>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6357"/>
                                        </p:tgtEl>
                                        <p:attrNameLst>
                                          <p:attrName>style.visibility</p:attrName>
                                        </p:attrNameLst>
                                      </p:cBhvr>
                                      <p:to>
                                        <p:strVal val="visible"/>
                                      </p:to>
                                    </p:set>
                                    <p:animEffect transition="in" filter="fade">
                                      <p:cBhvr>
                                        <p:cTn id="7" dur="2000"/>
                                        <p:tgtEl>
                                          <p:spTgt spid="3563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6358"/>
                                        </p:tgtEl>
                                        <p:attrNameLst>
                                          <p:attrName>style.visibility</p:attrName>
                                        </p:attrNameLst>
                                      </p:cBhvr>
                                      <p:to>
                                        <p:strVal val="visible"/>
                                      </p:to>
                                    </p:set>
                                    <p:animEffect transition="in" filter="fade">
                                      <p:cBhvr>
                                        <p:cTn id="10" dur="2000"/>
                                        <p:tgtEl>
                                          <p:spTgt spid="356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animBg="1"/>
      <p:bldP spid="35635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tx1"/>
            </a:solidFill>
            <a:miter lim="800000"/>
            <a:headEnd/>
            <a:tailEnd/>
          </a:ln>
          <a:effectLst/>
        </p:spPr>
        <p:txBody>
          <a:bodyPr wrap="none" anchor="ctr"/>
          <a:lstStyle/>
          <a:p>
            <a:endParaRPr lang="fr-FR"/>
          </a:p>
        </p:txBody>
      </p:sp>
      <p:sp>
        <p:nvSpPr>
          <p:cNvPr id="201731" name="Rectangle 3"/>
          <p:cNvSpPr>
            <a:spLocks noGrp="1" noChangeArrowheads="1"/>
          </p:cNvSpPr>
          <p:nvPr>
            <p:ph type="title"/>
          </p:nvPr>
        </p:nvSpPr>
        <p:spPr>
          <a:xfrm>
            <a:off x="457200" y="274638"/>
            <a:ext cx="8229600" cy="792162"/>
          </a:xfrm>
          <a:noFill/>
          <a:ln/>
        </p:spPr>
        <p:txBody>
          <a:bodyPr/>
          <a:lstStyle/>
          <a:p>
            <a:pPr algn="l"/>
            <a:r>
              <a:rPr lang="fr-FR" sz="3200">
                <a:solidFill>
                  <a:srgbClr val="996633"/>
                </a:solidFill>
                <a:latin typeface="Times New Roman" pitchFamily="18" charset="0"/>
              </a:rPr>
              <a:t>Définitions:</a:t>
            </a:r>
          </a:p>
        </p:txBody>
      </p:sp>
      <p:sp>
        <p:nvSpPr>
          <p:cNvPr id="201732" name="Rectangle 4"/>
          <p:cNvSpPr>
            <a:spLocks noGrp="1" noChangeArrowheads="1"/>
          </p:cNvSpPr>
          <p:nvPr>
            <p:ph type="body" idx="1"/>
          </p:nvPr>
        </p:nvSpPr>
        <p:spPr>
          <a:xfrm>
            <a:off x="457200" y="1143000"/>
            <a:ext cx="8229600" cy="4525963"/>
          </a:xfrm>
          <a:noFill/>
          <a:ln/>
        </p:spPr>
        <p:txBody>
          <a:bodyPr/>
          <a:lstStyle/>
          <a:p>
            <a:pPr>
              <a:buFontTx/>
              <a:buNone/>
            </a:pPr>
            <a:r>
              <a:rPr lang="fr-FR" sz="2800">
                <a:solidFill>
                  <a:schemeClr val="bg1"/>
                </a:solidFill>
                <a:latin typeface="Times New Roman" pitchFamily="18" charset="0"/>
              </a:rPr>
              <a:t>	</a:t>
            </a:r>
          </a:p>
          <a:p>
            <a:pPr>
              <a:buFontTx/>
              <a:buNone/>
            </a:pPr>
            <a:r>
              <a:rPr lang="fr-FR" sz="2800">
                <a:solidFill>
                  <a:srgbClr val="006699"/>
                </a:solidFill>
                <a:latin typeface="Times New Roman" pitchFamily="18" charset="0"/>
              </a:rPr>
              <a:t>	</a:t>
            </a:r>
            <a:r>
              <a:rPr lang="fr-FR" sz="2800">
                <a:solidFill>
                  <a:srgbClr val="996633"/>
                </a:solidFill>
                <a:latin typeface="Times New Roman" pitchFamily="18" charset="0"/>
              </a:rPr>
              <a:t>En Matière de la Gestalt théorie:</a:t>
            </a:r>
          </a:p>
          <a:p>
            <a:pPr>
              <a:buFontTx/>
              <a:buNone/>
            </a:pPr>
            <a:r>
              <a:rPr lang="fr-FR" sz="2400">
                <a:solidFill>
                  <a:srgbClr val="996633"/>
                </a:solidFill>
                <a:latin typeface="Times New Roman" pitchFamily="18" charset="0"/>
              </a:rPr>
              <a:t>	Nos perceptions obéissent à un certain nombre de lois : ainsi, une totalité ne peut se réduire à la simple somme des stimuli perçus ; de même,</a:t>
            </a:r>
          </a:p>
          <a:p>
            <a:pPr>
              <a:buFontTx/>
              <a:buNone/>
            </a:pPr>
            <a:r>
              <a:rPr lang="fr-FR" sz="2400">
                <a:solidFill>
                  <a:srgbClr val="996633"/>
                </a:solidFill>
                <a:latin typeface="Times New Roman" pitchFamily="18" charset="0"/>
              </a:rPr>
              <a:t>	- L’eau est autre chose que de l'oxygène et de l'hydrogène ;</a:t>
            </a:r>
          </a:p>
          <a:p>
            <a:pPr>
              <a:buFontTx/>
              <a:buNone/>
            </a:pPr>
            <a:r>
              <a:rPr lang="fr-FR" sz="2400">
                <a:solidFill>
                  <a:srgbClr val="996633"/>
                </a:solidFill>
                <a:latin typeface="Times New Roman" pitchFamily="18" charset="0"/>
              </a:rPr>
              <a:t>	- Une symphonie est autre chose qu'une succession de notes.</a:t>
            </a:r>
          </a:p>
        </p:txBody>
      </p:sp>
      <p:pic>
        <p:nvPicPr>
          <p:cNvPr id="201735" name="Picture 7" descr="Chalice%2520Gestalt">
            <a:hlinkClick r:id="rId2"/>
          </p:cNvPr>
          <p:cNvPicPr>
            <a:picLocks noChangeAspect="1" noChangeArrowheads="1"/>
          </p:cNvPicPr>
          <p:nvPr/>
        </p:nvPicPr>
        <p:blipFill>
          <a:blip r:embed="rId3" cstate="print"/>
          <a:srcRect/>
          <a:stretch>
            <a:fillRect/>
          </a:stretch>
        </p:blipFill>
        <p:spPr bwMode="auto">
          <a:xfrm>
            <a:off x="0" y="4876800"/>
            <a:ext cx="2057400" cy="1981200"/>
          </a:xfrm>
          <a:prstGeom prst="rect">
            <a:avLst/>
          </a:prstGeom>
          <a:noFill/>
        </p:spPr>
      </p:pic>
      <p:pic>
        <p:nvPicPr>
          <p:cNvPr id="201736" name="Picture 8" descr="CACDATTQ"/>
          <p:cNvPicPr>
            <a:picLocks noChangeAspect="1" noChangeArrowheads="1"/>
          </p:cNvPicPr>
          <p:nvPr/>
        </p:nvPicPr>
        <p:blipFill>
          <a:blip r:embed="rId4" cstate="print"/>
          <a:srcRect/>
          <a:stretch>
            <a:fillRect/>
          </a:stretch>
        </p:blipFill>
        <p:spPr bwMode="auto">
          <a:xfrm>
            <a:off x="6934200" y="0"/>
            <a:ext cx="2209800" cy="12954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1731"/>
                                        </p:tgtEl>
                                        <p:attrNameLst>
                                          <p:attrName>style.visibility</p:attrName>
                                        </p:attrNameLst>
                                      </p:cBhvr>
                                      <p:to>
                                        <p:strVal val="visible"/>
                                      </p:to>
                                    </p:set>
                                    <p:animEffect transition="in" filter="fade">
                                      <p:cBhvr>
                                        <p:cTn id="7" dur="2000"/>
                                        <p:tgtEl>
                                          <p:spTgt spid="2017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1732"/>
                                        </p:tgtEl>
                                        <p:attrNameLst>
                                          <p:attrName>style.visibility</p:attrName>
                                        </p:attrNameLst>
                                      </p:cBhvr>
                                      <p:to>
                                        <p:strVal val="visible"/>
                                      </p:to>
                                    </p:set>
                                    <p:animEffect transition="in" filter="fade">
                                      <p:cBhvr>
                                        <p:cTn id="10" dur="20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nimBg="1"/>
      <p:bldP spid="20173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tx1"/>
            </a:solidFill>
            <a:miter lim="800000"/>
            <a:headEnd/>
            <a:tailEnd/>
          </a:ln>
          <a:effectLst/>
        </p:spPr>
        <p:txBody>
          <a:bodyPr wrap="none" anchor="ctr"/>
          <a:lstStyle/>
          <a:p>
            <a:endParaRPr lang="fr-FR"/>
          </a:p>
        </p:txBody>
      </p:sp>
      <p:sp>
        <p:nvSpPr>
          <p:cNvPr id="202755" name="Rectangle 3"/>
          <p:cNvSpPr>
            <a:spLocks noGrp="1" noChangeArrowheads="1"/>
          </p:cNvSpPr>
          <p:nvPr>
            <p:ph type="title"/>
          </p:nvPr>
        </p:nvSpPr>
        <p:spPr>
          <a:xfrm>
            <a:off x="457200" y="274638"/>
            <a:ext cx="8229600" cy="792162"/>
          </a:xfrm>
          <a:noFill/>
          <a:ln/>
        </p:spPr>
        <p:txBody>
          <a:bodyPr/>
          <a:lstStyle/>
          <a:p>
            <a:pPr algn="l"/>
            <a:r>
              <a:rPr lang="fr-FR" sz="3200">
                <a:solidFill>
                  <a:srgbClr val="996633"/>
                </a:solidFill>
                <a:latin typeface="Times New Roman" pitchFamily="18" charset="0"/>
              </a:rPr>
              <a:t>Définitions:</a:t>
            </a:r>
          </a:p>
        </p:txBody>
      </p:sp>
      <p:sp>
        <p:nvSpPr>
          <p:cNvPr id="202756" name="Rectangle 4"/>
          <p:cNvSpPr>
            <a:spLocks noGrp="1" noChangeArrowheads="1"/>
          </p:cNvSpPr>
          <p:nvPr>
            <p:ph type="body" idx="1"/>
          </p:nvPr>
        </p:nvSpPr>
        <p:spPr>
          <a:xfrm>
            <a:off x="533400" y="914400"/>
            <a:ext cx="8229600" cy="4525963"/>
          </a:xfrm>
          <a:noFill/>
          <a:ln/>
        </p:spPr>
        <p:txBody>
          <a:bodyPr/>
          <a:lstStyle/>
          <a:p>
            <a:pPr>
              <a:buFontTx/>
              <a:buNone/>
            </a:pPr>
            <a:endParaRPr lang="fr-FR">
              <a:solidFill>
                <a:schemeClr val="bg1"/>
              </a:solidFill>
              <a:latin typeface="Times New Roman" pitchFamily="18" charset="0"/>
            </a:endParaRPr>
          </a:p>
          <a:p>
            <a:pPr>
              <a:buFontTx/>
              <a:buNone/>
            </a:pPr>
            <a:r>
              <a:rPr lang="fr-FR">
                <a:solidFill>
                  <a:srgbClr val="996633"/>
                </a:solidFill>
                <a:latin typeface="Times New Roman" pitchFamily="18" charset="0"/>
              </a:rPr>
              <a:t>	</a:t>
            </a:r>
            <a:r>
              <a:rPr lang="fr-FR" sz="2800">
                <a:solidFill>
                  <a:srgbClr val="996633"/>
                </a:solidFill>
                <a:latin typeface="Times New Roman" pitchFamily="18" charset="0"/>
              </a:rPr>
              <a:t>En Matière de la Gestalt théorie:</a:t>
            </a:r>
          </a:p>
          <a:p>
            <a:pPr>
              <a:buFontTx/>
              <a:buNone/>
            </a:pPr>
            <a:r>
              <a:rPr lang="fr-FR">
                <a:solidFill>
                  <a:srgbClr val="996633"/>
                </a:solidFill>
                <a:latin typeface="Times New Roman" pitchFamily="18" charset="0"/>
              </a:rPr>
              <a:t>	</a:t>
            </a:r>
            <a:r>
              <a:rPr lang="fr-FR" sz="2400">
                <a:solidFill>
                  <a:srgbClr val="996633"/>
                </a:solidFill>
                <a:latin typeface="Times New Roman" pitchFamily="18" charset="0"/>
              </a:rPr>
              <a:t>Pour comprendre un comportement ou une situation, il importe donc, non seulement de les analyser, mais surtout, d'en avoir une vue synthétique, de les percevoir dans l'ensemble plus vaste du contexte global, avoir un regard non pas plus « pointu » mais plus large : le « contexte » est souvent plus signifiant que le « texte » (« com-prendre » c’est prendre ensemble).</a:t>
            </a:r>
          </a:p>
        </p:txBody>
      </p:sp>
      <p:pic>
        <p:nvPicPr>
          <p:cNvPr id="202759" name="Picture 7" descr="Chalice%2520Gestalt">
            <a:hlinkClick r:id="rId2"/>
          </p:cNvPr>
          <p:cNvPicPr>
            <a:picLocks noChangeAspect="1" noChangeArrowheads="1"/>
          </p:cNvPicPr>
          <p:nvPr/>
        </p:nvPicPr>
        <p:blipFill>
          <a:blip r:embed="rId3" cstate="print"/>
          <a:srcRect/>
          <a:stretch>
            <a:fillRect/>
          </a:stretch>
        </p:blipFill>
        <p:spPr bwMode="auto">
          <a:xfrm>
            <a:off x="7086600" y="0"/>
            <a:ext cx="2057400" cy="1981200"/>
          </a:xfrm>
          <a:prstGeom prst="rect">
            <a:avLst/>
          </a:prstGeom>
          <a:noFill/>
        </p:spPr>
      </p:pic>
      <p:pic>
        <p:nvPicPr>
          <p:cNvPr id="202760" name="Picture 8" descr="CACDATTQ"/>
          <p:cNvPicPr>
            <a:picLocks noChangeAspect="1" noChangeArrowheads="1"/>
          </p:cNvPicPr>
          <p:nvPr/>
        </p:nvPicPr>
        <p:blipFill>
          <a:blip r:embed="rId4" cstate="print"/>
          <a:srcRect/>
          <a:stretch>
            <a:fillRect/>
          </a:stretch>
        </p:blipFill>
        <p:spPr bwMode="auto">
          <a:xfrm>
            <a:off x="0" y="5562600"/>
            <a:ext cx="2209800" cy="12954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fade">
                                      <p:cBhvr>
                                        <p:cTn id="7" dur="2000"/>
                                        <p:tgtEl>
                                          <p:spTgt spid="2027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2756"/>
                                        </p:tgtEl>
                                        <p:attrNameLst>
                                          <p:attrName>style.visibility</p:attrName>
                                        </p:attrNameLst>
                                      </p:cBhvr>
                                      <p:to>
                                        <p:strVal val="visible"/>
                                      </p:to>
                                    </p:set>
                                    <p:animEffect transition="in" filter="fade">
                                      <p:cBhvr>
                                        <p:cTn id="10" dur="20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0" y="0"/>
            <a:ext cx="9144000" cy="6858000"/>
          </a:xfrm>
          <a:prstGeom prst="rect">
            <a:avLst/>
          </a:prstGeom>
          <a:solidFill>
            <a:srgbClr val="FFCC99">
              <a:alpha val="30000"/>
            </a:srgbClr>
          </a:solidFill>
          <a:ln w="9525" cap="rnd">
            <a:solidFill>
              <a:srgbClr val="FFCC99"/>
            </a:solidFill>
            <a:prstDash val="sysDot"/>
            <a:miter lim="800000"/>
            <a:headEnd/>
            <a:tailEnd/>
          </a:ln>
          <a:effectLst/>
        </p:spPr>
        <p:txBody>
          <a:bodyPr wrap="none" anchor="ctr"/>
          <a:lstStyle/>
          <a:p>
            <a:endParaRPr lang="fr-FR"/>
          </a:p>
        </p:txBody>
      </p:sp>
      <p:sp>
        <p:nvSpPr>
          <p:cNvPr id="191493" name="Rectangle 5"/>
          <p:cNvSpPr>
            <a:spLocks noGrp="1" noChangeArrowheads="1"/>
          </p:cNvSpPr>
          <p:nvPr>
            <p:ph type="title"/>
          </p:nvPr>
        </p:nvSpPr>
        <p:spPr>
          <a:xfrm>
            <a:off x="457200" y="274638"/>
            <a:ext cx="8229600" cy="792162"/>
          </a:xfrm>
          <a:noFill/>
          <a:ln/>
        </p:spPr>
        <p:txBody>
          <a:bodyPr/>
          <a:lstStyle/>
          <a:p>
            <a:pPr algn="l"/>
            <a:r>
              <a:rPr lang="fr-FR" sz="3200">
                <a:solidFill>
                  <a:srgbClr val="993366"/>
                </a:solidFill>
                <a:latin typeface="Times New Roman" pitchFamily="18" charset="0"/>
              </a:rPr>
              <a:t>Définitions:</a:t>
            </a:r>
          </a:p>
        </p:txBody>
      </p:sp>
      <p:sp>
        <p:nvSpPr>
          <p:cNvPr id="191494" name="Rectangle 6"/>
          <p:cNvSpPr>
            <a:spLocks noGrp="1" noChangeArrowheads="1"/>
          </p:cNvSpPr>
          <p:nvPr>
            <p:ph type="body" idx="1"/>
          </p:nvPr>
        </p:nvSpPr>
        <p:spPr>
          <a:noFill/>
          <a:ln/>
        </p:spPr>
        <p:txBody>
          <a:bodyPr/>
          <a:lstStyle/>
          <a:p>
            <a:pPr>
              <a:buFontTx/>
              <a:buNone/>
            </a:pPr>
            <a:r>
              <a:rPr lang="fr-FR" sz="2800">
                <a:solidFill>
                  <a:srgbClr val="993366"/>
                </a:solidFill>
                <a:latin typeface="Times New Roman" pitchFamily="18" charset="0"/>
              </a:rPr>
              <a:t>Selon le dictionnaire LAROUSSE</a:t>
            </a:r>
            <a:r>
              <a:rPr lang="fr-FR" sz="2800">
                <a:solidFill>
                  <a:srgbClr val="CC3399"/>
                </a:solidFill>
                <a:latin typeface="Times New Roman" pitchFamily="18" charset="0"/>
              </a:rPr>
              <a:t>:</a:t>
            </a:r>
          </a:p>
        </p:txBody>
      </p:sp>
      <p:pic>
        <p:nvPicPr>
          <p:cNvPr id="191497" name="Picture 9" descr="larousse_cd">
            <a:hlinkClick r:id="rId2"/>
          </p:cNvPr>
          <p:cNvPicPr>
            <a:picLocks noChangeAspect="1" noChangeArrowheads="1"/>
          </p:cNvPicPr>
          <p:nvPr/>
        </p:nvPicPr>
        <p:blipFill>
          <a:blip r:embed="rId3" cstate="print"/>
          <a:srcRect/>
          <a:stretch>
            <a:fillRect/>
          </a:stretch>
        </p:blipFill>
        <p:spPr bwMode="auto">
          <a:xfrm>
            <a:off x="7086600" y="0"/>
            <a:ext cx="2057400" cy="2133600"/>
          </a:xfrm>
          <a:prstGeom prst="rect">
            <a:avLst/>
          </a:prstGeom>
          <a:noFill/>
        </p:spPr>
      </p:pic>
      <p:pic>
        <p:nvPicPr>
          <p:cNvPr id="191498" name="Picture 10" descr="larousse_cd">
            <a:hlinkClick r:id="rId2"/>
          </p:cNvPr>
          <p:cNvPicPr>
            <a:picLocks noChangeAspect="1" noChangeArrowheads="1"/>
          </p:cNvPicPr>
          <p:nvPr/>
        </p:nvPicPr>
        <p:blipFill>
          <a:blip r:embed="rId3" cstate="print"/>
          <a:srcRect/>
          <a:stretch>
            <a:fillRect/>
          </a:stretch>
        </p:blipFill>
        <p:spPr bwMode="auto">
          <a:xfrm>
            <a:off x="0" y="4724400"/>
            <a:ext cx="2057400" cy="2133600"/>
          </a:xfrm>
          <a:prstGeom prst="rect">
            <a:avLst/>
          </a:prstGeom>
          <a:noFill/>
        </p:spPr>
      </p:pic>
      <p:sp>
        <p:nvSpPr>
          <p:cNvPr id="191499" name="Rectangle 11"/>
          <p:cNvSpPr>
            <a:spLocks noChangeArrowheads="1"/>
          </p:cNvSpPr>
          <p:nvPr/>
        </p:nvSpPr>
        <p:spPr bwMode="auto">
          <a:xfrm>
            <a:off x="381000" y="2209800"/>
            <a:ext cx="8305800" cy="2514600"/>
          </a:xfrm>
          <a:prstGeom prst="rect">
            <a:avLst/>
          </a:prstGeom>
          <a:solidFill>
            <a:schemeClr val="bg1">
              <a:alpha val="0"/>
            </a:schemeClr>
          </a:solidFill>
          <a:ln w="9525" cap="rnd">
            <a:solidFill>
              <a:srgbClr val="FFCC99"/>
            </a:solidFill>
            <a:prstDash val="sysDot"/>
            <a:miter lim="800000"/>
            <a:headEnd/>
            <a:tailEnd/>
          </a:ln>
          <a:effectLst/>
        </p:spPr>
        <p:txBody>
          <a:bodyPr wrap="none" anchor="ctr"/>
          <a:lstStyle/>
          <a:p>
            <a:pPr marL="342900" indent="-342900"/>
            <a:r>
              <a:rPr lang="fr-CA" sz="2200">
                <a:solidFill>
                  <a:srgbClr val="993366"/>
                </a:solidFill>
                <a:latin typeface="Times New Roman" pitchFamily="18" charset="0"/>
              </a:rPr>
              <a:t>Perception : 1.  Ensemble des mécanismes et des processus par lesquels </a:t>
            </a:r>
          </a:p>
          <a:p>
            <a:pPr marL="342900" indent="-342900"/>
            <a:r>
              <a:rPr lang="fr-CA" sz="2200">
                <a:solidFill>
                  <a:srgbClr val="993366"/>
                </a:solidFill>
                <a:latin typeface="Times New Roman" pitchFamily="18" charset="0"/>
              </a:rPr>
              <a:t>l’organisme prend connaissance du monde et de son environnement sur </a:t>
            </a:r>
          </a:p>
          <a:p>
            <a:pPr marL="342900" indent="-342900"/>
            <a:r>
              <a:rPr lang="fr-CA" sz="2200">
                <a:solidFill>
                  <a:srgbClr val="993366"/>
                </a:solidFill>
                <a:latin typeface="Times New Roman" pitchFamily="18" charset="0"/>
              </a:rPr>
              <a:t>la base des informations élaborées par ses sens (Bonnet, 1991, p.551)</a:t>
            </a:r>
            <a:r>
              <a:rPr lang="fr-FR" sz="2200">
                <a:solidFill>
                  <a:srgbClr val="993366"/>
                </a:solidFill>
                <a:latin typeface="Times New Roman" pitchFamily="18" charset="0"/>
              </a:rPr>
              <a:t> </a:t>
            </a:r>
            <a:r>
              <a:rPr lang="fr-CA" sz="2200">
                <a:solidFill>
                  <a:srgbClr val="993366"/>
                </a:solidFill>
                <a:latin typeface="Times New Roman" pitchFamily="18" charset="0"/>
              </a:rPr>
              <a:t>).  </a:t>
            </a:r>
          </a:p>
          <a:p>
            <a:pPr marL="342900" indent="-342900">
              <a:buFontTx/>
              <a:buAutoNum type="arabicPeriod" startAt="2"/>
            </a:pPr>
            <a:r>
              <a:rPr lang="fr-CA" sz="2200">
                <a:solidFill>
                  <a:srgbClr val="993366"/>
                </a:solidFill>
                <a:latin typeface="Times New Roman" pitchFamily="18" charset="0"/>
              </a:rPr>
              <a:t>Processus qui sélectionne et structure les données sensorielles de façon </a:t>
            </a:r>
          </a:p>
          <a:p>
            <a:pPr marL="342900" indent="-342900"/>
            <a:r>
              <a:rPr lang="fr-CA" sz="2200">
                <a:solidFill>
                  <a:srgbClr val="993366"/>
                </a:solidFill>
                <a:latin typeface="Times New Roman" pitchFamily="18" charset="0"/>
              </a:rPr>
              <a:t>à leur trouver une signification.  Les activités perceptives impliquent des </a:t>
            </a:r>
          </a:p>
          <a:p>
            <a:pPr marL="342900" indent="-342900"/>
            <a:r>
              <a:rPr lang="fr-CA" sz="2200">
                <a:solidFill>
                  <a:srgbClr val="993366"/>
                </a:solidFill>
                <a:latin typeface="Times New Roman" pitchFamily="18" charset="0"/>
              </a:rPr>
              <a:t>activités sensori-motrices. </a:t>
            </a:r>
            <a:endParaRPr lang="fr-FR" sz="2200">
              <a:solidFill>
                <a:srgbClr val="993366"/>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0" y="0"/>
            <a:ext cx="9144000" cy="6858000"/>
          </a:xfrm>
          <a:prstGeom prst="rect">
            <a:avLst/>
          </a:prstGeom>
          <a:solidFill>
            <a:srgbClr val="FFCC99">
              <a:alpha val="30000"/>
            </a:srgbClr>
          </a:solidFill>
          <a:ln w="9525">
            <a:solidFill>
              <a:schemeClr val="tx1"/>
            </a:solidFill>
            <a:miter lim="800000"/>
            <a:headEnd/>
            <a:tailEnd/>
          </a:ln>
          <a:effectLst/>
        </p:spPr>
        <p:txBody>
          <a:bodyPr wrap="none" anchor="ctr"/>
          <a:lstStyle/>
          <a:p>
            <a:endParaRPr lang="fr-FR"/>
          </a:p>
        </p:txBody>
      </p:sp>
      <p:sp>
        <p:nvSpPr>
          <p:cNvPr id="200707" name="Rectangle 3"/>
          <p:cNvSpPr>
            <a:spLocks noGrp="1" noChangeArrowheads="1"/>
          </p:cNvSpPr>
          <p:nvPr>
            <p:ph type="title"/>
          </p:nvPr>
        </p:nvSpPr>
        <p:spPr>
          <a:xfrm>
            <a:off x="457200" y="274638"/>
            <a:ext cx="8229600" cy="792162"/>
          </a:xfrm>
          <a:noFill/>
          <a:ln/>
        </p:spPr>
        <p:txBody>
          <a:bodyPr/>
          <a:lstStyle/>
          <a:p>
            <a:pPr algn="l"/>
            <a:r>
              <a:rPr lang="fr-FR" sz="3200">
                <a:solidFill>
                  <a:srgbClr val="FF9933"/>
                </a:solidFill>
                <a:latin typeface="Times New Roman" pitchFamily="18" charset="0"/>
              </a:rPr>
              <a:t>Définitions:</a:t>
            </a:r>
          </a:p>
        </p:txBody>
      </p:sp>
      <p:sp>
        <p:nvSpPr>
          <p:cNvPr id="200708" name="Rectangle 4"/>
          <p:cNvSpPr>
            <a:spLocks noGrp="1" noChangeArrowheads="1"/>
          </p:cNvSpPr>
          <p:nvPr>
            <p:ph type="body" idx="1"/>
          </p:nvPr>
        </p:nvSpPr>
        <p:spPr>
          <a:xfrm>
            <a:off x="381000" y="1371600"/>
            <a:ext cx="8229600" cy="4525963"/>
          </a:xfrm>
          <a:noFill/>
          <a:ln/>
        </p:spPr>
        <p:txBody>
          <a:bodyPr/>
          <a:lstStyle/>
          <a:p>
            <a:pPr>
              <a:buFontTx/>
              <a:buNone/>
            </a:pPr>
            <a:r>
              <a:rPr lang="fr-FR" sz="2800">
                <a:latin typeface="Times New Roman" pitchFamily="18" charset="0"/>
                <a:cs typeface="Times New Roman" pitchFamily="18" charset="0"/>
              </a:rPr>
              <a:t>	</a:t>
            </a:r>
          </a:p>
          <a:p>
            <a:pPr>
              <a:buFontTx/>
              <a:buNone/>
            </a:pPr>
            <a:r>
              <a:rPr lang="fr-FR" sz="2800">
                <a:solidFill>
                  <a:srgbClr val="FFCC66"/>
                </a:solidFill>
                <a:latin typeface="Times New Roman" pitchFamily="18" charset="0"/>
                <a:cs typeface="Times New Roman" pitchFamily="18" charset="0"/>
              </a:rPr>
              <a:t>	</a:t>
            </a:r>
            <a:r>
              <a:rPr lang="fr-FR" sz="2800">
                <a:solidFill>
                  <a:srgbClr val="FF9933"/>
                </a:solidFill>
                <a:latin typeface="Times New Roman" pitchFamily="18" charset="0"/>
                <a:cs typeface="Times New Roman" pitchFamily="18" charset="0"/>
              </a:rPr>
              <a:t>Généralement:</a:t>
            </a:r>
          </a:p>
          <a:p>
            <a:pPr>
              <a:buFontTx/>
              <a:buNone/>
            </a:pPr>
            <a:r>
              <a:rPr lang="fr-FR" sz="2800">
                <a:solidFill>
                  <a:srgbClr val="FF9933"/>
                </a:solidFill>
                <a:latin typeface="Times New Roman" pitchFamily="18" charset="0"/>
                <a:cs typeface="Times New Roman" pitchFamily="18" charset="0"/>
              </a:rPr>
              <a:t>	Nous pouvons définir la perception comme étant une</a:t>
            </a:r>
            <a:r>
              <a:rPr lang="fr-FR" sz="2800" u="sng">
                <a:solidFill>
                  <a:srgbClr val="FF9933"/>
                </a:solidFill>
                <a:latin typeface="Times New Roman" pitchFamily="18" charset="0"/>
                <a:cs typeface="Times New Roman" pitchFamily="18" charset="0"/>
              </a:rPr>
              <a:t> </a:t>
            </a:r>
            <a:r>
              <a:rPr lang="fr-FR" sz="2800" b="1" i="1" u="sng">
                <a:solidFill>
                  <a:srgbClr val="FF9933"/>
                </a:solidFill>
                <a:latin typeface="Times New Roman" pitchFamily="18" charset="0"/>
                <a:cs typeface="Times New Roman" pitchFamily="18" charset="0"/>
              </a:rPr>
              <a:t>saisie de sens</a:t>
            </a:r>
            <a:r>
              <a:rPr lang="fr-FR" sz="2800" b="1">
                <a:solidFill>
                  <a:srgbClr val="FF9933"/>
                </a:solidFill>
                <a:latin typeface="Times New Roman" pitchFamily="18" charset="0"/>
                <a:cs typeface="Times New Roman" pitchFamily="18" charset="0"/>
              </a:rPr>
              <a:t> </a:t>
            </a:r>
            <a:r>
              <a:rPr lang="fr-FR" sz="2800">
                <a:solidFill>
                  <a:srgbClr val="FF9933"/>
                </a:solidFill>
                <a:latin typeface="Times New Roman" pitchFamily="18" charset="0"/>
                <a:cs typeface="Times New Roman" pitchFamily="18" charset="0"/>
              </a:rPr>
              <a:t>occasionnée par une </a:t>
            </a:r>
            <a:r>
              <a:rPr lang="fr-FR" sz="2800" b="1" i="1" u="sng">
                <a:solidFill>
                  <a:srgbClr val="FF9933"/>
                </a:solidFill>
                <a:latin typeface="Times New Roman" pitchFamily="18" charset="0"/>
                <a:cs typeface="Times New Roman" pitchFamily="18" charset="0"/>
              </a:rPr>
              <a:t>stimulation</a:t>
            </a:r>
            <a:r>
              <a:rPr lang="fr-FR" sz="2800" b="1" u="sng">
                <a:solidFill>
                  <a:srgbClr val="FF9933"/>
                </a:solidFill>
                <a:latin typeface="Times New Roman" pitchFamily="18" charset="0"/>
                <a:cs typeface="Times New Roman" pitchFamily="18" charset="0"/>
              </a:rPr>
              <a:t> </a:t>
            </a:r>
            <a:r>
              <a:rPr lang="fr-FR" sz="2800" b="1" i="1" u="sng">
                <a:solidFill>
                  <a:srgbClr val="FF9933"/>
                </a:solidFill>
                <a:latin typeface="Times New Roman" pitchFamily="18" charset="0"/>
                <a:cs typeface="Times New Roman" pitchFamily="18" charset="0"/>
              </a:rPr>
              <a:t>sensorielle</a:t>
            </a:r>
            <a:r>
              <a:rPr lang="fr-FR" sz="2800" b="1">
                <a:solidFill>
                  <a:srgbClr val="FF9933"/>
                </a:solidFill>
                <a:latin typeface="Times New Roman" pitchFamily="18" charset="0"/>
                <a:cs typeface="Times New Roman" pitchFamily="18" charset="0"/>
              </a:rPr>
              <a:t> </a:t>
            </a:r>
            <a:r>
              <a:rPr lang="fr-FR" sz="2800">
                <a:solidFill>
                  <a:srgbClr val="FF9933"/>
                </a:solidFill>
                <a:latin typeface="Times New Roman" pitchFamily="18" charset="0"/>
                <a:cs typeface="Times New Roman" pitchFamily="18" charset="0"/>
              </a:rPr>
              <a:t>provoquée par quelque chose qui se trouve en</a:t>
            </a:r>
            <a:r>
              <a:rPr lang="fr-FR" sz="2800" b="1">
                <a:solidFill>
                  <a:srgbClr val="FF9933"/>
                </a:solidFill>
                <a:latin typeface="Times New Roman" pitchFamily="18" charset="0"/>
                <a:cs typeface="Times New Roman" pitchFamily="18" charset="0"/>
              </a:rPr>
              <a:t> </a:t>
            </a:r>
            <a:r>
              <a:rPr lang="fr-FR" sz="2800" b="1" i="1" u="sng">
                <a:solidFill>
                  <a:srgbClr val="FF9933"/>
                </a:solidFill>
                <a:latin typeface="Times New Roman" pitchFamily="18" charset="0"/>
                <a:cs typeface="Times New Roman" pitchFamily="18" charset="0"/>
              </a:rPr>
              <a:t>rapport spatial et temporel</a:t>
            </a:r>
            <a:r>
              <a:rPr lang="fr-FR" sz="2800" b="1">
                <a:solidFill>
                  <a:srgbClr val="FF9933"/>
                </a:solidFill>
                <a:latin typeface="Times New Roman" pitchFamily="18" charset="0"/>
                <a:cs typeface="Times New Roman" pitchFamily="18" charset="0"/>
              </a:rPr>
              <a:t> </a:t>
            </a:r>
            <a:r>
              <a:rPr lang="fr-FR" sz="2800">
                <a:solidFill>
                  <a:srgbClr val="FF9933"/>
                </a:solidFill>
                <a:latin typeface="Times New Roman" pitchFamily="18" charset="0"/>
                <a:cs typeface="Times New Roman" pitchFamily="18" charset="0"/>
              </a:rPr>
              <a:t>avec celui qui perçoit</a:t>
            </a:r>
          </a:p>
        </p:txBody>
      </p:sp>
      <p:pic>
        <p:nvPicPr>
          <p:cNvPr id="200710" name="Picture 6" descr="3487724344[1]"/>
          <p:cNvPicPr>
            <a:picLocks noChangeAspect="1" noChangeArrowheads="1"/>
          </p:cNvPicPr>
          <p:nvPr/>
        </p:nvPicPr>
        <p:blipFill>
          <a:blip r:embed="rId2" cstate="print"/>
          <a:srcRect/>
          <a:stretch>
            <a:fillRect/>
          </a:stretch>
        </p:blipFill>
        <p:spPr bwMode="auto">
          <a:xfrm>
            <a:off x="7086600" y="0"/>
            <a:ext cx="2057400" cy="2209800"/>
          </a:xfrm>
          <a:prstGeom prst="rect">
            <a:avLst/>
          </a:prstGeom>
          <a:noFill/>
        </p:spPr>
      </p:pic>
      <p:pic>
        <p:nvPicPr>
          <p:cNvPr id="200711" name="Picture 7" descr="3487724344[1]"/>
          <p:cNvPicPr>
            <a:picLocks noChangeAspect="1" noChangeArrowheads="1"/>
          </p:cNvPicPr>
          <p:nvPr/>
        </p:nvPicPr>
        <p:blipFill>
          <a:blip r:embed="rId2" cstate="print"/>
          <a:srcRect/>
          <a:stretch>
            <a:fillRect/>
          </a:stretch>
        </p:blipFill>
        <p:spPr bwMode="auto">
          <a:xfrm>
            <a:off x="0" y="4648200"/>
            <a:ext cx="2057400" cy="2209800"/>
          </a:xfrm>
          <a:prstGeom prst="rect">
            <a:avLst/>
          </a:prstGeom>
          <a:noFill/>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fade">
                                      <p:cBhvr>
                                        <p:cTn id="7" dur="2000"/>
                                        <p:tgtEl>
                                          <p:spTgt spid="2007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0708"/>
                                        </p:tgtEl>
                                        <p:attrNameLst>
                                          <p:attrName>style.visibility</p:attrName>
                                        </p:attrNameLst>
                                      </p:cBhvr>
                                      <p:to>
                                        <p:strVal val="visible"/>
                                      </p:to>
                                    </p:set>
                                    <p:animEffect transition="in" filter="fade">
                                      <p:cBhvr>
                                        <p:cTn id="10" dur="20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nimBg="1"/>
      <p:bldP spid="20070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Espace réservé du contenu 2"/>
          <p:cNvSpPr>
            <a:spLocks noGrp="1"/>
          </p:cNvSpPr>
          <p:nvPr>
            <p:ph idx="4294967295"/>
          </p:nvPr>
        </p:nvSpPr>
        <p:spPr>
          <a:xfrm>
            <a:off x="457200" y="500063"/>
            <a:ext cx="8229600" cy="5626100"/>
          </a:xfrm>
        </p:spPr>
        <p:txBody>
          <a:bodyPr/>
          <a:lstStyle/>
          <a:p>
            <a:pPr>
              <a:buFontTx/>
              <a:buNone/>
            </a:pPr>
            <a:r>
              <a:rPr lang="fr-FR">
                <a:solidFill>
                  <a:srgbClr val="A4AAFA"/>
                </a:solidFill>
                <a:latin typeface="Times New Roman" pitchFamily="18" charset="0"/>
                <a:cs typeface="Times New Roman" pitchFamily="18" charset="0"/>
              </a:rPr>
              <a:t>	Il faut distinguer entre :</a:t>
            </a:r>
          </a:p>
          <a:p>
            <a:pPr>
              <a:buFontTx/>
              <a:buNone/>
            </a:pPr>
            <a:endParaRPr lang="fr-FR">
              <a:solidFill>
                <a:srgbClr val="A4AAFA"/>
              </a:solidFill>
            </a:endParaRPr>
          </a:p>
        </p:txBody>
      </p:sp>
      <p:graphicFrame>
        <p:nvGraphicFramePr>
          <p:cNvPr id="4" name="Diagramme 3"/>
          <p:cNvGraphicFramePr/>
          <p:nvPr/>
        </p:nvGraphicFramePr>
        <p:xfrm>
          <a:off x="785786" y="1285860"/>
          <a:ext cx="8001056" cy="4500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428625" y="3500438"/>
            <a:ext cx="8229600" cy="1928812"/>
          </a:xfrm>
        </p:spPr>
        <p:txBody>
          <a:bodyPr>
            <a:normAutofit/>
          </a:bodyPr>
          <a:lstStyle/>
          <a:p>
            <a:endParaRPr lang="fr-FR"/>
          </a:p>
          <a:p>
            <a:pPr>
              <a:buFontTx/>
              <a:buNone/>
            </a:pPr>
            <a:r>
              <a:rPr lang="fr-FR" sz="2800">
                <a:latin typeface="Times New Roman" pitchFamily="18" charset="0"/>
                <a:cs typeface="Times New Roman" pitchFamily="18" charset="0"/>
              </a:rPr>
              <a:t>	</a:t>
            </a:r>
            <a:r>
              <a:rPr lang="fr-FR" sz="2800">
                <a:solidFill>
                  <a:srgbClr val="E46C0A"/>
                </a:solidFill>
                <a:latin typeface="Times New Roman" pitchFamily="18" charset="0"/>
                <a:cs typeface="Times New Roman" pitchFamily="18" charset="0"/>
              </a:rPr>
              <a:t>Un phénomène très élémentaire qui est en grande partie relié au fonctionnement physiologique.</a:t>
            </a:r>
          </a:p>
          <a:p>
            <a:endParaRPr lang="fr-FR" sz="2800"/>
          </a:p>
          <a:p>
            <a:endParaRPr lang="fr-FR" sz="2800"/>
          </a:p>
        </p:txBody>
      </p:sp>
      <p:graphicFrame>
        <p:nvGraphicFramePr>
          <p:cNvPr id="4" name="Diagramme 3"/>
          <p:cNvGraphicFramePr/>
          <p:nvPr/>
        </p:nvGraphicFramePr>
        <p:xfrm>
          <a:off x="714348" y="571480"/>
          <a:ext cx="8001056"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4294967295"/>
          </p:nvPr>
        </p:nvSpPr>
        <p:spPr>
          <a:xfrm>
            <a:off x="500063" y="4000500"/>
            <a:ext cx="8229600" cy="1768475"/>
          </a:xfrm>
        </p:spPr>
        <p:txBody>
          <a:bodyPr>
            <a:normAutofit/>
          </a:bodyPr>
          <a:lstStyle/>
          <a:p>
            <a:pPr>
              <a:buFontTx/>
              <a:buNone/>
            </a:pPr>
            <a:r>
              <a:rPr lang="fr-FR"/>
              <a:t>	</a:t>
            </a:r>
            <a:r>
              <a:rPr lang="fr-FR" sz="2800">
                <a:solidFill>
                  <a:srgbClr val="984807"/>
                </a:solidFill>
                <a:latin typeface="Times New Roman" pitchFamily="18" charset="0"/>
                <a:cs typeface="Times New Roman" pitchFamily="18" charset="0"/>
              </a:rPr>
              <a:t>Un processus par lequel les données sensorielles sont filtrées et organisées</a:t>
            </a:r>
            <a:r>
              <a:rPr lang="fr-FR" sz="2800"/>
              <a:t>.</a:t>
            </a:r>
          </a:p>
          <a:p>
            <a:endParaRPr lang="fr-FR" sz="2800"/>
          </a:p>
        </p:txBody>
      </p:sp>
      <p:graphicFrame>
        <p:nvGraphicFramePr>
          <p:cNvPr id="8" name="Diagramme 7"/>
          <p:cNvGraphicFramePr/>
          <p:nvPr/>
        </p:nvGraphicFramePr>
        <p:xfrm>
          <a:off x="714348" y="571480"/>
          <a:ext cx="8001056"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428625" y="4000500"/>
            <a:ext cx="8229600" cy="1714500"/>
          </a:xfrm>
        </p:spPr>
        <p:txBody>
          <a:bodyPr>
            <a:normAutofit/>
          </a:bodyPr>
          <a:lstStyle/>
          <a:p>
            <a:pPr>
              <a:buFontTx/>
              <a:buNone/>
            </a:pPr>
            <a:r>
              <a:rPr lang="fr-FR" sz="2800">
                <a:solidFill>
                  <a:srgbClr val="D99694"/>
                </a:solidFill>
                <a:latin typeface="Times New Roman" pitchFamily="18" charset="0"/>
                <a:cs typeface="Times New Roman" pitchFamily="18" charset="0"/>
              </a:rPr>
              <a:t>	Un élément qui permet l’analyse et la structuration des données sensorielles et perceptuelles</a:t>
            </a:r>
            <a:r>
              <a:rPr lang="fr-FR">
                <a:solidFill>
                  <a:srgbClr val="D99694"/>
                </a:solidFill>
                <a:latin typeface="Times New Roman" pitchFamily="18" charset="0"/>
                <a:cs typeface="Times New Roman" pitchFamily="18" charset="0"/>
              </a:rPr>
              <a:t>.</a:t>
            </a:r>
          </a:p>
          <a:p>
            <a:endParaRPr lang="fr-FR"/>
          </a:p>
        </p:txBody>
      </p:sp>
      <p:graphicFrame>
        <p:nvGraphicFramePr>
          <p:cNvPr id="4" name="Diagramme 3"/>
          <p:cNvGraphicFramePr/>
          <p:nvPr/>
        </p:nvGraphicFramePr>
        <p:xfrm>
          <a:off x="714348" y="571480"/>
          <a:ext cx="8001056"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0"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58051" name="WordArt 3"/>
          <p:cNvSpPr>
            <a:spLocks noChangeArrowheads="1" noChangeShapeType="1" noTextEdit="1"/>
          </p:cNvSpPr>
          <p:nvPr/>
        </p:nvSpPr>
        <p:spPr bwMode="auto">
          <a:xfrm>
            <a:off x="304800" y="762000"/>
            <a:ext cx="8610600" cy="7467600"/>
          </a:xfrm>
          <a:prstGeom prst="rect">
            <a:avLst/>
          </a:prstGeom>
        </p:spPr>
        <p:txBody>
          <a:bodyPr spcFirstLastPara="1" wrap="none" fromWordArt="1">
            <a:prstTxWarp prst="textArchUp">
              <a:avLst>
                <a:gd name="adj" fmla="val 10774207"/>
              </a:avLst>
            </a:prstTxWarp>
          </a:bodyPr>
          <a:lstStyle/>
          <a:p>
            <a:pPr algn="ctr"/>
            <a:r>
              <a:rPr lang="fr-FR" sz="3600" kern="10">
                <a:ln w="9525">
                  <a:solidFill>
                    <a:srgbClr val="000000"/>
                  </a:solidFill>
                  <a:round/>
                  <a:headEnd/>
                  <a:tailEnd/>
                </a:ln>
                <a:solidFill>
                  <a:srgbClr val="FF6600"/>
                </a:solidFill>
                <a:latin typeface="Arial Black"/>
              </a:rPr>
              <a:t>Le Cadre conceptuel de la perception</a:t>
            </a:r>
          </a:p>
        </p:txBody>
      </p:sp>
    </p:spTree>
  </p:cSld>
  <p:clrMapOvr>
    <a:masterClrMapping/>
  </p:clrMapOvr>
  <p:transition spd="med">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alla_finestra[1].jpg"/>
          <p:cNvPicPr>
            <a:picLocks noChangeAspect="1"/>
          </p:cNvPicPr>
          <p:nvPr/>
        </p:nvPicPr>
        <p:blipFill>
          <a:blip r:embed="rId2" cstate="print">
            <a:duotone>
              <a:schemeClr val="bg2">
                <a:shade val="45000"/>
                <a:satMod val="135000"/>
              </a:schemeClr>
              <a:prstClr val="white"/>
            </a:duotone>
          </a:blip>
          <a:stretch>
            <a:fillRect/>
          </a:stretch>
        </p:blipFill>
        <p:spPr>
          <a:xfrm>
            <a:off x="285720" y="357166"/>
            <a:ext cx="8429684" cy="6000791"/>
          </a:xfrm>
          <a:prstGeom prst="rect">
            <a:avLst/>
          </a:prstGeom>
        </p:spPr>
      </p:pic>
      <p:sp>
        <p:nvSpPr>
          <p:cNvPr id="5122" name="Titre 4"/>
          <p:cNvSpPr>
            <a:spLocks noGrp="1"/>
          </p:cNvSpPr>
          <p:nvPr>
            <p:ph type="title" idx="4294967295"/>
          </p:nvPr>
        </p:nvSpPr>
        <p:spPr>
          <a:xfrm>
            <a:off x="457200" y="142875"/>
            <a:ext cx="8229600" cy="1071563"/>
          </a:xfrm>
        </p:spPr>
        <p:txBody>
          <a:bodyPr/>
          <a:lstStyle/>
          <a:p>
            <a:pPr algn="l"/>
            <a:r>
              <a:rPr lang="fr-FR">
                <a:solidFill>
                  <a:srgbClr val="FF3300"/>
                </a:solidFill>
                <a:latin typeface="Times New Roman" pitchFamily="18" charset="0"/>
                <a:cs typeface="Times New Roman" pitchFamily="18" charset="0"/>
              </a:rPr>
              <a:t>Plan</a:t>
            </a:r>
          </a:p>
        </p:txBody>
      </p:sp>
      <p:sp>
        <p:nvSpPr>
          <p:cNvPr id="6" name="Espace réservé du contenu 5"/>
          <p:cNvSpPr>
            <a:spLocks noGrp="1"/>
          </p:cNvSpPr>
          <p:nvPr>
            <p:ph idx="4294967295"/>
          </p:nvPr>
        </p:nvSpPr>
        <p:spPr>
          <a:xfrm>
            <a:off x="500063" y="1214438"/>
            <a:ext cx="8229600" cy="5126037"/>
          </a:xfrm>
        </p:spPr>
        <p:txBody>
          <a:bodyPr>
            <a:normAutofit/>
          </a:bodyPr>
          <a:lstStyle/>
          <a:p>
            <a:pPr>
              <a:buFontTx/>
              <a:buNone/>
            </a:pPr>
            <a:endParaRPr lang="fr-FR" sz="2400" dirty="0">
              <a:solidFill>
                <a:srgbClr val="FFCCFF"/>
              </a:solidFill>
              <a:latin typeface="Times New Roman" pitchFamily="18" charset="0"/>
              <a:cs typeface="Times New Roman" pitchFamily="18" charset="0"/>
            </a:endParaRPr>
          </a:p>
          <a:p>
            <a:pPr>
              <a:buFontTx/>
              <a:buNone/>
            </a:pPr>
            <a:r>
              <a:rPr lang="fr-FR" sz="2400" dirty="0">
                <a:solidFill>
                  <a:srgbClr val="FF3300"/>
                </a:solidFill>
                <a:latin typeface="Times New Roman" pitchFamily="18" charset="0"/>
                <a:cs typeface="Times New Roman" pitchFamily="18" charset="0"/>
              </a:rPr>
              <a:t>Introduction</a:t>
            </a:r>
          </a:p>
          <a:p>
            <a:pPr>
              <a:buFontTx/>
              <a:buNone/>
            </a:pPr>
            <a:r>
              <a:rPr lang="fr-FR" sz="2400" dirty="0">
                <a:solidFill>
                  <a:srgbClr val="FF3300"/>
                </a:solidFill>
                <a:latin typeface="Times New Roman" pitchFamily="18" charset="0"/>
                <a:cs typeface="Times New Roman" pitchFamily="18" charset="0"/>
              </a:rPr>
              <a:t>I-   Le cadre conceptuel de la perception</a:t>
            </a:r>
          </a:p>
          <a:p>
            <a:pPr>
              <a:buFontTx/>
              <a:buNone/>
            </a:pPr>
            <a:r>
              <a:rPr lang="fr-FR" sz="2400" dirty="0">
                <a:solidFill>
                  <a:srgbClr val="FF3300"/>
                </a:solidFill>
                <a:latin typeface="Times New Roman" pitchFamily="18" charset="0"/>
                <a:cs typeface="Times New Roman" pitchFamily="18" charset="0"/>
              </a:rPr>
              <a:t>		1-Autour du mot ‘‘Perception’’</a:t>
            </a:r>
          </a:p>
          <a:p>
            <a:pPr>
              <a:buFontTx/>
              <a:buNone/>
            </a:pPr>
            <a:r>
              <a:rPr lang="fr-FR" sz="2400" dirty="0">
                <a:solidFill>
                  <a:srgbClr val="FF3300"/>
                </a:solidFill>
                <a:latin typeface="Times New Roman" pitchFamily="18" charset="0"/>
                <a:cs typeface="Times New Roman" pitchFamily="18" charset="0"/>
              </a:rPr>
              <a:t>		2- Comment percevons nous l’environnement?</a:t>
            </a:r>
          </a:p>
          <a:p>
            <a:pPr algn="ctr">
              <a:buFontTx/>
              <a:buNone/>
            </a:pPr>
            <a:endParaRPr lang="fr-FR" sz="2400" dirty="0">
              <a:solidFill>
                <a:srgbClr val="FF3300"/>
              </a:solidFill>
              <a:latin typeface="Times New Roman" pitchFamily="18" charset="0"/>
              <a:cs typeface="Times New Roman" pitchFamily="18" charset="0"/>
            </a:endParaRPr>
          </a:p>
          <a:p>
            <a:pPr>
              <a:buFontTx/>
              <a:buNone/>
            </a:pPr>
            <a:r>
              <a:rPr lang="fr-FR" sz="2400" dirty="0">
                <a:latin typeface="Times New Roman" pitchFamily="18" charset="0"/>
                <a:cs typeface="Times New Roman" pitchFamily="18" charset="0"/>
              </a:rPr>
              <a:t>II- Le processus de la perception</a:t>
            </a:r>
          </a:p>
          <a:p>
            <a:pPr>
              <a:buFontTx/>
              <a:buNone/>
            </a:pPr>
            <a:r>
              <a:rPr lang="fr-FR" sz="2400" dirty="0">
                <a:latin typeface="Times New Roman" pitchFamily="18" charset="0"/>
                <a:cs typeface="Times New Roman" pitchFamily="18" charset="0"/>
              </a:rPr>
              <a:t>		1- L’organisation de la perception</a:t>
            </a:r>
          </a:p>
          <a:p>
            <a:pPr>
              <a:buFontTx/>
              <a:buNone/>
            </a:pPr>
            <a:r>
              <a:rPr lang="fr-FR" sz="2400" dirty="0">
                <a:latin typeface="Times New Roman" pitchFamily="18" charset="0"/>
                <a:cs typeface="Times New Roman" pitchFamily="18" charset="0"/>
              </a:rPr>
              <a:t>		2- Les caractéristiques de la perception</a:t>
            </a:r>
          </a:p>
          <a:p>
            <a:pPr>
              <a:buFontTx/>
              <a:buNone/>
            </a:pPr>
            <a:r>
              <a:rPr lang="fr-FR" sz="2400" dirty="0">
                <a:latin typeface="Times New Roman" pitchFamily="18" charset="0"/>
                <a:cs typeface="Times New Roman" pitchFamily="18" charset="0"/>
              </a:rPr>
              <a:t>		3- Les facteurs déterminants nos perceptions </a:t>
            </a:r>
          </a:p>
          <a:p>
            <a:pPr>
              <a:buFontTx/>
              <a:buNone/>
            </a:pPr>
            <a:endParaRPr lang="fr-FR" sz="2400" dirty="0">
              <a:solidFill>
                <a:srgbClr val="FF99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6"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57027" name="WordArt 3"/>
          <p:cNvSpPr>
            <a:spLocks noChangeArrowheads="1" noChangeShapeType="1" noTextEdit="1"/>
          </p:cNvSpPr>
          <p:nvPr/>
        </p:nvSpPr>
        <p:spPr bwMode="auto">
          <a:xfrm>
            <a:off x="304800" y="762000"/>
            <a:ext cx="8610600" cy="7467600"/>
          </a:xfrm>
          <a:prstGeom prst="rect">
            <a:avLst/>
          </a:prstGeom>
        </p:spPr>
        <p:txBody>
          <a:bodyPr spcFirstLastPara="1" wrap="none" fromWordArt="1">
            <a:prstTxWarp prst="textArchUp">
              <a:avLst>
                <a:gd name="adj" fmla="val 10774207"/>
              </a:avLst>
            </a:prstTxWarp>
          </a:bodyPr>
          <a:lstStyle/>
          <a:p>
            <a:pPr algn="ctr"/>
            <a:r>
              <a:rPr lang="fr-FR" sz="3600" kern="10">
                <a:ln w="9525">
                  <a:solidFill>
                    <a:srgbClr val="000000"/>
                  </a:solidFill>
                  <a:round/>
                  <a:headEnd/>
                  <a:tailEnd/>
                </a:ln>
                <a:solidFill>
                  <a:srgbClr val="FF6600"/>
                </a:solidFill>
                <a:latin typeface="Arial Black"/>
              </a:rPr>
              <a:t>Le Cadre conceptuel de la perception</a:t>
            </a:r>
          </a:p>
        </p:txBody>
      </p:sp>
      <p:sp>
        <p:nvSpPr>
          <p:cNvPr id="257029" name="Rectangle 5"/>
          <p:cNvSpPr>
            <a:spLocks noChangeArrowheads="1"/>
          </p:cNvSpPr>
          <p:nvPr/>
        </p:nvSpPr>
        <p:spPr bwMode="auto">
          <a:xfrm>
            <a:off x="990600" y="5715000"/>
            <a:ext cx="7162800" cy="5334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2- Comment percevons nous l’environnement</a:t>
            </a:r>
          </a:p>
        </p:txBody>
      </p:sp>
    </p:spTree>
  </p:cSld>
  <p:clrMapOvr>
    <a:masterClrMapping/>
  </p:clrMapOvr>
  <p:transition spd="med">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4582" name="AutoShape 6"/>
          <p:cNvSpPr>
            <a:spLocks noChangeArrowheads="1"/>
          </p:cNvSpPr>
          <p:nvPr/>
        </p:nvSpPr>
        <p:spPr bwMode="auto">
          <a:xfrm>
            <a:off x="3505200" y="228600"/>
            <a:ext cx="5334000" cy="3505200"/>
          </a:xfrm>
          <a:prstGeom prst="cloudCallout">
            <a:avLst>
              <a:gd name="adj1" fmla="val -62588"/>
              <a:gd name="adj2" fmla="val 102625"/>
            </a:avLst>
          </a:prstGeom>
          <a:solidFill>
            <a:schemeClr val="bg1">
              <a:alpha val="89999"/>
            </a:schemeClr>
          </a:solidFill>
          <a:ln w="9525">
            <a:solidFill>
              <a:schemeClr val="bg1"/>
            </a:solidFill>
            <a:round/>
            <a:headEnd/>
            <a:tailEnd/>
          </a:ln>
          <a:effectLst/>
        </p:spPr>
        <p:txBody>
          <a:bodyPr/>
          <a:lstStyle/>
          <a:p>
            <a:pPr>
              <a:spcBef>
                <a:spcPct val="20000"/>
              </a:spcBef>
            </a:pPr>
            <a:r>
              <a:rPr lang="fr-FR" sz="1800">
                <a:solidFill>
                  <a:srgbClr val="800000"/>
                </a:solidFill>
              </a:rPr>
              <a:t>Pour appréhender l’environnement complexe, tout individu doit s’armer d’une perception plus globale que possible. </a:t>
            </a:r>
            <a:r>
              <a:rPr lang="fr-FR" sz="1800" i="1">
                <a:solidFill>
                  <a:srgbClr val="800000"/>
                </a:solidFill>
              </a:rPr>
              <a:t>Baruch Spinoza</a:t>
            </a:r>
            <a:r>
              <a:rPr lang="fr-FR" sz="1800">
                <a:solidFill>
                  <a:srgbClr val="800000"/>
                </a:solidFill>
              </a:rPr>
              <a:t>, dans le </a:t>
            </a:r>
            <a:r>
              <a:rPr lang="fr-FR" sz="1800" i="1">
                <a:solidFill>
                  <a:srgbClr val="800000"/>
                </a:solidFill>
              </a:rPr>
              <a:t>traité de la réforme de l'entendement</a:t>
            </a:r>
            <a:r>
              <a:rPr lang="fr-FR" sz="1800">
                <a:solidFill>
                  <a:srgbClr val="800000"/>
                </a:solidFill>
              </a:rPr>
              <a:t> (1661-1677), distingue quatre modes de   	perception :</a:t>
            </a:r>
          </a:p>
          <a:p>
            <a:pPr algn="ctr"/>
            <a:endParaRPr lang="fr-FR" sz="1800"/>
          </a:p>
        </p:txBody>
      </p:sp>
      <p:pic>
        <p:nvPicPr>
          <p:cNvPr id="24587" name="Picture 11" descr="Go to fullsize image">
            <a:hlinkClick r:id="rId3"/>
          </p:cNvPr>
          <p:cNvPicPr>
            <a:picLocks noChangeAspect="1" noChangeArrowheads="1"/>
          </p:cNvPicPr>
          <p:nvPr/>
        </p:nvPicPr>
        <p:blipFill>
          <a:blip r:embed="rId4" cstate="print"/>
          <a:srcRect/>
          <a:stretch>
            <a:fillRect/>
          </a:stretch>
        </p:blipFill>
        <p:spPr bwMode="auto">
          <a:xfrm>
            <a:off x="914400" y="4038600"/>
            <a:ext cx="1809750" cy="2178050"/>
          </a:xfrm>
          <a:prstGeom prst="rect">
            <a:avLst/>
          </a:prstGeom>
          <a:noFill/>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834"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48835"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 name="Titre 1"/>
          <p:cNvSpPr>
            <a:spLocks/>
          </p:cNvSpPr>
          <p:nvPr/>
        </p:nvSpPr>
        <p:spPr bwMode="auto">
          <a:xfrm>
            <a:off x="571500" y="2786063"/>
            <a:ext cx="8229600" cy="2166937"/>
          </a:xfrm>
          <a:prstGeom prst="rect">
            <a:avLst/>
          </a:prstGeom>
          <a:noFill/>
          <a:ln w="9525">
            <a:noFill/>
            <a:miter lim="800000"/>
            <a:headEnd/>
            <a:tailEnd/>
          </a:ln>
        </p:spPr>
        <p:txBody>
          <a:bodyPr anchor="ctr"/>
          <a:lstStyle/>
          <a:p>
            <a:pPr algn="ctr"/>
            <a:r>
              <a:rPr lang="fr-FR" sz="3200" dirty="0">
                <a:latin typeface="Times New Roman" pitchFamily="18" charset="0"/>
                <a:cs typeface="Times New Roman" pitchFamily="18" charset="0"/>
              </a:rPr>
              <a:t>   2- Comment percevons nous l’environnement?</a:t>
            </a:r>
            <a:r>
              <a:rPr lang="fr-FR" sz="3200" dirty="0">
                <a:solidFill>
                  <a:srgbClr val="D9D9D9"/>
                </a:solidFill>
                <a:latin typeface="Times New Roman" pitchFamily="18" charset="0"/>
                <a:cs typeface="Times New Roman" pitchFamily="18" charset="0"/>
              </a:rPr>
              <a:t/>
            </a:r>
            <a:br>
              <a:rPr lang="fr-FR" sz="3200" dirty="0">
                <a:solidFill>
                  <a:srgbClr val="D9D9D9"/>
                </a:solidFill>
                <a:latin typeface="Times New Roman" pitchFamily="18" charset="0"/>
                <a:cs typeface="Times New Roman" pitchFamily="18" charset="0"/>
              </a:rPr>
            </a:br>
            <a:r>
              <a:rPr lang="fr-FR" sz="4000" dirty="0">
                <a:solidFill>
                  <a:schemeClr val="tx2"/>
                </a:solidFill>
              </a:rPr>
              <a:t>	</a:t>
            </a:r>
            <a:r>
              <a:rPr lang="fr-FR" b="1" dirty="0">
                <a:solidFill>
                  <a:srgbClr val="CC0066"/>
                </a:solidFill>
                <a:latin typeface="Times New Roman" pitchFamily="18" charset="0"/>
                <a:cs typeface="Times New Roman" pitchFamily="18" charset="0"/>
              </a:rPr>
              <a:t>a - La perception par les sens</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05827"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05829" name="Rectangle 5"/>
          <p:cNvSpPr>
            <a:spLocks noChangeArrowheads="1"/>
          </p:cNvSpPr>
          <p:nvPr/>
        </p:nvSpPr>
        <p:spPr bwMode="auto">
          <a:xfrm>
            <a:off x="457200" y="533400"/>
            <a:ext cx="8229600" cy="5592763"/>
          </a:xfrm>
          <a:prstGeom prst="rect">
            <a:avLst/>
          </a:prstGeom>
          <a:noFill/>
          <a:ln w="9525">
            <a:noFill/>
            <a:miter lim="800000"/>
            <a:headEnd/>
            <a:tailEnd/>
          </a:ln>
          <a:effectLst/>
        </p:spPr>
        <p:txBody>
          <a:bodyPr/>
          <a:lstStyle/>
          <a:p>
            <a:pPr marL="342900" indent="-342900">
              <a:spcBef>
                <a:spcPct val="20000"/>
              </a:spcBef>
            </a:pPr>
            <a:r>
              <a:rPr lang="fr-FR" sz="3200">
                <a:latin typeface="Times New Roman" pitchFamily="18" charset="0"/>
                <a:cs typeface="Times New Roman" pitchFamily="18" charset="0"/>
              </a:rPr>
              <a:t>	</a:t>
            </a:r>
          </a:p>
          <a:p>
            <a:pPr marL="342900" indent="-342900">
              <a:spcBef>
                <a:spcPct val="20000"/>
              </a:spcBef>
            </a:pPr>
            <a:r>
              <a:rPr lang="fr-FR" sz="3200">
                <a:latin typeface="Times New Roman" pitchFamily="18" charset="0"/>
                <a:cs typeface="Times New Roman" pitchFamily="18" charset="0"/>
              </a:rPr>
              <a:t>	</a:t>
            </a:r>
            <a:r>
              <a:rPr lang="fr-FR" sz="3200" b="1">
                <a:solidFill>
                  <a:srgbClr val="CC3300"/>
                </a:solidFill>
                <a:latin typeface="Times New Roman" pitchFamily="18" charset="0"/>
                <a:cs typeface="Times New Roman" pitchFamily="18" charset="0"/>
              </a:rPr>
              <a:t>L’œil / Vision </a:t>
            </a:r>
            <a:endParaRPr lang="fr-FR" sz="3200">
              <a:solidFill>
                <a:srgbClr val="CC3300"/>
              </a:solidFill>
              <a:latin typeface="Times New Roman" pitchFamily="18" charset="0"/>
              <a:cs typeface="Times New Roman" pitchFamily="18" charset="0"/>
            </a:endParaRPr>
          </a:p>
          <a:p>
            <a:pPr marL="342900" indent="-342900">
              <a:spcBef>
                <a:spcPct val="20000"/>
              </a:spcBef>
            </a:pPr>
            <a:r>
              <a:rPr lang="fr-FR" sz="3200">
                <a:solidFill>
                  <a:srgbClr val="CC3300"/>
                </a:solidFill>
                <a:latin typeface="Times New Roman" pitchFamily="18" charset="0"/>
                <a:cs typeface="Times New Roman" pitchFamily="18" charset="0"/>
              </a:rPr>
              <a:t>	</a:t>
            </a:r>
            <a:r>
              <a:rPr lang="fr-FR" sz="2400">
                <a:solidFill>
                  <a:srgbClr val="CC3300"/>
                </a:solidFill>
                <a:latin typeface="Times New Roman" pitchFamily="18" charset="0"/>
                <a:cs typeface="Times New Roman" pitchFamily="18" charset="0"/>
              </a:rPr>
              <a:t>La partie la plus importante de l'œil est le globe oculaire qui est le véritable organe de la vue. Le globe oculaire a la forme d'une sphère, et il est formé de trois couches de tissus superposées:</a:t>
            </a:r>
          </a:p>
          <a:p>
            <a:pPr marL="342900" indent="-342900">
              <a:spcBef>
                <a:spcPct val="20000"/>
              </a:spcBef>
            </a:pPr>
            <a:r>
              <a:rPr lang="fr-FR" sz="2400">
                <a:solidFill>
                  <a:srgbClr val="CC3300"/>
                </a:solidFill>
                <a:latin typeface="Times New Roman" pitchFamily="18" charset="0"/>
                <a:cs typeface="Times New Roman" pitchFamily="18" charset="0"/>
              </a:rPr>
              <a:t>	la sclérotique </a:t>
            </a:r>
          </a:p>
          <a:p>
            <a:pPr marL="342900" indent="-342900">
              <a:spcBef>
                <a:spcPct val="20000"/>
              </a:spcBef>
            </a:pPr>
            <a:r>
              <a:rPr lang="fr-FR" sz="2400">
                <a:solidFill>
                  <a:srgbClr val="CC3300"/>
                </a:solidFill>
                <a:latin typeface="Times New Roman" pitchFamily="18" charset="0"/>
                <a:cs typeface="Times New Roman" pitchFamily="18" charset="0"/>
              </a:rPr>
              <a:t>	la choroïde avec l'iris et la pupille, qui forment ensemble l'uvée. </a:t>
            </a:r>
          </a:p>
          <a:p>
            <a:pPr marL="342900" indent="-342900">
              <a:spcBef>
                <a:spcPct val="20000"/>
              </a:spcBef>
            </a:pPr>
            <a:r>
              <a:rPr lang="fr-FR" sz="2400">
                <a:solidFill>
                  <a:srgbClr val="CC3300"/>
                </a:solidFill>
                <a:latin typeface="Times New Roman" pitchFamily="18" charset="0"/>
                <a:cs typeface="Times New Roman" pitchFamily="18" charset="0"/>
              </a:rPr>
              <a:t>	la rétine où se trouvent les cellules nerveuses d'où part le nerf optique </a:t>
            </a:r>
          </a:p>
          <a:p>
            <a:pPr marL="342900" indent="-342900" algn="justLow">
              <a:spcBef>
                <a:spcPct val="20000"/>
              </a:spcBef>
              <a:buFont typeface="Symbol" pitchFamily="18" charset="2"/>
              <a:buChar char=""/>
            </a:pPr>
            <a:endParaRPr lang="fr-FR" sz="2400">
              <a:solidFill>
                <a:srgbClr val="CC3300"/>
              </a:solidFill>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06851"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06852" name="Rectangle 4"/>
          <p:cNvSpPr>
            <a:spLocks noChangeArrowheads="1"/>
          </p:cNvSpPr>
          <p:nvPr/>
        </p:nvSpPr>
        <p:spPr bwMode="auto">
          <a:xfrm>
            <a:off x="457200" y="381000"/>
            <a:ext cx="8229600" cy="5745163"/>
          </a:xfrm>
          <a:prstGeom prst="rect">
            <a:avLst/>
          </a:prstGeom>
          <a:noFill/>
          <a:ln w="9525">
            <a:noFill/>
            <a:miter lim="800000"/>
            <a:headEnd/>
            <a:tailEnd/>
          </a:ln>
          <a:effectLst/>
        </p:spPr>
        <p:txBody>
          <a:bodyPr/>
          <a:lstStyle/>
          <a:p>
            <a:pPr marL="342900" indent="-342900">
              <a:spcBef>
                <a:spcPct val="20000"/>
              </a:spcBef>
            </a:pPr>
            <a:r>
              <a:rPr lang="fr-FR" sz="3200" b="1">
                <a:latin typeface="Times New Roman" pitchFamily="18" charset="0"/>
                <a:cs typeface="Times New Roman" pitchFamily="18" charset="0"/>
              </a:rPr>
              <a:t>	</a:t>
            </a:r>
          </a:p>
          <a:p>
            <a:pPr marL="342900" indent="-342900">
              <a:spcBef>
                <a:spcPct val="20000"/>
              </a:spcBef>
            </a:pPr>
            <a:r>
              <a:rPr lang="fr-FR" sz="3200" b="1">
                <a:latin typeface="Times New Roman" pitchFamily="18" charset="0"/>
                <a:cs typeface="Times New Roman" pitchFamily="18" charset="0"/>
              </a:rPr>
              <a:t>	</a:t>
            </a:r>
            <a:r>
              <a:rPr lang="fr-FR" sz="3200" b="1">
                <a:solidFill>
                  <a:srgbClr val="CC3300"/>
                </a:solidFill>
                <a:latin typeface="Times New Roman" pitchFamily="18" charset="0"/>
                <a:cs typeface="Times New Roman" pitchFamily="18" charset="0"/>
              </a:rPr>
              <a:t>L'ouïe</a:t>
            </a:r>
          </a:p>
          <a:p>
            <a:pPr marL="342900" indent="-342900">
              <a:spcBef>
                <a:spcPct val="20000"/>
              </a:spcBef>
            </a:pPr>
            <a:r>
              <a:rPr lang="fr-FR" sz="2400">
                <a:solidFill>
                  <a:srgbClr val="CC3300"/>
                </a:solidFill>
                <a:latin typeface="Times New Roman" pitchFamily="18" charset="0"/>
                <a:cs typeface="Times New Roman" pitchFamily="18" charset="0"/>
              </a:rPr>
              <a:t>	L'ouïe ou l'audition est la capacité de percevoir des sons. Elle résulte de la propagation d'ondes transversales dans l'atmosphère émises dans une bande de fréquences allant de 20 à 20 000 Hertz, puis reçues et adaptées par l'organe de l'audition, l'oreille. Le pavillon de l'oreille externe focalise et amplifie l'onde qui passe dans le conduit auditif et met en vibration le tympan. Puis il est transmis par la chaîne d'osselets jusque dans l'oreille interne. Le son est transmis au cerveau par les cellules nerveuses à l'intérieur du limaçon et le nerf auditif. Il est ensuite analysé et interprété </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08899"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pic>
        <p:nvPicPr>
          <p:cNvPr id="208900" name="Picture 4" descr="5sens4"/>
          <p:cNvPicPr>
            <a:picLocks noChangeAspect="1" noChangeArrowheads="1"/>
          </p:cNvPicPr>
          <p:nvPr/>
        </p:nvPicPr>
        <p:blipFill>
          <a:blip r:embed="rId3" cstate="print"/>
          <a:srcRect/>
          <a:stretch>
            <a:fillRect/>
          </a:stretch>
        </p:blipFill>
        <p:spPr bwMode="auto">
          <a:xfrm>
            <a:off x="838200" y="685800"/>
            <a:ext cx="7499350" cy="5486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07875"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07876" name="Rectangle 4"/>
          <p:cNvSpPr>
            <a:spLocks noChangeArrowheads="1"/>
          </p:cNvSpPr>
          <p:nvPr/>
        </p:nvSpPr>
        <p:spPr bwMode="auto">
          <a:xfrm>
            <a:off x="457200" y="685800"/>
            <a:ext cx="8229600" cy="5440363"/>
          </a:xfrm>
          <a:prstGeom prst="rect">
            <a:avLst/>
          </a:prstGeom>
          <a:noFill/>
          <a:ln w="9525">
            <a:noFill/>
            <a:miter lim="800000"/>
            <a:headEnd/>
            <a:tailEnd/>
          </a:ln>
          <a:effectLst/>
        </p:spPr>
        <p:txBody>
          <a:bodyPr/>
          <a:lstStyle/>
          <a:p>
            <a:pPr marL="342900" indent="-342900">
              <a:spcBef>
                <a:spcPct val="20000"/>
              </a:spcBef>
            </a:pPr>
            <a:r>
              <a:rPr lang="fr-FR" sz="3200" b="1">
                <a:solidFill>
                  <a:srgbClr val="800000"/>
                </a:solidFill>
                <a:latin typeface="Times New Roman" pitchFamily="18" charset="0"/>
                <a:cs typeface="Times New Roman" pitchFamily="18" charset="0"/>
              </a:rPr>
              <a:t>	</a:t>
            </a:r>
          </a:p>
          <a:p>
            <a:pPr marL="342900" indent="-342900">
              <a:spcBef>
                <a:spcPct val="20000"/>
              </a:spcBef>
            </a:pPr>
            <a:r>
              <a:rPr lang="fr-FR" sz="3200" b="1">
                <a:solidFill>
                  <a:srgbClr val="800000"/>
                </a:solidFill>
                <a:latin typeface="Times New Roman" pitchFamily="18" charset="0"/>
                <a:cs typeface="Times New Roman" pitchFamily="18" charset="0"/>
              </a:rPr>
              <a:t>	</a:t>
            </a:r>
            <a:r>
              <a:rPr lang="fr-FR" sz="3200" b="1">
                <a:solidFill>
                  <a:srgbClr val="CC3300"/>
                </a:solidFill>
                <a:latin typeface="Times New Roman" pitchFamily="18" charset="0"/>
                <a:cs typeface="Times New Roman" pitchFamily="18" charset="0"/>
              </a:rPr>
              <a:t>Le goût </a:t>
            </a:r>
            <a:endParaRPr lang="fr-FR" sz="3200">
              <a:solidFill>
                <a:srgbClr val="CC3300"/>
              </a:solidFill>
              <a:latin typeface="Times New Roman" pitchFamily="18" charset="0"/>
              <a:cs typeface="Times New Roman" pitchFamily="18" charset="0"/>
            </a:endParaRPr>
          </a:p>
          <a:p>
            <a:pPr marL="342900" indent="-342900">
              <a:spcBef>
                <a:spcPct val="20000"/>
              </a:spcBef>
            </a:pPr>
            <a:r>
              <a:rPr lang="fr-FR">
                <a:solidFill>
                  <a:srgbClr val="CC3300"/>
                </a:solidFill>
                <a:latin typeface="Times New Roman" pitchFamily="18" charset="0"/>
                <a:cs typeface="Times New Roman" pitchFamily="18" charset="0"/>
              </a:rPr>
              <a:t>	</a:t>
            </a:r>
          </a:p>
          <a:p>
            <a:pPr marL="342900" indent="-342900">
              <a:spcBef>
                <a:spcPct val="20000"/>
              </a:spcBef>
            </a:pPr>
            <a:r>
              <a:rPr lang="fr-FR">
                <a:solidFill>
                  <a:srgbClr val="CC3300"/>
                </a:solidFill>
                <a:latin typeface="Times New Roman" pitchFamily="18" charset="0"/>
                <a:cs typeface="Times New Roman" pitchFamily="18" charset="0"/>
              </a:rPr>
              <a:t>	</a:t>
            </a:r>
            <a:r>
              <a:rPr lang="fr-FR" sz="2400">
                <a:solidFill>
                  <a:srgbClr val="CC3300"/>
                </a:solidFill>
                <a:latin typeface="Times New Roman" pitchFamily="18" charset="0"/>
                <a:cs typeface="Times New Roman" pitchFamily="18" charset="0"/>
              </a:rPr>
              <a:t>La langue compte 3000 papilles gustatives formées de cellules spécialisées dans les saveurs de base : salé, sucré, amère et acide ou aigre. Chaque saveur dispose donc d'une partie de la langue qui lui est réservée. Les cellules réceptrices captent les stimulations et transmettent au cerveau les signaux correspondants.</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378"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357379" name="Rectangle 3"/>
          <p:cNvSpPr>
            <a:spLocks noGrp="1" noChangeArrowheads="1"/>
          </p:cNvSpPr>
          <p:nvPr>
            <p:ph type="body" sz="half" idx="1"/>
          </p:nvPr>
        </p:nvSpPr>
        <p:spPr>
          <a:solidFill>
            <a:schemeClr val="bg1">
              <a:alpha val="50000"/>
            </a:schemeClr>
          </a:solidFill>
          <a:ln/>
        </p:spPr>
        <p:txBody>
          <a:bodyPr/>
          <a:lstStyle/>
          <a:p>
            <a:pPr>
              <a:buFontTx/>
              <a:buNone/>
            </a:pPr>
            <a:r>
              <a:rPr lang="fr-FR" sz="2400">
                <a:latin typeface="Times New Roman" pitchFamily="18" charset="0"/>
                <a:cs typeface="Times New Roman" pitchFamily="18" charset="0"/>
              </a:rPr>
              <a:t>	</a:t>
            </a:r>
          </a:p>
          <a:p>
            <a:pPr>
              <a:buFontTx/>
              <a:buNone/>
            </a:pPr>
            <a:endParaRPr lang="fr-FR" sz="2400">
              <a:latin typeface="Times New Roman" pitchFamily="18" charset="0"/>
              <a:cs typeface="Times New Roman" pitchFamily="18" charset="0"/>
            </a:endParaRPr>
          </a:p>
          <a:p>
            <a:pPr>
              <a:buFontTx/>
              <a:buNone/>
            </a:pPr>
            <a:r>
              <a:rPr lang="fr-FR" sz="2400">
                <a:latin typeface="Times New Roman" pitchFamily="18" charset="0"/>
                <a:cs typeface="Times New Roman" pitchFamily="18" charset="0"/>
              </a:rPr>
              <a:t>	</a:t>
            </a:r>
          </a:p>
          <a:p>
            <a:pPr>
              <a:buFontTx/>
              <a:buNone/>
            </a:pPr>
            <a:r>
              <a:rPr lang="fr-FR" sz="2400">
                <a:solidFill>
                  <a:srgbClr val="3399FF"/>
                </a:solidFill>
                <a:latin typeface="Times New Roman" pitchFamily="18" charset="0"/>
                <a:cs typeface="Times New Roman" pitchFamily="18" charset="0"/>
              </a:rPr>
              <a:t>	</a:t>
            </a:r>
          </a:p>
          <a:p>
            <a:pPr>
              <a:buFontTx/>
              <a:buNone/>
            </a:pPr>
            <a:r>
              <a:rPr lang="fr-FR" sz="2400">
                <a:solidFill>
                  <a:srgbClr val="800000"/>
                </a:solidFill>
                <a:latin typeface="Times New Roman" pitchFamily="18" charset="0"/>
                <a:cs typeface="Times New Roman" pitchFamily="18" charset="0"/>
              </a:rPr>
              <a:t>		</a:t>
            </a:r>
          </a:p>
          <a:p>
            <a:pPr>
              <a:buFontTx/>
              <a:buNone/>
            </a:pPr>
            <a:r>
              <a:rPr lang="fr-FR" sz="2400">
                <a:solidFill>
                  <a:srgbClr val="800000"/>
                </a:solidFill>
                <a:latin typeface="Times New Roman" pitchFamily="18" charset="0"/>
                <a:cs typeface="Times New Roman" pitchFamily="18" charset="0"/>
              </a:rPr>
              <a:t>		</a:t>
            </a:r>
            <a:endParaRPr lang="fr-FR" sz="2000">
              <a:solidFill>
                <a:srgbClr val="800000"/>
              </a:solidFill>
              <a:latin typeface="Times New Roman" pitchFamily="18" charset="0"/>
              <a:cs typeface="Times New Roman" pitchFamily="18" charset="0"/>
            </a:endParaRPr>
          </a:p>
        </p:txBody>
      </p:sp>
      <p:pic>
        <p:nvPicPr>
          <p:cNvPr id="357380" name="Picture 4" descr="Tongue_piercing"/>
          <p:cNvPicPr>
            <a:picLocks noGrp="1" noChangeAspect="1" noChangeArrowheads="1"/>
          </p:cNvPicPr>
          <p:nvPr>
            <p:ph sz="half" idx="2"/>
          </p:nvPr>
        </p:nvPicPr>
        <p:blipFill>
          <a:blip r:embed="rId3" cstate="print"/>
          <a:srcRect/>
          <a:stretch>
            <a:fillRect/>
          </a:stretch>
        </p:blipFill>
        <p:spPr>
          <a:xfrm>
            <a:off x="0" y="0"/>
            <a:ext cx="9296400" cy="7467600"/>
          </a:xfrm>
          <a:noFill/>
          <a:ln/>
        </p:spPr>
      </p:pic>
    </p:spTree>
  </p:cSld>
  <p:clrMapOvr>
    <a:masterClrMapping/>
  </p:clrMapOvr>
  <p:transition spd="slow">
    <p:push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2"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09923"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09924" name="Rectangle 4"/>
          <p:cNvSpPr>
            <a:spLocks noChangeArrowheads="1"/>
          </p:cNvSpPr>
          <p:nvPr/>
        </p:nvSpPr>
        <p:spPr bwMode="auto">
          <a:xfrm>
            <a:off x="457200" y="457200"/>
            <a:ext cx="8229600" cy="5668963"/>
          </a:xfrm>
          <a:prstGeom prst="rect">
            <a:avLst/>
          </a:prstGeom>
          <a:noFill/>
          <a:ln w="9525">
            <a:noFill/>
            <a:miter lim="800000"/>
            <a:headEnd/>
            <a:tailEnd/>
          </a:ln>
          <a:effectLst/>
        </p:spPr>
        <p:txBody>
          <a:bodyPr/>
          <a:lstStyle/>
          <a:p>
            <a:pPr marL="342900" indent="-342900">
              <a:spcBef>
                <a:spcPct val="20000"/>
              </a:spcBef>
            </a:pPr>
            <a:endParaRPr lang="fr-FR" sz="3200" b="1">
              <a:latin typeface="Times New Roman" pitchFamily="18" charset="0"/>
              <a:cs typeface="Times New Roman" pitchFamily="18" charset="0"/>
            </a:endParaRPr>
          </a:p>
          <a:p>
            <a:pPr marL="342900" indent="-342900">
              <a:spcBef>
                <a:spcPct val="20000"/>
              </a:spcBef>
            </a:pPr>
            <a:r>
              <a:rPr lang="fr-FR" sz="3200" b="1">
                <a:latin typeface="Times New Roman" pitchFamily="18" charset="0"/>
                <a:cs typeface="Times New Roman" pitchFamily="18" charset="0"/>
              </a:rPr>
              <a:t>	</a:t>
            </a:r>
          </a:p>
          <a:p>
            <a:pPr marL="342900" indent="-342900">
              <a:spcBef>
                <a:spcPct val="20000"/>
              </a:spcBef>
            </a:pPr>
            <a:r>
              <a:rPr lang="fr-FR" sz="3200" b="1">
                <a:latin typeface="Times New Roman" pitchFamily="18" charset="0"/>
                <a:cs typeface="Times New Roman" pitchFamily="18" charset="0"/>
              </a:rPr>
              <a:t>	</a:t>
            </a:r>
            <a:r>
              <a:rPr lang="fr-FR" sz="3200" b="1">
                <a:solidFill>
                  <a:srgbClr val="CC3300"/>
                </a:solidFill>
                <a:latin typeface="Times New Roman" pitchFamily="18" charset="0"/>
                <a:cs typeface="Times New Roman" pitchFamily="18" charset="0"/>
              </a:rPr>
              <a:t>L’odorat</a:t>
            </a:r>
            <a:endParaRPr lang="fr-FR" sz="3200">
              <a:solidFill>
                <a:srgbClr val="CC3300"/>
              </a:solidFill>
              <a:latin typeface="Times New Roman" pitchFamily="18" charset="0"/>
              <a:cs typeface="Times New Roman" pitchFamily="18" charset="0"/>
            </a:endParaRPr>
          </a:p>
          <a:p>
            <a:pPr marL="342900" indent="-342900">
              <a:spcBef>
                <a:spcPct val="20000"/>
              </a:spcBef>
            </a:pPr>
            <a:r>
              <a:rPr lang="fr-FR" sz="3200">
                <a:solidFill>
                  <a:srgbClr val="CC3300"/>
                </a:solidFill>
                <a:latin typeface="Times New Roman" pitchFamily="18" charset="0"/>
                <a:cs typeface="Times New Roman" pitchFamily="18" charset="0"/>
              </a:rPr>
              <a:t>	</a:t>
            </a:r>
            <a:r>
              <a:rPr lang="fr-FR" sz="2400">
                <a:solidFill>
                  <a:srgbClr val="CC3300"/>
                </a:solidFill>
                <a:latin typeface="Times New Roman" pitchFamily="18" charset="0"/>
                <a:cs typeface="Times New Roman" pitchFamily="18" charset="0"/>
              </a:rPr>
              <a:t>Le nez est un organe très sensible qui est capable de percevoir des milliers d'odeurs. Si on respire par le nez, l'air passe directement dans la gorge et une toute petite partie arrive alors aux cellules olfactives. Ces cellules vont transmettre des impulsions informatives au nerf olfactif qui envoie un signal électrique au cerveau, lui permettant de reconnaître l'odeur par le système olfactif. </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alla_finestra[1].jpg"/>
          <p:cNvPicPr>
            <a:picLocks noChangeAspect="1"/>
          </p:cNvPicPr>
          <p:nvPr/>
        </p:nvPicPr>
        <p:blipFill>
          <a:blip r:embed="rId2" cstate="print">
            <a:duotone>
              <a:schemeClr val="bg2">
                <a:shade val="45000"/>
                <a:satMod val="135000"/>
              </a:schemeClr>
              <a:prstClr val="white"/>
            </a:duotone>
          </a:blip>
          <a:stretch>
            <a:fillRect/>
          </a:stretch>
        </p:blipFill>
        <p:spPr>
          <a:xfrm>
            <a:off x="285720" y="357166"/>
            <a:ext cx="8429684" cy="6000791"/>
          </a:xfrm>
          <a:prstGeom prst="rect">
            <a:avLst/>
          </a:prstGeom>
        </p:spPr>
      </p:pic>
      <p:sp>
        <p:nvSpPr>
          <p:cNvPr id="178179" name="Titre 4"/>
          <p:cNvSpPr>
            <a:spLocks noGrp="1"/>
          </p:cNvSpPr>
          <p:nvPr>
            <p:ph type="title" idx="4294967295"/>
          </p:nvPr>
        </p:nvSpPr>
        <p:spPr>
          <a:xfrm>
            <a:off x="457200" y="142875"/>
            <a:ext cx="8229600" cy="1071563"/>
          </a:xfrm>
        </p:spPr>
        <p:txBody>
          <a:bodyPr/>
          <a:lstStyle/>
          <a:p>
            <a:pPr algn="l"/>
            <a:r>
              <a:rPr lang="fr-FR">
                <a:solidFill>
                  <a:srgbClr val="FF3300"/>
                </a:solidFill>
                <a:latin typeface="Times New Roman" pitchFamily="18" charset="0"/>
                <a:cs typeface="Times New Roman" pitchFamily="18" charset="0"/>
              </a:rPr>
              <a:t>Plan</a:t>
            </a:r>
          </a:p>
        </p:txBody>
      </p:sp>
      <p:sp>
        <p:nvSpPr>
          <p:cNvPr id="6" name="Espace réservé du contenu 5"/>
          <p:cNvSpPr>
            <a:spLocks noGrp="1"/>
          </p:cNvSpPr>
          <p:nvPr>
            <p:ph idx="4294967295"/>
          </p:nvPr>
        </p:nvSpPr>
        <p:spPr>
          <a:xfrm>
            <a:off x="533400" y="1219200"/>
            <a:ext cx="8229600" cy="5126038"/>
          </a:xfrm>
        </p:spPr>
        <p:txBody>
          <a:bodyPr>
            <a:normAutofit/>
          </a:bodyPr>
          <a:lstStyle/>
          <a:p>
            <a:pPr>
              <a:buFontTx/>
              <a:buNone/>
            </a:pPr>
            <a:endParaRPr lang="fr-FR" sz="2400" dirty="0">
              <a:solidFill>
                <a:srgbClr val="FFCCFF"/>
              </a:solidFill>
              <a:latin typeface="Times New Roman" pitchFamily="18" charset="0"/>
              <a:cs typeface="Times New Roman" pitchFamily="18" charset="0"/>
            </a:endParaRPr>
          </a:p>
          <a:p>
            <a:pPr>
              <a:buFontTx/>
              <a:buNone/>
            </a:pPr>
            <a:r>
              <a:rPr lang="fr-FR" sz="2400" dirty="0">
                <a:latin typeface="Times New Roman" pitchFamily="18" charset="0"/>
                <a:cs typeface="Times New Roman" pitchFamily="18" charset="0"/>
              </a:rPr>
              <a:t>Introduction</a:t>
            </a:r>
          </a:p>
          <a:p>
            <a:pPr>
              <a:buFontTx/>
              <a:buNone/>
            </a:pPr>
            <a:r>
              <a:rPr lang="fr-FR" sz="2400" dirty="0">
                <a:latin typeface="Times New Roman" pitchFamily="18" charset="0"/>
                <a:cs typeface="Times New Roman" pitchFamily="18" charset="0"/>
              </a:rPr>
              <a:t>I-   Le cadre conceptuel de la perception</a:t>
            </a:r>
          </a:p>
          <a:p>
            <a:pPr>
              <a:buFontTx/>
              <a:buNone/>
            </a:pPr>
            <a:r>
              <a:rPr lang="fr-FR" sz="2400" dirty="0">
                <a:latin typeface="Times New Roman" pitchFamily="18" charset="0"/>
                <a:cs typeface="Times New Roman" pitchFamily="18" charset="0"/>
              </a:rPr>
              <a:t>		1-Autour du mot ‘‘Perception’’</a:t>
            </a:r>
          </a:p>
          <a:p>
            <a:pPr>
              <a:buFontTx/>
              <a:buNone/>
            </a:pPr>
            <a:r>
              <a:rPr lang="fr-FR" sz="2400" dirty="0">
                <a:latin typeface="Times New Roman" pitchFamily="18" charset="0"/>
                <a:cs typeface="Times New Roman" pitchFamily="18" charset="0"/>
              </a:rPr>
              <a:t>		2- Comment percevons nous l’environnement?</a:t>
            </a:r>
          </a:p>
          <a:p>
            <a:pPr algn="ctr">
              <a:buFontTx/>
              <a:buNone/>
            </a:pPr>
            <a:endParaRPr lang="fr-FR" sz="2400" dirty="0">
              <a:solidFill>
                <a:schemeClr val="bg2"/>
              </a:solidFill>
              <a:latin typeface="Times New Roman" pitchFamily="18" charset="0"/>
              <a:cs typeface="Times New Roman" pitchFamily="18" charset="0"/>
            </a:endParaRPr>
          </a:p>
          <a:p>
            <a:pPr>
              <a:buFontTx/>
              <a:buNone/>
            </a:pPr>
            <a:r>
              <a:rPr lang="fr-FR" sz="2400" dirty="0">
                <a:solidFill>
                  <a:srgbClr val="FF3300"/>
                </a:solidFill>
                <a:latin typeface="Times New Roman" pitchFamily="18" charset="0"/>
                <a:cs typeface="Times New Roman" pitchFamily="18" charset="0"/>
              </a:rPr>
              <a:t>II- Le processus de la perception</a:t>
            </a:r>
          </a:p>
          <a:p>
            <a:pPr>
              <a:buFontTx/>
              <a:buNone/>
            </a:pPr>
            <a:r>
              <a:rPr lang="fr-FR" sz="2400" dirty="0">
                <a:solidFill>
                  <a:srgbClr val="FF3300"/>
                </a:solidFill>
                <a:latin typeface="Times New Roman" pitchFamily="18" charset="0"/>
                <a:cs typeface="Times New Roman" pitchFamily="18" charset="0"/>
              </a:rPr>
              <a:t>		1- L’organisation de la perception</a:t>
            </a:r>
          </a:p>
          <a:p>
            <a:pPr>
              <a:buFontTx/>
              <a:buNone/>
            </a:pPr>
            <a:r>
              <a:rPr lang="fr-FR" sz="2400" dirty="0">
                <a:solidFill>
                  <a:srgbClr val="FF3300"/>
                </a:solidFill>
                <a:latin typeface="Times New Roman" pitchFamily="18" charset="0"/>
                <a:cs typeface="Times New Roman" pitchFamily="18" charset="0"/>
              </a:rPr>
              <a:t>		2- Les caractéristiques de la perception</a:t>
            </a:r>
          </a:p>
          <a:p>
            <a:pPr>
              <a:buFontTx/>
              <a:buNone/>
            </a:pPr>
            <a:r>
              <a:rPr lang="fr-FR" sz="2400" dirty="0">
                <a:solidFill>
                  <a:srgbClr val="FF3300"/>
                </a:solidFill>
                <a:latin typeface="Times New Roman" pitchFamily="18" charset="0"/>
                <a:cs typeface="Times New Roman" pitchFamily="18" charset="0"/>
              </a:rPr>
              <a:t>		3- Les facteurs déterminants nos perceptions </a:t>
            </a:r>
          </a:p>
          <a:p>
            <a:pPr>
              <a:buFontTx/>
              <a:buNone/>
            </a:pPr>
            <a:endParaRPr lang="fr-FR" sz="2400" dirty="0">
              <a:solidFill>
                <a:srgbClr val="FF33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10947"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pic>
        <p:nvPicPr>
          <p:cNvPr id="210948" name="Picture 4" descr="5sens2"/>
          <p:cNvPicPr>
            <a:picLocks noChangeAspect="1" noChangeArrowheads="1"/>
          </p:cNvPicPr>
          <p:nvPr/>
        </p:nvPicPr>
        <p:blipFill>
          <a:blip r:embed="rId3" cstate="print"/>
          <a:srcRect/>
          <a:stretch>
            <a:fillRect/>
          </a:stretch>
        </p:blipFill>
        <p:spPr bwMode="auto">
          <a:xfrm>
            <a:off x="838200" y="685800"/>
            <a:ext cx="7315200" cy="5486400"/>
          </a:xfrm>
          <a:prstGeom prst="rect">
            <a:avLst/>
          </a:prstGeom>
          <a:noFill/>
        </p:spPr>
      </p:pic>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11971"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11972" name="Rectangle 4"/>
          <p:cNvSpPr>
            <a:spLocks noChangeArrowheads="1"/>
          </p:cNvSpPr>
          <p:nvPr/>
        </p:nvSpPr>
        <p:spPr bwMode="auto">
          <a:xfrm>
            <a:off x="457200" y="685800"/>
            <a:ext cx="8229600" cy="5440363"/>
          </a:xfrm>
          <a:prstGeom prst="rect">
            <a:avLst/>
          </a:prstGeom>
          <a:noFill/>
          <a:ln w="9525">
            <a:noFill/>
            <a:miter lim="800000"/>
            <a:headEnd/>
            <a:tailEnd/>
          </a:ln>
          <a:effectLst/>
        </p:spPr>
        <p:txBody>
          <a:bodyPr/>
          <a:lstStyle/>
          <a:p>
            <a:pPr marL="342900" indent="-342900">
              <a:spcBef>
                <a:spcPct val="20000"/>
              </a:spcBef>
            </a:pPr>
            <a:r>
              <a:rPr lang="fr-FR" sz="3200" b="1">
                <a:latin typeface="Times New Roman" pitchFamily="18" charset="0"/>
                <a:cs typeface="Times New Roman" pitchFamily="18" charset="0"/>
              </a:rPr>
              <a:t>	</a:t>
            </a:r>
          </a:p>
          <a:p>
            <a:pPr marL="342900" indent="-342900">
              <a:spcBef>
                <a:spcPct val="20000"/>
              </a:spcBef>
            </a:pPr>
            <a:r>
              <a:rPr lang="fr-FR" sz="3200" b="1">
                <a:latin typeface="Times New Roman" pitchFamily="18" charset="0"/>
                <a:cs typeface="Times New Roman" pitchFamily="18" charset="0"/>
              </a:rPr>
              <a:t>	</a:t>
            </a:r>
            <a:r>
              <a:rPr lang="fr-FR" sz="3200" b="1">
                <a:solidFill>
                  <a:srgbClr val="CC3300"/>
                </a:solidFill>
                <a:latin typeface="Times New Roman" pitchFamily="18" charset="0"/>
                <a:cs typeface="Times New Roman" pitchFamily="18" charset="0"/>
              </a:rPr>
              <a:t>Le toucher</a:t>
            </a:r>
            <a:endParaRPr lang="fr-FR" sz="3200">
              <a:solidFill>
                <a:srgbClr val="CC3300"/>
              </a:solidFill>
              <a:latin typeface="Times New Roman" pitchFamily="18" charset="0"/>
              <a:cs typeface="Times New Roman" pitchFamily="18" charset="0"/>
            </a:endParaRPr>
          </a:p>
          <a:p>
            <a:pPr marL="342900" indent="-342900">
              <a:spcBef>
                <a:spcPct val="20000"/>
              </a:spcBef>
            </a:pPr>
            <a:r>
              <a:rPr lang="fr-FR" sz="3200">
                <a:solidFill>
                  <a:srgbClr val="CC3300"/>
                </a:solidFill>
                <a:latin typeface="Times New Roman" pitchFamily="18" charset="0"/>
                <a:cs typeface="Times New Roman" pitchFamily="18" charset="0"/>
              </a:rPr>
              <a:t>	</a:t>
            </a:r>
          </a:p>
          <a:p>
            <a:pPr marL="342900" indent="-342900">
              <a:spcBef>
                <a:spcPct val="20000"/>
              </a:spcBef>
            </a:pPr>
            <a:r>
              <a:rPr lang="fr-FR" sz="3200">
                <a:solidFill>
                  <a:srgbClr val="CC3300"/>
                </a:solidFill>
                <a:latin typeface="Times New Roman" pitchFamily="18" charset="0"/>
                <a:cs typeface="Times New Roman" pitchFamily="18" charset="0"/>
              </a:rPr>
              <a:t>	</a:t>
            </a:r>
            <a:r>
              <a:rPr lang="fr-FR" sz="2400">
                <a:solidFill>
                  <a:srgbClr val="CC3300"/>
                </a:solidFill>
                <a:latin typeface="Times New Roman" pitchFamily="18" charset="0"/>
                <a:cs typeface="Times New Roman" pitchFamily="18" charset="0"/>
              </a:rPr>
              <a:t>Le toucher fournit des informations par contact de la peau avec la surface des corps. La peau a deux couches, son épaisseur est de un à quatre mm selon les parties du corps Elle est très élastique, ce qui lui permet une certaine plasticité. C'est par la peau que proviennent les sensations du toucher : tactile (reconnaissance de textures), thermique (le chaud, le froid), ou même émotionnelle (douleur, sensualité ...). </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02"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358403" name="Rectangle 3"/>
          <p:cNvSpPr>
            <a:spLocks noGrp="1" noChangeArrowheads="1"/>
          </p:cNvSpPr>
          <p:nvPr>
            <p:ph type="body" sz="half" idx="1"/>
          </p:nvPr>
        </p:nvSpPr>
        <p:spPr>
          <a:solidFill>
            <a:schemeClr val="bg1">
              <a:alpha val="50000"/>
            </a:schemeClr>
          </a:solidFill>
          <a:ln/>
        </p:spPr>
        <p:txBody>
          <a:bodyPr/>
          <a:lstStyle/>
          <a:p>
            <a:pPr>
              <a:buFontTx/>
              <a:buNone/>
            </a:pPr>
            <a:r>
              <a:rPr lang="fr-FR" sz="2400">
                <a:latin typeface="Times New Roman" pitchFamily="18" charset="0"/>
                <a:cs typeface="Times New Roman" pitchFamily="18" charset="0"/>
              </a:rPr>
              <a:t>	</a:t>
            </a:r>
          </a:p>
          <a:p>
            <a:pPr>
              <a:buFontTx/>
              <a:buNone/>
            </a:pPr>
            <a:endParaRPr lang="fr-FR" sz="2400">
              <a:latin typeface="Times New Roman" pitchFamily="18" charset="0"/>
              <a:cs typeface="Times New Roman" pitchFamily="18" charset="0"/>
            </a:endParaRPr>
          </a:p>
          <a:p>
            <a:pPr>
              <a:buFontTx/>
              <a:buNone/>
            </a:pPr>
            <a:r>
              <a:rPr lang="fr-FR" sz="2400">
                <a:latin typeface="Times New Roman" pitchFamily="18" charset="0"/>
                <a:cs typeface="Times New Roman" pitchFamily="18" charset="0"/>
              </a:rPr>
              <a:t>	</a:t>
            </a:r>
          </a:p>
          <a:p>
            <a:pPr>
              <a:buFontTx/>
              <a:buNone/>
            </a:pPr>
            <a:r>
              <a:rPr lang="fr-FR" sz="2400">
                <a:solidFill>
                  <a:srgbClr val="3399FF"/>
                </a:solidFill>
                <a:latin typeface="Times New Roman" pitchFamily="18" charset="0"/>
                <a:cs typeface="Times New Roman" pitchFamily="18" charset="0"/>
              </a:rPr>
              <a:t>	</a:t>
            </a:r>
          </a:p>
          <a:p>
            <a:pPr>
              <a:buFontTx/>
              <a:buNone/>
            </a:pPr>
            <a:r>
              <a:rPr lang="fr-FR" sz="2400">
                <a:solidFill>
                  <a:srgbClr val="800000"/>
                </a:solidFill>
                <a:latin typeface="Times New Roman" pitchFamily="18" charset="0"/>
                <a:cs typeface="Times New Roman" pitchFamily="18" charset="0"/>
              </a:rPr>
              <a:t>		</a:t>
            </a:r>
          </a:p>
          <a:p>
            <a:pPr>
              <a:buFontTx/>
              <a:buNone/>
            </a:pPr>
            <a:r>
              <a:rPr lang="fr-FR" sz="2400">
                <a:solidFill>
                  <a:srgbClr val="800000"/>
                </a:solidFill>
                <a:latin typeface="Times New Roman" pitchFamily="18" charset="0"/>
                <a:cs typeface="Times New Roman" pitchFamily="18" charset="0"/>
              </a:rPr>
              <a:t>		</a:t>
            </a:r>
            <a:endParaRPr lang="fr-FR" sz="2000">
              <a:solidFill>
                <a:srgbClr val="800000"/>
              </a:solidFill>
              <a:latin typeface="Times New Roman" pitchFamily="18" charset="0"/>
              <a:cs typeface="Times New Roman" pitchFamily="18" charset="0"/>
            </a:endParaRPr>
          </a:p>
        </p:txBody>
      </p:sp>
      <p:pic>
        <p:nvPicPr>
          <p:cNvPr id="358404" name="Picture 4" descr="slide74"/>
          <p:cNvPicPr>
            <a:picLocks noGrp="1" noChangeAspect="1" noChangeArrowheads="1"/>
          </p:cNvPicPr>
          <p:nvPr>
            <p:ph sz="quarter" idx="3"/>
          </p:nvPr>
        </p:nvPicPr>
        <p:blipFill>
          <a:blip r:embed="rId3" cstate="print"/>
          <a:srcRect/>
          <a:stretch>
            <a:fillRect/>
          </a:stretch>
        </p:blipFill>
        <p:spPr>
          <a:xfrm>
            <a:off x="0" y="0"/>
            <a:ext cx="9144000" cy="6858000"/>
          </a:xfrm>
          <a:noFill/>
          <a:ln/>
        </p:spPr>
      </p:pic>
    </p:spTree>
  </p:cSld>
  <p:clrMapOvr>
    <a:masterClrMapping/>
  </p:clrMapOvr>
  <p:transition spd="slow">
    <p:push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8"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49859"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 name="Titre 1"/>
          <p:cNvSpPr>
            <a:spLocks/>
          </p:cNvSpPr>
          <p:nvPr/>
        </p:nvSpPr>
        <p:spPr bwMode="auto">
          <a:xfrm>
            <a:off x="571500" y="2786063"/>
            <a:ext cx="8229600" cy="2166937"/>
          </a:xfrm>
          <a:prstGeom prst="rect">
            <a:avLst/>
          </a:prstGeom>
          <a:noFill/>
          <a:ln w="9525">
            <a:noFill/>
            <a:miter lim="800000"/>
            <a:headEnd/>
            <a:tailEnd/>
          </a:ln>
        </p:spPr>
        <p:txBody>
          <a:bodyPr anchor="ctr"/>
          <a:lstStyle/>
          <a:p>
            <a:pPr algn="ctr"/>
            <a:r>
              <a:rPr lang="fr-FR" sz="3200" dirty="0">
                <a:latin typeface="Times New Roman" pitchFamily="18" charset="0"/>
                <a:cs typeface="Times New Roman" pitchFamily="18" charset="0"/>
              </a:rPr>
              <a:t>   2- Comment percevons nous l’environnement</a:t>
            </a:r>
            <a:r>
              <a:rPr lang="fr-FR" sz="3200" dirty="0">
                <a:solidFill>
                  <a:schemeClr val="bg2"/>
                </a:solidFill>
                <a:latin typeface="Times New Roman" pitchFamily="18" charset="0"/>
                <a:cs typeface="Times New Roman" pitchFamily="18" charset="0"/>
              </a:rPr>
              <a:t>?</a:t>
            </a:r>
            <a:r>
              <a:rPr lang="fr-FR" sz="3200" dirty="0">
                <a:solidFill>
                  <a:srgbClr val="D9D9D9"/>
                </a:solidFill>
                <a:latin typeface="Times New Roman" pitchFamily="18" charset="0"/>
                <a:cs typeface="Times New Roman" pitchFamily="18" charset="0"/>
              </a:rPr>
              <a:t/>
            </a:r>
            <a:br>
              <a:rPr lang="fr-FR" sz="3200" dirty="0">
                <a:solidFill>
                  <a:srgbClr val="D9D9D9"/>
                </a:solidFill>
                <a:latin typeface="Times New Roman" pitchFamily="18" charset="0"/>
                <a:cs typeface="Times New Roman" pitchFamily="18" charset="0"/>
              </a:rPr>
            </a:br>
            <a:r>
              <a:rPr lang="fr-FR" sz="4000" dirty="0">
                <a:solidFill>
                  <a:schemeClr val="tx2"/>
                </a:solidFill>
              </a:rPr>
              <a:t>		</a:t>
            </a:r>
            <a:r>
              <a:rPr lang="fr-FR" b="1" dirty="0">
                <a:solidFill>
                  <a:srgbClr val="CC0066"/>
                </a:solidFill>
                <a:latin typeface="Times New Roman" pitchFamily="18" charset="0"/>
                <a:cs typeface="Times New Roman" pitchFamily="18" charset="0"/>
              </a:rPr>
              <a:t>b - La perception par L’expérience</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14019"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14020" name="Rectangle 4"/>
          <p:cNvSpPr>
            <a:spLocks noChangeArrowheads="1"/>
          </p:cNvSpPr>
          <p:nvPr/>
        </p:nvSpPr>
        <p:spPr bwMode="auto">
          <a:xfrm>
            <a:off x="457200" y="609600"/>
            <a:ext cx="8229600" cy="5516563"/>
          </a:xfrm>
          <a:prstGeom prst="rect">
            <a:avLst/>
          </a:prstGeom>
          <a:noFill/>
          <a:ln w="9525">
            <a:noFill/>
            <a:miter lim="800000"/>
            <a:headEnd/>
            <a:tailEnd/>
          </a:ln>
          <a:effectLst/>
        </p:spPr>
        <p:txBody>
          <a:bodyPr/>
          <a:lstStyle/>
          <a:p>
            <a:pPr marL="342900" indent="-342900">
              <a:spcBef>
                <a:spcPct val="20000"/>
              </a:spcBef>
            </a:pPr>
            <a:endParaRPr lang="fr-FR" sz="3200">
              <a:latin typeface="Times New Roman" pitchFamily="18" charset="0"/>
              <a:cs typeface="Times New Roman" pitchFamily="18" charset="0"/>
            </a:endParaRPr>
          </a:p>
          <a:p>
            <a:pPr marL="342900" indent="-342900">
              <a:spcBef>
                <a:spcPct val="20000"/>
              </a:spcBef>
            </a:pPr>
            <a:endParaRPr lang="fr-FR" sz="3200">
              <a:latin typeface="Times New Roman" pitchFamily="18" charset="0"/>
              <a:cs typeface="Times New Roman" pitchFamily="18" charset="0"/>
            </a:endParaRPr>
          </a:p>
          <a:p>
            <a:pPr marL="342900" indent="-342900">
              <a:spcBef>
                <a:spcPct val="20000"/>
              </a:spcBef>
            </a:pPr>
            <a:r>
              <a:rPr lang="fr-FR" sz="3200">
                <a:latin typeface="Times New Roman" pitchFamily="18" charset="0"/>
                <a:cs typeface="Times New Roman" pitchFamily="18" charset="0"/>
              </a:rPr>
              <a:t>		</a:t>
            </a:r>
          </a:p>
          <a:p>
            <a:pPr marL="342900" indent="-342900">
              <a:spcBef>
                <a:spcPct val="20000"/>
              </a:spcBef>
            </a:pPr>
            <a:r>
              <a:rPr lang="fr-FR" sz="3200">
                <a:latin typeface="Times New Roman" pitchFamily="18" charset="0"/>
                <a:cs typeface="Times New Roman" pitchFamily="18" charset="0"/>
              </a:rPr>
              <a:t>	</a:t>
            </a:r>
            <a:r>
              <a:rPr lang="fr-FR">
                <a:solidFill>
                  <a:srgbClr val="CC3300"/>
                </a:solidFill>
                <a:latin typeface="Times New Roman" pitchFamily="18" charset="0"/>
                <a:cs typeface="Times New Roman" pitchFamily="18" charset="0"/>
              </a:rPr>
              <a:t>La perception par l'expérience est un processus empirique, selon lequel toute perception serait le fruit de nos vécus et  apprentissages.</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2"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50883"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 name="Titre 1"/>
          <p:cNvSpPr>
            <a:spLocks/>
          </p:cNvSpPr>
          <p:nvPr/>
        </p:nvSpPr>
        <p:spPr bwMode="auto">
          <a:xfrm>
            <a:off x="571500" y="2786063"/>
            <a:ext cx="8229600" cy="2166937"/>
          </a:xfrm>
          <a:prstGeom prst="rect">
            <a:avLst/>
          </a:prstGeom>
          <a:noFill/>
          <a:ln w="9525">
            <a:noFill/>
            <a:miter lim="800000"/>
            <a:headEnd/>
            <a:tailEnd/>
          </a:ln>
        </p:spPr>
        <p:txBody>
          <a:bodyPr anchor="ctr"/>
          <a:lstStyle/>
          <a:p>
            <a:pPr algn="ctr"/>
            <a:r>
              <a:rPr lang="fr-FR" sz="3200" dirty="0">
                <a:latin typeface="Times New Roman" pitchFamily="18" charset="0"/>
                <a:cs typeface="Times New Roman" pitchFamily="18" charset="0"/>
              </a:rPr>
              <a:t>   2- Comment percevons nous l’environnement?</a:t>
            </a:r>
            <a:br>
              <a:rPr lang="fr-FR" sz="3200" dirty="0">
                <a:latin typeface="Times New Roman" pitchFamily="18" charset="0"/>
                <a:cs typeface="Times New Roman" pitchFamily="18" charset="0"/>
              </a:rPr>
            </a:br>
            <a:r>
              <a:rPr lang="fr-FR" sz="4000" dirty="0">
                <a:solidFill>
                  <a:schemeClr val="tx2"/>
                </a:solidFill>
              </a:rPr>
              <a:t>		 </a:t>
            </a:r>
            <a:r>
              <a:rPr lang="fr-FR" b="1" dirty="0">
                <a:solidFill>
                  <a:srgbClr val="CC0066"/>
                </a:solidFill>
                <a:latin typeface="Times New Roman" pitchFamily="18" charset="0"/>
                <a:cs typeface="Times New Roman" pitchFamily="18" charset="0"/>
              </a:rPr>
              <a:t>c - La perception par le raisonnement déductif</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19139" name="Rectangle 3"/>
          <p:cNvSpPr>
            <a:spLocks noGrp="1" noChangeArrowheads="1"/>
          </p:cNvSpPr>
          <p:nvPr>
            <p:ph type="body" idx="1"/>
          </p:nvPr>
        </p:nvSpPr>
        <p:spPr>
          <a:xfrm>
            <a:off x="0" y="0"/>
            <a:ext cx="9144000" cy="6858000"/>
          </a:xfrm>
          <a:solidFill>
            <a:schemeClr val="bg1">
              <a:alpha val="50000"/>
            </a:schemeClr>
          </a:solidFill>
          <a:ln>
            <a:solidFill>
              <a:schemeClr val="tx1"/>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19140" name="Rectangle 4"/>
          <p:cNvSpPr>
            <a:spLocks noChangeArrowheads="1"/>
          </p:cNvSpPr>
          <p:nvPr/>
        </p:nvSpPr>
        <p:spPr bwMode="auto">
          <a:xfrm>
            <a:off x="457200" y="609600"/>
            <a:ext cx="8229600" cy="5516563"/>
          </a:xfrm>
          <a:prstGeom prst="rect">
            <a:avLst/>
          </a:prstGeom>
          <a:noFill/>
          <a:ln w="9525">
            <a:noFill/>
            <a:miter lim="800000"/>
            <a:headEnd/>
            <a:tailEnd/>
          </a:ln>
          <a:effectLst/>
        </p:spPr>
        <p:txBody>
          <a:bodyPr/>
          <a:lstStyle/>
          <a:p>
            <a:pPr marL="342900" indent="-342900">
              <a:spcBef>
                <a:spcPct val="20000"/>
              </a:spcBef>
            </a:pPr>
            <a:r>
              <a:rPr lang="fr-FR" sz="3200">
                <a:latin typeface="Times New Roman" pitchFamily="18" charset="0"/>
                <a:cs typeface="Times New Roman" pitchFamily="18" charset="0"/>
              </a:rPr>
              <a:t>	</a:t>
            </a:r>
          </a:p>
          <a:p>
            <a:pPr marL="342900" indent="-342900">
              <a:spcBef>
                <a:spcPct val="20000"/>
              </a:spcBef>
            </a:pPr>
            <a:r>
              <a:rPr lang="fr-FR" sz="3200">
                <a:latin typeface="Times New Roman" pitchFamily="18" charset="0"/>
                <a:cs typeface="Times New Roman" pitchFamily="18" charset="0"/>
              </a:rPr>
              <a:t>	</a:t>
            </a:r>
          </a:p>
          <a:p>
            <a:pPr marL="342900" indent="-342900">
              <a:spcBef>
                <a:spcPct val="20000"/>
              </a:spcBef>
            </a:pPr>
            <a:r>
              <a:rPr lang="fr-FR" sz="3200">
                <a:latin typeface="Times New Roman" pitchFamily="18" charset="0"/>
                <a:cs typeface="Times New Roman" pitchFamily="18" charset="0"/>
              </a:rPr>
              <a:t>	</a:t>
            </a:r>
          </a:p>
          <a:p>
            <a:pPr marL="342900" indent="-342900">
              <a:spcBef>
                <a:spcPct val="20000"/>
              </a:spcBef>
            </a:pPr>
            <a:r>
              <a:rPr lang="fr-FR" sz="3200">
                <a:latin typeface="Times New Roman" pitchFamily="18" charset="0"/>
                <a:cs typeface="Times New Roman" pitchFamily="18" charset="0"/>
              </a:rPr>
              <a:t>	</a:t>
            </a:r>
            <a:r>
              <a:rPr lang="fr-FR">
                <a:solidFill>
                  <a:srgbClr val="CC3300"/>
                </a:solidFill>
                <a:latin typeface="Times New Roman" pitchFamily="18" charset="0"/>
                <a:cs typeface="Times New Roman" pitchFamily="18" charset="0"/>
              </a:rPr>
              <a:t>Les perceptions des uns et des autres interagissent pour aboutir à une vision structurée de l'ensemble. La perception individuelle est en grande partie une perception collective.</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2"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20163"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20164" name="Rectangle 4"/>
          <p:cNvSpPr>
            <a:spLocks noChangeArrowheads="1"/>
          </p:cNvSpPr>
          <p:nvPr/>
        </p:nvSpPr>
        <p:spPr bwMode="auto">
          <a:xfrm>
            <a:off x="457200" y="609600"/>
            <a:ext cx="8229600" cy="5516563"/>
          </a:xfrm>
          <a:prstGeom prst="rect">
            <a:avLst/>
          </a:prstGeom>
          <a:noFill/>
          <a:ln w="9525">
            <a:noFill/>
            <a:miter lim="800000"/>
            <a:headEnd/>
            <a:tailEnd/>
          </a:ln>
          <a:effectLst/>
        </p:spPr>
        <p:txBody>
          <a:bodyPr/>
          <a:lstStyle/>
          <a:p>
            <a:pPr marL="342900" indent="-342900">
              <a:spcBef>
                <a:spcPct val="20000"/>
              </a:spcBef>
            </a:pPr>
            <a:r>
              <a:rPr lang="fr-FR" sz="3200">
                <a:latin typeface="Times New Roman" pitchFamily="18" charset="0"/>
                <a:cs typeface="Times New Roman" pitchFamily="18" charset="0"/>
              </a:rPr>
              <a:t>	</a:t>
            </a:r>
          </a:p>
          <a:p>
            <a:pPr marL="342900" indent="-342900">
              <a:spcBef>
                <a:spcPct val="20000"/>
              </a:spcBef>
            </a:pPr>
            <a:r>
              <a:rPr lang="fr-FR" sz="3200">
                <a:latin typeface="Times New Roman" pitchFamily="18" charset="0"/>
                <a:cs typeface="Times New Roman" pitchFamily="18" charset="0"/>
              </a:rPr>
              <a:t>	</a:t>
            </a:r>
          </a:p>
          <a:p>
            <a:pPr marL="342900" indent="-342900">
              <a:spcBef>
                <a:spcPct val="20000"/>
              </a:spcBef>
            </a:pPr>
            <a:r>
              <a:rPr lang="fr-FR" sz="3200">
                <a:latin typeface="Times New Roman" pitchFamily="18" charset="0"/>
                <a:cs typeface="Times New Roman" pitchFamily="18" charset="0"/>
              </a:rPr>
              <a:t>	</a:t>
            </a:r>
          </a:p>
          <a:p>
            <a:pPr marL="342900" indent="-342900">
              <a:spcBef>
                <a:spcPct val="20000"/>
              </a:spcBef>
            </a:pPr>
            <a:r>
              <a:rPr lang="fr-FR" sz="3200">
                <a:latin typeface="Times New Roman" pitchFamily="18" charset="0"/>
                <a:cs typeface="Times New Roman" pitchFamily="18" charset="0"/>
              </a:rPr>
              <a:t>	</a:t>
            </a:r>
            <a:r>
              <a:rPr lang="fr-FR">
                <a:solidFill>
                  <a:srgbClr val="CC3300"/>
                </a:solidFill>
                <a:latin typeface="Times New Roman" pitchFamily="18" charset="0"/>
                <a:cs typeface="Times New Roman" pitchFamily="18" charset="0"/>
              </a:rPr>
              <a:t>La perception peut nous amener à faire des généralisations de cas singuliers, c'est-à-dire procéder par induction. </a:t>
            </a:r>
          </a:p>
          <a:p>
            <a:pPr marL="342900" indent="-342900">
              <a:spcBef>
                <a:spcPct val="20000"/>
              </a:spcBef>
            </a:pPr>
            <a:r>
              <a:rPr lang="fr-FR">
                <a:solidFill>
                  <a:srgbClr val="CC3300"/>
                </a:solidFill>
                <a:latin typeface="Times New Roman" pitchFamily="18" charset="0"/>
                <a:cs typeface="Times New Roman" pitchFamily="18" charset="0"/>
              </a:rPr>
              <a:t>	Les cas singuliers ne sont pas représentatifs d’où le risque d’erreur.</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51907"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endParaRPr lang="fr-FR" sz="2400">
              <a:solidFill>
                <a:srgbClr val="800000"/>
              </a:solidFill>
              <a:latin typeface="Times New Roman" pitchFamily="18" charset="0"/>
              <a:cs typeface="Times New Roman" pitchFamily="18" charset="0"/>
            </a:endParaRPr>
          </a:p>
        </p:txBody>
      </p:sp>
      <p:sp>
        <p:nvSpPr>
          <p:cNvPr id="2" name="Titre 1"/>
          <p:cNvSpPr>
            <a:spLocks/>
          </p:cNvSpPr>
          <p:nvPr/>
        </p:nvSpPr>
        <p:spPr bwMode="auto">
          <a:xfrm>
            <a:off x="571500" y="2786063"/>
            <a:ext cx="8229600" cy="2166937"/>
          </a:xfrm>
          <a:prstGeom prst="rect">
            <a:avLst/>
          </a:prstGeom>
          <a:noFill/>
          <a:ln w="9525">
            <a:noFill/>
            <a:miter lim="800000"/>
            <a:headEnd/>
            <a:tailEnd/>
          </a:ln>
        </p:spPr>
        <p:txBody>
          <a:bodyPr anchor="ctr"/>
          <a:lstStyle/>
          <a:p>
            <a:pPr algn="ctr"/>
            <a:r>
              <a:rPr lang="fr-FR" sz="3200" dirty="0">
                <a:latin typeface="Times New Roman" pitchFamily="18" charset="0"/>
                <a:cs typeface="Times New Roman" pitchFamily="18" charset="0"/>
              </a:rPr>
              <a:t>   2- Comment percevons nous l’environnement?</a:t>
            </a:r>
            <a:br>
              <a:rPr lang="fr-FR" sz="3200" dirty="0">
                <a:latin typeface="Times New Roman" pitchFamily="18" charset="0"/>
                <a:cs typeface="Times New Roman" pitchFamily="18" charset="0"/>
              </a:rPr>
            </a:br>
            <a:r>
              <a:rPr lang="fr-FR" sz="4000" dirty="0">
                <a:solidFill>
                  <a:schemeClr val="tx2"/>
                </a:solidFill>
              </a:rPr>
              <a:t>		</a:t>
            </a:r>
            <a:r>
              <a:rPr lang="fr-FR" sz="4000" b="1" dirty="0">
                <a:solidFill>
                  <a:schemeClr val="tx2"/>
                </a:solidFill>
              </a:rPr>
              <a:t>	 </a:t>
            </a:r>
            <a:r>
              <a:rPr lang="fr-FR" b="1" dirty="0">
                <a:solidFill>
                  <a:srgbClr val="CC0066"/>
                </a:solidFill>
                <a:latin typeface="Times New Roman" pitchFamily="18" charset="0"/>
                <a:cs typeface="Times New Roman" pitchFamily="18" charset="0"/>
              </a:rPr>
              <a:t>d - La perception par l’intuition</a:t>
            </a:r>
            <a:r>
              <a:rPr lang="fr-FR" sz="4000" dirty="0">
                <a:solidFill>
                  <a:schemeClr val="tx2"/>
                </a:solidFill>
              </a:rPr>
              <a:t> 	 </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descr="eyesmetal"/>
          <p:cNvPicPr>
            <a:picLocks noChangeAspect="1" noChangeArrowheads="1"/>
          </p:cNvPicPr>
          <p:nvPr/>
        </p:nvPicPr>
        <p:blipFill>
          <a:blip r:embed="rId2" cstate="print"/>
          <a:srcRect/>
          <a:stretch>
            <a:fillRect/>
          </a:stretch>
        </p:blipFill>
        <p:spPr bwMode="auto">
          <a:xfrm>
            <a:off x="914400" y="762000"/>
            <a:ext cx="7215188" cy="5411788"/>
          </a:xfrm>
          <a:prstGeom prst="rect">
            <a:avLst/>
          </a:prstGeom>
          <a:noFill/>
        </p:spPr>
      </p:pic>
      <p:sp>
        <p:nvSpPr>
          <p:cNvPr id="221187" name="Rectangle 3"/>
          <p:cNvSpPr>
            <a:spLocks noGrp="1" noChangeArrowheads="1"/>
          </p:cNvSpPr>
          <p:nvPr>
            <p:ph type="body" idx="1"/>
          </p:nvPr>
        </p:nvSpPr>
        <p:spPr>
          <a:xfrm>
            <a:off x="0" y="0"/>
            <a:ext cx="9144000" cy="6858000"/>
          </a:xfrm>
          <a:solidFill>
            <a:schemeClr val="bg1">
              <a:alpha val="50000"/>
            </a:schemeClr>
          </a:solidFill>
          <a:ln/>
        </p:spPr>
        <p:txBody>
          <a:bodyPr/>
          <a:lstStyle/>
          <a:p>
            <a:pPr>
              <a:buFontTx/>
              <a:buNone/>
            </a:pPr>
            <a:r>
              <a:rPr lang="fr-FR" sz="2800">
                <a:latin typeface="Times New Roman" pitchFamily="18" charset="0"/>
                <a:cs typeface="Times New Roman" pitchFamily="18" charset="0"/>
              </a:rPr>
              <a:t>	</a:t>
            </a:r>
          </a:p>
          <a:p>
            <a:pPr>
              <a:buFontTx/>
              <a:buNone/>
            </a:pPr>
            <a:endParaRPr lang="fr-FR" sz="2800">
              <a:latin typeface="Times New Roman" pitchFamily="18" charset="0"/>
              <a:cs typeface="Times New Roman" pitchFamily="18" charset="0"/>
            </a:endParaRPr>
          </a:p>
          <a:p>
            <a:pPr>
              <a:buFontTx/>
              <a:buNone/>
            </a:pPr>
            <a:r>
              <a:rPr lang="fr-FR" sz="2800">
                <a:latin typeface="Times New Roman" pitchFamily="18" charset="0"/>
                <a:cs typeface="Times New Roman" pitchFamily="18" charset="0"/>
              </a:rPr>
              <a:t>	</a:t>
            </a:r>
          </a:p>
          <a:p>
            <a:pPr>
              <a:buFontTx/>
              <a:buNone/>
            </a:pPr>
            <a:r>
              <a:rPr lang="fr-FR" sz="2800">
                <a:solidFill>
                  <a:srgbClr val="3399FF"/>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p>
          <a:p>
            <a:pPr>
              <a:buFontTx/>
              <a:buNone/>
            </a:pPr>
            <a:r>
              <a:rPr lang="fr-FR" sz="2800">
                <a:solidFill>
                  <a:srgbClr val="800000"/>
                </a:solidFill>
                <a:latin typeface="Times New Roman" pitchFamily="18" charset="0"/>
                <a:cs typeface="Times New Roman" pitchFamily="18" charset="0"/>
              </a:rPr>
              <a:t>		</a:t>
            </a:r>
            <a:r>
              <a:rPr lang="fr-FR" sz="2800">
                <a:solidFill>
                  <a:srgbClr val="CC3300"/>
                </a:solidFill>
                <a:latin typeface="Times New Roman" pitchFamily="18" charset="0"/>
                <a:cs typeface="Times New Roman" pitchFamily="18" charset="0"/>
              </a:rPr>
              <a:t>Contrairement à la perception par l’expérience, le 	percevant laisse émotions, situation, contexte, </a:t>
            </a:r>
          </a:p>
          <a:p>
            <a:pPr>
              <a:buFontTx/>
              <a:buNone/>
            </a:pPr>
            <a:r>
              <a:rPr lang="fr-FR" sz="2800">
                <a:solidFill>
                  <a:srgbClr val="CC3300"/>
                </a:solidFill>
                <a:latin typeface="Times New Roman" pitchFamily="18" charset="0"/>
                <a:cs typeface="Times New Roman" pitchFamily="18" charset="0"/>
              </a:rPr>
              <a:t>		jugement et convictions influencer sa perception. </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alla_finestra[1].jpg"/>
          <p:cNvPicPr>
            <a:picLocks noChangeAspect="1"/>
          </p:cNvPicPr>
          <p:nvPr/>
        </p:nvPicPr>
        <p:blipFill>
          <a:blip r:embed="rId2" cstate="print">
            <a:duotone>
              <a:schemeClr val="bg2">
                <a:shade val="45000"/>
                <a:satMod val="135000"/>
              </a:schemeClr>
              <a:prstClr val="white"/>
            </a:duotone>
          </a:blip>
          <a:stretch>
            <a:fillRect/>
          </a:stretch>
        </p:blipFill>
        <p:spPr>
          <a:xfrm>
            <a:off x="285720" y="357166"/>
            <a:ext cx="8429684" cy="6000791"/>
          </a:xfrm>
          <a:prstGeom prst="rect">
            <a:avLst/>
          </a:prstGeom>
        </p:spPr>
      </p:pic>
      <p:sp>
        <p:nvSpPr>
          <p:cNvPr id="39938" name="Titre 4"/>
          <p:cNvSpPr>
            <a:spLocks noGrp="1"/>
          </p:cNvSpPr>
          <p:nvPr>
            <p:ph type="title" idx="4294967295"/>
          </p:nvPr>
        </p:nvSpPr>
        <p:spPr>
          <a:xfrm>
            <a:off x="457200" y="142875"/>
            <a:ext cx="8229600" cy="1071563"/>
          </a:xfrm>
        </p:spPr>
        <p:txBody>
          <a:bodyPr/>
          <a:lstStyle/>
          <a:p>
            <a:pPr algn="l"/>
            <a:r>
              <a:rPr lang="fr-FR">
                <a:solidFill>
                  <a:srgbClr val="FF3300"/>
                </a:solidFill>
                <a:latin typeface="Times New Roman" pitchFamily="18" charset="0"/>
                <a:cs typeface="Times New Roman" pitchFamily="18" charset="0"/>
              </a:rPr>
              <a:t>Plan</a:t>
            </a:r>
          </a:p>
        </p:txBody>
      </p:sp>
      <p:sp>
        <p:nvSpPr>
          <p:cNvPr id="6" name="Espace réservé du contenu 5"/>
          <p:cNvSpPr>
            <a:spLocks noGrp="1"/>
          </p:cNvSpPr>
          <p:nvPr>
            <p:ph idx="4294967295"/>
          </p:nvPr>
        </p:nvSpPr>
        <p:spPr>
          <a:xfrm>
            <a:off x="500063" y="1214438"/>
            <a:ext cx="8229600" cy="5126037"/>
          </a:xfrm>
        </p:spPr>
        <p:txBody>
          <a:bodyPr>
            <a:normAutofit/>
          </a:bodyPr>
          <a:lstStyle/>
          <a:p>
            <a:pPr>
              <a:buFontTx/>
              <a:buNone/>
            </a:pPr>
            <a:r>
              <a:rPr lang="fr-FR" sz="2400" dirty="0">
                <a:solidFill>
                  <a:srgbClr val="FF3300"/>
                </a:solidFill>
                <a:latin typeface="Times New Roman" pitchFamily="18" charset="0"/>
                <a:cs typeface="Times New Roman" pitchFamily="18" charset="0"/>
              </a:rPr>
              <a:t>III- La perception d’autrui ou la perception sociale </a:t>
            </a:r>
          </a:p>
          <a:p>
            <a:pPr>
              <a:buFontTx/>
              <a:buNone/>
            </a:pPr>
            <a:r>
              <a:rPr lang="fr-FR" sz="2400" dirty="0">
                <a:solidFill>
                  <a:srgbClr val="FF3300"/>
                </a:solidFill>
                <a:latin typeface="Times New Roman" pitchFamily="18" charset="0"/>
                <a:cs typeface="Times New Roman" pitchFamily="18" charset="0"/>
              </a:rPr>
              <a:t>		1- La perception de la personne</a:t>
            </a:r>
          </a:p>
          <a:p>
            <a:pPr>
              <a:buFontTx/>
              <a:buNone/>
            </a:pPr>
            <a:r>
              <a:rPr lang="fr-FR" sz="2400" dirty="0">
                <a:solidFill>
                  <a:srgbClr val="FF3300"/>
                </a:solidFill>
                <a:latin typeface="Times New Roman" pitchFamily="18" charset="0"/>
                <a:cs typeface="Times New Roman" pitchFamily="18" charset="0"/>
              </a:rPr>
              <a:t>		2- Les attributions : modes de perception des     	      	    causes du comportement</a:t>
            </a:r>
          </a:p>
          <a:p>
            <a:pPr>
              <a:buFontTx/>
              <a:buNone/>
            </a:pPr>
            <a:endParaRPr lang="fr-FR" sz="2400" dirty="0">
              <a:solidFill>
                <a:srgbClr val="FF3300"/>
              </a:solidFill>
              <a:latin typeface="Times New Roman" pitchFamily="18" charset="0"/>
              <a:cs typeface="Times New Roman" pitchFamily="18" charset="0"/>
            </a:endParaRPr>
          </a:p>
          <a:p>
            <a:pPr>
              <a:buFontTx/>
              <a:buNone/>
            </a:pPr>
            <a:r>
              <a:rPr lang="fr-FR" sz="2400" dirty="0">
                <a:latin typeface="Times New Roman" pitchFamily="18" charset="0"/>
                <a:cs typeface="Times New Roman" pitchFamily="18" charset="0"/>
              </a:rPr>
              <a:t>VI- Les erreurs perceptuelles </a:t>
            </a:r>
          </a:p>
          <a:p>
            <a:pPr>
              <a:buFontTx/>
              <a:buNone/>
            </a:pPr>
            <a:r>
              <a:rPr lang="fr-FR" sz="2400" dirty="0">
                <a:latin typeface="Times New Roman" pitchFamily="18" charset="0"/>
                <a:cs typeface="Times New Roman" pitchFamily="18" charset="0"/>
              </a:rPr>
              <a:t>		1- La défense perceptive</a:t>
            </a:r>
          </a:p>
          <a:p>
            <a:pPr>
              <a:buFontTx/>
              <a:buNone/>
            </a:pPr>
            <a:r>
              <a:rPr lang="fr-FR" sz="2400" dirty="0">
                <a:latin typeface="Times New Roman" pitchFamily="18" charset="0"/>
                <a:cs typeface="Times New Roman" pitchFamily="18" charset="0"/>
              </a:rPr>
              <a:t>		2- Le stéréotype</a:t>
            </a:r>
          </a:p>
          <a:p>
            <a:pPr>
              <a:buFontTx/>
              <a:buNone/>
            </a:pPr>
            <a:r>
              <a:rPr lang="fr-FR" sz="2400" dirty="0">
                <a:latin typeface="Times New Roman" pitchFamily="18" charset="0"/>
                <a:cs typeface="Times New Roman" pitchFamily="18" charset="0"/>
              </a:rPr>
              <a:t>V- Perception et Management des Ressources Humaines</a:t>
            </a:r>
          </a:p>
          <a:p>
            <a:pPr>
              <a:buFontTx/>
              <a:buNone/>
            </a:pPr>
            <a:endParaRPr lang="fr-FR" sz="2400" dirty="0">
              <a:latin typeface="Times New Roman" pitchFamily="18" charset="0"/>
              <a:cs typeface="Times New Roman" pitchFamily="18" charset="0"/>
            </a:endParaRPr>
          </a:p>
          <a:p>
            <a:pPr>
              <a:buFontTx/>
              <a:buNone/>
            </a:pPr>
            <a:r>
              <a:rPr lang="fr-FR" sz="2400" dirty="0">
                <a:latin typeface="Times New Roman" pitchFamily="18" charset="0"/>
                <a:cs typeface="Times New Roman" pitchFamily="18" charset="0"/>
              </a:rPr>
              <a:t>Conclusion</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4"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59075" name="WordArt 3"/>
          <p:cNvSpPr>
            <a:spLocks noChangeArrowheads="1" noChangeShapeType="1" noTextEdit="1"/>
          </p:cNvSpPr>
          <p:nvPr/>
        </p:nvSpPr>
        <p:spPr bwMode="auto">
          <a:xfrm>
            <a:off x="304800" y="762000"/>
            <a:ext cx="8610600" cy="7467600"/>
          </a:xfrm>
          <a:prstGeom prst="rect">
            <a:avLst/>
          </a:prstGeom>
        </p:spPr>
        <p:txBody>
          <a:bodyPr spcFirstLastPara="1" wrap="none" fromWordArt="1">
            <a:prstTxWarp prst="textArchUp">
              <a:avLst>
                <a:gd name="adj" fmla="val 10774207"/>
              </a:avLst>
            </a:prstTxWarp>
          </a:bodyPr>
          <a:lstStyle/>
          <a:p>
            <a:pPr algn="ctr"/>
            <a:r>
              <a:rPr lang="fr-FR" sz="3600" kern="10">
                <a:ln w="9525">
                  <a:solidFill>
                    <a:srgbClr val="000000"/>
                  </a:solidFill>
                  <a:round/>
                  <a:headEnd/>
                  <a:tailEnd/>
                </a:ln>
                <a:solidFill>
                  <a:srgbClr val="FF6600"/>
                </a:solidFill>
                <a:latin typeface="Arial Black"/>
              </a:rPr>
              <a:t>Le processus de la perception</a:t>
            </a:r>
          </a:p>
        </p:txBody>
      </p:sp>
    </p:spTree>
  </p:cSld>
  <p:clrMapOvr>
    <a:masterClrMapping/>
  </p:clrMapOvr>
  <p:transition spd="med">
    <p:wheel spokes="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098"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60099" name="WordArt 3"/>
          <p:cNvSpPr>
            <a:spLocks noChangeArrowheads="1" noChangeShapeType="1" noTextEdit="1"/>
          </p:cNvSpPr>
          <p:nvPr/>
        </p:nvSpPr>
        <p:spPr bwMode="auto">
          <a:xfrm>
            <a:off x="304800" y="762000"/>
            <a:ext cx="8610600" cy="7467600"/>
          </a:xfrm>
          <a:prstGeom prst="rect">
            <a:avLst/>
          </a:prstGeom>
        </p:spPr>
        <p:txBody>
          <a:bodyPr spcFirstLastPara="1" wrap="none" fromWordArt="1">
            <a:prstTxWarp prst="textArchUp">
              <a:avLst>
                <a:gd name="adj" fmla="val 10774207"/>
              </a:avLst>
            </a:prstTxWarp>
          </a:bodyPr>
          <a:lstStyle/>
          <a:p>
            <a:pPr algn="ctr"/>
            <a:r>
              <a:rPr lang="fr-FR" sz="3600" kern="10">
                <a:ln w="9525">
                  <a:solidFill>
                    <a:srgbClr val="000000"/>
                  </a:solidFill>
                  <a:round/>
                  <a:headEnd/>
                  <a:tailEnd/>
                </a:ln>
                <a:solidFill>
                  <a:srgbClr val="FF6600"/>
                </a:solidFill>
                <a:latin typeface="Arial Black"/>
              </a:rPr>
              <a:t>Le processus de la perception</a:t>
            </a:r>
          </a:p>
        </p:txBody>
      </p:sp>
      <p:sp>
        <p:nvSpPr>
          <p:cNvPr id="260102" name="Rectangle 6"/>
          <p:cNvSpPr>
            <a:spLocks noChangeArrowheads="1"/>
          </p:cNvSpPr>
          <p:nvPr/>
        </p:nvSpPr>
        <p:spPr bwMode="auto">
          <a:xfrm>
            <a:off x="990600" y="5715000"/>
            <a:ext cx="7162800" cy="5334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1- L’organisation de la perception</a:t>
            </a:r>
          </a:p>
        </p:txBody>
      </p:sp>
    </p:spTree>
  </p:cSld>
  <p:clrMapOvr>
    <a:masterClrMapping/>
  </p:clrMapOvr>
  <p:transition spd="med">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p:cNvSpPr>
            <a:spLocks noGrp="1" noChangeArrowheads="1"/>
          </p:cNvSpPr>
          <p:nvPr>
            <p:ph type="body" idx="1"/>
          </p:nvPr>
        </p:nvSpPr>
        <p:spPr>
          <a:xfrm>
            <a:off x="381000" y="685800"/>
            <a:ext cx="8229600" cy="5257800"/>
          </a:xfrm>
          <a:solidFill>
            <a:schemeClr val="bg1">
              <a:alpha val="20000"/>
            </a:schemeClr>
          </a:solidFill>
          <a:ln/>
        </p:spPr>
        <p:txBody>
          <a:bodyPr/>
          <a:lstStyle/>
          <a:p>
            <a:pPr>
              <a:buFontTx/>
              <a:buNone/>
            </a:pPr>
            <a:r>
              <a:rPr lang="fr-FR">
                <a:solidFill>
                  <a:srgbClr val="000099"/>
                </a:solidFill>
                <a:latin typeface="Times New Roman" pitchFamily="18" charset="0"/>
                <a:cs typeface="Times New Roman" pitchFamily="18" charset="0"/>
              </a:rPr>
              <a:t>	</a:t>
            </a:r>
          </a:p>
          <a:p>
            <a:pPr>
              <a:buFontTx/>
              <a:buNone/>
            </a:pPr>
            <a:r>
              <a:rPr lang="fr-FR">
                <a:solidFill>
                  <a:srgbClr val="000099"/>
                </a:solidFill>
                <a:latin typeface="Times New Roman" pitchFamily="18" charset="0"/>
                <a:cs typeface="Times New Roman" pitchFamily="18" charset="0"/>
              </a:rPr>
              <a:t>	</a:t>
            </a:r>
          </a:p>
          <a:p>
            <a:pPr>
              <a:buFontTx/>
              <a:buNone/>
            </a:pPr>
            <a:r>
              <a:rPr lang="fr-FR">
                <a:solidFill>
                  <a:srgbClr val="000099"/>
                </a:solidFill>
                <a:latin typeface="Times New Roman" pitchFamily="18" charset="0"/>
                <a:cs typeface="Times New Roman" pitchFamily="18" charset="0"/>
              </a:rPr>
              <a:t>	</a:t>
            </a:r>
            <a:r>
              <a:rPr lang="fr-FR" sz="2800">
                <a:solidFill>
                  <a:srgbClr val="993300"/>
                </a:solidFill>
                <a:latin typeface="Times New Roman" pitchFamily="18" charset="0"/>
                <a:cs typeface="Times New Roman" pitchFamily="18" charset="0"/>
              </a:rPr>
              <a:t>L’organisation de la perception est le processus par lequel les sujets regroupent les stimuli de l’environnement pour les agencer en structures identifiables.</a:t>
            </a:r>
          </a:p>
          <a:p>
            <a:pPr>
              <a:buFontTx/>
              <a:buNone/>
            </a:pPr>
            <a:r>
              <a:rPr lang="fr-FR" sz="2800">
                <a:solidFill>
                  <a:srgbClr val="993300"/>
                </a:solidFill>
                <a:latin typeface="Times New Roman" pitchFamily="18" charset="0"/>
                <a:cs typeface="Times New Roman" pitchFamily="18" charset="0"/>
              </a:rPr>
              <a:t>	- L’illusion</a:t>
            </a:r>
          </a:p>
          <a:p>
            <a:pPr>
              <a:buFontTx/>
              <a:buNone/>
            </a:pPr>
            <a:r>
              <a:rPr lang="fr-FR" sz="2800">
                <a:solidFill>
                  <a:srgbClr val="993300"/>
                </a:solidFill>
                <a:latin typeface="Times New Roman" pitchFamily="18" charset="0"/>
                <a:cs typeface="Times New Roman" pitchFamily="18" charset="0"/>
              </a:rPr>
              <a:t>	- Les lois de la gestalt théorie </a:t>
            </a:r>
          </a:p>
          <a:p>
            <a:pPr>
              <a:buFontTx/>
              <a:buNone/>
            </a:pPr>
            <a:endParaRPr lang="fr-FR" sz="2800">
              <a:solidFill>
                <a:srgbClr val="993300"/>
              </a:solidFill>
              <a:latin typeface="Times New Roman" pitchFamily="18" charset="0"/>
              <a:cs typeface="Times New Roman" pitchFamily="18" charset="0"/>
            </a:endParaRPr>
          </a:p>
          <a:p>
            <a:endParaRPr lang="fr-FR" sz="2800">
              <a:solidFill>
                <a:srgbClr val="9933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26308">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6308">
                                            <p:txEl>
                                              <p:pRg st="3" end="3"/>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263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subTitle" idx="1"/>
          </p:nvPr>
        </p:nvSpPr>
        <p:spPr>
          <a:xfrm>
            <a:off x="468313" y="1341438"/>
            <a:ext cx="8424862" cy="3763962"/>
          </a:xfrm>
          <a:solidFill>
            <a:schemeClr val="bg1">
              <a:alpha val="20000"/>
            </a:schemeClr>
          </a:solidFill>
          <a:ln/>
        </p:spPr>
        <p:txBody>
          <a:bodyPr/>
          <a:lstStyle/>
          <a:p>
            <a:pPr algn="l"/>
            <a:endParaRPr lang="fr-FR" sz="2400">
              <a:latin typeface="Times New Roman" pitchFamily="18" charset="0"/>
            </a:endParaRPr>
          </a:p>
          <a:p>
            <a:pPr algn="l"/>
            <a:r>
              <a:rPr lang="fr-FR" sz="2600">
                <a:solidFill>
                  <a:srgbClr val="993300"/>
                </a:solidFill>
                <a:latin typeface="Times New Roman" pitchFamily="18" charset="0"/>
              </a:rPr>
              <a:t>A la différence de l'</a:t>
            </a:r>
            <a:r>
              <a:rPr lang="fr-FR" sz="2600" i="1">
                <a:solidFill>
                  <a:srgbClr val="993300"/>
                </a:solidFill>
                <a:latin typeface="Times New Roman" pitchFamily="18" charset="0"/>
              </a:rPr>
              <a:t>hallucination </a:t>
            </a:r>
            <a:r>
              <a:rPr lang="fr-FR" sz="2600">
                <a:solidFill>
                  <a:srgbClr val="993300"/>
                </a:solidFill>
                <a:latin typeface="Times New Roman" pitchFamily="18" charset="0"/>
              </a:rPr>
              <a:t>qui se définit comme une fausse perception, (une sensation immédiate de réalité comparable à celle d'une perception réelle mais sans objet réel), </a:t>
            </a:r>
            <a:r>
              <a:rPr lang="fr-FR" b="1" i="1" u="sng">
                <a:solidFill>
                  <a:srgbClr val="993300"/>
                </a:solidFill>
                <a:latin typeface="Times New Roman" pitchFamily="18" charset="0"/>
              </a:rPr>
              <a:t>l'illusion</a:t>
            </a:r>
            <a:r>
              <a:rPr lang="fr-FR" sz="2600" i="1">
                <a:solidFill>
                  <a:srgbClr val="993300"/>
                </a:solidFill>
                <a:latin typeface="Times New Roman" pitchFamily="18" charset="0"/>
              </a:rPr>
              <a:t> </a:t>
            </a:r>
            <a:r>
              <a:rPr lang="fr-FR" sz="2600">
                <a:solidFill>
                  <a:srgbClr val="993300"/>
                </a:solidFill>
                <a:latin typeface="Times New Roman" pitchFamily="18" charset="0"/>
              </a:rPr>
              <a:t>peut se définir comme la perception « erronée » d'un objet bien réel. Les phénomènes d'illusion impliquent donc directement les processus de construction et d'interprétation perceptive d'un objet</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body" idx="1"/>
          </p:nvPr>
        </p:nvSpPr>
        <p:spPr>
          <a:xfrm>
            <a:off x="457200" y="1749425"/>
            <a:ext cx="8229600" cy="4525963"/>
          </a:xfrm>
          <a:solidFill>
            <a:schemeClr val="bg1">
              <a:alpha val="20000"/>
            </a:schemeClr>
          </a:solidFill>
        </p:spPr>
        <p:txBody>
          <a:bodyPr/>
          <a:lstStyle/>
          <a:p>
            <a:pPr>
              <a:lnSpc>
                <a:spcPct val="90000"/>
              </a:lnSpc>
              <a:buFontTx/>
              <a:buNone/>
            </a:pPr>
            <a:r>
              <a:rPr lang="fr-FR" sz="2400">
                <a:latin typeface="Times New Roman" pitchFamily="18" charset="0"/>
              </a:rPr>
              <a:t>	</a:t>
            </a:r>
          </a:p>
          <a:p>
            <a:pPr>
              <a:lnSpc>
                <a:spcPct val="90000"/>
              </a:lnSpc>
              <a:buFontTx/>
              <a:buNone/>
            </a:pPr>
            <a:r>
              <a:rPr lang="fr-FR" sz="2400">
                <a:latin typeface="Times New Roman" pitchFamily="18" charset="0"/>
              </a:rPr>
              <a:t>	</a:t>
            </a:r>
            <a:r>
              <a:rPr lang="fr-FR" sz="2800">
                <a:solidFill>
                  <a:srgbClr val="993300"/>
                </a:solidFill>
                <a:latin typeface="Times New Roman" pitchFamily="18" charset="0"/>
              </a:rPr>
              <a:t>La plupart des phénomènes d'illusions perceptives visuelles peuvent être classifiés selon différentes catégories, en fonction des propriétés qui sont présentes dans l'objet visuel et qui sont susceptibles de « tromper » l'oeil. </a:t>
            </a:r>
          </a:p>
        </p:txBody>
      </p:sp>
      <p:sp>
        <p:nvSpPr>
          <p:cNvPr id="303107" name="Rectangle 3"/>
          <p:cNvSpPr>
            <a:spLocks noChangeArrowheads="1"/>
          </p:cNvSpPr>
          <p:nvPr/>
        </p:nvSpPr>
        <p:spPr bwMode="auto">
          <a:xfrm>
            <a:off x="457200" y="381000"/>
            <a:ext cx="8229600" cy="965200"/>
          </a:xfrm>
          <a:prstGeom prst="rect">
            <a:avLst/>
          </a:prstGeom>
          <a:solidFill>
            <a:schemeClr val="bg1">
              <a:alpha val="20000"/>
            </a:schemeClr>
          </a:solidFill>
          <a:ln w="9525">
            <a:noFill/>
            <a:miter lim="800000"/>
            <a:headEnd/>
            <a:tailEnd/>
          </a:ln>
          <a:effectLst/>
        </p:spPr>
        <p:txBody>
          <a:bodyPr/>
          <a:lstStyle/>
          <a:p>
            <a:pPr marL="342900" indent="-342900">
              <a:spcBef>
                <a:spcPct val="20000"/>
              </a:spcBef>
            </a:pPr>
            <a:r>
              <a:rPr lang="fr-FR" sz="3200"/>
              <a:t>	</a:t>
            </a:r>
            <a:r>
              <a:rPr lang="fr-FR" sz="3200" u="sng">
                <a:solidFill>
                  <a:srgbClr val="663300"/>
                </a:solidFill>
                <a:latin typeface="Times New Roman" pitchFamily="18" charset="0"/>
              </a:rPr>
              <a:t>I- Les illusions perceptives visuelles</a:t>
            </a:r>
          </a:p>
          <a:p>
            <a:pPr marL="342900" indent="-342900">
              <a:spcBef>
                <a:spcPct val="20000"/>
              </a:spcBef>
              <a:buFontTx/>
              <a:buChar char="•"/>
            </a:pPr>
            <a:endParaRPr lang="fr-FR" sz="3200" u="sng">
              <a:solidFill>
                <a:srgbClr val="663300"/>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body" idx="1"/>
          </p:nvPr>
        </p:nvSpPr>
        <p:spPr>
          <a:xfrm>
            <a:off x="457200" y="981075"/>
            <a:ext cx="8229600" cy="5145088"/>
          </a:xfrm>
          <a:solidFill>
            <a:schemeClr val="bg1">
              <a:alpha val="20000"/>
            </a:schemeClr>
          </a:solidFill>
        </p:spPr>
        <p:txBody>
          <a:bodyPr/>
          <a:lstStyle/>
          <a:p>
            <a:pPr>
              <a:buFontTx/>
              <a:buNone/>
            </a:pPr>
            <a:r>
              <a:rPr lang="fr-FR" i="1"/>
              <a:t>	</a:t>
            </a:r>
            <a:r>
              <a:rPr lang="fr-FR" i="1">
                <a:solidFill>
                  <a:srgbClr val="993300"/>
                </a:solidFill>
                <a:latin typeface="Times New Roman" pitchFamily="18" charset="0"/>
              </a:rPr>
              <a:t>1. Illusions géométriques</a:t>
            </a:r>
          </a:p>
          <a:p>
            <a:pPr>
              <a:buFontTx/>
              <a:buNone/>
            </a:pPr>
            <a:endParaRPr lang="fr-FR" i="1">
              <a:solidFill>
                <a:srgbClr val="993300"/>
              </a:solidFill>
              <a:latin typeface="Times New Roman" pitchFamily="18" charset="0"/>
            </a:endParaRPr>
          </a:p>
          <a:p>
            <a:pPr>
              <a:buFontTx/>
              <a:buNone/>
            </a:pPr>
            <a:r>
              <a:rPr lang="fr-FR">
                <a:solidFill>
                  <a:srgbClr val="993300"/>
                </a:solidFill>
                <a:latin typeface="Times New Roman" pitchFamily="18" charset="0"/>
              </a:rPr>
              <a:t>	</a:t>
            </a:r>
            <a:r>
              <a:rPr lang="fr-FR" sz="2400">
                <a:solidFill>
                  <a:srgbClr val="993300"/>
                </a:solidFill>
                <a:latin typeface="Times New Roman" pitchFamily="18" charset="0"/>
              </a:rPr>
              <a:t>Les illusions géométriques reposent sur des objets simples, définis par des lignes ou des segments mis en relation selon des configurations géométriques particulières et qui induisent une mauvaise interprétation de ces relations spatiales.</a:t>
            </a:r>
          </a:p>
          <a:p>
            <a:endParaRPr lang="fr-FR" sz="2400">
              <a:solidFill>
                <a:srgbClr val="993300"/>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p:cNvSpPr>
          <p:nvPr/>
        </p:nvSpPr>
        <p:spPr bwMode="auto">
          <a:xfrm>
            <a:off x="1447800" y="4495800"/>
            <a:ext cx="5867400" cy="1917700"/>
          </a:xfrm>
          <a:prstGeom prst="rect">
            <a:avLst/>
          </a:prstGeom>
          <a:solidFill>
            <a:schemeClr val="bg1">
              <a:alpha val="20000"/>
            </a:schemeClr>
          </a:solidFill>
          <a:ln w="9525">
            <a:noFill/>
            <a:miter lim="800000"/>
            <a:headEnd/>
            <a:tailEnd/>
          </a:ln>
          <a:effectLst/>
        </p:spPr>
        <p:txBody>
          <a:bodyPr>
            <a:spAutoFit/>
          </a:bodyPr>
          <a:lstStyle/>
          <a:p>
            <a:pPr algn="ctr"/>
            <a:r>
              <a:rPr lang="fr-FR" sz="2400">
                <a:solidFill>
                  <a:schemeClr val="bg1"/>
                </a:solidFill>
                <a:latin typeface="Times New Roman" pitchFamily="18" charset="0"/>
                <a:cs typeface="Times New Roman" pitchFamily="18" charset="0"/>
              </a:rPr>
              <a:t/>
            </a:r>
            <a:br>
              <a:rPr lang="fr-FR" sz="2400">
                <a:solidFill>
                  <a:schemeClr val="bg1"/>
                </a:solidFill>
                <a:latin typeface="Times New Roman" pitchFamily="18" charset="0"/>
                <a:cs typeface="Times New Roman" pitchFamily="18" charset="0"/>
              </a:rPr>
            </a:br>
            <a:r>
              <a:rPr lang="fr-FR" sz="2400" b="1" u="sng">
                <a:solidFill>
                  <a:srgbClr val="993300"/>
                </a:solidFill>
              </a:rPr>
              <a:t>Illusion de Ponzo</a:t>
            </a:r>
            <a:r>
              <a:rPr lang="fr-FR" sz="2400">
                <a:solidFill>
                  <a:srgbClr val="993300"/>
                </a:solidFill>
              </a:rPr>
              <a:t/>
            </a:r>
            <a:br>
              <a:rPr lang="fr-FR" sz="2400">
                <a:solidFill>
                  <a:srgbClr val="993300"/>
                </a:solidFill>
              </a:rPr>
            </a:br>
            <a:r>
              <a:rPr lang="fr-FR" sz="2400">
                <a:solidFill>
                  <a:srgbClr val="993300"/>
                </a:solidFill>
              </a:rPr>
              <a:t>La droite verticale de gauche para</a:t>
            </a:r>
            <a:r>
              <a:rPr lang="fr-FR" sz="2400">
                <a:solidFill>
                  <a:srgbClr val="993300"/>
                </a:solidFill>
                <a:latin typeface="Times New Roman"/>
              </a:rPr>
              <a:t>î</a:t>
            </a:r>
            <a:r>
              <a:rPr lang="fr-FR" sz="2400">
                <a:solidFill>
                  <a:srgbClr val="993300"/>
                </a:solidFill>
              </a:rPr>
              <a:t>t plus longue que celle de droite. Vous vous en doutez, elles sont identiques.</a:t>
            </a:r>
            <a:r>
              <a:rPr lang="fr-FR" sz="2400">
                <a:solidFill>
                  <a:srgbClr val="993300"/>
                </a:solidFill>
                <a:latin typeface="Times New Roman" pitchFamily="18" charset="0"/>
                <a:cs typeface="Times New Roman" pitchFamily="18" charset="0"/>
              </a:rPr>
              <a:t> </a:t>
            </a:r>
          </a:p>
        </p:txBody>
      </p:sp>
      <p:sp>
        <p:nvSpPr>
          <p:cNvPr id="305155" name="Rectangle 3"/>
          <p:cNvSpPr>
            <a:spLocks noChangeArrowheads="1"/>
          </p:cNvSpPr>
          <p:nvPr/>
        </p:nvSpPr>
        <p:spPr bwMode="auto">
          <a:xfrm>
            <a:off x="1752600" y="609600"/>
            <a:ext cx="4953000" cy="3733800"/>
          </a:xfrm>
          <a:prstGeom prst="rect">
            <a:avLst/>
          </a:prstGeom>
          <a:solidFill>
            <a:schemeClr val="bg1">
              <a:alpha val="20000"/>
            </a:schemeClr>
          </a:solidFill>
          <a:ln w="9525">
            <a:solidFill>
              <a:srgbClr val="993300"/>
            </a:solidFill>
            <a:miter lim="800000"/>
            <a:headEnd/>
            <a:tailEnd/>
          </a:ln>
          <a:effectLst/>
        </p:spPr>
        <p:txBody>
          <a:bodyPr wrap="none" anchor="ctr"/>
          <a:lstStyle/>
          <a:p>
            <a:endParaRPr lang="fr-FR"/>
          </a:p>
        </p:txBody>
      </p:sp>
      <p:pic>
        <p:nvPicPr>
          <p:cNvPr id="305156" name="Picture 4" descr="illusion © Ophtasurf, 2003"/>
          <p:cNvPicPr>
            <a:picLocks noChangeAspect="1" noChangeArrowheads="1"/>
          </p:cNvPicPr>
          <p:nvPr/>
        </p:nvPicPr>
        <p:blipFill>
          <a:blip r:embed="rId2" r:link="rId3" cstate="print"/>
          <a:srcRect/>
          <a:stretch>
            <a:fillRect/>
          </a:stretch>
        </p:blipFill>
        <p:spPr bwMode="auto">
          <a:xfrm>
            <a:off x="2743200" y="1143000"/>
            <a:ext cx="3048000" cy="2676525"/>
          </a:xfrm>
          <a:prstGeom prst="rect">
            <a:avLst/>
          </a:prstGeom>
          <a:solidFill>
            <a:srgbClr val="FF9900">
              <a:alpha val="50000"/>
            </a:srgbClr>
          </a:solidFill>
        </p:spPr>
      </p:pic>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3652838" y="2371725"/>
            <a:ext cx="9144000" cy="0"/>
          </a:xfrm>
          <a:prstGeom prst="rect">
            <a:avLst/>
          </a:prstGeom>
          <a:noFill/>
          <a:ln w="9525">
            <a:noFill/>
            <a:miter lim="800000"/>
            <a:headEnd/>
            <a:tailEnd/>
          </a:ln>
          <a:effectLst/>
        </p:spPr>
        <p:txBody>
          <a:bodyPr>
            <a:spAutoFit/>
          </a:bodyPr>
          <a:lstStyle/>
          <a:p>
            <a:endParaRPr lang="fr-FR"/>
          </a:p>
        </p:txBody>
      </p:sp>
      <p:pic>
        <p:nvPicPr>
          <p:cNvPr id="306179" name="Picture 3" descr="illusion © Ophtasurf, 2003"/>
          <p:cNvPicPr>
            <a:picLocks noChangeAspect="1" noChangeArrowheads="1"/>
          </p:cNvPicPr>
          <p:nvPr/>
        </p:nvPicPr>
        <p:blipFill>
          <a:blip r:embed="rId2" r:link="rId3" cstate="print"/>
          <a:srcRect/>
          <a:stretch>
            <a:fillRect/>
          </a:stretch>
        </p:blipFill>
        <p:spPr bwMode="auto">
          <a:xfrm>
            <a:off x="1905000" y="609600"/>
            <a:ext cx="5638800" cy="4648200"/>
          </a:xfrm>
          <a:prstGeom prst="rect">
            <a:avLst/>
          </a:prstGeom>
          <a:solidFill>
            <a:schemeClr val="bg1">
              <a:alpha val="20000"/>
            </a:schemeClr>
          </a:solidFill>
        </p:spPr>
      </p:pic>
      <p:sp>
        <p:nvSpPr>
          <p:cNvPr id="306180" name="Text Box 4"/>
          <p:cNvSpPr txBox="1">
            <a:spLocks noChangeArrowheads="1"/>
          </p:cNvSpPr>
          <p:nvPr/>
        </p:nvSpPr>
        <p:spPr bwMode="auto">
          <a:xfrm>
            <a:off x="762000" y="5334000"/>
            <a:ext cx="7543800" cy="1187450"/>
          </a:xfrm>
          <a:prstGeom prst="rect">
            <a:avLst/>
          </a:prstGeom>
          <a:solidFill>
            <a:schemeClr val="bg1">
              <a:alpha val="20000"/>
            </a:schemeClr>
          </a:solidFill>
          <a:ln w="9525">
            <a:noFill/>
            <a:miter lim="800000"/>
            <a:headEnd/>
            <a:tailEnd/>
          </a:ln>
          <a:effectLst/>
        </p:spPr>
        <p:txBody>
          <a:bodyPr>
            <a:spAutoFit/>
          </a:bodyPr>
          <a:lstStyle/>
          <a:p>
            <a:pPr algn="ctr">
              <a:spcBef>
                <a:spcPct val="50000"/>
              </a:spcBef>
            </a:pPr>
            <a:r>
              <a:rPr lang="fr-FR" sz="2400" b="1" u="sng">
                <a:solidFill>
                  <a:srgbClr val="993300"/>
                </a:solidFill>
              </a:rPr>
              <a:t>Illusion de Titchener</a:t>
            </a:r>
            <a:r>
              <a:rPr lang="fr-FR" sz="2400">
                <a:solidFill>
                  <a:srgbClr val="993300"/>
                </a:solidFill>
              </a:rPr>
              <a:t/>
            </a:r>
            <a:br>
              <a:rPr lang="fr-FR" sz="2400">
                <a:solidFill>
                  <a:srgbClr val="993300"/>
                </a:solidFill>
              </a:rPr>
            </a:br>
            <a:r>
              <a:rPr lang="fr-FR" sz="2400">
                <a:solidFill>
                  <a:srgbClr val="993300"/>
                </a:solidFill>
              </a:rPr>
              <a:t>Le cercle central de la configuration de gauche para</a:t>
            </a:r>
            <a:r>
              <a:rPr lang="fr-FR" sz="2400">
                <a:solidFill>
                  <a:srgbClr val="993300"/>
                </a:solidFill>
                <a:latin typeface="Times New Roman"/>
              </a:rPr>
              <a:t>î</a:t>
            </a:r>
            <a:r>
              <a:rPr lang="fr-FR" sz="2400">
                <a:solidFill>
                  <a:srgbClr val="993300"/>
                </a:solidFill>
              </a:rPr>
              <a:t>t plus grand que celui de la configuration de droite</a:t>
            </a:r>
            <a:r>
              <a:rPr lang="fr-FR" sz="2400">
                <a:latin typeface="Times New Roman" pitchFamily="18" charset="0"/>
                <a:cs typeface="Times New Roman" pitchFamily="18" charset="0"/>
              </a:rPr>
              <a:t> </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auto">
          <a:xfrm>
            <a:off x="3924300" y="2667000"/>
            <a:ext cx="9144000" cy="0"/>
          </a:xfrm>
          <a:prstGeom prst="rect">
            <a:avLst/>
          </a:prstGeom>
          <a:noFill/>
          <a:ln w="9525">
            <a:noFill/>
            <a:miter lim="800000"/>
            <a:headEnd/>
            <a:tailEnd/>
          </a:ln>
          <a:effectLst/>
        </p:spPr>
        <p:txBody>
          <a:bodyPr>
            <a:spAutoFit/>
          </a:bodyPr>
          <a:lstStyle/>
          <a:p>
            <a:endParaRPr lang="fr-FR"/>
          </a:p>
        </p:txBody>
      </p:sp>
      <p:pic>
        <p:nvPicPr>
          <p:cNvPr id="307203" name="Picture 3" descr="illusion © Ophtasurf, 2003"/>
          <p:cNvPicPr>
            <a:picLocks noChangeAspect="1" noChangeArrowheads="1"/>
          </p:cNvPicPr>
          <p:nvPr/>
        </p:nvPicPr>
        <p:blipFill>
          <a:blip r:embed="rId2" r:link="rId3" cstate="print"/>
          <a:srcRect/>
          <a:stretch>
            <a:fillRect/>
          </a:stretch>
        </p:blipFill>
        <p:spPr bwMode="auto">
          <a:xfrm>
            <a:off x="1600200" y="1066800"/>
            <a:ext cx="6096000" cy="3810000"/>
          </a:xfrm>
          <a:prstGeom prst="rect">
            <a:avLst/>
          </a:prstGeom>
          <a:noFill/>
        </p:spPr>
      </p:pic>
      <p:sp>
        <p:nvSpPr>
          <p:cNvPr id="307204" name="Rectangle 4"/>
          <p:cNvSpPr>
            <a:spLocks noChangeArrowheads="1"/>
          </p:cNvSpPr>
          <p:nvPr/>
        </p:nvSpPr>
        <p:spPr bwMode="auto">
          <a:xfrm>
            <a:off x="0" y="5289550"/>
            <a:ext cx="9144000" cy="1187450"/>
          </a:xfrm>
          <a:prstGeom prst="rect">
            <a:avLst/>
          </a:prstGeom>
          <a:solidFill>
            <a:schemeClr val="bg1">
              <a:alpha val="20000"/>
            </a:schemeClr>
          </a:solidFill>
          <a:ln w="9525">
            <a:noFill/>
            <a:miter lim="800000"/>
            <a:headEnd/>
            <a:tailEnd/>
          </a:ln>
          <a:effectLst/>
        </p:spPr>
        <p:txBody>
          <a:bodyPr>
            <a:spAutoFit/>
          </a:bodyPr>
          <a:lstStyle/>
          <a:p>
            <a:pPr algn="ctr"/>
            <a:r>
              <a:rPr lang="fr-FR" sz="2400" b="1" u="sng">
                <a:solidFill>
                  <a:srgbClr val="993300"/>
                </a:solidFill>
              </a:rPr>
              <a:t>Illusion de Z</a:t>
            </a:r>
            <a:r>
              <a:rPr lang="fr-FR" sz="2400" b="1" u="sng">
                <a:solidFill>
                  <a:srgbClr val="993300"/>
                </a:solidFill>
                <a:latin typeface="Times New Roman"/>
              </a:rPr>
              <a:t>ö</a:t>
            </a:r>
            <a:r>
              <a:rPr lang="fr-FR" sz="2400" b="1" u="sng">
                <a:solidFill>
                  <a:srgbClr val="993300"/>
                </a:solidFill>
              </a:rPr>
              <a:t>llner</a:t>
            </a:r>
            <a:r>
              <a:rPr lang="fr-FR" sz="2400">
                <a:solidFill>
                  <a:srgbClr val="993300"/>
                </a:solidFill>
              </a:rPr>
              <a:t/>
            </a:r>
            <a:br>
              <a:rPr lang="fr-FR" sz="2400">
                <a:solidFill>
                  <a:srgbClr val="993300"/>
                </a:solidFill>
              </a:rPr>
            </a:br>
            <a:r>
              <a:rPr lang="fr-FR" sz="2400">
                <a:solidFill>
                  <a:srgbClr val="993300"/>
                </a:solidFill>
              </a:rPr>
              <a:t>Les lignes obliques ne semblent pas parall</a:t>
            </a:r>
            <a:r>
              <a:rPr lang="fr-FR" sz="2400">
                <a:solidFill>
                  <a:srgbClr val="993300"/>
                </a:solidFill>
                <a:latin typeface="Times New Roman"/>
              </a:rPr>
              <a:t>è</a:t>
            </a:r>
            <a:r>
              <a:rPr lang="fr-FR" sz="2400">
                <a:solidFill>
                  <a:srgbClr val="993300"/>
                </a:solidFill>
              </a:rPr>
              <a:t>les, alors qu</a:t>
            </a:r>
            <a:r>
              <a:rPr lang="fr-FR" sz="2400">
                <a:solidFill>
                  <a:srgbClr val="993300"/>
                </a:solidFill>
                <a:latin typeface="Times New Roman"/>
              </a:rPr>
              <a:t>’</a:t>
            </a:r>
            <a:r>
              <a:rPr lang="fr-FR" sz="2400">
                <a:solidFill>
                  <a:srgbClr val="993300"/>
                </a:solidFill>
              </a:rPr>
              <a:t>elles le sont</a:t>
            </a:r>
            <a:r>
              <a:rPr lang="fr-FR" sz="2400">
                <a:solidFill>
                  <a:srgbClr val="993300"/>
                </a:solidFill>
                <a:latin typeface="Times New Roman" pitchFamily="18" charset="0"/>
                <a:cs typeface="Times New Roman" pitchFamily="18" charset="0"/>
              </a:rPr>
              <a:t> </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alla_finestra[1].jpg"/>
          <p:cNvPicPr>
            <a:picLocks noChangeAspect="1"/>
          </p:cNvPicPr>
          <p:nvPr/>
        </p:nvPicPr>
        <p:blipFill>
          <a:blip r:embed="rId2" cstate="print">
            <a:duotone>
              <a:schemeClr val="bg2">
                <a:shade val="45000"/>
                <a:satMod val="135000"/>
              </a:schemeClr>
              <a:prstClr val="white"/>
            </a:duotone>
          </a:blip>
          <a:stretch>
            <a:fillRect/>
          </a:stretch>
        </p:blipFill>
        <p:spPr>
          <a:xfrm>
            <a:off x="285720" y="357166"/>
            <a:ext cx="8429684" cy="6000791"/>
          </a:xfrm>
          <a:prstGeom prst="rect">
            <a:avLst/>
          </a:prstGeom>
        </p:spPr>
      </p:pic>
      <p:sp>
        <p:nvSpPr>
          <p:cNvPr id="179203" name="Titre 4"/>
          <p:cNvSpPr>
            <a:spLocks noGrp="1"/>
          </p:cNvSpPr>
          <p:nvPr>
            <p:ph type="title" idx="4294967295"/>
          </p:nvPr>
        </p:nvSpPr>
        <p:spPr>
          <a:xfrm>
            <a:off x="457200" y="142875"/>
            <a:ext cx="8229600" cy="1071563"/>
          </a:xfrm>
        </p:spPr>
        <p:txBody>
          <a:bodyPr/>
          <a:lstStyle/>
          <a:p>
            <a:pPr algn="l"/>
            <a:r>
              <a:rPr lang="fr-FR">
                <a:solidFill>
                  <a:srgbClr val="FF3300"/>
                </a:solidFill>
                <a:latin typeface="Times New Roman" pitchFamily="18" charset="0"/>
                <a:cs typeface="Times New Roman" pitchFamily="18" charset="0"/>
              </a:rPr>
              <a:t>Plan</a:t>
            </a:r>
          </a:p>
        </p:txBody>
      </p:sp>
      <p:sp>
        <p:nvSpPr>
          <p:cNvPr id="6" name="Espace réservé du contenu 5"/>
          <p:cNvSpPr>
            <a:spLocks noGrp="1"/>
          </p:cNvSpPr>
          <p:nvPr>
            <p:ph idx="4294967295"/>
          </p:nvPr>
        </p:nvSpPr>
        <p:spPr>
          <a:xfrm>
            <a:off x="500063" y="1214438"/>
            <a:ext cx="8229600" cy="5126037"/>
          </a:xfrm>
        </p:spPr>
        <p:txBody>
          <a:bodyPr>
            <a:normAutofit/>
          </a:bodyPr>
          <a:lstStyle/>
          <a:p>
            <a:pPr>
              <a:buFontTx/>
              <a:buNone/>
            </a:pPr>
            <a:r>
              <a:rPr lang="fr-FR" sz="2400" dirty="0">
                <a:latin typeface="Times New Roman" pitchFamily="18" charset="0"/>
                <a:cs typeface="Times New Roman" pitchFamily="18" charset="0"/>
              </a:rPr>
              <a:t>III- La perception d’autrui ou la perception sociale </a:t>
            </a:r>
          </a:p>
          <a:p>
            <a:pPr>
              <a:buFontTx/>
              <a:buNone/>
            </a:pPr>
            <a:r>
              <a:rPr lang="fr-FR" sz="2400" dirty="0">
                <a:latin typeface="Times New Roman" pitchFamily="18" charset="0"/>
                <a:cs typeface="Times New Roman" pitchFamily="18" charset="0"/>
              </a:rPr>
              <a:t>		1- La perception de la personne</a:t>
            </a:r>
          </a:p>
          <a:p>
            <a:pPr>
              <a:buFontTx/>
              <a:buNone/>
            </a:pPr>
            <a:r>
              <a:rPr lang="fr-FR" sz="2400" dirty="0">
                <a:latin typeface="Times New Roman" pitchFamily="18" charset="0"/>
                <a:cs typeface="Times New Roman" pitchFamily="18" charset="0"/>
              </a:rPr>
              <a:t>		2- Les attributions : modes de perception des     	      	    causes du comportement</a:t>
            </a:r>
          </a:p>
          <a:p>
            <a:pPr>
              <a:buFontTx/>
              <a:buNone/>
            </a:pPr>
            <a:endParaRPr lang="fr-FR" sz="2400" dirty="0">
              <a:solidFill>
                <a:schemeClr val="bg2"/>
              </a:solidFill>
              <a:latin typeface="Times New Roman" pitchFamily="18" charset="0"/>
              <a:cs typeface="Times New Roman" pitchFamily="18" charset="0"/>
            </a:endParaRPr>
          </a:p>
          <a:p>
            <a:pPr>
              <a:buFontTx/>
              <a:buNone/>
            </a:pPr>
            <a:r>
              <a:rPr lang="fr-FR" sz="2400" dirty="0">
                <a:solidFill>
                  <a:srgbClr val="FF3300"/>
                </a:solidFill>
                <a:latin typeface="Times New Roman" pitchFamily="18" charset="0"/>
                <a:cs typeface="Times New Roman" pitchFamily="18" charset="0"/>
              </a:rPr>
              <a:t>VI- Les erreurs perceptuelles </a:t>
            </a:r>
          </a:p>
          <a:p>
            <a:pPr>
              <a:buFontTx/>
              <a:buNone/>
            </a:pPr>
            <a:r>
              <a:rPr lang="fr-FR" sz="2400" dirty="0">
                <a:solidFill>
                  <a:srgbClr val="FF3300"/>
                </a:solidFill>
                <a:latin typeface="Times New Roman" pitchFamily="18" charset="0"/>
                <a:cs typeface="Times New Roman" pitchFamily="18" charset="0"/>
              </a:rPr>
              <a:t>		1- La défense perceptive</a:t>
            </a:r>
          </a:p>
          <a:p>
            <a:pPr>
              <a:buFontTx/>
              <a:buNone/>
            </a:pPr>
            <a:r>
              <a:rPr lang="fr-FR" sz="2400" dirty="0">
                <a:solidFill>
                  <a:srgbClr val="FF3300"/>
                </a:solidFill>
                <a:latin typeface="Times New Roman" pitchFamily="18" charset="0"/>
                <a:cs typeface="Times New Roman" pitchFamily="18" charset="0"/>
              </a:rPr>
              <a:t>		2- Le stéréotype</a:t>
            </a:r>
          </a:p>
          <a:p>
            <a:pPr>
              <a:buFontTx/>
              <a:buNone/>
            </a:pPr>
            <a:r>
              <a:rPr lang="fr-FR" sz="2400" dirty="0">
                <a:solidFill>
                  <a:srgbClr val="FF3300"/>
                </a:solidFill>
                <a:latin typeface="Times New Roman" pitchFamily="18" charset="0"/>
                <a:cs typeface="Times New Roman" pitchFamily="18" charset="0"/>
              </a:rPr>
              <a:t>V- Perception et Management des Ressources Humaines</a:t>
            </a:r>
          </a:p>
          <a:p>
            <a:pPr>
              <a:buFontTx/>
              <a:buNone/>
            </a:pPr>
            <a:endParaRPr lang="fr-FR" sz="2400" dirty="0">
              <a:solidFill>
                <a:srgbClr val="FF3300"/>
              </a:solidFill>
              <a:latin typeface="Times New Roman" pitchFamily="18" charset="0"/>
              <a:cs typeface="Times New Roman" pitchFamily="18" charset="0"/>
            </a:endParaRPr>
          </a:p>
          <a:p>
            <a:pPr>
              <a:buFontTx/>
              <a:buNone/>
            </a:pPr>
            <a:r>
              <a:rPr lang="fr-FR" sz="2400" dirty="0">
                <a:solidFill>
                  <a:srgbClr val="FF3300"/>
                </a:solidFill>
                <a:latin typeface="Times New Roman" pitchFamily="18" charset="0"/>
                <a:cs typeface="Times New Roman" pitchFamily="18" charset="0"/>
              </a:rPr>
              <a:t>Conclusion</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p:cNvSpPr>
          <p:nvPr/>
        </p:nvSpPr>
        <p:spPr bwMode="auto">
          <a:xfrm>
            <a:off x="1981200" y="4038600"/>
            <a:ext cx="5334000" cy="1187450"/>
          </a:xfrm>
          <a:prstGeom prst="rect">
            <a:avLst/>
          </a:prstGeom>
          <a:solidFill>
            <a:schemeClr val="bg1">
              <a:alpha val="20000"/>
            </a:schemeClr>
          </a:solidFill>
          <a:ln w="9525">
            <a:noFill/>
            <a:miter lim="800000"/>
            <a:headEnd/>
            <a:tailEnd/>
          </a:ln>
          <a:effectLst/>
        </p:spPr>
        <p:txBody>
          <a:bodyPr>
            <a:spAutoFit/>
          </a:bodyPr>
          <a:lstStyle/>
          <a:p>
            <a:pPr algn="ctr"/>
            <a:r>
              <a:rPr lang="fr-FR" sz="2400" b="1" u="sng">
                <a:solidFill>
                  <a:srgbClr val="000099"/>
                </a:solidFill>
              </a:rPr>
              <a:t>llusion d'Oppel-kundt</a:t>
            </a:r>
            <a:r>
              <a:rPr lang="fr-FR" sz="2400">
                <a:solidFill>
                  <a:srgbClr val="000099"/>
                </a:solidFill>
              </a:rPr>
              <a:t/>
            </a:r>
            <a:br>
              <a:rPr lang="fr-FR" sz="2400">
                <a:solidFill>
                  <a:srgbClr val="000099"/>
                </a:solidFill>
              </a:rPr>
            </a:br>
            <a:r>
              <a:rPr lang="fr-FR" sz="2400">
                <a:solidFill>
                  <a:srgbClr val="000099"/>
                </a:solidFill>
              </a:rPr>
              <a:t>La distance entre A et B para</a:t>
            </a:r>
            <a:r>
              <a:rPr lang="fr-FR" sz="2400">
                <a:solidFill>
                  <a:srgbClr val="000099"/>
                </a:solidFill>
                <a:latin typeface="Times New Roman"/>
              </a:rPr>
              <a:t>î</a:t>
            </a:r>
            <a:r>
              <a:rPr lang="fr-FR" sz="2400">
                <a:solidFill>
                  <a:srgbClr val="000099"/>
                </a:solidFill>
              </a:rPr>
              <a:t>t plus longue que la distance entre B et C</a:t>
            </a:r>
            <a:r>
              <a:rPr lang="fr-FR" sz="2400">
                <a:solidFill>
                  <a:srgbClr val="993300"/>
                </a:solidFill>
              </a:rPr>
              <a:t>.</a:t>
            </a:r>
            <a:r>
              <a:rPr lang="fr-FR" sz="2400">
                <a:solidFill>
                  <a:schemeClr val="bg1"/>
                </a:solidFill>
                <a:latin typeface="Times New Roman" pitchFamily="18" charset="0"/>
                <a:cs typeface="Times New Roman" pitchFamily="18" charset="0"/>
              </a:rPr>
              <a:t> </a:t>
            </a:r>
          </a:p>
        </p:txBody>
      </p:sp>
      <p:pic>
        <p:nvPicPr>
          <p:cNvPr id="308227" name="Picture 3" descr="illusion © Ophtasurf, 2003"/>
          <p:cNvPicPr>
            <a:picLocks noChangeAspect="1" noChangeArrowheads="1"/>
          </p:cNvPicPr>
          <p:nvPr/>
        </p:nvPicPr>
        <p:blipFill>
          <a:blip r:embed="rId2" r:link="rId3" cstate="print"/>
          <a:srcRect/>
          <a:stretch>
            <a:fillRect/>
          </a:stretch>
        </p:blipFill>
        <p:spPr bwMode="auto">
          <a:xfrm>
            <a:off x="2057400" y="1219200"/>
            <a:ext cx="4953000" cy="2514600"/>
          </a:xfrm>
          <a:prstGeom prst="rect">
            <a:avLst/>
          </a:prstGeom>
          <a:solidFill>
            <a:schemeClr val="bg1">
              <a:alpha val="20000"/>
            </a:schemeClr>
          </a:solidFill>
        </p:spPr>
      </p:pic>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ChangeArrowheads="1"/>
          </p:cNvSpPr>
          <p:nvPr/>
        </p:nvSpPr>
        <p:spPr bwMode="auto">
          <a:xfrm>
            <a:off x="3843338" y="2776538"/>
            <a:ext cx="9144000" cy="0"/>
          </a:xfrm>
          <a:prstGeom prst="rect">
            <a:avLst/>
          </a:prstGeom>
          <a:noFill/>
          <a:ln w="9525">
            <a:noFill/>
            <a:miter lim="800000"/>
            <a:headEnd/>
            <a:tailEnd/>
          </a:ln>
          <a:effectLst/>
        </p:spPr>
        <p:txBody>
          <a:bodyPr>
            <a:spAutoFit/>
          </a:bodyPr>
          <a:lstStyle/>
          <a:p>
            <a:endParaRPr lang="fr-FR"/>
          </a:p>
        </p:txBody>
      </p:sp>
      <p:sp>
        <p:nvSpPr>
          <p:cNvPr id="309251" name="Rectangle 3"/>
          <p:cNvSpPr>
            <a:spLocks noChangeArrowheads="1"/>
          </p:cNvSpPr>
          <p:nvPr/>
        </p:nvSpPr>
        <p:spPr bwMode="auto">
          <a:xfrm>
            <a:off x="4310063" y="2619375"/>
            <a:ext cx="9144000" cy="0"/>
          </a:xfrm>
          <a:prstGeom prst="rect">
            <a:avLst/>
          </a:prstGeom>
          <a:noFill/>
          <a:ln w="9525">
            <a:noFill/>
            <a:miter lim="800000"/>
            <a:headEnd/>
            <a:tailEnd/>
          </a:ln>
          <a:effectLst/>
        </p:spPr>
        <p:txBody>
          <a:bodyPr>
            <a:spAutoFit/>
          </a:bodyPr>
          <a:lstStyle/>
          <a:p>
            <a:endParaRPr lang="fr-FR"/>
          </a:p>
        </p:txBody>
      </p:sp>
      <p:sp>
        <p:nvSpPr>
          <p:cNvPr id="309252" name="Rectangle 4"/>
          <p:cNvSpPr>
            <a:spLocks noChangeArrowheads="1"/>
          </p:cNvSpPr>
          <p:nvPr/>
        </p:nvSpPr>
        <p:spPr bwMode="auto">
          <a:xfrm>
            <a:off x="3776663" y="2619375"/>
            <a:ext cx="9144000" cy="0"/>
          </a:xfrm>
          <a:prstGeom prst="rect">
            <a:avLst/>
          </a:prstGeom>
          <a:noFill/>
          <a:ln w="9525">
            <a:noFill/>
            <a:miter lim="800000"/>
            <a:headEnd/>
            <a:tailEnd/>
          </a:ln>
          <a:effectLst/>
        </p:spPr>
        <p:txBody>
          <a:bodyPr>
            <a:spAutoFit/>
          </a:bodyPr>
          <a:lstStyle/>
          <a:p>
            <a:endParaRPr lang="fr-FR"/>
          </a:p>
        </p:txBody>
      </p:sp>
      <p:pic>
        <p:nvPicPr>
          <p:cNvPr id="309253" name="Picture 5" descr="illusion explication, illusions explications, causes, phénoménes, cause, phénomene © Ophtasurf, 2003"/>
          <p:cNvPicPr>
            <a:picLocks noChangeAspect="1" noChangeArrowheads="1"/>
          </p:cNvPicPr>
          <p:nvPr/>
        </p:nvPicPr>
        <p:blipFill>
          <a:blip r:embed="rId2" r:link="rId3" cstate="print"/>
          <a:srcRect/>
          <a:stretch>
            <a:fillRect/>
          </a:stretch>
        </p:blipFill>
        <p:spPr bwMode="auto">
          <a:xfrm>
            <a:off x="1258888" y="765175"/>
            <a:ext cx="6629400" cy="4648200"/>
          </a:xfrm>
          <a:prstGeom prst="rect">
            <a:avLst/>
          </a:prstGeom>
          <a:noFill/>
        </p:spPr>
      </p:pic>
      <p:sp>
        <p:nvSpPr>
          <p:cNvPr id="309254" name="Rectangle 6"/>
          <p:cNvSpPr>
            <a:spLocks noChangeArrowheads="1"/>
          </p:cNvSpPr>
          <p:nvPr/>
        </p:nvSpPr>
        <p:spPr bwMode="auto">
          <a:xfrm>
            <a:off x="609600" y="5575300"/>
            <a:ext cx="7772400" cy="1282700"/>
          </a:xfrm>
          <a:prstGeom prst="rect">
            <a:avLst/>
          </a:prstGeom>
          <a:solidFill>
            <a:schemeClr val="bg1">
              <a:alpha val="20000"/>
            </a:schemeClr>
          </a:solidFill>
          <a:ln w="9525">
            <a:noFill/>
            <a:miter lim="800000"/>
            <a:headEnd/>
            <a:tailEnd/>
          </a:ln>
          <a:effectLst/>
        </p:spPr>
        <p:txBody>
          <a:bodyPr>
            <a:spAutoFit/>
          </a:bodyPr>
          <a:lstStyle/>
          <a:p>
            <a:pPr algn="ctr"/>
            <a:r>
              <a:rPr lang="fr-FR" sz="2600" b="1" u="sng">
                <a:solidFill>
                  <a:srgbClr val="FF6600"/>
                </a:solidFill>
              </a:rPr>
              <a:t>Illusion de Muller-Lyer</a:t>
            </a:r>
            <a:r>
              <a:rPr lang="fr-FR" sz="2600" b="1">
                <a:solidFill>
                  <a:srgbClr val="FF6600"/>
                </a:solidFill>
              </a:rPr>
              <a:t/>
            </a:r>
            <a:br>
              <a:rPr lang="fr-FR" sz="2600" b="1">
                <a:solidFill>
                  <a:srgbClr val="FF6600"/>
                </a:solidFill>
              </a:rPr>
            </a:br>
            <a:r>
              <a:rPr lang="fr-FR" sz="2600" b="1">
                <a:solidFill>
                  <a:srgbClr val="FF6600"/>
                </a:solidFill>
              </a:rPr>
              <a:t>La ligne du haut para</a:t>
            </a:r>
            <a:r>
              <a:rPr lang="fr-FR" sz="2600" b="1">
                <a:solidFill>
                  <a:srgbClr val="FF6600"/>
                </a:solidFill>
                <a:latin typeface="Times New Roman"/>
              </a:rPr>
              <a:t>î</a:t>
            </a:r>
            <a:r>
              <a:rPr lang="fr-FR" sz="2600" b="1">
                <a:solidFill>
                  <a:srgbClr val="FF6600"/>
                </a:solidFill>
              </a:rPr>
              <a:t>t plus courte que celle du bas.</a:t>
            </a:r>
            <a:r>
              <a:rPr lang="fr-FR" sz="2400">
                <a:solidFill>
                  <a:srgbClr val="FF6600"/>
                </a:solidFill>
              </a:rPr>
              <a:t> </a:t>
            </a:r>
            <a:endParaRPr lang="fr-FR" sz="2400">
              <a:solidFill>
                <a:srgbClr val="FF6600"/>
              </a:solidFill>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p:cNvSpPr>
          <p:nvPr/>
        </p:nvSpPr>
        <p:spPr bwMode="auto">
          <a:xfrm>
            <a:off x="2133600" y="4724400"/>
            <a:ext cx="4495800" cy="1552575"/>
          </a:xfrm>
          <a:prstGeom prst="rect">
            <a:avLst/>
          </a:prstGeom>
          <a:solidFill>
            <a:schemeClr val="bg1">
              <a:alpha val="20000"/>
            </a:schemeClr>
          </a:solidFill>
          <a:ln w="9525">
            <a:noFill/>
            <a:miter lim="800000"/>
            <a:headEnd/>
            <a:tailEnd/>
          </a:ln>
          <a:effectLst/>
        </p:spPr>
        <p:txBody>
          <a:bodyPr>
            <a:spAutoFit/>
          </a:bodyPr>
          <a:lstStyle/>
          <a:p>
            <a:pPr algn="ctr"/>
            <a:r>
              <a:rPr lang="fr-FR" sz="2400" b="1" u="sng">
                <a:solidFill>
                  <a:srgbClr val="006600"/>
                </a:solidFill>
              </a:rPr>
              <a:t>Illusion subjective du cube</a:t>
            </a:r>
            <a:r>
              <a:rPr lang="fr-FR" sz="2400">
                <a:solidFill>
                  <a:srgbClr val="006600"/>
                </a:solidFill>
              </a:rPr>
              <a:t/>
            </a:r>
            <a:br>
              <a:rPr lang="fr-FR" sz="2400">
                <a:solidFill>
                  <a:srgbClr val="006600"/>
                </a:solidFill>
              </a:rPr>
            </a:br>
            <a:r>
              <a:rPr lang="fr-FR" sz="2400">
                <a:solidFill>
                  <a:srgbClr val="006600"/>
                </a:solidFill>
              </a:rPr>
              <a:t>nous voyons un cube qui n'existe pas : c'est le fruit de notre imagination</a:t>
            </a:r>
            <a:r>
              <a:rPr lang="fr-FR" sz="2400">
                <a:solidFill>
                  <a:srgbClr val="006600"/>
                </a:solidFill>
                <a:latin typeface="Times New Roman" pitchFamily="18" charset="0"/>
                <a:cs typeface="Times New Roman" pitchFamily="18" charset="0"/>
              </a:rPr>
              <a:t> </a:t>
            </a:r>
          </a:p>
        </p:txBody>
      </p:sp>
      <p:pic>
        <p:nvPicPr>
          <p:cNvPr id="310275" name="Picture 3" descr="illusion d'optique © Ophtasurf, 2003"/>
          <p:cNvPicPr>
            <a:picLocks noChangeAspect="1" noChangeArrowheads="1"/>
          </p:cNvPicPr>
          <p:nvPr/>
        </p:nvPicPr>
        <p:blipFill>
          <a:blip r:embed="rId2" r:link="rId3" cstate="print"/>
          <a:srcRect/>
          <a:stretch>
            <a:fillRect/>
          </a:stretch>
        </p:blipFill>
        <p:spPr bwMode="auto">
          <a:xfrm>
            <a:off x="2209800" y="762000"/>
            <a:ext cx="4267200" cy="3733800"/>
          </a:xfrm>
          <a:prstGeom prst="rect">
            <a:avLst/>
          </a:prstGeom>
          <a:noFill/>
        </p:spPr>
      </p:pic>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ChangeArrowheads="1"/>
          </p:cNvSpPr>
          <p:nvPr/>
        </p:nvSpPr>
        <p:spPr bwMode="auto">
          <a:xfrm>
            <a:off x="1981200" y="4953000"/>
            <a:ext cx="5410200" cy="1187450"/>
          </a:xfrm>
          <a:prstGeom prst="rect">
            <a:avLst/>
          </a:prstGeom>
          <a:solidFill>
            <a:schemeClr val="bg1">
              <a:alpha val="20000"/>
            </a:schemeClr>
          </a:solidFill>
          <a:ln w="9525">
            <a:noFill/>
            <a:miter lim="800000"/>
            <a:headEnd/>
            <a:tailEnd/>
          </a:ln>
          <a:effectLst/>
        </p:spPr>
        <p:txBody>
          <a:bodyPr>
            <a:spAutoFit/>
          </a:bodyPr>
          <a:lstStyle/>
          <a:p>
            <a:pPr algn="ctr"/>
            <a:r>
              <a:rPr lang="fr-FR" sz="2400" b="1" u="sng">
                <a:solidFill>
                  <a:srgbClr val="000099"/>
                </a:solidFill>
              </a:rPr>
              <a:t>Illusion subjective de Kanizsa</a:t>
            </a:r>
            <a:r>
              <a:rPr lang="fr-FR" sz="2400" b="1">
                <a:solidFill>
                  <a:srgbClr val="000099"/>
                </a:solidFill>
              </a:rPr>
              <a:t> </a:t>
            </a:r>
            <a:r>
              <a:rPr lang="fr-FR" sz="2400">
                <a:solidFill>
                  <a:srgbClr val="000099"/>
                </a:solidFill>
              </a:rPr>
              <a:t/>
            </a:r>
            <a:br>
              <a:rPr lang="fr-FR" sz="2400">
                <a:solidFill>
                  <a:srgbClr val="000099"/>
                </a:solidFill>
              </a:rPr>
            </a:br>
            <a:r>
              <a:rPr lang="fr-FR" sz="2400">
                <a:solidFill>
                  <a:srgbClr val="000099"/>
                </a:solidFill>
              </a:rPr>
              <a:t>nous voyons un triangle qui n'existe pas : c'est le fruit de notre imagination</a:t>
            </a:r>
            <a:endParaRPr lang="fr-FR" sz="2400">
              <a:solidFill>
                <a:srgbClr val="000099"/>
              </a:solidFill>
              <a:cs typeface="Times New Roman" pitchFamily="18" charset="0"/>
            </a:endParaRPr>
          </a:p>
        </p:txBody>
      </p:sp>
      <p:pic>
        <p:nvPicPr>
          <p:cNvPr id="311299" name="Picture 3" descr="illusion d'optique © Ophtasurf, 2003"/>
          <p:cNvPicPr>
            <a:picLocks noChangeAspect="1" noChangeArrowheads="1"/>
          </p:cNvPicPr>
          <p:nvPr/>
        </p:nvPicPr>
        <p:blipFill>
          <a:blip r:embed="rId2" r:link="rId3" cstate="print"/>
          <a:srcRect/>
          <a:stretch>
            <a:fillRect/>
          </a:stretch>
        </p:blipFill>
        <p:spPr bwMode="auto">
          <a:xfrm>
            <a:off x="1981200" y="609600"/>
            <a:ext cx="5029200" cy="4114800"/>
          </a:xfrm>
          <a:prstGeom prst="rect">
            <a:avLst/>
          </a:prstGeom>
          <a:noFill/>
        </p:spPr>
      </p:pic>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2" name="Picture 2" descr="illusion d'optique © Ophtasurf, 2003"/>
          <p:cNvPicPr>
            <a:picLocks noChangeAspect="1" noChangeArrowheads="1"/>
          </p:cNvPicPr>
          <p:nvPr/>
        </p:nvPicPr>
        <p:blipFill>
          <a:blip r:embed="rId2" r:link="rId3" cstate="print"/>
          <a:srcRect/>
          <a:stretch>
            <a:fillRect/>
          </a:stretch>
        </p:blipFill>
        <p:spPr bwMode="auto">
          <a:xfrm>
            <a:off x="1524000" y="914400"/>
            <a:ext cx="6019800" cy="4114800"/>
          </a:xfrm>
          <a:prstGeom prst="rect">
            <a:avLst/>
          </a:prstGeom>
          <a:solidFill>
            <a:schemeClr val="accent1"/>
          </a:solidFill>
        </p:spPr>
      </p:pic>
      <p:sp>
        <p:nvSpPr>
          <p:cNvPr id="312323" name="Text Box 3"/>
          <p:cNvSpPr txBox="1">
            <a:spLocks noChangeArrowheads="1"/>
          </p:cNvSpPr>
          <p:nvPr/>
        </p:nvSpPr>
        <p:spPr bwMode="auto">
          <a:xfrm>
            <a:off x="1828800" y="5334000"/>
            <a:ext cx="5334000" cy="1187450"/>
          </a:xfrm>
          <a:prstGeom prst="rect">
            <a:avLst/>
          </a:prstGeom>
          <a:solidFill>
            <a:schemeClr val="bg1">
              <a:alpha val="20000"/>
            </a:schemeClr>
          </a:solidFill>
          <a:ln w="9525">
            <a:noFill/>
            <a:miter lim="800000"/>
            <a:headEnd/>
            <a:tailEnd/>
          </a:ln>
          <a:effectLst/>
        </p:spPr>
        <p:txBody>
          <a:bodyPr>
            <a:spAutoFit/>
          </a:bodyPr>
          <a:lstStyle/>
          <a:p>
            <a:pPr algn="ctr" eaLnBrk="0" hangingPunct="0"/>
            <a:r>
              <a:rPr lang="fr-FR" sz="2400" b="1" u="sng"/>
              <a:t>Illusion subjective de Kanizsa</a:t>
            </a:r>
            <a:r>
              <a:rPr lang="fr-FR" sz="2400" b="1"/>
              <a:t> </a:t>
            </a:r>
            <a:r>
              <a:rPr lang="fr-FR" sz="2400"/>
              <a:t/>
            </a:r>
            <a:br>
              <a:rPr lang="fr-FR" sz="2400"/>
            </a:br>
            <a:r>
              <a:rPr lang="fr-FR" sz="2400"/>
              <a:t>nous voyons un cube qui n'existe pas : c'est le fruit de notre imagination</a:t>
            </a:r>
            <a:r>
              <a:rPr lang="fr-FR" sz="2400">
                <a:latin typeface="Times New Roman" pitchFamily="18" charset="0"/>
                <a:cs typeface="Times New Roman" pitchFamily="18" charset="0"/>
              </a:rPr>
              <a:t> </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body" idx="1"/>
          </p:nvPr>
        </p:nvSpPr>
        <p:spPr>
          <a:xfrm>
            <a:off x="468313" y="836613"/>
            <a:ext cx="8229600" cy="5218112"/>
          </a:xfrm>
          <a:solidFill>
            <a:schemeClr val="bg1">
              <a:alpha val="20000"/>
            </a:schemeClr>
          </a:solidFill>
        </p:spPr>
        <p:txBody>
          <a:bodyPr/>
          <a:lstStyle/>
          <a:p>
            <a:pPr>
              <a:buFontTx/>
              <a:buNone/>
            </a:pPr>
            <a:r>
              <a:rPr lang="fr-FR" sz="2800">
                <a:latin typeface="Times New Roman" pitchFamily="18" charset="0"/>
              </a:rPr>
              <a:t>	</a:t>
            </a:r>
            <a:r>
              <a:rPr lang="fr-FR" i="1">
                <a:solidFill>
                  <a:srgbClr val="993300"/>
                </a:solidFill>
                <a:latin typeface="Times New Roman" pitchFamily="18" charset="0"/>
              </a:rPr>
              <a:t>2-Illusions de contraste et de couleur</a:t>
            </a:r>
          </a:p>
          <a:p>
            <a:pPr>
              <a:buFontTx/>
              <a:buNone/>
            </a:pPr>
            <a:endParaRPr lang="fr-FR" i="1">
              <a:solidFill>
                <a:srgbClr val="993300"/>
              </a:solidFill>
              <a:latin typeface="Times New Roman" pitchFamily="18" charset="0"/>
            </a:endParaRPr>
          </a:p>
          <a:p>
            <a:pPr>
              <a:buFontTx/>
              <a:buNone/>
            </a:pPr>
            <a:endParaRPr lang="fr-FR" i="1">
              <a:solidFill>
                <a:srgbClr val="993300"/>
              </a:solidFill>
              <a:latin typeface="Times New Roman" pitchFamily="18" charset="0"/>
            </a:endParaRPr>
          </a:p>
          <a:p>
            <a:pPr>
              <a:buFontTx/>
              <a:buNone/>
            </a:pPr>
            <a:r>
              <a:rPr lang="fr-FR" sz="2800">
                <a:solidFill>
                  <a:srgbClr val="993300"/>
                </a:solidFill>
                <a:latin typeface="Times New Roman" pitchFamily="18" charset="0"/>
              </a:rPr>
              <a:t>	</a:t>
            </a:r>
            <a:r>
              <a:rPr lang="fr-FR" sz="2400">
                <a:solidFill>
                  <a:srgbClr val="993300"/>
                </a:solidFill>
                <a:latin typeface="Times New Roman" pitchFamily="18" charset="0"/>
              </a:rPr>
              <a:t>La sensibilité au contraste est l'aptitude à distinguer des différences de luminance dans une scène visuelle. Un objet de couleur noire sur un fond blanc défini ainsi une zone de transition de contraste élevée au niveau de ses bords. La « brillance » d'une même plage augmente au voisinage d'une lumière moins intense et diminue au voisinage d'une zone plus intense. </a:t>
            </a: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370" name="Picture 2"/>
          <p:cNvPicPr>
            <a:picLocks noChangeAspect="1" noChangeArrowheads="1"/>
          </p:cNvPicPr>
          <p:nvPr/>
        </p:nvPicPr>
        <p:blipFill>
          <a:blip r:embed="rId2" cstate="print"/>
          <a:srcRect/>
          <a:stretch>
            <a:fillRect/>
          </a:stretch>
        </p:blipFill>
        <p:spPr bwMode="auto">
          <a:xfrm>
            <a:off x="2286000" y="304800"/>
            <a:ext cx="4419600" cy="4343400"/>
          </a:xfrm>
          <a:prstGeom prst="rect">
            <a:avLst/>
          </a:prstGeom>
          <a:solidFill>
            <a:srgbClr val="99CCFF">
              <a:alpha val="10001"/>
            </a:srgbClr>
          </a:solidFill>
          <a:ln w="9525">
            <a:noFill/>
            <a:miter lim="800000"/>
            <a:headEnd/>
            <a:tailEnd/>
          </a:ln>
          <a:effectLst/>
        </p:spPr>
      </p:pic>
      <p:sp>
        <p:nvSpPr>
          <p:cNvPr id="314371" name="Text Box 3"/>
          <p:cNvSpPr txBox="1">
            <a:spLocks noChangeArrowheads="1"/>
          </p:cNvSpPr>
          <p:nvPr/>
        </p:nvSpPr>
        <p:spPr bwMode="auto">
          <a:xfrm>
            <a:off x="914400" y="5029200"/>
            <a:ext cx="7010400" cy="2714625"/>
          </a:xfrm>
          <a:prstGeom prst="rect">
            <a:avLst/>
          </a:prstGeom>
          <a:solidFill>
            <a:schemeClr val="bg1">
              <a:alpha val="20000"/>
            </a:schemeClr>
          </a:solidFill>
          <a:ln w="9525">
            <a:noFill/>
            <a:miter lim="800000"/>
            <a:headEnd/>
            <a:tailEnd/>
          </a:ln>
          <a:effectLst/>
        </p:spPr>
        <p:txBody>
          <a:bodyPr>
            <a:spAutoFit/>
          </a:bodyPr>
          <a:lstStyle/>
          <a:p>
            <a:pPr algn="ctr" eaLnBrk="0" hangingPunct="0">
              <a:spcBef>
                <a:spcPts val="500"/>
              </a:spcBef>
              <a:spcAft>
                <a:spcPts val="500"/>
              </a:spcAft>
            </a:pPr>
            <a:r>
              <a:rPr lang="en-US">
                <a:solidFill>
                  <a:srgbClr val="993300"/>
                </a:solidFill>
                <a:latin typeface="Times New Roman" pitchFamily="18" charset="0"/>
              </a:rPr>
              <a:t>Fixez attentivement le point noir central. Après un certain temps, le nuage gris tout autour va vous sembler se rétrécir.</a:t>
            </a:r>
            <a:r>
              <a:rPr lang="en-US" sz="2400">
                <a:solidFill>
                  <a:srgbClr val="993300"/>
                </a:solidFill>
                <a:latin typeface="Times New Roman" pitchFamily="18" charset="0"/>
              </a:rPr>
              <a:t/>
            </a:r>
            <a:br>
              <a:rPr lang="en-US" sz="2400">
                <a:solidFill>
                  <a:srgbClr val="993300"/>
                </a:solidFill>
                <a:latin typeface="Times New Roman" pitchFamily="18" charset="0"/>
              </a:rPr>
            </a:br>
            <a:r>
              <a:rPr lang="en-US" sz="2400">
                <a:solidFill>
                  <a:srgbClr val="993300"/>
                </a:solidFill>
              </a:rPr>
              <a:t/>
            </a:r>
            <a:br>
              <a:rPr lang="en-US" sz="2400">
                <a:solidFill>
                  <a:srgbClr val="993300"/>
                </a:solidFill>
              </a:rPr>
            </a:br>
            <a:endParaRPr lang="en-US" sz="2400">
              <a:solidFill>
                <a:srgbClr val="993300"/>
              </a:solidFill>
            </a:endParaRPr>
          </a:p>
          <a:p>
            <a:pPr eaLnBrk="0" hangingPunct="0">
              <a:spcBef>
                <a:spcPct val="50000"/>
              </a:spcBef>
            </a:pPr>
            <a:endParaRPr lang="en-US" sz="240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4" name="Picture 2"/>
          <p:cNvPicPr>
            <a:picLocks noChangeAspect="1" noChangeArrowheads="1"/>
          </p:cNvPicPr>
          <p:nvPr/>
        </p:nvPicPr>
        <p:blipFill>
          <a:blip r:embed="rId2" cstate="print"/>
          <a:srcRect/>
          <a:stretch>
            <a:fillRect/>
          </a:stretch>
        </p:blipFill>
        <p:spPr bwMode="auto">
          <a:xfrm>
            <a:off x="1447800" y="457200"/>
            <a:ext cx="6324600" cy="4695825"/>
          </a:xfrm>
          <a:prstGeom prst="rect">
            <a:avLst/>
          </a:prstGeom>
          <a:noFill/>
          <a:ln w="9525">
            <a:noFill/>
            <a:miter lim="800000"/>
            <a:headEnd/>
            <a:tailEnd/>
          </a:ln>
          <a:effectLst/>
        </p:spPr>
      </p:pic>
      <p:sp>
        <p:nvSpPr>
          <p:cNvPr id="315395" name="Text Box 3"/>
          <p:cNvSpPr txBox="1">
            <a:spLocks noChangeArrowheads="1"/>
          </p:cNvSpPr>
          <p:nvPr/>
        </p:nvSpPr>
        <p:spPr bwMode="auto">
          <a:xfrm>
            <a:off x="1752600" y="5486400"/>
            <a:ext cx="5791200" cy="1862138"/>
          </a:xfrm>
          <a:prstGeom prst="rect">
            <a:avLst/>
          </a:prstGeom>
          <a:solidFill>
            <a:schemeClr val="bg1">
              <a:alpha val="20000"/>
            </a:schemeClr>
          </a:solidFill>
          <a:ln w="9525">
            <a:noFill/>
            <a:miter lim="800000"/>
            <a:headEnd/>
            <a:tailEnd/>
          </a:ln>
          <a:effectLst/>
        </p:spPr>
        <p:txBody>
          <a:bodyPr>
            <a:spAutoFit/>
          </a:bodyPr>
          <a:lstStyle/>
          <a:p>
            <a:pPr algn="ctr" eaLnBrk="0" hangingPunct="0">
              <a:spcBef>
                <a:spcPts val="500"/>
              </a:spcBef>
              <a:spcAft>
                <a:spcPts val="500"/>
              </a:spcAft>
            </a:pPr>
            <a:r>
              <a:rPr lang="en-US" sz="2600" b="1">
                <a:solidFill>
                  <a:schemeClr val="bg2"/>
                </a:solidFill>
                <a:latin typeface="helvetica" pitchFamily="34" charset="0"/>
              </a:rPr>
              <a:t>Essayez de compter les points noirs! :</a:t>
            </a:r>
            <a:r>
              <a:rPr lang="en-US" sz="2400">
                <a:latin typeface="helvetica" pitchFamily="34" charset="0"/>
              </a:rPr>
              <a:t/>
            </a:r>
            <a:br>
              <a:rPr lang="en-US" sz="2400">
                <a:latin typeface="helvetica" pitchFamily="34" charset="0"/>
              </a:rPr>
            </a:br>
            <a:endParaRPr lang="en-US" sz="2400">
              <a:latin typeface="helvetica" pitchFamily="34" charset="0"/>
            </a:endParaRPr>
          </a:p>
          <a:p>
            <a:pPr eaLnBrk="0" hangingPunct="0">
              <a:spcBef>
                <a:spcPct val="50000"/>
              </a:spcBef>
            </a:pPr>
            <a:endParaRPr lang="en-US" sz="240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18" name="Picture 2"/>
          <p:cNvPicPr>
            <a:picLocks noChangeAspect="1" noChangeArrowheads="1"/>
          </p:cNvPicPr>
          <p:nvPr/>
        </p:nvPicPr>
        <p:blipFill>
          <a:blip r:embed="rId2" cstate="print"/>
          <a:srcRect/>
          <a:stretch>
            <a:fillRect/>
          </a:stretch>
        </p:blipFill>
        <p:spPr bwMode="auto">
          <a:xfrm>
            <a:off x="609600" y="644525"/>
            <a:ext cx="8077200" cy="4729163"/>
          </a:xfrm>
          <a:prstGeom prst="rect">
            <a:avLst/>
          </a:prstGeom>
          <a:noFill/>
          <a:ln w="9525">
            <a:noFill/>
            <a:miter lim="800000"/>
            <a:headEnd/>
            <a:tailEnd/>
          </a:ln>
          <a:effectLst/>
        </p:spPr>
      </p:pic>
      <p:sp>
        <p:nvSpPr>
          <p:cNvPr id="316419" name="Rectangle 3"/>
          <p:cNvSpPr>
            <a:spLocks noChangeArrowheads="1"/>
          </p:cNvSpPr>
          <p:nvPr/>
        </p:nvSpPr>
        <p:spPr bwMode="auto">
          <a:xfrm>
            <a:off x="1295400" y="5638800"/>
            <a:ext cx="6769100" cy="822325"/>
          </a:xfrm>
          <a:prstGeom prst="rect">
            <a:avLst/>
          </a:prstGeom>
          <a:solidFill>
            <a:schemeClr val="bg1">
              <a:alpha val="20000"/>
            </a:schemeClr>
          </a:solidFill>
          <a:ln w="9525">
            <a:noFill/>
            <a:miter lim="800000"/>
            <a:headEnd/>
            <a:tailEnd/>
          </a:ln>
          <a:effectLst/>
        </p:spPr>
        <p:txBody>
          <a:bodyPr wrap="none">
            <a:spAutoFit/>
          </a:bodyPr>
          <a:lstStyle/>
          <a:p>
            <a:pPr eaLnBrk="0" hangingPunct="0">
              <a:spcBef>
                <a:spcPts val="500"/>
              </a:spcBef>
              <a:spcAft>
                <a:spcPts val="500"/>
              </a:spcAft>
            </a:pPr>
            <a:r>
              <a:rPr lang="en-US" sz="2400" b="1">
                <a:solidFill>
                  <a:schemeClr val="bg1"/>
                </a:solidFill>
                <a:latin typeface="helvetica" pitchFamily="34" charset="0"/>
              </a:rPr>
              <a:t>Ces lignes horizontales sont-elles parallèles?</a:t>
            </a:r>
            <a:br>
              <a:rPr lang="en-US" sz="2400" b="1">
                <a:solidFill>
                  <a:schemeClr val="bg1"/>
                </a:solidFill>
                <a:latin typeface="helvetica" pitchFamily="34" charset="0"/>
              </a:rPr>
            </a:br>
            <a:endParaRPr lang="en-US" sz="2400" b="1">
              <a:solidFill>
                <a:schemeClr val="bg1"/>
              </a:solidFill>
              <a:latin typeface="helvetica" pitchFamily="34" charset="0"/>
            </a:endParaRP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2" name="Picture 2"/>
          <p:cNvPicPr>
            <a:picLocks noChangeAspect="1" noChangeArrowheads="1"/>
          </p:cNvPicPr>
          <p:nvPr/>
        </p:nvPicPr>
        <p:blipFill>
          <a:blip r:embed="rId2" cstate="print"/>
          <a:srcRect/>
          <a:stretch>
            <a:fillRect/>
          </a:stretch>
        </p:blipFill>
        <p:spPr bwMode="auto">
          <a:xfrm>
            <a:off x="2195513" y="620713"/>
            <a:ext cx="4800600" cy="4800600"/>
          </a:xfrm>
          <a:prstGeom prst="rect">
            <a:avLst/>
          </a:prstGeom>
          <a:noFill/>
          <a:ln w="9525">
            <a:noFill/>
            <a:miter lim="800000"/>
            <a:headEnd/>
            <a:tailEnd/>
          </a:ln>
          <a:effectLst/>
        </p:spPr>
      </p:pic>
      <p:sp>
        <p:nvSpPr>
          <p:cNvPr id="317443" name="Text Box 3"/>
          <p:cNvSpPr txBox="1">
            <a:spLocks noChangeArrowheads="1"/>
          </p:cNvSpPr>
          <p:nvPr/>
        </p:nvSpPr>
        <p:spPr bwMode="auto">
          <a:xfrm>
            <a:off x="1258888" y="5589588"/>
            <a:ext cx="7239000" cy="1557337"/>
          </a:xfrm>
          <a:prstGeom prst="rect">
            <a:avLst/>
          </a:prstGeom>
          <a:noFill/>
          <a:ln w="9525">
            <a:noFill/>
            <a:miter lim="800000"/>
            <a:headEnd/>
            <a:tailEnd/>
          </a:ln>
          <a:effectLst/>
        </p:spPr>
        <p:txBody>
          <a:bodyPr>
            <a:spAutoFit/>
          </a:bodyPr>
          <a:lstStyle/>
          <a:p>
            <a:pPr algn="ctr" eaLnBrk="0" hangingPunct="0">
              <a:spcBef>
                <a:spcPts val="500"/>
              </a:spcBef>
              <a:spcAft>
                <a:spcPts val="500"/>
              </a:spcAft>
            </a:pPr>
            <a:r>
              <a:rPr lang="en-US">
                <a:solidFill>
                  <a:srgbClr val="FF0000"/>
                </a:solidFill>
                <a:latin typeface="Times New Roman" pitchFamily="18" charset="0"/>
              </a:rPr>
              <a:t>Il semble que c’est une spirale, mais ce sont des cercles indépendants</a:t>
            </a:r>
            <a:endParaRPr lang="en-US" sz="2400">
              <a:solidFill>
                <a:srgbClr val="FF0000"/>
              </a:solidFill>
              <a:latin typeface="Times New Roman" pitchFamily="18" charset="0"/>
            </a:endParaRPr>
          </a:p>
          <a:p>
            <a:pPr eaLnBrk="0" hangingPunct="0">
              <a:spcBef>
                <a:spcPct val="50000"/>
              </a:spcBef>
            </a:pPr>
            <a:endParaRPr lang="en-US" sz="2400">
              <a:solidFill>
                <a:srgbClr val="993300"/>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18"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90819" name="WordArt 3"/>
          <p:cNvSpPr>
            <a:spLocks noChangeArrowheads="1" noChangeShapeType="1" noTextEdit="1"/>
          </p:cNvSpPr>
          <p:nvPr/>
        </p:nvSpPr>
        <p:spPr bwMode="auto">
          <a:xfrm>
            <a:off x="609600" y="762000"/>
            <a:ext cx="8077200" cy="7467600"/>
          </a:xfrm>
          <a:prstGeom prst="rect">
            <a:avLst/>
          </a:prstGeom>
        </p:spPr>
        <p:txBody>
          <a:bodyPr spcFirstLastPara="1" wrap="none" fromWordArt="1">
            <a:prstTxWarp prst="textArchUp">
              <a:avLst>
                <a:gd name="adj" fmla="val 10715339"/>
              </a:avLst>
            </a:prstTxWarp>
          </a:bodyPr>
          <a:lstStyle/>
          <a:p>
            <a:pPr algn="ctr"/>
            <a:r>
              <a:rPr lang="fr-FR" sz="3600" kern="10">
                <a:ln w="9525">
                  <a:solidFill>
                    <a:srgbClr val="000000"/>
                  </a:solidFill>
                  <a:round/>
                  <a:headEnd/>
                  <a:tailEnd/>
                </a:ln>
                <a:solidFill>
                  <a:srgbClr val="FF6600"/>
                </a:solidFill>
                <a:latin typeface="Arial Black"/>
              </a:rPr>
              <a:t>Le Cadre conceptuel de la perception</a:t>
            </a:r>
          </a:p>
        </p:txBody>
      </p:sp>
    </p:spTree>
  </p:cSld>
  <p:clrMapOvr>
    <a:masterClrMapping/>
  </p:clrMapOvr>
  <p:transition spd="med">
    <p:wheel spokes="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body" idx="1"/>
          </p:nvPr>
        </p:nvSpPr>
        <p:spPr>
          <a:xfrm>
            <a:off x="457200" y="1600200"/>
            <a:ext cx="8229600" cy="4421188"/>
          </a:xfrm>
          <a:solidFill>
            <a:schemeClr val="bg1">
              <a:alpha val="20000"/>
            </a:schemeClr>
          </a:solidFill>
        </p:spPr>
        <p:txBody>
          <a:bodyPr/>
          <a:lstStyle/>
          <a:p>
            <a:pPr>
              <a:buFontTx/>
              <a:buNone/>
            </a:pPr>
            <a:r>
              <a:rPr lang="fr-FR"/>
              <a:t>	</a:t>
            </a:r>
            <a:r>
              <a:rPr lang="fr-FR" i="1">
                <a:solidFill>
                  <a:srgbClr val="993300"/>
                </a:solidFill>
                <a:latin typeface="Times New Roman" pitchFamily="18" charset="0"/>
              </a:rPr>
              <a:t>3-Illusions structurelles</a:t>
            </a:r>
          </a:p>
          <a:p>
            <a:pPr>
              <a:buFontTx/>
              <a:buNone/>
            </a:pPr>
            <a:endParaRPr lang="fr-FR" i="1">
              <a:solidFill>
                <a:srgbClr val="993300"/>
              </a:solidFill>
              <a:latin typeface="Times New Roman" pitchFamily="18" charset="0"/>
            </a:endParaRPr>
          </a:p>
          <a:p>
            <a:pPr>
              <a:buFontTx/>
              <a:buNone/>
            </a:pPr>
            <a:r>
              <a:rPr lang="fr-FR" sz="2400">
                <a:solidFill>
                  <a:srgbClr val="993300"/>
                </a:solidFill>
                <a:latin typeface="Times New Roman" pitchFamily="18" charset="0"/>
              </a:rPr>
              <a:t>	Les illusions liées à la structuration de la scène visuelle, et plus particulièrement à la ségrégation entre la figure et le fond, constitue une autre grande catégorie d'illusions visuelles. Ces phénomènes illustrent notre tendance automatique et inconsciente à structurer le champ perceptif.</a:t>
            </a:r>
          </a:p>
          <a:p>
            <a:pPr>
              <a:buFontTx/>
              <a:buNone/>
            </a:pPr>
            <a:endParaRPr lang="fr-FR" sz="2400">
              <a:solidFill>
                <a:srgbClr val="993300"/>
              </a:solidFill>
              <a:latin typeface="Times New Roman" pitchFamily="18" charset="0"/>
            </a:endParaRPr>
          </a:p>
          <a:p>
            <a:endParaRPr lang="fr-FR" sz="2800">
              <a:solidFill>
                <a:srgbClr val="993300"/>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490" name="Picture 2"/>
          <p:cNvPicPr>
            <a:picLocks noChangeAspect="1" noChangeArrowheads="1"/>
          </p:cNvPicPr>
          <p:nvPr/>
        </p:nvPicPr>
        <p:blipFill>
          <a:blip r:embed="rId2" cstate="print"/>
          <a:srcRect/>
          <a:stretch>
            <a:fillRect/>
          </a:stretch>
        </p:blipFill>
        <p:spPr bwMode="auto">
          <a:xfrm>
            <a:off x="1219200" y="609600"/>
            <a:ext cx="6553200" cy="4613275"/>
          </a:xfrm>
          <a:prstGeom prst="rect">
            <a:avLst/>
          </a:prstGeom>
          <a:solidFill>
            <a:srgbClr val="99CCFF">
              <a:alpha val="20000"/>
            </a:srgbClr>
          </a:solidFill>
          <a:ln w="9525">
            <a:noFill/>
            <a:miter lim="800000"/>
            <a:headEnd/>
            <a:tailEnd/>
          </a:ln>
          <a:effectLst/>
        </p:spPr>
      </p:pic>
      <p:sp>
        <p:nvSpPr>
          <p:cNvPr id="319491" name="Text Box 3"/>
          <p:cNvSpPr txBox="1">
            <a:spLocks noChangeArrowheads="1"/>
          </p:cNvSpPr>
          <p:nvPr/>
        </p:nvSpPr>
        <p:spPr bwMode="auto">
          <a:xfrm>
            <a:off x="1600200" y="5486400"/>
            <a:ext cx="5943600" cy="457200"/>
          </a:xfrm>
          <a:prstGeom prst="rect">
            <a:avLst/>
          </a:prstGeom>
          <a:solidFill>
            <a:schemeClr val="bg1">
              <a:alpha val="20000"/>
            </a:schemeClr>
          </a:solidFill>
          <a:ln w="9525">
            <a:noFill/>
            <a:miter lim="800000"/>
            <a:headEnd/>
            <a:tailEnd/>
          </a:ln>
          <a:effectLst/>
        </p:spPr>
        <p:txBody>
          <a:bodyPr>
            <a:spAutoFit/>
          </a:bodyPr>
          <a:lstStyle/>
          <a:p>
            <a:pPr algn="ctr" eaLnBrk="0" hangingPunct="0">
              <a:spcBef>
                <a:spcPts val="500"/>
              </a:spcBef>
              <a:spcAft>
                <a:spcPts val="500"/>
              </a:spcAft>
            </a:pPr>
            <a:r>
              <a:rPr lang="en-US" sz="2400" b="1">
                <a:solidFill>
                  <a:schemeClr val="bg1"/>
                </a:solidFill>
                <a:latin typeface="helvetica" pitchFamily="34" charset="0"/>
              </a:rPr>
              <a:t>Comptez les pattes de l’éléphant!?</a:t>
            </a:r>
            <a:endParaRPr lang="en-US" sz="2400" b="1">
              <a:solidFill>
                <a:schemeClr val="bg1"/>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4191000"/>
            <a:ext cx="1914525" cy="2220913"/>
            <a:chOff x="2773" y="959"/>
            <a:chExt cx="2020" cy="2343"/>
          </a:xfrm>
        </p:grpSpPr>
        <p:pic>
          <p:nvPicPr>
            <p:cNvPr id="320515" name="Picture 3"/>
            <p:cNvPicPr>
              <a:picLocks noChangeAspect="1" noChangeArrowheads="1"/>
            </p:cNvPicPr>
            <p:nvPr/>
          </p:nvPicPr>
          <p:blipFill>
            <a:blip r:embed="rId2" cstate="print"/>
            <a:srcRect/>
            <a:stretch>
              <a:fillRect/>
            </a:stretch>
          </p:blipFill>
          <p:spPr bwMode="auto">
            <a:xfrm>
              <a:off x="2784" y="969"/>
              <a:ext cx="2009" cy="2333"/>
            </a:xfrm>
            <a:prstGeom prst="rect">
              <a:avLst/>
            </a:prstGeom>
            <a:noFill/>
            <a:ln w="38100">
              <a:solidFill>
                <a:srgbClr val="000000"/>
              </a:solidFill>
              <a:miter lim="800000"/>
              <a:headEnd/>
              <a:tailEnd/>
            </a:ln>
          </p:spPr>
        </p:pic>
        <p:sp>
          <p:nvSpPr>
            <p:cNvPr id="320516" name="Rectangle 4"/>
            <p:cNvSpPr>
              <a:spLocks noChangeArrowheads="1"/>
            </p:cNvSpPr>
            <p:nvPr/>
          </p:nvSpPr>
          <p:spPr bwMode="auto">
            <a:xfrm>
              <a:off x="2773" y="959"/>
              <a:ext cx="2016" cy="2343"/>
            </a:xfrm>
            <a:prstGeom prst="rect">
              <a:avLst/>
            </a:prstGeom>
            <a:noFill/>
            <a:ln w="57150">
              <a:solidFill>
                <a:srgbClr val="000000"/>
              </a:solidFill>
              <a:miter lim="800000"/>
              <a:headEnd/>
              <a:tailEnd/>
            </a:ln>
            <a:effectLst/>
          </p:spPr>
          <p:txBody>
            <a:bodyPr wrap="none" anchor="ctr"/>
            <a:lstStyle/>
            <a:p>
              <a:endParaRPr lang="fr-FR"/>
            </a:p>
          </p:txBody>
        </p:sp>
      </p:grpSp>
      <p:sp>
        <p:nvSpPr>
          <p:cNvPr id="320517" name="WordArt 5"/>
          <p:cNvSpPr>
            <a:spLocks noChangeArrowheads="1" noChangeShapeType="1" noTextEdit="1"/>
          </p:cNvSpPr>
          <p:nvPr/>
        </p:nvSpPr>
        <p:spPr bwMode="auto">
          <a:xfrm>
            <a:off x="3581400" y="3733800"/>
            <a:ext cx="2505075" cy="354013"/>
          </a:xfrm>
          <a:prstGeom prst="rect">
            <a:avLst/>
          </a:prstGeom>
        </p:spPr>
        <p:txBody>
          <a:bodyPr wrap="none" fromWordArt="1">
            <a:prstTxWarp prst="textSlantUp">
              <a:avLst>
                <a:gd name="adj" fmla="val 0"/>
              </a:avLst>
            </a:prstTxWarp>
          </a:bodyPr>
          <a:lstStyle/>
          <a:p>
            <a:r>
              <a:rPr lang="fr-FR" sz="3600" kern="10">
                <a:ln w="9525">
                  <a:noFill/>
                  <a:round/>
                  <a:headEnd/>
                  <a:tailEnd/>
                </a:ln>
                <a:solidFill>
                  <a:srgbClr val="FFFFFF"/>
                </a:solidFill>
                <a:latin typeface="Arial Black"/>
              </a:rPr>
              <a:t>Le vase de Rubin</a:t>
            </a:r>
          </a:p>
        </p:txBody>
      </p:sp>
      <p:pic>
        <p:nvPicPr>
          <p:cNvPr id="320518" name="Picture 6"/>
          <p:cNvPicPr>
            <a:picLocks noChangeAspect="1" noChangeArrowheads="1"/>
          </p:cNvPicPr>
          <p:nvPr/>
        </p:nvPicPr>
        <p:blipFill>
          <a:blip r:embed="rId3" cstate="print"/>
          <a:srcRect/>
          <a:stretch>
            <a:fillRect/>
          </a:stretch>
        </p:blipFill>
        <p:spPr bwMode="auto">
          <a:xfrm>
            <a:off x="5638800" y="685800"/>
            <a:ext cx="2822575" cy="2119313"/>
          </a:xfrm>
          <a:prstGeom prst="rect">
            <a:avLst/>
          </a:prstGeom>
          <a:noFill/>
          <a:ln w="57150">
            <a:solidFill>
              <a:srgbClr val="000000"/>
            </a:solidFill>
            <a:miter lim="800000"/>
            <a:headEnd/>
            <a:tailEnd/>
          </a:ln>
        </p:spPr>
      </p:pic>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538" name="Picture 2"/>
          <p:cNvPicPr>
            <a:picLocks noChangeAspect="1" noChangeArrowheads="1"/>
          </p:cNvPicPr>
          <p:nvPr/>
        </p:nvPicPr>
        <p:blipFill>
          <a:blip r:embed="rId2" cstate="print"/>
          <a:srcRect/>
          <a:stretch>
            <a:fillRect/>
          </a:stretch>
        </p:blipFill>
        <p:spPr bwMode="auto">
          <a:xfrm>
            <a:off x="2438400" y="381000"/>
            <a:ext cx="4481513" cy="518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2"/>
          <p:cNvPicPr>
            <a:picLocks noChangeAspect="1" noChangeArrowheads="1"/>
          </p:cNvPicPr>
          <p:nvPr/>
        </p:nvPicPr>
        <p:blipFill>
          <a:blip r:embed="rId2" cstate="print"/>
          <a:srcRect/>
          <a:stretch>
            <a:fillRect/>
          </a:stretch>
        </p:blipFill>
        <p:spPr bwMode="auto">
          <a:xfrm>
            <a:off x="2667000" y="609600"/>
            <a:ext cx="3700463" cy="51054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body" idx="1"/>
          </p:nvPr>
        </p:nvSpPr>
        <p:spPr>
          <a:xfrm>
            <a:off x="468313" y="404813"/>
            <a:ext cx="8229600" cy="5616575"/>
          </a:xfrm>
          <a:solidFill>
            <a:schemeClr val="bg1">
              <a:alpha val="20000"/>
            </a:schemeClr>
          </a:solidFill>
        </p:spPr>
        <p:txBody>
          <a:bodyPr/>
          <a:lstStyle/>
          <a:p>
            <a:pPr>
              <a:buFontTx/>
              <a:buNone/>
            </a:pPr>
            <a:r>
              <a:rPr lang="fr-FR" i="1">
                <a:latin typeface="Times New Roman" pitchFamily="18" charset="0"/>
              </a:rPr>
              <a:t>	</a:t>
            </a:r>
          </a:p>
          <a:p>
            <a:pPr>
              <a:buFontTx/>
              <a:buNone/>
            </a:pPr>
            <a:r>
              <a:rPr lang="fr-FR" i="1">
                <a:latin typeface="Times New Roman" pitchFamily="18" charset="0"/>
              </a:rPr>
              <a:t>	</a:t>
            </a:r>
            <a:r>
              <a:rPr lang="fr-FR" sz="2600" i="1">
                <a:solidFill>
                  <a:srgbClr val="993300"/>
                </a:solidFill>
                <a:latin typeface="Times New Roman" pitchFamily="18" charset="0"/>
              </a:rPr>
              <a:t>4-Illusions de mouvement</a:t>
            </a:r>
            <a:endParaRPr lang="fr-FR" sz="2600">
              <a:solidFill>
                <a:srgbClr val="993300"/>
              </a:solidFill>
              <a:latin typeface="Times New Roman" pitchFamily="18" charset="0"/>
            </a:endParaRPr>
          </a:p>
          <a:p>
            <a:pPr>
              <a:buFontTx/>
              <a:buNone/>
            </a:pPr>
            <a:r>
              <a:rPr lang="fr-FR" sz="2600">
                <a:solidFill>
                  <a:srgbClr val="993300"/>
                </a:solidFill>
              </a:rPr>
              <a:t>	</a:t>
            </a:r>
          </a:p>
          <a:p>
            <a:pPr>
              <a:buFontTx/>
              <a:buNone/>
            </a:pPr>
            <a:r>
              <a:rPr lang="fr-FR" sz="2600">
                <a:solidFill>
                  <a:srgbClr val="993300"/>
                </a:solidFill>
              </a:rPr>
              <a:t>	</a:t>
            </a:r>
            <a:r>
              <a:rPr lang="fr-FR" sz="2600">
                <a:solidFill>
                  <a:srgbClr val="993300"/>
                </a:solidFill>
                <a:latin typeface="Times New Roman" pitchFamily="18" charset="0"/>
              </a:rPr>
              <a:t>Ce phénomène de construction de la forme à partir du mouvement illustre bien nos capacités à recréer la forme globale à partir d'entités locales plus ou moins disparates : on cherche ainsi toujours l'unité, et les informations de mouvementant nécessaire d'intégrer les informations locales de mouvement, portées par les traits caractéristiques de l'image (bords, coins, discontinuités,etc.), afin de permettre une interprétation globale du mouvement.</a:t>
            </a:r>
          </a:p>
          <a:p>
            <a:pPr>
              <a:buFontTx/>
              <a:buNone/>
            </a:pPr>
            <a:endParaRPr lang="fr-FR" sz="2600">
              <a:solidFill>
                <a:srgbClr val="993300"/>
              </a:solidFill>
              <a:latin typeface="Times New Roman" pitchFamily="18" charset="0"/>
            </a:endParaRP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4610" name="Picture 2"/>
          <p:cNvPicPr>
            <a:picLocks noChangeAspect="1" noChangeArrowheads="1"/>
          </p:cNvPicPr>
          <p:nvPr/>
        </p:nvPicPr>
        <p:blipFill>
          <a:blip r:embed="rId2" cstate="print"/>
          <a:srcRect/>
          <a:stretch>
            <a:fillRect/>
          </a:stretch>
        </p:blipFill>
        <p:spPr bwMode="auto">
          <a:xfrm>
            <a:off x="2484438" y="1341438"/>
            <a:ext cx="3887787" cy="3671887"/>
          </a:xfrm>
          <a:prstGeom prst="rect">
            <a:avLst/>
          </a:prstGeom>
          <a:noFill/>
          <a:ln w="9525">
            <a:noFill/>
            <a:miter lim="800000"/>
            <a:headEnd/>
            <a:tailEnd/>
          </a:ln>
          <a:effectLst/>
        </p:spPr>
      </p:pic>
      <p:sp>
        <p:nvSpPr>
          <p:cNvPr id="324611" name="Rectangle 3"/>
          <p:cNvSpPr>
            <a:spLocks noChangeArrowheads="1"/>
          </p:cNvSpPr>
          <p:nvPr/>
        </p:nvSpPr>
        <p:spPr bwMode="auto">
          <a:xfrm>
            <a:off x="1752600" y="5105400"/>
            <a:ext cx="5202238" cy="822325"/>
          </a:xfrm>
          <a:prstGeom prst="rect">
            <a:avLst/>
          </a:prstGeom>
          <a:noFill/>
          <a:ln w="9525">
            <a:noFill/>
            <a:miter lim="800000"/>
            <a:headEnd/>
            <a:tailEnd/>
          </a:ln>
          <a:effectLst/>
        </p:spPr>
        <p:txBody>
          <a:bodyPr>
            <a:spAutoFit/>
          </a:bodyPr>
          <a:lstStyle/>
          <a:p>
            <a:pPr algn="ctr"/>
            <a:r>
              <a:rPr lang="fr-FR" sz="2400" i="1">
                <a:solidFill>
                  <a:srgbClr val="993300"/>
                </a:solidFill>
                <a:latin typeface="Times New Roman" pitchFamily="18" charset="0"/>
              </a:rPr>
              <a:t>Illustration 5: L'illusion de</a:t>
            </a:r>
          </a:p>
          <a:p>
            <a:pPr algn="ctr"/>
            <a:r>
              <a:rPr lang="fr-FR" sz="2400" i="1">
                <a:solidFill>
                  <a:srgbClr val="993300"/>
                </a:solidFill>
                <a:latin typeface="Times New Roman" pitchFamily="18" charset="0"/>
              </a:rPr>
              <a:t>l'enseigne du barbier</a:t>
            </a: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4" name="Picture 2" descr="cercles_concentriques"/>
          <p:cNvPicPr>
            <a:picLocks noChangeAspect="1" noChangeArrowheads="1"/>
          </p:cNvPicPr>
          <p:nvPr/>
        </p:nvPicPr>
        <p:blipFill>
          <a:blip r:embed="rId2" cstate="print"/>
          <a:srcRect/>
          <a:stretch>
            <a:fillRect/>
          </a:stretch>
        </p:blipFill>
        <p:spPr bwMode="auto">
          <a:xfrm>
            <a:off x="2024063" y="411163"/>
            <a:ext cx="5097462" cy="6035675"/>
          </a:xfrm>
          <a:prstGeom prst="rect">
            <a:avLst/>
          </a:prstGeom>
          <a:noFill/>
        </p:spPr>
      </p:pic>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3681413" y="2524125"/>
            <a:ext cx="9144000" cy="0"/>
          </a:xfrm>
          <a:prstGeom prst="rect">
            <a:avLst/>
          </a:prstGeom>
          <a:noFill/>
          <a:ln w="9525">
            <a:noFill/>
            <a:miter lim="800000"/>
            <a:headEnd/>
            <a:tailEnd/>
          </a:ln>
          <a:effectLst/>
        </p:spPr>
        <p:txBody>
          <a:bodyPr>
            <a:spAutoFit/>
          </a:bodyPr>
          <a:lstStyle/>
          <a:p>
            <a:endParaRPr lang="fr-FR"/>
          </a:p>
        </p:txBody>
      </p:sp>
      <p:pic>
        <p:nvPicPr>
          <p:cNvPr id="325635" name="Picture 3" descr="illusion © Ophtasurf, 2003"/>
          <p:cNvPicPr>
            <a:picLocks noChangeAspect="1" noChangeArrowheads="1"/>
          </p:cNvPicPr>
          <p:nvPr/>
        </p:nvPicPr>
        <p:blipFill>
          <a:blip r:embed="rId2" r:link="rId3" cstate="print"/>
          <a:srcRect/>
          <a:stretch>
            <a:fillRect/>
          </a:stretch>
        </p:blipFill>
        <p:spPr bwMode="auto">
          <a:xfrm>
            <a:off x="2057400" y="457200"/>
            <a:ext cx="5486400" cy="4572000"/>
          </a:xfrm>
          <a:prstGeom prst="rect">
            <a:avLst/>
          </a:prstGeom>
          <a:noFill/>
        </p:spPr>
      </p:pic>
      <p:sp>
        <p:nvSpPr>
          <p:cNvPr id="325636" name="Rectangle 4"/>
          <p:cNvSpPr>
            <a:spLocks noChangeArrowheads="1"/>
          </p:cNvSpPr>
          <p:nvPr/>
        </p:nvSpPr>
        <p:spPr bwMode="auto">
          <a:xfrm>
            <a:off x="2514600" y="5105400"/>
            <a:ext cx="4267200" cy="1679575"/>
          </a:xfrm>
          <a:prstGeom prst="rect">
            <a:avLst/>
          </a:prstGeom>
          <a:solidFill>
            <a:schemeClr val="bg1">
              <a:alpha val="20000"/>
            </a:schemeClr>
          </a:solidFill>
          <a:ln w="9525">
            <a:noFill/>
            <a:miter lim="800000"/>
            <a:headEnd/>
            <a:tailEnd/>
          </a:ln>
          <a:effectLst/>
        </p:spPr>
        <p:txBody>
          <a:bodyPr>
            <a:spAutoFit/>
          </a:bodyPr>
          <a:lstStyle/>
          <a:p>
            <a:pPr algn="ctr"/>
            <a:r>
              <a:rPr lang="fr-FR" sz="2600" b="1" u="sng"/>
              <a:t>Illusion de mouvement</a:t>
            </a:r>
            <a:r>
              <a:rPr lang="fr-FR" sz="2600"/>
              <a:t/>
            </a:r>
            <a:br>
              <a:rPr lang="fr-FR" sz="2600"/>
            </a:br>
            <a:r>
              <a:rPr lang="fr-FR" sz="2600"/>
              <a:t>Le tapis mouvant : Il va se mettre a vibrer et si vous clignez des yeux</a:t>
            </a:r>
            <a:r>
              <a:rPr lang="fr-FR" sz="2600">
                <a:latin typeface="Times New Roman" pitchFamily="18" charset="0"/>
                <a:cs typeface="Times New Roman" pitchFamily="18" charset="0"/>
              </a:rPr>
              <a:t> </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2628900" y="1490663"/>
            <a:ext cx="9144000" cy="0"/>
          </a:xfrm>
          <a:prstGeom prst="rect">
            <a:avLst/>
          </a:prstGeom>
          <a:noFill/>
          <a:ln w="9525">
            <a:noFill/>
            <a:miter lim="800000"/>
            <a:headEnd/>
            <a:tailEnd/>
          </a:ln>
          <a:effectLst/>
        </p:spPr>
        <p:txBody>
          <a:bodyPr>
            <a:spAutoFit/>
          </a:bodyPr>
          <a:lstStyle/>
          <a:p>
            <a:endParaRPr lang="fr-FR"/>
          </a:p>
        </p:txBody>
      </p:sp>
      <p:pic>
        <p:nvPicPr>
          <p:cNvPr id="326659" name="Picture 3" descr="Illusion d'optique (c) Akiyoshi Kitaoka"/>
          <p:cNvPicPr>
            <a:picLocks noChangeAspect="1" noChangeArrowheads="1"/>
          </p:cNvPicPr>
          <p:nvPr/>
        </p:nvPicPr>
        <p:blipFill>
          <a:blip r:embed="rId2" r:link="rId3" cstate="print"/>
          <a:srcRect/>
          <a:stretch>
            <a:fillRect/>
          </a:stretch>
        </p:blipFill>
        <p:spPr bwMode="auto">
          <a:xfrm>
            <a:off x="1600200" y="228600"/>
            <a:ext cx="6248400" cy="5334000"/>
          </a:xfrm>
          <a:prstGeom prst="rect">
            <a:avLst/>
          </a:prstGeom>
          <a:noFill/>
        </p:spPr>
      </p:pic>
      <p:sp>
        <p:nvSpPr>
          <p:cNvPr id="326660" name="Rectangle 4"/>
          <p:cNvSpPr>
            <a:spLocks noChangeArrowheads="1"/>
          </p:cNvSpPr>
          <p:nvPr/>
        </p:nvSpPr>
        <p:spPr bwMode="auto">
          <a:xfrm>
            <a:off x="0" y="5715000"/>
            <a:ext cx="9144000" cy="1006475"/>
          </a:xfrm>
          <a:prstGeom prst="rect">
            <a:avLst/>
          </a:prstGeom>
          <a:solidFill>
            <a:schemeClr val="bg1">
              <a:alpha val="20000"/>
            </a:schemeClr>
          </a:solidFill>
          <a:ln w="9525">
            <a:noFill/>
            <a:miter lim="800000"/>
            <a:headEnd/>
            <a:tailEnd/>
          </a:ln>
          <a:effectLst/>
        </p:spPr>
        <p:txBody>
          <a:bodyPr>
            <a:spAutoFit/>
          </a:bodyPr>
          <a:lstStyle/>
          <a:p>
            <a:pPr algn="ctr"/>
            <a:r>
              <a:rPr lang="fr-FR" sz="2000">
                <a:solidFill>
                  <a:srgbClr val="006600"/>
                </a:solidFill>
              </a:rPr>
              <a:t>Que voyez-vous ??? Des vagues !!!!</a:t>
            </a:r>
          </a:p>
          <a:p>
            <a:pPr algn="ctr" eaLnBrk="0" hangingPunct="0"/>
            <a:r>
              <a:rPr lang="fr-FR" sz="2000">
                <a:solidFill>
                  <a:srgbClr val="006600"/>
                </a:solidFill>
              </a:rPr>
              <a:t>Le fond est compos</a:t>
            </a:r>
            <a:r>
              <a:rPr lang="fr-FR" sz="2000">
                <a:solidFill>
                  <a:srgbClr val="006600"/>
                </a:solidFill>
                <a:latin typeface="Times New Roman"/>
              </a:rPr>
              <a:t>é</a:t>
            </a:r>
            <a:r>
              <a:rPr lang="fr-FR" sz="2000">
                <a:solidFill>
                  <a:srgbClr val="006600"/>
                </a:solidFill>
              </a:rPr>
              <a:t> de ronds mais semble onduler.</a:t>
            </a:r>
          </a:p>
          <a:p>
            <a:pPr algn="ctr" eaLnBrk="0" hangingPunct="0"/>
            <a:r>
              <a:rPr lang="fr-FR" sz="2000">
                <a:solidFill>
                  <a:srgbClr val="006600"/>
                </a:solidFill>
              </a:rPr>
              <a:t>En outre, cette figure montre une grande quantit</a:t>
            </a:r>
            <a:r>
              <a:rPr lang="fr-FR" sz="2000">
                <a:solidFill>
                  <a:srgbClr val="006600"/>
                </a:solidFill>
                <a:latin typeface="Times New Roman"/>
              </a:rPr>
              <a:t>é</a:t>
            </a:r>
            <a:r>
              <a:rPr lang="fr-FR" sz="2000">
                <a:solidFill>
                  <a:srgbClr val="006600"/>
                </a:solidFill>
              </a:rPr>
              <a:t> d'illusions de mouvement.</a:t>
            </a:r>
            <a:endParaRPr lang="fr-FR" sz="2000">
              <a:solidFill>
                <a:srgbClr val="006600"/>
              </a:solidFill>
              <a:latin typeface="Times New Roman" pitchFamily="18" charset="0"/>
              <a:cs typeface="Times New Roman" pitchFamily="18" charset="0"/>
            </a:endParaRPr>
          </a:p>
        </p:txBody>
      </p:sp>
      <p:sp>
        <p:nvSpPr>
          <p:cNvPr id="326661" name="Rectangle 5"/>
          <p:cNvSpPr>
            <a:spLocks noChangeArrowheads="1"/>
          </p:cNvSpPr>
          <p:nvPr/>
        </p:nvSpPr>
        <p:spPr bwMode="auto">
          <a:xfrm>
            <a:off x="0" y="3284538"/>
            <a:ext cx="1752600" cy="701675"/>
          </a:xfrm>
          <a:prstGeom prst="rect">
            <a:avLst/>
          </a:prstGeom>
          <a:noFill/>
          <a:ln w="9525">
            <a:noFill/>
            <a:miter lim="800000"/>
            <a:headEnd/>
            <a:tailEnd/>
          </a:ln>
          <a:effectLst/>
        </p:spPr>
        <p:txBody>
          <a:bodyPr>
            <a:spAutoFit/>
          </a:bodyPr>
          <a:lstStyle/>
          <a:p>
            <a:r>
              <a:rPr lang="fr-FR" sz="2000">
                <a:solidFill>
                  <a:schemeClr val="bg1"/>
                </a:solidFill>
              </a:rPr>
              <a:t>champ de primev</a:t>
            </a:r>
            <a:r>
              <a:rPr lang="fr-FR" sz="2000">
                <a:solidFill>
                  <a:schemeClr val="bg1"/>
                </a:solidFill>
                <a:latin typeface="Times New Roman"/>
              </a:rPr>
              <a:t>è</a:t>
            </a:r>
            <a:r>
              <a:rPr lang="fr-FR" sz="2000">
                <a:solidFill>
                  <a:schemeClr val="bg1"/>
                </a:solidFill>
              </a:rPr>
              <a:t>re </a:t>
            </a:r>
            <a:endParaRPr lang="fr-FR" sz="2000">
              <a:solidFill>
                <a:schemeClr val="bg1"/>
              </a:solidFill>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2"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56003" name="WordArt 3"/>
          <p:cNvSpPr>
            <a:spLocks noChangeArrowheads="1" noChangeShapeType="1" noTextEdit="1"/>
          </p:cNvSpPr>
          <p:nvPr/>
        </p:nvSpPr>
        <p:spPr bwMode="auto">
          <a:xfrm>
            <a:off x="609600" y="762000"/>
            <a:ext cx="8077200" cy="7467600"/>
          </a:xfrm>
          <a:prstGeom prst="rect">
            <a:avLst/>
          </a:prstGeom>
        </p:spPr>
        <p:txBody>
          <a:bodyPr spcFirstLastPara="1" wrap="none" fromWordArt="1">
            <a:prstTxWarp prst="textArchUp">
              <a:avLst>
                <a:gd name="adj" fmla="val 10715339"/>
              </a:avLst>
            </a:prstTxWarp>
          </a:bodyPr>
          <a:lstStyle/>
          <a:p>
            <a:pPr algn="ctr"/>
            <a:r>
              <a:rPr lang="fr-FR" sz="3600" kern="10">
                <a:ln w="9525">
                  <a:solidFill>
                    <a:srgbClr val="000000"/>
                  </a:solidFill>
                  <a:round/>
                  <a:headEnd/>
                  <a:tailEnd/>
                </a:ln>
                <a:solidFill>
                  <a:srgbClr val="FF6600"/>
                </a:solidFill>
                <a:latin typeface="Arial Black"/>
              </a:rPr>
              <a:t>Le Cadre conceptuel de la perception</a:t>
            </a:r>
          </a:p>
        </p:txBody>
      </p:sp>
      <p:sp>
        <p:nvSpPr>
          <p:cNvPr id="256005" name="Rectangle 5"/>
          <p:cNvSpPr>
            <a:spLocks noChangeArrowheads="1"/>
          </p:cNvSpPr>
          <p:nvPr/>
        </p:nvSpPr>
        <p:spPr bwMode="auto">
          <a:xfrm>
            <a:off x="2743200" y="5715000"/>
            <a:ext cx="3429000" cy="5334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1- Autour du Mot</a:t>
            </a:r>
          </a:p>
        </p:txBody>
      </p:sp>
    </p:spTree>
  </p:cSld>
  <p:clrMapOvr>
    <a:masterClrMapping/>
  </p:clrMapOvr>
  <p:transition spd="med">
    <p:wheel spokes="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2605088" y="2052638"/>
            <a:ext cx="9144000" cy="0"/>
          </a:xfrm>
          <a:prstGeom prst="rect">
            <a:avLst/>
          </a:prstGeom>
          <a:noFill/>
          <a:ln w="9525">
            <a:noFill/>
            <a:miter lim="800000"/>
            <a:headEnd/>
            <a:tailEnd/>
          </a:ln>
          <a:effectLst/>
        </p:spPr>
        <p:txBody>
          <a:bodyPr>
            <a:spAutoFit/>
          </a:bodyPr>
          <a:lstStyle/>
          <a:p>
            <a:endParaRPr lang="fr-FR"/>
          </a:p>
        </p:txBody>
      </p:sp>
      <p:pic>
        <p:nvPicPr>
          <p:cNvPr id="327683" name="Picture 3" descr="Illusion d'optique © Ophtasurf, 2003"/>
          <p:cNvPicPr>
            <a:picLocks noChangeAspect="1" noChangeArrowheads="1"/>
          </p:cNvPicPr>
          <p:nvPr/>
        </p:nvPicPr>
        <p:blipFill>
          <a:blip r:embed="rId2" r:link="rId3" cstate="print"/>
          <a:srcRect/>
          <a:stretch>
            <a:fillRect/>
          </a:stretch>
        </p:blipFill>
        <p:spPr bwMode="auto">
          <a:xfrm>
            <a:off x="611188" y="260350"/>
            <a:ext cx="8001000" cy="5715000"/>
          </a:xfrm>
          <a:prstGeom prst="rect">
            <a:avLst/>
          </a:prstGeom>
          <a:noFill/>
        </p:spPr>
      </p:pic>
      <p:sp>
        <p:nvSpPr>
          <p:cNvPr id="327684" name="Text Box 4"/>
          <p:cNvSpPr txBox="1">
            <a:spLocks noChangeArrowheads="1"/>
          </p:cNvSpPr>
          <p:nvPr/>
        </p:nvSpPr>
        <p:spPr bwMode="auto">
          <a:xfrm>
            <a:off x="2895600" y="5943600"/>
            <a:ext cx="3505200" cy="457200"/>
          </a:xfrm>
          <a:prstGeom prst="rect">
            <a:avLst/>
          </a:prstGeom>
          <a:solidFill>
            <a:schemeClr val="bg1">
              <a:alpha val="20000"/>
            </a:schemeClr>
          </a:solidFill>
          <a:ln w="9525">
            <a:noFill/>
            <a:miter lim="800000"/>
            <a:headEnd/>
            <a:tailEnd/>
          </a:ln>
          <a:effectLst/>
        </p:spPr>
        <p:txBody>
          <a:bodyPr>
            <a:spAutoFit/>
          </a:bodyPr>
          <a:lstStyle/>
          <a:p>
            <a:pPr algn="ctr">
              <a:spcBef>
                <a:spcPct val="50000"/>
              </a:spcBef>
            </a:pPr>
            <a:r>
              <a:rPr lang="fr-FR" sz="2400">
                <a:solidFill>
                  <a:srgbClr val="FF6600"/>
                </a:solidFill>
              </a:rPr>
              <a:t>Automne glissant</a:t>
            </a:r>
            <a:endParaRPr lang="fr-FR" sz="2400">
              <a:solidFill>
                <a:srgbClr val="FF6600"/>
              </a:solidFill>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1143000" y="857250"/>
            <a:ext cx="9144000" cy="0"/>
          </a:xfrm>
          <a:prstGeom prst="rect">
            <a:avLst/>
          </a:prstGeom>
          <a:noFill/>
          <a:ln w="9525">
            <a:noFill/>
            <a:miter lim="800000"/>
            <a:headEnd/>
            <a:tailEnd/>
          </a:ln>
          <a:effectLst/>
        </p:spPr>
        <p:txBody>
          <a:bodyPr>
            <a:spAutoFit/>
          </a:bodyPr>
          <a:lstStyle/>
          <a:p>
            <a:endParaRPr lang="fr-FR"/>
          </a:p>
        </p:txBody>
      </p:sp>
      <p:pic>
        <p:nvPicPr>
          <p:cNvPr id="328707" name="Picture 3" descr="http://ophtasurf.free.fr/illusions/illusion_akiyoshi6bis.gif"/>
          <p:cNvPicPr>
            <a:picLocks noChangeAspect="1" noChangeArrowheads="1"/>
          </p:cNvPicPr>
          <p:nvPr/>
        </p:nvPicPr>
        <p:blipFill>
          <a:blip r:embed="rId2" r:link="rId3" cstate="print"/>
          <a:srcRect/>
          <a:stretch>
            <a:fillRect/>
          </a:stretch>
        </p:blipFill>
        <p:spPr bwMode="auto">
          <a:xfrm>
            <a:off x="0" y="0"/>
            <a:ext cx="9144000" cy="6858000"/>
          </a:xfrm>
          <a:prstGeom prst="rect">
            <a:avLst/>
          </a:prstGeom>
          <a:noFill/>
        </p:spPr>
      </p:pic>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1714500" y="1285875"/>
            <a:ext cx="9144000" cy="0"/>
          </a:xfrm>
          <a:prstGeom prst="rect">
            <a:avLst/>
          </a:prstGeom>
          <a:noFill/>
          <a:ln w="9525">
            <a:noFill/>
            <a:miter lim="800000"/>
            <a:headEnd/>
            <a:tailEnd/>
          </a:ln>
          <a:effectLst/>
        </p:spPr>
        <p:txBody>
          <a:bodyPr>
            <a:spAutoFit/>
          </a:bodyPr>
          <a:lstStyle/>
          <a:p>
            <a:endParaRPr lang="fr-FR"/>
          </a:p>
        </p:txBody>
      </p:sp>
      <p:pic>
        <p:nvPicPr>
          <p:cNvPr id="329731" name="Picture 3" descr="http://ophtasurf.free.fr/illusions/illusion_akiyoshi12.gif"/>
          <p:cNvPicPr>
            <a:picLocks noChangeAspect="1" noChangeArrowheads="1"/>
          </p:cNvPicPr>
          <p:nvPr/>
        </p:nvPicPr>
        <p:blipFill>
          <a:blip r:embed="rId2" r:link="rId3" cstate="print"/>
          <a:srcRect/>
          <a:stretch>
            <a:fillRect/>
          </a:stretch>
        </p:blipFill>
        <p:spPr bwMode="auto">
          <a:xfrm>
            <a:off x="0" y="0"/>
            <a:ext cx="9144000" cy="6858000"/>
          </a:xfrm>
          <a:prstGeom prst="rect">
            <a:avLst/>
          </a:prstGeom>
          <a:noFill/>
        </p:spPr>
      </p:pic>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auto">
          <a:xfrm>
            <a:off x="2705100" y="2128838"/>
            <a:ext cx="9144000" cy="0"/>
          </a:xfrm>
          <a:prstGeom prst="rect">
            <a:avLst/>
          </a:prstGeom>
          <a:noFill/>
          <a:ln w="9525">
            <a:noFill/>
            <a:miter lim="800000"/>
            <a:headEnd/>
            <a:tailEnd/>
          </a:ln>
          <a:effectLst/>
        </p:spPr>
        <p:txBody>
          <a:bodyPr>
            <a:spAutoFit/>
          </a:bodyPr>
          <a:lstStyle/>
          <a:p>
            <a:endParaRPr lang="fr-FR"/>
          </a:p>
        </p:txBody>
      </p:sp>
      <p:pic>
        <p:nvPicPr>
          <p:cNvPr id="330755" name="Picture 3" descr="Illusion d'optique © Ophtasurf, 2003"/>
          <p:cNvPicPr>
            <a:picLocks noChangeAspect="1" noChangeArrowheads="1"/>
          </p:cNvPicPr>
          <p:nvPr/>
        </p:nvPicPr>
        <p:blipFill>
          <a:blip r:embed="rId2" r:link="rId3" cstate="print"/>
          <a:srcRect/>
          <a:stretch>
            <a:fillRect/>
          </a:stretch>
        </p:blipFill>
        <p:spPr bwMode="auto">
          <a:xfrm>
            <a:off x="1066800" y="762000"/>
            <a:ext cx="6858000" cy="4724400"/>
          </a:xfrm>
          <a:prstGeom prst="rect">
            <a:avLst/>
          </a:prstGeom>
          <a:noFill/>
        </p:spPr>
      </p:pic>
      <p:sp>
        <p:nvSpPr>
          <p:cNvPr id="330756" name="Rectangle 4"/>
          <p:cNvSpPr>
            <a:spLocks noChangeArrowheads="1"/>
          </p:cNvSpPr>
          <p:nvPr/>
        </p:nvSpPr>
        <p:spPr bwMode="auto">
          <a:xfrm>
            <a:off x="3429000" y="5791200"/>
            <a:ext cx="2514600" cy="457200"/>
          </a:xfrm>
          <a:prstGeom prst="rect">
            <a:avLst/>
          </a:prstGeom>
          <a:solidFill>
            <a:schemeClr val="bg1">
              <a:alpha val="20000"/>
            </a:schemeClr>
          </a:solidFill>
          <a:ln w="9525">
            <a:noFill/>
            <a:miter lim="800000"/>
            <a:headEnd/>
            <a:tailEnd/>
          </a:ln>
          <a:effectLst/>
        </p:spPr>
        <p:txBody>
          <a:bodyPr>
            <a:spAutoFit/>
          </a:bodyPr>
          <a:lstStyle/>
          <a:p>
            <a:pPr algn="ctr"/>
            <a:r>
              <a:rPr lang="fr-FR" sz="2400"/>
              <a:t>Damier vibrant</a:t>
            </a:r>
            <a:r>
              <a:rPr lang="fr-FR" sz="2400">
                <a:solidFill>
                  <a:schemeClr val="bg1"/>
                </a:solidFill>
              </a:rPr>
              <a:t> </a:t>
            </a:r>
            <a:endParaRPr lang="fr-FR" sz="2400">
              <a:solidFill>
                <a:schemeClr val="bg1"/>
              </a:solidFill>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body" idx="1"/>
          </p:nvPr>
        </p:nvSpPr>
        <p:spPr>
          <a:xfrm>
            <a:off x="0" y="914400"/>
            <a:ext cx="3810000" cy="5029200"/>
          </a:xfrm>
        </p:spPr>
        <p:txBody>
          <a:bodyPr/>
          <a:lstStyle/>
          <a:p>
            <a:pPr>
              <a:buFontTx/>
              <a:buNone/>
            </a:pPr>
            <a:r>
              <a:rPr lang="fr-FR" sz="2600">
                <a:solidFill>
                  <a:srgbClr val="993300"/>
                </a:solidFill>
                <a:latin typeface="Times New Roman" pitchFamily="18" charset="0"/>
              </a:rPr>
              <a:t>	</a:t>
            </a:r>
          </a:p>
          <a:p>
            <a:pPr>
              <a:buFontTx/>
              <a:buNone/>
            </a:pPr>
            <a:endParaRPr lang="fr-FR" sz="2600">
              <a:solidFill>
                <a:srgbClr val="993300"/>
              </a:solidFill>
              <a:latin typeface="Times New Roman" pitchFamily="18" charset="0"/>
            </a:endParaRPr>
          </a:p>
          <a:p>
            <a:pPr>
              <a:buFontTx/>
              <a:buNone/>
            </a:pPr>
            <a:r>
              <a:rPr lang="fr-FR" sz="2600">
                <a:solidFill>
                  <a:srgbClr val="993300"/>
                </a:solidFill>
                <a:latin typeface="Times New Roman" pitchFamily="18" charset="0"/>
              </a:rPr>
              <a:t>	</a:t>
            </a:r>
          </a:p>
          <a:p>
            <a:pPr>
              <a:buFontTx/>
              <a:buNone/>
            </a:pPr>
            <a:r>
              <a:rPr lang="fr-FR" sz="2600">
                <a:solidFill>
                  <a:srgbClr val="993300"/>
                </a:solidFill>
                <a:latin typeface="Times New Roman" pitchFamily="18" charset="0"/>
              </a:rPr>
              <a:t>	Roger Shepard a réalisé en 1964 une gamme de douze sons formés d'octaves et donnant l'impression de monter sans fin lorsqu'ils sont répétés. </a:t>
            </a:r>
          </a:p>
          <a:p>
            <a:pPr>
              <a:buFontTx/>
              <a:buNone/>
            </a:pPr>
            <a:r>
              <a:rPr lang="fr-FR" sz="2600">
                <a:solidFill>
                  <a:srgbClr val="993300"/>
                </a:solidFill>
                <a:latin typeface="Times New Roman" pitchFamily="18" charset="0"/>
              </a:rPr>
              <a:t>	</a:t>
            </a:r>
          </a:p>
        </p:txBody>
      </p:sp>
      <p:sp>
        <p:nvSpPr>
          <p:cNvPr id="347139" name="Rectangle 3"/>
          <p:cNvSpPr>
            <a:spLocks noChangeArrowheads="1"/>
          </p:cNvSpPr>
          <p:nvPr/>
        </p:nvSpPr>
        <p:spPr bwMode="auto">
          <a:xfrm>
            <a:off x="304800" y="838200"/>
            <a:ext cx="7772400" cy="685800"/>
          </a:xfrm>
          <a:prstGeom prst="rect">
            <a:avLst/>
          </a:prstGeom>
          <a:noFill/>
          <a:ln w="9525">
            <a:noFill/>
            <a:miter lim="800000"/>
            <a:headEnd/>
            <a:tailEnd/>
          </a:ln>
          <a:effectLst/>
        </p:spPr>
        <p:txBody>
          <a:bodyPr anchor="ctr"/>
          <a:lstStyle/>
          <a:p>
            <a:pPr algn="ctr"/>
            <a:r>
              <a:rPr lang="fr-FR" sz="3200" u="sng">
                <a:solidFill>
                  <a:srgbClr val="663300"/>
                </a:solidFill>
                <a:latin typeface="Times New Roman" pitchFamily="18" charset="0"/>
              </a:rPr>
              <a:t>II- Illusions auditives et somesthésiques</a:t>
            </a:r>
          </a:p>
        </p:txBody>
      </p:sp>
    </p:spTree>
  </p:cSld>
  <p:clrMapOvr>
    <a:masterClrMapping/>
  </p:clrMapOvr>
  <p:transition spd="med">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sz="half" idx="1"/>
          </p:nvPr>
        </p:nvSpPr>
        <p:spPr>
          <a:xfrm>
            <a:off x="0" y="2133600"/>
            <a:ext cx="4038600" cy="2209800"/>
          </a:xfrm>
        </p:spPr>
        <p:txBody>
          <a:bodyPr/>
          <a:lstStyle/>
          <a:p>
            <a:pPr>
              <a:buFontTx/>
              <a:buNone/>
            </a:pPr>
            <a:r>
              <a:rPr lang="fr-FR" sz="2600">
                <a:solidFill>
                  <a:srgbClr val="993300"/>
                </a:solidFill>
                <a:latin typeface="Times New Roman" pitchFamily="18" charset="0"/>
              </a:rPr>
              <a:t>	</a:t>
            </a:r>
            <a:r>
              <a:rPr lang="fr-FR" sz="2600">
                <a:solidFill>
                  <a:srgbClr val="336600"/>
                </a:solidFill>
                <a:latin typeface="Times New Roman" pitchFamily="18" charset="0"/>
              </a:rPr>
              <a:t>Le concept basic de</a:t>
            </a:r>
          </a:p>
          <a:p>
            <a:pPr>
              <a:buFontTx/>
              <a:buNone/>
            </a:pPr>
            <a:r>
              <a:rPr lang="fr-FR" sz="2600">
                <a:solidFill>
                  <a:srgbClr val="336600"/>
                </a:solidFill>
                <a:latin typeface="Times New Roman" pitchFamily="18" charset="0"/>
              </a:rPr>
              <a:t>	 la gamme de Shepard</a:t>
            </a:r>
          </a:p>
          <a:p>
            <a:pPr>
              <a:buFontTx/>
              <a:buNone/>
            </a:pPr>
            <a:r>
              <a:rPr lang="fr-FR" sz="2600">
                <a:solidFill>
                  <a:srgbClr val="336600"/>
                </a:solidFill>
                <a:latin typeface="Times New Roman" pitchFamily="18" charset="0"/>
              </a:rPr>
              <a:t>	 est représenté sur cette image:</a:t>
            </a:r>
            <a:r>
              <a:rPr lang="fr-FR" sz="2800">
                <a:solidFill>
                  <a:srgbClr val="336600"/>
                </a:solidFill>
              </a:rPr>
              <a:t> </a:t>
            </a:r>
          </a:p>
        </p:txBody>
      </p:sp>
      <p:pic>
        <p:nvPicPr>
          <p:cNvPr id="348163" name="Picture 3" descr="http://users.skynet.be/illusionsauditives/images/Shepard_tone1.jpg"/>
          <p:cNvPicPr>
            <a:picLocks noGrp="1" noChangeAspect="1" noChangeArrowheads="1"/>
          </p:cNvPicPr>
          <p:nvPr>
            <p:ph sz="half" idx="2"/>
          </p:nvPr>
        </p:nvPicPr>
        <p:blipFill>
          <a:blip r:embed="rId2" r:link="rId3" cstate="print"/>
          <a:srcRect/>
          <a:stretch>
            <a:fillRect/>
          </a:stretch>
        </p:blipFill>
        <p:spPr>
          <a:xfrm>
            <a:off x="4284663" y="1125538"/>
            <a:ext cx="4608512" cy="3743325"/>
          </a:xfrm>
          <a:noFill/>
          <a:ln/>
        </p:spPr>
      </p:pic>
      <p:sp>
        <p:nvSpPr>
          <p:cNvPr id="348164" name="Text Box 4"/>
          <p:cNvSpPr txBox="1">
            <a:spLocks noChangeArrowheads="1"/>
          </p:cNvSpPr>
          <p:nvPr/>
        </p:nvSpPr>
        <p:spPr bwMode="auto">
          <a:xfrm>
            <a:off x="457200" y="5181600"/>
            <a:ext cx="4419600" cy="488950"/>
          </a:xfrm>
          <a:prstGeom prst="rect">
            <a:avLst/>
          </a:prstGeom>
          <a:noFill/>
          <a:ln w="9525">
            <a:noFill/>
            <a:miter lim="800000"/>
            <a:headEnd/>
            <a:tailEnd/>
          </a:ln>
          <a:effectLst/>
        </p:spPr>
        <p:txBody>
          <a:bodyPr>
            <a:spAutoFit/>
          </a:bodyPr>
          <a:lstStyle/>
          <a:p>
            <a:pPr>
              <a:spcBef>
                <a:spcPct val="50000"/>
              </a:spcBef>
            </a:pPr>
            <a:r>
              <a:rPr lang="fr-FR" sz="2600">
                <a:solidFill>
                  <a:srgbClr val="336600"/>
                </a:solidFill>
                <a:latin typeface="Times New Roman" pitchFamily="18" charset="0"/>
              </a:rPr>
              <a:t>Ou la </a:t>
            </a:r>
            <a:r>
              <a:rPr lang="fr-FR" sz="2600">
                <a:solidFill>
                  <a:srgbClr val="336600"/>
                </a:solidFill>
                <a:latin typeface="Times New Roman" pitchFamily="18" charset="0"/>
                <a:hlinkClick r:id="rId4" action="ppaction://hlinkfile"/>
              </a:rPr>
              <a:t>balance de Risset</a:t>
            </a:r>
            <a:endParaRPr lang="fr-FR" sz="2600">
              <a:solidFill>
                <a:srgbClr val="336600"/>
              </a:solidFill>
              <a:latin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body" sz="half" idx="1"/>
          </p:nvPr>
        </p:nvSpPr>
        <p:spPr>
          <a:xfrm>
            <a:off x="5105400" y="228600"/>
            <a:ext cx="4038600" cy="2808288"/>
          </a:xfrm>
        </p:spPr>
        <p:txBody>
          <a:bodyPr/>
          <a:lstStyle/>
          <a:p>
            <a:pPr>
              <a:buFontTx/>
              <a:buNone/>
            </a:pPr>
            <a:r>
              <a:rPr lang="fr-FR" sz="2800"/>
              <a:t>	</a:t>
            </a:r>
            <a:r>
              <a:rPr lang="fr-FR" sz="2600">
                <a:latin typeface="Times New Roman" pitchFamily="18" charset="0"/>
              </a:rPr>
              <a:t>Cette illusion acoustique peut être aisément comparée aux illusions d'optique d'Escher: l'illusion de l'escalier ou celle de la cascade</a:t>
            </a:r>
            <a:r>
              <a:rPr lang="fr-FR" sz="2600">
                <a:solidFill>
                  <a:srgbClr val="336600"/>
                </a:solidFill>
                <a:latin typeface="Times New Roman" pitchFamily="18" charset="0"/>
              </a:rPr>
              <a:t>. </a:t>
            </a:r>
          </a:p>
        </p:txBody>
      </p:sp>
      <p:pic>
        <p:nvPicPr>
          <p:cNvPr id="349187" name="Picture 3" descr="marche%20la%20plus%20haute"/>
          <p:cNvPicPr>
            <a:picLocks noGrp="1" noChangeAspect="1" noChangeArrowheads="1"/>
          </p:cNvPicPr>
          <p:nvPr>
            <p:ph sz="quarter" idx="2"/>
          </p:nvPr>
        </p:nvPicPr>
        <p:blipFill>
          <a:blip r:embed="rId2" cstate="print"/>
          <a:srcRect/>
          <a:stretch>
            <a:fillRect/>
          </a:stretch>
        </p:blipFill>
        <p:spPr>
          <a:xfrm>
            <a:off x="3924300" y="3284538"/>
            <a:ext cx="5219700" cy="3573462"/>
          </a:xfrm>
          <a:noFill/>
          <a:ln/>
        </p:spPr>
      </p:pic>
      <p:pic>
        <p:nvPicPr>
          <p:cNvPr id="349188" name="Picture 4" descr="chute%20d'eau"/>
          <p:cNvPicPr>
            <a:picLocks noGrp="1" noChangeAspect="1" noChangeArrowheads="1"/>
          </p:cNvPicPr>
          <p:nvPr>
            <p:ph sz="quarter" idx="3"/>
          </p:nvPr>
        </p:nvPicPr>
        <p:blipFill>
          <a:blip r:embed="rId3" cstate="print"/>
          <a:srcRect/>
          <a:stretch>
            <a:fillRect/>
          </a:stretch>
        </p:blipFill>
        <p:spPr>
          <a:xfrm>
            <a:off x="0" y="0"/>
            <a:ext cx="5219700" cy="3284538"/>
          </a:xfrm>
          <a:noFill/>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idx="1"/>
          </p:nvPr>
        </p:nvSpPr>
        <p:spPr>
          <a:xfrm>
            <a:off x="0" y="0"/>
            <a:ext cx="9144000" cy="6858000"/>
          </a:xfrm>
        </p:spPr>
        <p:txBody>
          <a:bodyPr/>
          <a:lstStyle/>
          <a:p>
            <a:endParaRPr lang="fr-FR"/>
          </a:p>
          <a:p>
            <a:pPr>
              <a:buFontTx/>
              <a:buNone/>
            </a:pPr>
            <a:r>
              <a:rPr lang="fr-FR" sz="2600">
                <a:solidFill>
                  <a:srgbClr val="CC3300"/>
                </a:solidFill>
                <a:latin typeface="Times New Roman" pitchFamily="18" charset="0"/>
              </a:rPr>
              <a:t>	</a:t>
            </a:r>
          </a:p>
          <a:p>
            <a:pPr>
              <a:buFontTx/>
              <a:buNone/>
            </a:pPr>
            <a:r>
              <a:rPr lang="fr-FR" sz="2600">
                <a:solidFill>
                  <a:srgbClr val="CC3300"/>
                </a:solidFill>
                <a:latin typeface="Times New Roman" pitchFamily="18" charset="0"/>
              </a:rPr>
              <a:t>	Il nous semble que l'escalier monte ou descend sans cesse et qu’il est impossible de définir quelle est la plus haute marche, </a:t>
            </a:r>
          </a:p>
          <a:p>
            <a:pPr>
              <a:buFontTx/>
              <a:buNone/>
            </a:pPr>
            <a:r>
              <a:rPr lang="fr-FR" sz="2600">
                <a:solidFill>
                  <a:srgbClr val="CC3300"/>
                </a:solidFill>
                <a:latin typeface="Times New Roman" pitchFamily="18" charset="0"/>
              </a:rPr>
              <a:t>	de même, l'eau s'écoulant de la cascade semble remonter pour s'écouler à nouveau...</a:t>
            </a:r>
          </a:p>
        </p:txBody>
      </p:sp>
      <p:pic>
        <p:nvPicPr>
          <p:cNvPr id="350211" name="Picture 3" descr="chute%20d'eau"/>
          <p:cNvPicPr>
            <a:picLocks noChangeAspect="1" noChangeArrowheads="1"/>
          </p:cNvPicPr>
          <p:nvPr/>
        </p:nvPicPr>
        <p:blipFill>
          <a:blip r:embed="rId2" cstate="print"/>
          <a:srcRect/>
          <a:stretch>
            <a:fillRect/>
          </a:stretch>
        </p:blipFill>
        <p:spPr bwMode="auto">
          <a:xfrm>
            <a:off x="0" y="3573463"/>
            <a:ext cx="5219700" cy="3284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457200" y="304800"/>
            <a:ext cx="8229600" cy="1143000"/>
          </a:xfrm>
        </p:spPr>
        <p:txBody>
          <a:bodyPr/>
          <a:lstStyle/>
          <a:p>
            <a:r>
              <a:rPr lang="fr-FR" sz="3200" u="sng">
                <a:solidFill>
                  <a:srgbClr val="663300"/>
                </a:solidFill>
                <a:latin typeface="Times New Roman" pitchFamily="18" charset="0"/>
              </a:rPr>
              <a:t>III- Les illusions multimodales</a:t>
            </a:r>
          </a:p>
        </p:txBody>
      </p:sp>
      <p:sp>
        <p:nvSpPr>
          <p:cNvPr id="351235" name="Rectangle 3"/>
          <p:cNvSpPr>
            <a:spLocks noGrp="1" noChangeArrowheads="1"/>
          </p:cNvSpPr>
          <p:nvPr>
            <p:ph type="body" idx="1"/>
          </p:nvPr>
        </p:nvSpPr>
        <p:spPr>
          <a:xfrm>
            <a:off x="0" y="2438400"/>
            <a:ext cx="4419600" cy="2819400"/>
          </a:xfrm>
        </p:spPr>
        <p:txBody>
          <a:bodyPr/>
          <a:lstStyle/>
          <a:p>
            <a:pPr>
              <a:buFontTx/>
              <a:buNone/>
            </a:pPr>
            <a:r>
              <a:rPr lang="fr-FR" sz="2600">
                <a:solidFill>
                  <a:srgbClr val="CC3300"/>
                </a:solidFill>
                <a:latin typeface="Times New Roman" pitchFamily="18" charset="0"/>
              </a:rPr>
              <a:t>	la plupart des informations que nous percevons sont de nature multimodale, et sont perçues simultanément par nos différentes modalités sensorielles.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body" sz="half" idx="1"/>
          </p:nvPr>
        </p:nvSpPr>
        <p:spPr>
          <a:xfrm>
            <a:off x="0" y="1905000"/>
            <a:ext cx="4038600" cy="4525963"/>
          </a:xfrm>
        </p:spPr>
        <p:txBody>
          <a:bodyPr/>
          <a:lstStyle/>
          <a:p>
            <a:pPr>
              <a:buFontTx/>
              <a:buNone/>
            </a:pPr>
            <a:r>
              <a:rPr lang="fr-FR" sz="2600">
                <a:solidFill>
                  <a:srgbClr val="CC3300"/>
                </a:solidFill>
                <a:latin typeface="Times New Roman" pitchFamily="18" charset="0"/>
              </a:rPr>
              <a:t>	</a:t>
            </a:r>
            <a:r>
              <a:rPr lang="fr-FR" sz="2600">
                <a:solidFill>
                  <a:srgbClr val="003300"/>
                </a:solidFill>
                <a:latin typeface="Times New Roman" pitchFamily="18" charset="0"/>
              </a:rPr>
              <a:t>Il suffit de songer à une voiture qui s'éloigne : nous percevons à la fois une diminution de la taille apparente (indices visuels) et une diminution de l'intensité sonore du moteur (indices auditifs).</a:t>
            </a:r>
          </a:p>
        </p:txBody>
      </p:sp>
      <p:pic>
        <p:nvPicPr>
          <p:cNvPr id="352260" name="Picture 4" descr="les mirages , le mirage  © Ophtasurf, pris en Charente-Maritime"/>
          <p:cNvPicPr>
            <a:picLocks noGrp="1" noChangeAspect="1" noChangeArrowheads="1"/>
          </p:cNvPicPr>
          <p:nvPr>
            <p:ph sz="quarter" idx="2"/>
          </p:nvPr>
        </p:nvPicPr>
        <p:blipFill>
          <a:blip r:embed="rId2" r:link="rId3" cstate="print"/>
          <a:srcRect/>
          <a:stretch>
            <a:fillRect/>
          </a:stretch>
        </p:blipFill>
        <p:spPr>
          <a:xfrm>
            <a:off x="4140200" y="609600"/>
            <a:ext cx="5003800" cy="2808288"/>
          </a:xfrm>
          <a:noFill/>
          <a:ln/>
        </p:spPr>
      </p:pic>
      <p:pic>
        <p:nvPicPr>
          <p:cNvPr id="352261" name="Picture 5" descr="les mirages , le mirage © Ophtasurf, pris en Charente-Maritime"/>
          <p:cNvPicPr>
            <a:picLocks noGrp="1" noChangeAspect="1" noChangeArrowheads="1"/>
          </p:cNvPicPr>
          <p:nvPr>
            <p:ph sz="quarter" idx="3"/>
          </p:nvPr>
        </p:nvPicPr>
        <p:blipFill>
          <a:blip r:embed="rId4" r:link="rId5" cstate="print"/>
          <a:srcRect/>
          <a:stretch>
            <a:fillRect/>
          </a:stretch>
        </p:blipFill>
        <p:spPr>
          <a:xfrm>
            <a:off x="4140200" y="3352800"/>
            <a:ext cx="5003800" cy="2924175"/>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ChangeArrowheads="1"/>
          </p:cNvSpPr>
          <p:nvPr/>
        </p:nvSpPr>
        <p:spPr bwMode="auto">
          <a:xfrm>
            <a:off x="0" y="0"/>
            <a:ext cx="9144000" cy="6858000"/>
          </a:xfrm>
          <a:prstGeom prst="rect">
            <a:avLst/>
          </a:prstGeom>
          <a:solidFill>
            <a:srgbClr val="FFCC99">
              <a:alpha val="30000"/>
            </a:srgbClr>
          </a:solidFill>
          <a:ln w="9525">
            <a:solidFill>
              <a:schemeClr val="bg1"/>
            </a:solidFill>
            <a:miter lim="800000"/>
            <a:headEnd/>
            <a:tailEnd/>
          </a:ln>
          <a:effectLst/>
        </p:spPr>
        <p:txBody>
          <a:bodyPr wrap="none" anchor="ctr"/>
          <a:lstStyle/>
          <a:p>
            <a:endParaRPr lang="fr-FR"/>
          </a:p>
        </p:txBody>
      </p:sp>
      <p:sp>
        <p:nvSpPr>
          <p:cNvPr id="293897" name="Rectangle 9"/>
          <p:cNvSpPr>
            <a:spLocks noGrp="1" noChangeArrowheads="1"/>
          </p:cNvSpPr>
          <p:nvPr>
            <p:ph type="body" idx="1"/>
          </p:nvPr>
        </p:nvSpPr>
        <p:spPr>
          <a:xfrm>
            <a:off x="4038600" y="762000"/>
            <a:ext cx="4800600" cy="5410200"/>
          </a:xfrm>
          <a:solidFill>
            <a:schemeClr val="bg1">
              <a:alpha val="30000"/>
            </a:schemeClr>
          </a:solidFill>
          <a:ln/>
        </p:spPr>
        <p:txBody>
          <a:bodyPr/>
          <a:lstStyle/>
          <a:p>
            <a:pPr>
              <a:buFontTx/>
              <a:buNone/>
            </a:pPr>
            <a:r>
              <a:rPr lang="fr-FR" sz="2800"/>
              <a:t>	</a:t>
            </a:r>
            <a:r>
              <a:rPr lang="fr-FR" sz="2800">
                <a:solidFill>
                  <a:srgbClr val="993300"/>
                </a:solidFill>
                <a:latin typeface="Times New Roman" pitchFamily="18" charset="0"/>
              </a:rPr>
              <a:t>On perçoit des êtres (personnes, animaux…), des objets concrets (bâtiments, objets…), des propriétés abstraites objectives (la douceur d’un tissu, la chaleur d’un feu, la grandeur d’un bâtiment, l’humidité de l’air…), des qualités abstraites subjectives (la douceur d’un regard, la beauté d’une personne)…</a:t>
            </a:r>
          </a:p>
          <a:p>
            <a:endParaRPr lang="fr-FR" sz="2800">
              <a:solidFill>
                <a:srgbClr val="993300"/>
              </a:solidFill>
              <a:latin typeface="Times New Roman" pitchFamily="18" charset="0"/>
            </a:endParaRPr>
          </a:p>
          <a:p>
            <a:endParaRPr lang="fr-FR" sz="2800">
              <a:solidFill>
                <a:srgbClr val="993300"/>
              </a:solidFill>
            </a:endParaRPr>
          </a:p>
        </p:txBody>
      </p:sp>
      <p:pic>
        <p:nvPicPr>
          <p:cNvPr id="293898" name="Picture 10" descr="3977930140[1]"/>
          <p:cNvPicPr>
            <a:picLocks noChangeAspect="1" noChangeArrowheads="1"/>
          </p:cNvPicPr>
          <p:nvPr/>
        </p:nvPicPr>
        <p:blipFill>
          <a:blip r:embed="rId2" cstate="print"/>
          <a:srcRect/>
          <a:stretch>
            <a:fillRect/>
          </a:stretch>
        </p:blipFill>
        <p:spPr bwMode="auto">
          <a:xfrm>
            <a:off x="0" y="1447800"/>
            <a:ext cx="3016250" cy="3941763"/>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3897">
                                            <p:bg/>
                                          </p:spTgt>
                                        </p:tgtEl>
                                        <p:attrNameLst>
                                          <p:attrName>style.visibility</p:attrName>
                                        </p:attrNameLst>
                                      </p:cBhvr>
                                      <p:to>
                                        <p:strVal val="visible"/>
                                      </p:to>
                                    </p:set>
                                    <p:anim calcmode="lin" valueType="num">
                                      <p:cBhvr additive="base">
                                        <p:cTn id="7" dur="2000" fill="hold"/>
                                        <p:tgtEl>
                                          <p:spTgt spid="293897">
                                            <p:bg/>
                                          </p:spTgt>
                                        </p:tgtEl>
                                        <p:attrNameLst>
                                          <p:attrName>ppt_x</p:attrName>
                                        </p:attrNameLst>
                                      </p:cBhvr>
                                      <p:tavLst>
                                        <p:tav tm="0">
                                          <p:val>
                                            <p:strVal val="#ppt_x"/>
                                          </p:val>
                                        </p:tav>
                                        <p:tav tm="100000">
                                          <p:val>
                                            <p:strVal val="#ppt_x"/>
                                          </p:val>
                                        </p:tav>
                                      </p:tavLst>
                                    </p:anim>
                                    <p:anim calcmode="lin" valueType="num">
                                      <p:cBhvr additive="base">
                                        <p:cTn id="8" dur="2000" fill="hold"/>
                                        <p:tgtEl>
                                          <p:spTgt spid="29389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3897">
                                            <p:txEl>
                                              <p:pRg st="0" end="0"/>
                                            </p:txEl>
                                          </p:spTgt>
                                        </p:tgtEl>
                                        <p:attrNameLst>
                                          <p:attrName>style.visibility</p:attrName>
                                        </p:attrNameLst>
                                      </p:cBhvr>
                                      <p:to>
                                        <p:strVal val="visible"/>
                                      </p:to>
                                    </p:set>
                                    <p:anim calcmode="lin" valueType="num">
                                      <p:cBhvr additive="base">
                                        <p:cTn id="11" dur="2000" fill="hold"/>
                                        <p:tgtEl>
                                          <p:spTgt spid="293897">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93897">
                                            <p:txEl>
                                              <p:pRg st="0" end="0"/>
                                            </p:txEl>
                                          </p:spTgt>
                                        </p:tgtEl>
                                        <p:attrNameLst>
                                          <p:attrName>ppt_y</p:attrName>
                                        </p:attrNameLst>
                                      </p:cBhvr>
                                      <p:tavLst>
                                        <p:tav tm="0">
                                          <p:val>
                                            <p:strVal val="1+#ppt_h/2"/>
                                          </p:val>
                                        </p:tav>
                                        <p:tav tm="100000">
                                          <p:val>
                                            <p:strVal val="#ppt_y"/>
                                          </p:val>
                                        </p:tav>
                                      </p:tavLst>
                                    </p:anim>
                                  </p:childTnLst>
                                </p:cTn>
                              </p:par>
                              <p:par>
                                <p:cTn id="13" presetID="12" presetClass="entr" presetSubtype="4" fill="hold" nodeType="withEffect">
                                  <p:stCondLst>
                                    <p:cond delay="0"/>
                                  </p:stCondLst>
                                  <p:childTnLst>
                                    <p:set>
                                      <p:cBhvr>
                                        <p:cTn id="14" dur="1" fill="hold">
                                          <p:stCondLst>
                                            <p:cond delay="0"/>
                                          </p:stCondLst>
                                        </p:cTn>
                                        <p:tgtEl>
                                          <p:spTgt spid="293898"/>
                                        </p:tgtEl>
                                        <p:attrNameLst>
                                          <p:attrName>style.visibility</p:attrName>
                                        </p:attrNameLst>
                                      </p:cBhvr>
                                      <p:to>
                                        <p:strVal val="visible"/>
                                      </p:to>
                                    </p:set>
                                    <p:animEffect transition="in" filter="slide(fromBottom)">
                                      <p:cBhvr>
                                        <p:cTn id="15" dur="2000"/>
                                        <p:tgtEl>
                                          <p:spTgt spid="293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7" grpId="0" build="p"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body" idx="1"/>
          </p:nvPr>
        </p:nvSpPr>
        <p:spPr>
          <a:xfrm>
            <a:off x="0" y="0"/>
            <a:ext cx="9144000" cy="6858000"/>
          </a:xfrm>
          <a:gradFill rotWithShape="1">
            <a:gsLst>
              <a:gs pos="0">
                <a:srgbClr val="99CCFF">
                  <a:alpha val="70000"/>
                </a:srgbClr>
              </a:gs>
              <a:gs pos="100000">
                <a:srgbClr val="FFCCFF">
                  <a:alpha val="0"/>
                </a:srgbClr>
              </a:gs>
            </a:gsLst>
            <a:lin ang="5400000" scaled="1"/>
          </a:gradFill>
          <a:ln/>
        </p:spPr>
        <p:txBody>
          <a:bodyPr/>
          <a:lstStyle/>
          <a:p>
            <a:pPr>
              <a:buFontTx/>
              <a:buNone/>
            </a:pPr>
            <a:r>
              <a:rPr lang="fr-FR">
                <a:latin typeface="Times New Roman" pitchFamily="18" charset="0"/>
                <a:cs typeface="Times New Roman" pitchFamily="18" charset="0"/>
              </a:rPr>
              <a:t>	</a:t>
            </a:r>
          </a:p>
          <a:p>
            <a:pPr>
              <a:buFontTx/>
              <a:buNone/>
            </a:pPr>
            <a:r>
              <a:rPr lang="fr-FR" sz="2400" b="1" i="1">
                <a:solidFill>
                  <a:srgbClr val="993300"/>
                </a:solidFill>
                <a:latin typeface="Times New Roman" pitchFamily="18" charset="0"/>
                <a:cs typeface="Times New Roman" pitchFamily="18" charset="0"/>
              </a:rPr>
              <a:t>	</a:t>
            </a:r>
            <a:r>
              <a:rPr lang="fr-FR" sz="2400" b="1" i="1">
                <a:solidFill>
                  <a:srgbClr val="336600"/>
                </a:solidFill>
                <a:latin typeface="Times New Roman" pitchFamily="18" charset="0"/>
                <a:cs typeface="Times New Roman" pitchFamily="18" charset="0"/>
              </a:rPr>
              <a:t>1-Le principe de la ségrégation figure fond</a:t>
            </a:r>
            <a:r>
              <a:rPr lang="fr-FR" sz="2400">
                <a:solidFill>
                  <a:srgbClr val="336600"/>
                </a:solidFill>
                <a:latin typeface="Times New Roman" pitchFamily="18" charset="0"/>
                <a:cs typeface="Times New Roman" pitchFamily="18" charset="0"/>
              </a:rPr>
              <a:t> : Selon ce principe les individus tendent à percevoir le facteur auquel ils sont le plus attentifs comme se détachant sur un fond.</a:t>
            </a:r>
          </a:p>
          <a:p>
            <a:pPr>
              <a:buFontTx/>
              <a:buNone/>
            </a:pPr>
            <a:endParaRPr lang="fr-FR" sz="2400">
              <a:solidFill>
                <a:srgbClr val="336600"/>
              </a:solidFill>
              <a:latin typeface="Times New Roman" pitchFamily="18" charset="0"/>
              <a:cs typeface="Times New Roman" pitchFamily="18" charset="0"/>
            </a:endParaRPr>
          </a:p>
          <a:p>
            <a:pPr>
              <a:buFontTx/>
              <a:buNone/>
            </a:pPr>
            <a:endParaRPr lang="fr-FR" sz="2400">
              <a:solidFill>
                <a:srgbClr val="993300"/>
              </a:solidFill>
              <a:latin typeface="Times New Roman" pitchFamily="18" charset="0"/>
              <a:cs typeface="Times New Roman" pitchFamily="18" charset="0"/>
            </a:endParaRPr>
          </a:p>
          <a:p>
            <a:pPr>
              <a:buFontTx/>
              <a:buNone/>
            </a:pPr>
            <a:endParaRPr lang="fr-FR" sz="2400">
              <a:solidFill>
                <a:srgbClr val="993300"/>
              </a:solidFill>
              <a:latin typeface="Times New Roman" pitchFamily="18" charset="0"/>
              <a:cs typeface="Times New Roman" pitchFamily="18" charset="0"/>
            </a:endParaRPr>
          </a:p>
          <a:p>
            <a:pPr>
              <a:buFontTx/>
              <a:buNone/>
            </a:pPr>
            <a:endParaRPr lang="fr-FR" sz="2400">
              <a:solidFill>
                <a:srgbClr val="993300"/>
              </a:solidFill>
              <a:latin typeface="Times New Roman" pitchFamily="18" charset="0"/>
              <a:cs typeface="Times New Roman" pitchFamily="18" charset="0"/>
            </a:endParaRPr>
          </a:p>
          <a:p>
            <a:pPr>
              <a:buFontTx/>
              <a:buNone/>
            </a:pPr>
            <a:endParaRPr lang="fr-FR" sz="2400">
              <a:solidFill>
                <a:srgbClr val="993300"/>
              </a:solidFill>
              <a:latin typeface="Times New Roman" pitchFamily="18" charset="0"/>
              <a:cs typeface="Times New Roman" pitchFamily="18" charset="0"/>
            </a:endParaRPr>
          </a:p>
          <a:p>
            <a:pPr>
              <a:buFontTx/>
              <a:buNone/>
            </a:pPr>
            <a:endParaRPr lang="fr-FR" sz="2400">
              <a:solidFill>
                <a:srgbClr val="993300"/>
              </a:solidFill>
              <a:latin typeface="Times New Roman" pitchFamily="18" charset="0"/>
              <a:cs typeface="Times New Roman" pitchFamily="18" charset="0"/>
            </a:endParaRPr>
          </a:p>
          <a:p>
            <a:pPr>
              <a:buFontTx/>
              <a:buNone/>
            </a:pPr>
            <a:r>
              <a:rPr lang="fr-FR" sz="2400">
                <a:latin typeface="Times New Roman" pitchFamily="18" charset="0"/>
                <a:cs typeface="Times New Roman" pitchFamily="18" charset="0"/>
              </a:rPr>
              <a:t>	</a:t>
            </a:r>
            <a:endParaRPr lang="fr-FR" sz="2400">
              <a:solidFill>
                <a:srgbClr val="993300"/>
              </a:solidFill>
              <a:latin typeface="Times New Roman" pitchFamily="18" charset="0"/>
              <a:cs typeface="Times New Roman" pitchFamily="18" charset="0"/>
            </a:endParaRPr>
          </a:p>
        </p:txBody>
      </p:sp>
      <p:pic>
        <p:nvPicPr>
          <p:cNvPr id="228359" name="Picture 7" descr="foret"/>
          <p:cNvPicPr>
            <a:picLocks noChangeAspect="1" noChangeArrowheads="1"/>
          </p:cNvPicPr>
          <p:nvPr/>
        </p:nvPicPr>
        <p:blipFill>
          <a:blip r:embed="rId2" cstate="print"/>
          <a:srcRect/>
          <a:stretch>
            <a:fillRect/>
          </a:stretch>
        </p:blipFill>
        <p:spPr bwMode="auto">
          <a:xfrm>
            <a:off x="152400" y="1828800"/>
            <a:ext cx="8839200" cy="4724400"/>
          </a:xfrm>
          <a:prstGeom prst="rect">
            <a:avLst/>
          </a:prstGeom>
          <a:noFill/>
        </p:spPr>
      </p:pic>
    </p:spTree>
  </p:cSld>
  <p:clrMapOvr>
    <a:masterClrMapping/>
  </p:clrMapOvr>
  <p:transition spd="med">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a:xfrm>
            <a:off x="0" y="0"/>
            <a:ext cx="9144000" cy="6858000"/>
          </a:xfrm>
          <a:gradFill rotWithShape="1">
            <a:gsLst>
              <a:gs pos="0">
                <a:srgbClr val="99CCFF">
                  <a:alpha val="70000"/>
                </a:srgbClr>
              </a:gs>
              <a:gs pos="100000">
                <a:srgbClr val="FFCCFF">
                  <a:alpha val="0"/>
                </a:srgbClr>
              </a:gs>
            </a:gsLst>
            <a:lin ang="5400000" scaled="1"/>
          </a:gradFill>
          <a:ln/>
        </p:spPr>
        <p:txBody>
          <a:bodyPr/>
          <a:lstStyle/>
          <a:p>
            <a:pPr>
              <a:buFontTx/>
              <a:buNone/>
            </a:pPr>
            <a:r>
              <a:rPr lang="fr-FR" i="1">
                <a:latin typeface="Times New Roman" pitchFamily="18" charset="0"/>
                <a:cs typeface="Times New Roman" pitchFamily="18" charset="0"/>
              </a:rPr>
              <a:t>	</a:t>
            </a:r>
          </a:p>
          <a:p>
            <a:pPr>
              <a:buFontTx/>
              <a:buNone/>
            </a:pPr>
            <a:endParaRPr lang="fr-FR" i="1">
              <a:latin typeface="Times New Roman" pitchFamily="18" charset="0"/>
              <a:cs typeface="Times New Roman" pitchFamily="18" charset="0"/>
            </a:endParaRPr>
          </a:p>
          <a:p>
            <a:pPr>
              <a:buFontTx/>
              <a:buNone/>
            </a:pPr>
            <a:r>
              <a:rPr lang="fr-FR" i="1">
                <a:latin typeface="Times New Roman" pitchFamily="18" charset="0"/>
                <a:cs typeface="Times New Roman" pitchFamily="18" charset="0"/>
              </a:rPr>
              <a:t>	</a:t>
            </a:r>
          </a:p>
          <a:p>
            <a:pPr>
              <a:buFontTx/>
              <a:buNone/>
            </a:pPr>
            <a:r>
              <a:rPr lang="fr-FR" i="1">
                <a:latin typeface="Times New Roman" pitchFamily="18" charset="0"/>
                <a:cs typeface="Times New Roman" pitchFamily="18" charset="0"/>
              </a:rPr>
              <a:t>	</a:t>
            </a:r>
          </a:p>
          <a:p>
            <a:pPr>
              <a:buFontTx/>
              <a:buNone/>
            </a:pPr>
            <a:r>
              <a:rPr lang="fr-FR" i="1">
                <a:latin typeface="Times New Roman" pitchFamily="18" charset="0"/>
                <a:cs typeface="Times New Roman" pitchFamily="18" charset="0"/>
              </a:rPr>
              <a:t>	</a:t>
            </a:r>
            <a:r>
              <a:rPr lang="fr-FR" sz="2400" b="1" i="1">
                <a:solidFill>
                  <a:srgbClr val="993300"/>
                </a:solidFill>
                <a:latin typeface="Times New Roman" pitchFamily="18" charset="0"/>
                <a:cs typeface="Times New Roman" pitchFamily="18" charset="0"/>
              </a:rPr>
              <a:t>2-le groupement perceptif</a:t>
            </a:r>
            <a:r>
              <a:rPr lang="fr-FR" sz="2400">
                <a:solidFill>
                  <a:srgbClr val="993300"/>
                </a:solidFill>
                <a:latin typeface="Times New Roman" pitchFamily="18" charset="0"/>
                <a:cs typeface="Times New Roman" pitchFamily="18" charset="0"/>
              </a:rPr>
              <a:t> : c’est notre tendance à organiser des stimuli particulières en  une structure signifiante. Nous y parvenons par divers moyens tels que la continuité, la fermeture du contour, la proximité ou la similitude et la loi du destin commun. </a:t>
            </a:r>
          </a:p>
          <a:p>
            <a:endParaRPr lang="fr-FR" sz="2400">
              <a:solidFill>
                <a:srgbClr val="993300"/>
              </a:solidFill>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0" y="0"/>
            <a:ext cx="9144000" cy="6858000"/>
          </a:xfrm>
          <a:gradFill rotWithShape="1">
            <a:gsLst>
              <a:gs pos="0">
                <a:srgbClr val="99CCFF">
                  <a:alpha val="70000"/>
                </a:srgbClr>
              </a:gs>
              <a:gs pos="100000">
                <a:srgbClr val="FFCCFF">
                  <a:alpha val="0"/>
                </a:srgbClr>
              </a:gs>
            </a:gsLst>
            <a:lin ang="5400000" scaled="1"/>
          </a:gradFill>
          <a:ln/>
        </p:spPr>
        <p:txBody>
          <a:bodyPr/>
          <a:lstStyle/>
          <a:p>
            <a:pPr>
              <a:buFontTx/>
              <a:buNone/>
            </a:pPr>
            <a:r>
              <a:rPr lang="fr-FR"/>
              <a:t>	</a:t>
            </a:r>
          </a:p>
        </p:txBody>
      </p:sp>
      <p:sp>
        <p:nvSpPr>
          <p:cNvPr id="230404" name="Rectangle 4"/>
          <p:cNvSpPr>
            <a:spLocks noChangeArrowheads="1"/>
          </p:cNvSpPr>
          <p:nvPr/>
        </p:nvSpPr>
        <p:spPr bwMode="auto">
          <a:xfrm>
            <a:off x="457200" y="1600200"/>
            <a:ext cx="8229600" cy="4876800"/>
          </a:xfrm>
          <a:prstGeom prst="rect">
            <a:avLst/>
          </a:prstGeom>
          <a:noFill/>
          <a:ln w="9525">
            <a:noFill/>
            <a:miter lim="800000"/>
            <a:headEnd/>
            <a:tailEnd/>
          </a:ln>
          <a:effectLst/>
        </p:spPr>
        <p:txBody>
          <a:bodyPr/>
          <a:lstStyle/>
          <a:p>
            <a:pPr marL="342900" indent="-342900">
              <a:spcBef>
                <a:spcPct val="20000"/>
              </a:spcBef>
            </a:pPr>
            <a:r>
              <a:rPr lang="fr-FR" sz="3200" i="1">
                <a:latin typeface="Times New Roman" pitchFamily="18" charset="0"/>
                <a:cs typeface="Times New Roman" pitchFamily="18" charset="0"/>
              </a:rPr>
              <a:t>	</a:t>
            </a:r>
            <a:r>
              <a:rPr lang="fr-FR" sz="2400" i="1">
                <a:solidFill>
                  <a:srgbClr val="993300"/>
                </a:solidFill>
                <a:latin typeface="Times New Roman" pitchFamily="18" charset="0"/>
                <a:cs typeface="Times New Roman" pitchFamily="18" charset="0"/>
              </a:rPr>
              <a:t>La continuité</a:t>
            </a:r>
            <a:r>
              <a:rPr lang="fr-FR" sz="2400">
                <a:solidFill>
                  <a:srgbClr val="993300"/>
                </a:solidFill>
                <a:latin typeface="Times New Roman" pitchFamily="18" charset="0"/>
                <a:cs typeface="Times New Roman" pitchFamily="18" charset="0"/>
              </a:rPr>
              <a:t> : est la tendance à percevoir des objets en tant que structures permanentes. C’est un principe organisateur utile; mais elle peut aussi présenter des aspects négatifs. Par exemple : les managers dépourvus de souplesse peuvent insister pour que leurs employés respectent scrupuleusement des habitudes établies. Ils peuvent refuser de tolérer toute activité guidée par le hasard, même si elle permet de résoudre les problèmes avec plus d’imagination et d’efficacité, car cela bouscule leur besoin intransigeant de continuité.</a:t>
            </a:r>
            <a:r>
              <a:rPr lang="fr-FR" sz="3200">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2743200" y="304800"/>
            <a:ext cx="3429000" cy="685800"/>
          </a:xfrm>
          <a:prstGeom prst="rect">
            <a:avLst/>
          </a:prstGeom>
          <a:noFill/>
          <a:ln w="38100">
            <a:solidFill>
              <a:schemeClr val="accent1"/>
            </a:solidFill>
            <a:miter lim="800000"/>
            <a:headEnd/>
            <a:tailEnd/>
          </a:ln>
        </p:spPr>
        <p:txBody>
          <a:bodyPr wrap="none" anchor="ctr"/>
          <a:lstStyle/>
          <a:p>
            <a:endParaRPr lang="fr-FR" sz="1800">
              <a:latin typeface="Calibri" pitchFamily="34" charset="0"/>
            </a:endParaRPr>
          </a:p>
        </p:txBody>
      </p:sp>
      <p:sp>
        <p:nvSpPr>
          <p:cNvPr id="168963" name="Rectangle 3"/>
          <p:cNvSpPr>
            <a:spLocks noChangeArrowheads="1"/>
          </p:cNvSpPr>
          <p:nvPr/>
        </p:nvSpPr>
        <p:spPr bwMode="auto">
          <a:xfrm>
            <a:off x="2667000" y="381000"/>
            <a:ext cx="3581400" cy="457200"/>
          </a:xfrm>
          <a:prstGeom prst="rect">
            <a:avLst/>
          </a:prstGeom>
          <a:noFill/>
          <a:ln w="9525">
            <a:noFill/>
            <a:miter lim="800000"/>
            <a:headEnd/>
            <a:tailEnd/>
          </a:ln>
        </p:spPr>
        <p:txBody>
          <a:bodyPr anchor="ctr"/>
          <a:lstStyle/>
          <a:p>
            <a:pPr algn="ctr"/>
            <a:r>
              <a:rPr lang="fr-FR" sz="2400" b="1">
                <a:latin typeface="Calibri" pitchFamily="34" charset="0"/>
              </a:rPr>
              <a:t>LOI DE CONTINUITE</a:t>
            </a:r>
            <a:endParaRPr lang="fr-FR" sz="4400">
              <a:solidFill>
                <a:schemeClr val="tx2"/>
              </a:solidFill>
              <a:latin typeface="Calibri" pitchFamily="34" charset="0"/>
            </a:endParaRPr>
          </a:p>
        </p:txBody>
      </p:sp>
      <p:grpSp>
        <p:nvGrpSpPr>
          <p:cNvPr id="2" name="Group 4"/>
          <p:cNvGrpSpPr>
            <a:grpSpLocks/>
          </p:cNvGrpSpPr>
          <p:nvPr/>
        </p:nvGrpSpPr>
        <p:grpSpPr bwMode="auto">
          <a:xfrm>
            <a:off x="990600" y="1600200"/>
            <a:ext cx="7467600" cy="4267200"/>
            <a:chOff x="384" y="1008"/>
            <a:chExt cx="4992" cy="2736"/>
          </a:xfrm>
        </p:grpSpPr>
        <p:grpSp>
          <p:nvGrpSpPr>
            <p:cNvPr id="3" name="Group 5"/>
            <p:cNvGrpSpPr>
              <a:grpSpLocks/>
            </p:cNvGrpSpPr>
            <p:nvPr/>
          </p:nvGrpSpPr>
          <p:grpSpPr bwMode="auto">
            <a:xfrm>
              <a:off x="384" y="1008"/>
              <a:ext cx="4992" cy="2736"/>
              <a:chOff x="864" y="1008"/>
              <a:chExt cx="4080" cy="2400"/>
            </a:xfrm>
          </p:grpSpPr>
          <p:grpSp>
            <p:nvGrpSpPr>
              <p:cNvPr id="4" name="Group 6"/>
              <p:cNvGrpSpPr>
                <a:grpSpLocks/>
              </p:cNvGrpSpPr>
              <p:nvPr/>
            </p:nvGrpSpPr>
            <p:grpSpPr bwMode="auto">
              <a:xfrm>
                <a:off x="960" y="1008"/>
                <a:ext cx="1152" cy="864"/>
                <a:chOff x="960" y="1008"/>
                <a:chExt cx="1152" cy="864"/>
              </a:xfrm>
            </p:grpSpPr>
            <p:sp>
              <p:nvSpPr>
                <p:cNvPr id="168967" name="Rectangle 7"/>
                <p:cNvSpPr>
                  <a:spLocks noChangeArrowheads="1"/>
                </p:cNvSpPr>
                <p:nvPr/>
              </p:nvSpPr>
              <p:spPr bwMode="auto">
                <a:xfrm>
                  <a:off x="960" y="1200"/>
                  <a:ext cx="768" cy="672"/>
                </a:xfrm>
                <a:prstGeom prst="rect">
                  <a:avLst/>
                </a:prstGeom>
                <a:noFill/>
                <a:ln w="28575">
                  <a:solidFill>
                    <a:schemeClr val="tx1"/>
                  </a:solidFill>
                  <a:miter lim="800000"/>
                  <a:headEnd/>
                  <a:tailEnd/>
                </a:ln>
              </p:spPr>
              <p:txBody>
                <a:bodyPr wrap="none" anchor="ctr"/>
                <a:lstStyle/>
                <a:p>
                  <a:endParaRPr lang="fr-FR" sz="1800">
                    <a:latin typeface="Calibri" pitchFamily="34" charset="0"/>
                  </a:endParaRPr>
                </a:p>
              </p:txBody>
            </p:sp>
            <p:sp>
              <p:nvSpPr>
                <p:cNvPr id="168968" name="Oval 8"/>
                <p:cNvSpPr>
                  <a:spLocks noChangeArrowheads="1"/>
                </p:cNvSpPr>
                <p:nvPr/>
              </p:nvSpPr>
              <p:spPr bwMode="auto">
                <a:xfrm rot="-2261988">
                  <a:off x="1296" y="1008"/>
                  <a:ext cx="816" cy="432"/>
                </a:xfrm>
                <a:prstGeom prst="ellipse">
                  <a:avLst/>
                </a:prstGeom>
                <a:noFill/>
                <a:ln w="28575">
                  <a:solidFill>
                    <a:schemeClr val="tx1"/>
                  </a:solidFill>
                  <a:round/>
                  <a:headEnd/>
                  <a:tailEnd/>
                </a:ln>
              </p:spPr>
              <p:txBody>
                <a:bodyPr wrap="none" anchor="ctr"/>
                <a:lstStyle/>
                <a:p>
                  <a:endParaRPr lang="fr-FR" sz="1800">
                    <a:latin typeface="Calibri" pitchFamily="34" charset="0"/>
                  </a:endParaRPr>
                </a:p>
              </p:txBody>
            </p:sp>
          </p:grpSp>
          <p:grpSp>
            <p:nvGrpSpPr>
              <p:cNvPr id="5" name="Group 9"/>
              <p:cNvGrpSpPr>
                <a:grpSpLocks/>
              </p:cNvGrpSpPr>
              <p:nvPr/>
            </p:nvGrpSpPr>
            <p:grpSpPr bwMode="auto">
              <a:xfrm>
                <a:off x="2736" y="1152"/>
                <a:ext cx="1824" cy="672"/>
                <a:chOff x="2688" y="1200"/>
                <a:chExt cx="1824" cy="672"/>
              </a:xfrm>
            </p:grpSpPr>
            <p:sp>
              <p:nvSpPr>
                <p:cNvPr id="168970" name="Rectangle 10"/>
                <p:cNvSpPr>
                  <a:spLocks noChangeArrowheads="1"/>
                </p:cNvSpPr>
                <p:nvPr/>
              </p:nvSpPr>
              <p:spPr bwMode="auto">
                <a:xfrm>
                  <a:off x="2688" y="1200"/>
                  <a:ext cx="768" cy="672"/>
                </a:xfrm>
                <a:prstGeom prst="rect">
                  <a:avLst/>
                </a:prstGeom>
                <a:noFill/>
                <a:ln w="28575">
                  <a:solidFill>
                    <a:schemeClr val="tx1"/>
                  </a:solidFill>
                  <a:miter lim="800000"/>
                  <a:headEnd/>
                  <a:tailEnd/>
                </a:ln>
              </p:spPr>
              <p:txBody>
                <a:bodyPr wrap="none" anchor="ctr"/>
                <a:lstStyle/>
                <a:p>
                  <a:endParaRPr lang="fr-FR" sz="1800">
                    <a:latin typeface="Calibri" pitchFamily="34" charset="0"/>
                  </a:endParaRPr>
                </a:p>
              </p:txBody>
            </p:sp>
            <p:sp>
              <p:nvSpPr>
                <p:cNvPr id="168971" name="Oval 11"/>
                <p:cNvSpPr>
                  <a:spLocks noChangeArrowheads="1"/>
                </p:cNvSpPr>
                <p:nvPr/>
              </p:nvSpPr>
              <p:spPr bwMode="auto">
                <a:xfrm rot="-2261988">
                  <a:off x="3696" y="1248"/>
                  <a:ext cx="816" cy="432"/>
                </a:xfrm>
                <a:prstGeom prst="ellipse">
                  <a:avLst/>
                </a:prstGeom>
                <a:noFill/>
                <a:ln w="28575">
                  <a:solidFill>
                    <a:schemeClr val="tx1"/>
                  </a:solidFill>
                  <a:round/>
                  <a:headEnd/>
                  <a:tailEnd/>
                </a:ln>
              </p:spPr>
              <p:txBody>
                <a:bodyPr wrap="none" anchor="ctr"/>
                <a:lstStyle/>
                <a:p>
                  <a:endParaRPr lang="fr-FR" sz="1800">
                    <a:latin typeface="Calibri" pitchFamily="34" charset="0"/>
                  </a:endParaRPr>
                </a:p>
              </p:txBody>
            </p:sp>
          </p:grpSp>
          <p:grpSp>
            <p:nvGrpSpPr>
              <p:cNvPr id="6" name="Group 12"/>
              <p:cNvGrpSpPr>
                <a:grpSpLocks/>
              </p:cNvGrpSpPr>
              <p:nvPr/>
            </p:nvGrpSpPr>
            <p:grpSpPr bwMode="auto">
              <a:xfrm>
                <a:off x="864" y="2496"/>
                <a:ext cx="1152" cy="864"/>
                <a:chOff x="912" y="2544"/>
                <a:chExt cx="1152" cy="864"/>
              </a:xfrm>
            </p:grpSpPr>
            <p:sp>
              <p:nvSpPr>
                <p:cNvPr id="168973" name="Rectangle 13"/>
                <p:cNvSpPr>
                  <a:spLocks noChangeArrowheads="1"/>
                </p:cNvSpPr>
                <p:nvPr/>
              </p:nvSpPr>
              <p:spPr bwMode="auto">
                <a:xfrm>
                  <a:off x="912" y="2736"/>
                  <a:ext cx="768" cy="672"/>
                </a:xfrm>
                <a:prstGeom prst="rect">
                  <a:avLst/>
                </a:prstGeom>
                <a:noFill/>
                <a:ln w="28575">
                  <a:solidFill>
                    <a:schemeClr val="tx1"/>
                  </a:solidFill>
                  <a:miter lim="800000"/>
                  <a:headEnd/>
                  <a:tailEnd/>
                </a:ln>
              </p:spPr>
              <p:txBody>
                <a:bodyPr wrap="none" anchor="ctr"/>
                <a:lstStyle/>
                <a:p>
                  <a:endParaRPr lang="fr-FR" sz="1800">
                    <a:latin typeface="Calibri" pitchFamily="34" charset="0"/>
                  </a:endParaRPr>
                </a:p>
              </p:txBody>
            </p:sp>
            <p:sp>
              <p:nvSpPr>
                <p:cNvPr id="168974" name="Oval 14"/>
                <p:cNvSpPr>
                  <a:spLocks noChangeArrowheads="1"/>
                </p:cNvSpPr>
                <p:nvPr/>
              </p:nvSpPr>
              <p:spPr bwMode="auto">
                <a:xfrm rot="-2261988">
                  <a:off x="1248" y="2544"/>
                  <a:ext cx="816" cy="432"/>
                </a:xfrm>
                <a:prstGeom prst="ellipse">
                  <a:avLst/>
                </a:prstGeom>
                <a:solidFill>
                  <a:schemeClr val="accent2"/>
                </a:solidFill>
                <a:ln w="28575">
                  <a:solidFill>
                    <a:schemeClr val="tx1"/>
                  </a:solidFill>
                  <a:round/>
                  <a:headEnd/>
                  <a:tailEnd/>
                </a:ln>
              </p:spPr>
              <p:txBody>
                <a:bodyPr wrap="none" anchor="ctr"/>
                <a:lstStyle/>
                <a:p>
                  <a:endParaRPr lang="fr-FR" sz="1800">
                    <a:latin typeface="Calibri" pitchFamily="34" charset="0"/>
                  </a:endParaRPr>
                </a:p>
              </p:txBody>
            </p:sp>
          </p:grpSp>
          <p:grpSp>
            <p:nvGrpSpPr>
              <p:cNvPr id="7" name="Group 15"/>
              <p:cNvGrpSpPr>
                <a:grpSpLocks/>
              </p:cNvGrpSpPr>
              <p:nvPr/>
            </p:nvGrpSpPr>
            <p:grpSpPr bwMode="auto">
              <a:xfrm>
                <a:off x="4128" y="2256"/>
                <a:ext cx="816" cy="672"/>
                <a:chOff x="4032" y="2592"/>
                <a:chExt cx="816" cy="672"/>
              </a:xfrm>
            </p:grpSpPr>
            <p:sp>
              <p:nvSpPr>
                <p:cNvPr id="168976" name="Oval 16"/>
                <p:cNvSpPr>
                  <a:spLocks noChangeArrowheads="1"/>
                </p:cNvSpPr>
                <p:nvPr/>
              </p:nvSpPr>
              <p:spPr bwMode="auto">
                <a:xfrm rot="-2261988">
                  <a:off x="4032" y="2592"/>
                  <a:ext cx="816" cy="432"/>
                </a:xfrm>
                <a:prstGeom prst="ellipse">
                  <a:avLst/>
                </a:prstGeom>
                <a:noFill/>
                <a:ln w="38100">
                  <a:solidFill>
                    <a:schemeClr val="tx1"/>
                  </a:solidFill>
                  <a:round/>
                  <a:headEnd/>
                  <a:tailEnd/>
                </a:ln>
              </p:spPr>
              <p:txBody>
                <a:bodyPr wrap="none" anchor="ctr"/>
                <a:lstStyle/>
                <a:p>
                  <a:endParaRPr lang="fr-FR" sz="1800">
                    <a:latin typeface="Calibri" pitchFamily="34" charset="0"/>
                  </a:endParaRPr>
                </a:p>
              </p:txBody>
            </p:sp>
            <p:sp>
              <p:nvSpPr>
                <p:cNvPr id="168977" name="Line 17"/>
                <p:cNvSpPr>
                  <a:spLocks noChangeShapeType="1"/>
                </p:cNvSpPr>
                <p:nvPr/>
              </p:nvSpPr>
              <p:spPr bwMode="auto">
                <a:xfrm>
                  <a:off x="4176" y="2784"/>
                  <a:ext cx="288" cy="0"/>
                </a:xfrm>
                <a:prstGeom prst="line">
                  <a:avLst/>
                </a:prstGeom>
                <a:noFill/>
                <a:ln w="28575">
                  <a:solidFill>
                    <a:schemeClr val="tx1"/>
                  </a:solidFill>
                  <a:round/>
                  <a:headEnd/>
                  <a:tailEnd/>
                </a:ln>
              </p:spPr>
              <p:txBody>
                <a:bodyPr wrap="none" anchor="ctr"/>
                <a:lstStyle/>
                <a:p>
                  <a:endParaRPr lang="fr-FR"/>
                </a:p>
              </p:txBody>
            </p:sp>
            <p:sp>
              <p:nvSpPr>
                <p:cNvPr id="168978" name="Line 18"/>
                <p:cNvSpPr>
                  <a:spLocks noChangeShapeType="1"/>
                </p:cNvSpPr>
                <p:nvPr/>
              </p:nvSpPr>
              <p:spPr bwMode="auto">
                <a:xfrm>
                  <a:off x="4464" y="2784"/>
                  <a:ext cx="0" cy="288"/>
                </a:xfrm>
                <a:prstGeom prst="line">
                  <a:avLst/>
                </a:prstGeom>
                <a:noFill/>
                <a:ln w="28575">
                  <a:solidFill>
                    <a:schemeClr val="tx1"/>
                  </a:solidFill>
                  <a:round/>
                  <a:headEnd/>
                  <a:tailEnd/>
                </a:ln>
              </p:spPr>
              <p:txBody>
                <a:bodyPr wrap="none" anchor="ctr"/>
                <a:lstStyle/>
                <a:p>
                  <a:endParaRPr lang="fr-FR"/>
                </a:p>
              </p:txBody>
            </p:sp>
            <p:sp>
              <p:nvSpPr>
                <p:cNvPr id="168979" name="Oval 19"/>
                <p:cNvSpPr>
                  <a:spLocks noChangeArrowheads="1"/>
                </p:cNvSpPr>
                <p:nvPr/>
              </p:nvSpPr>
              <p:spPr bwMode="auto">
                <a:xfrm>
                  <a:off x="4032" y="2832"/>
                  <a:ext cx="432" cy="432"/>
                </a:xfrm>
                <a:prstGeom prst="ellipse">
                  <a:avLst/>
                </a:prstGeom>
                <a:solidFill>
                  <a:schemeClr val="bg1"/>
                </a:solidFill>
                <a:ln w="9525">
                  <a:noFill/>
                  <a:round/>
                  <a:headEnd/>
                  <a:tailEnd/>
                </a:ln>
              </p:spPr>
              <p:txBody>
                <a:bodyPr wrap="none" anchor="ctr"/>
                <a:lstStyle/>
                <a:p>
                  <a:endParaRPr lang="fr-FR" sz="1800">
                    <a:latin typeface="Calibri" pitchFamily="34" charset="0"/>
                  </a:endParaRPr>
                </a:p>
              </p:txBody>
            </p:sp>
            <p:sp>
              <p:nvSpPr>
                <p:cNvPr id="168980" name="Oval 20"/>
                <p:cNvSpPr>
                  <a:spLocks noChangeArrowheads="1"/>
                </p:cNvSpPr>
                <p:nvPr/>
              </p:nvSpPr>
              <p:spPr bwMode="auto">
                <a:xfrm>
                  <a:off x="4032" y="2784"/>
                  <a:ext cx="192" cy="144"/>
                </a:xfrm>
                <a:prstGeom prst="ellipse">
                  <a:avLst/>
                </a:prstGeom>
                <a:solidFill>
                  <a:schemeClr val="bg1"/>
                </a:solidFill>
                <a:ln w="9525">
                  <a:solidFill>
                    <a:schemeClr val="bg1"/>
                  </a:solidFill>
                  <a:round/>
                  <a:headEnd/>
                  <a:tailEnd/>
                </a:ln>
              </p:spPr>
              <p:txBody>
                <a:bodyPr wrap="none" anchor="ctr"/>
                <a:lstStyle/>
                <a:p>
                  <a:endParaRPr lang="fr-FR" sz="1800">
                    <a:latin typeface="Calibri" pitchFamily="34" charset="0"/>
                  </a:endParaRPr>
                </a:p>
              </p:txBody>
            </p:sp>
            <p:sp>
              <p:nvSpPr>
                <p:cNvPr id="168981" name="Oval 21"/>
                <p:cNvSpPr>
                  <a:spLocks noChangeArrowheads="1"/>
                </p:cNvSpPr>
                <p:nvPr/>
              </p:nvSpPr>
              <p:spPr bwMode="auto">
                <a:xfrm>
                  <a:off x="4416" y="3024"/>
                  <a:ext cx="96" cy="144"/>
                </a:xfrm>
                <a:prstGeom prst="ellipse">
                  <a:avLst/>
                </a:prstGeom>
                <a:solidFill>
                  <a:schemeClr val="bg1"/>
                </a:solidFill>
                <a:ln w="9525">
                  <a:solidFill>
                    <a:schemeClr val="bg1"/>
                  </a:solidFill>
                  <a:round/>
                  <a:headEnd/>
                  <a:tailEnd/>
                </a:ln>
              </p:spPr>
              <p:txBody>
                <a:bodyPr wrap="none" anchor="ctr"/>
                <a:lstStyle/>
                <a:p>
                  <a:endParaRPr lang="fr-FR" sz="1800">
                    <a:latin typeface="Calibri" pitchFamily="34" charset="0"/>
                  </a:endParaRPr>
                </a:p>
              </p:txBody>
            </p:sp>
          </p:grpSp>
          <p:grpSp>
            <p:nvGrpSpPr>
              <p:cNvPr id="8" name="Group 22"/>
              <p:cNvGrpSpPr>
                <a:grpSpLocks/>
              </p:cNvGrpSpPr>
              <p:nvPr/>
            </p:nvGrpSpPr>
            <p:grpSpPr bwMode="auto">
              <a:xfrm>
                <a:off x="2592" y="2304"/>
                <a:ext cx="1296" cy="1056"/>
                <a:chOff x="2400" y="2496"/>
                <a:chExt cx="1296" cy="1056"/>
              </a:xfrm>
            </p:grpSpPr>
            <p:sp>
              <p:nvSpPr>
                <p:cNvPr id="168983" name="Rectangle 23"/>
                <p:cNvSpPr>
                  <a:spLocks noChangeArrowheads="1"/>
                </p:cNvSpPr>
                <p:nvPr/>
              </p:nvSpPr>
              <p:spPr bwMode="auto">
                <a:xfrm>
                  <a:off x="2832" y="2592"/>
                  <a:ext cx="768" cy="288"/>
                </a:xfrm>
                <a:prstGeom prst="rect">
                  <a:avLst/>
                </a:prstGeom>
                <a:solidFill>
                  <a:schemeClr val="bg1"/>
                </a:solidFill>
                <a:ln w="9525">
                  <a:noFill/>
                  <a:miter lim="800000"/>
                  <a:headEnd/>
                  <a:tailEnd/>
                </a:ln>
              </p:spPr>
              <p:txBody>
                <a:bodyPr wrap="none" anchor="ctr"/>
                <a:lstStyle/>
                <a:p>
                  <a:endParaRPr lang="fr-FR" sz="1800">
                    <a:latin typeface="Calibri" pitchFamily="34" charset="0"/>
                  </a:endParaRPr>
                </a:p>
              </p:txBody>
            </p:sp>
            <p:sp>
              <p:nvSpPr>
                <p:cNvPr id="168984" name="Oval 24"/>
                <p:cNvSpPr>
                  <a:spLocks noChangeArrowheads="1"/>
                </p:cNvSpPr>
                <p:nvPr/>
              </p:nvSpPr>
              <p:spPr bwMode="auto">
                <a:xfrm rot="-2261988">
                  <a:off x="2736" y="2688"/>
                  <a:ext cx="816" cy="432"/>
                </a:xfrm>
                <a:prstGeom prst="ellipse">
                  <a:avLst/>
                </a:prstGeom>
                <a:noFill/>
                <a:ln w="28575">
                  <a:solidFill>
                    <a:schemeClr val="tx1"/>
                  </a:solidFill>
                  <a:round/>
                  <a:headEnd/>
                  <a:tailEnd/>
                </a:ln>
              </p:spPr>
              <p:txBody>
                <a:bodyPr wrap="none" anchor="ctr"/>
                <a:lstStyle/>
                <a:p>
                  <a:endParaRPr lang="fr-FR" sz="1800">
                    <a:latin typeface="Calibri" pitchFamily="34" charset="0"/>
                  </a:endParaRPr>
                </a:p>
              </p:txBody>
            </p:sp>
            <p:sp>
              <p:nvSpPr>
                <p:cNvPr id="168985" name="Rectangle 25"/>
                <p:cNvSpPr>
                  <a:spLocks noChangeArrowheads="1"/>
                </p:cNvSpPr>
                <p:nvPr/>
              </p:nvSpPr>
              <p:spPr bwMode="auto">
                <a:xfrm>
                  <a:off x="3168" y="2784"/>
                  <a:ext cx="288" cy="528"/>
                </a:xfrm>
                <a:prstGeom prst="rect">
                  <a:avLst/>
                </a:prstGeom>
                <a:solidFill>
                  <a:schemeClr val="bg1"/>
                </a:solidFill>
                <a:ln w="9525">
                  <a:noFill/>
                  <a:miter lim="800000"/>
                  <a:headEnd/>
                  <a:tailEnd/>
                </a:ln>
              </p:spPr>
              <p:txBody>
                <a:bodyPr wrap="none" anchor="ctr"/>
                <a:lstStyle/>
                <a:p>
                  <a:endParaRPr lang="fr-FR" sz="1800">
                    <a:latin typeface="Calibri" pitchFamily="34" charset="0"/>
                  </a:endParaRPr>
                </a:p>
              </p:txBody>
            </p:sp>
            <p:sp>
              <p:nvSpPr>
                <p:cNvPr id="168986" name="Rectangle 26"/>
                <p:cNvSpPr>
                  <a:spLocks noChangeArrowheads="1"/>
                </p:cNvSpPr>
                <p:nvPr/>
              </p:nvSpPr>
              <p:spPr bwMode="auto">
                <a:xfrm>
                  <a:off x="2880" y="2784"/>
                  <a:ext cx="336" cy="192"/>
                </a:xfrm>
                <a:prstGeom prst="rect">
                  <a:avLst/>
                </a:prstGeom>
                <a:noFill/>
                <a:ln w="9525">
                  <a:noFill/>
                  <a:miter lim="800000"/>
                  <a:headEnd/>
                  <a:tailEnd/>
                </a:ln>
              </p:spPr>
              <p:txBody>
                <a:bodyPr wrap="none" anchor="ctr"/>
                <a:lstStyle/>
                <a:p>
                  <a:endParaRPr lang="fr-FR" sz="1800">
                    <a:latin typeface="Calibri" pitchFamily="34" charset="0"/>
                  </a:endParaRPr>
                </a:p>
              </p:txBody>
            </p:sp>
            <p:sp>
              <p:nvSpPr>
                <p:cNvPr id="168987" name="Line 27"/>
                <p:cNvSpPr>
                  <a:spLocks noChangeShapeType="1"/>
                </p:cNvSpPr>
                <p:nvPr/>
              </p:nvSpPr>
              <p:spPr bwMode="auto">
                <a:xfrm flipH="1">
                  <a:off x="2400" y="2880"/>
                  <a:ext cx="576" cy="0"/>
                </a:xfrm>
                <a:prstGeom prst="line">
                  <a:avLst/>
                </a:prstGeom>
                <a:noFill/>
                <a:ln w="28575">
                  <a:solidFill>
                    <a:schemeClr val="tx1"/>
                  </a:solidFill>
                  <a:round/>
                  <a:headEnd/>
                  <a:tailEnd/>
                </a:ln>
              </p:spPr>
              <p:txBody>
                <a:bodyPr wrap="none" anchor="ctr"/>
                <a:lstStyle/>
                <a:p>
                  <a:endParaRPr lang="fr-FR"/>
                </a:p>
              </p:txBody>
            </p:sp>
            <p:sp>
              <p:nvSpPr>
                <p:cNvPr id="168988" name="Line 28"/>
                <p:cNvSpPr>
                  <a:spLocks noChangeShapeType="1"/>
                </p:cNvSpPr>
                <p:nvPr/>
              </p:nvSpPr>
              <p:spPr bwMode="auto">
                <a:xfrm>
                  <a:off x="2400" y="2880"/>
                  <a:ext cx="0" cy="672"/>
                </a:xfrm>
                <a:prstGeom prst="line">
                  <a:avLst/>
                </a:prstGeom>
                <a:noFill/>
                <a:ln w="28575">
                  <a:solidFill>
                    <a:schemeClr val="tx1"/>
                  </a:solidFill>
                  <a:round/>
                  <a:headEnd/>
                  <a:tailEnd/>
                </a:ln>
              </p:spPr>
              <p:txBody>
                <a:bodyPr wrap="none" anchor="ctr"/>
                <a:lstStyle/>
                <a:p>
                  <a:endParaRPr lang="fr-FR"/>
                </a:p>
              </p:txBody>
            </p:sp>
            <p:sp>
              <p:nvSpPr>
                <p:cNvPr id="168989" name="Line 29"/>
                <p:cNvSpPr>
                  <a:spLocks noChangeShapeType="1"/>
                </p:cNvSpPr>
                <p:nvPr/>
              </p:nvSpPr>
              <p:spPr bwMode="auto">
                <a:xfrm>
                  <a:off x="2400" y="3552"/>
                  <a:ext cx="768" cy="0"/>
                </a:xfrm>
                <a:prstGeom prst="line">
                  <a:avLst/>
                </a:prstGeom>
                <a:noFill/>
                <a:ln w="28575">
                  <a:solidFill>
                    <a:schemeClr val="tx1"/>
                  </a:solidFill>
                  <a:round/>
                  <a:headEnd/>
                  <a:tailEnd/>
                </a:ln>
              </p:spPr>
              <p:txBody>
                <a:bodyPr wrap="none" anchor="ctr"/>
                <a:lstStyle/>
                <a:p>
                  <a:endParaRPr lang="fr-FR"/>
                </a:p>
              </p:txBody>
            </p:sp>
            <p:sp>
              <p:nvSpPr>
                <p:cNvPr id="168990" name="Line 30"/>
                <p:cNvSpPr>
                  <a:spLocks noChangeShapeType="1"/>
                </p:cNvSpPr>
                <p:nvPr/>
              </p:nvSpPr>
              <p:spPr bwMode="auto">
                <a:xfrm flipV="1">
                  <a:off x="3168" y="3120"/>
                  <a:ext cx="0" cy="432"/>
                </a:xfrm>
                <a:prstGeom prst="line">
                  <a:avLst/>
                </a:prstGeom>
                <a:noFill/>
                <a:ln w="28575">
                  <a:solidFill>
                    <a:schemeClr val="tx1"/>
                  </a:solidFill>
                  <a:round/>
                  <a:headEnd/>
                  <a:tailEnd/>
                </a:ln>
              </p:spPr>
              <p:txBody>
                <a:bodyPr wrap="none" anchor="ctr"/>
                <a:lstStyle/>
                <a:p>
                  <a:endParaRPr lang="fr-FR"/>
                </a:p>
              </p:txBody>
            </p:sp>
            <p:sp>
              <p:nvSpPr>
                <p:cNvPr id="168991" name="Rectangle 31"/>
                <p:cNvSpPr>
                  <a:spLocks noChangeArrowheads="1"/>
                </p:cNvSpPr>
                <p:nvPr/>
              </p:nvSpPr>
              <p:spPr bwMode="auto">
                <a:xfrm>
                  <a:off x="2832" y="2496"/>
                  <a:ext cx="864" cy="384"/>
                </a:xfrm>
                <a:prstGeom prst="rect">
                  <a:avLst/>
                </a:prstGeom>
                <a:solidFill>
                  <a:schemeClr val="bg1"/>
                </a:solidFill>
                <a:ln w="9525">
                  <a:solidFill>
                    <a:schemeClr val="bg1"/>
                  </a:solidFill>
                  <a:miter lim="800000"/>
                  <a:headEnd/>
                  <a:tailEnd/>
                </a:ln>
              </p:spPr>
              <p:txBody>
                <a:bodyPr wrap="none" anchor="ctr"/>
                <a:lstStyle/>
                <a:p>
                  <a:endParaRPr lang="fr-FR" sz="1800">
                    <a:latin typeface="Calibri" pitchFamily="34" charset="0"/>
                  </a:endParaRPr>
                </a:p>
              </p:txBody>
            </p:sp>
          </p:grpSp>
          <p:grpSp>
            <p:nvGrpSpPr>
              <p:cNvPr id="9" name="Group 32"/>
              <p:cNvGrpSpPr>
                <a:grpSpLocks/>
              </p:cNvGrpSpPr>
              <p:nvPr/>
            </p:nvGrpSpPr>
            <p:grpSpPr bwMode="auto">
              <a:xfrm>
                <a:off x="3744" y="2736"/>
                <a:ext cx="864" cy="672"/>
                <a:chOff x="4704" y="1296"/>
                <a:chExt cx="864" cy="672"/>
              </a:xfrm>
            </p:grpSpPr>
            <p:sp>
              <p:nvSpPr>
                <p:cNvPr id="168993" name="Oval 33"/>
                <p:cNvSpPr>
                  <a:spLocks noChangeArrowheads="1"/>
                </p:cNvSpPr>
                <p:nvPr/>
              </p:nvSpPr>
              <p:spPr bwMode="auto">
                <a:xfrm rot="-2261988">
                  <a:off x="4704" y="1440"/>
                  <a:ext cx="816" cy="432"/>
                </a:xfrm>
                <a:prstGeom prst="ellipse">
                  <a:avLst/>
                </a:prstGeom>
                <a:noFill/>
                <a:ln w="38100">
                  <a:solidFill>
                    <a:schemeClr val="tx1"/>
                  </a:solidFill>
                  <a:round/>
                  <a:headEnd/>
                  <a:tailEnd/>
                </a:ln>
              </p:spPr>
              <p:txBody>
                <a:bodyPr wrap="none" anchor="ctr"/>
                <a:lstStyle/>
                <a:p>
                  <a:endParaRPr lang="fr-FR" sz="1800">
                    <a:latin typeface="Calibri" pitchFamily="34" charset="0"/>
                  </a:endParaRPr>
                </a:p>
              </p:txBody>
            </p:sp>
            <p:sp>
              <p:nvSpPr>
                <p:cNvPr id="168994" name="Line 34"/>
                <p:cNvSpPr>
                  <a:spLocks noChangeShapeType="1"/>
                </p:cNvSpPr>
                <p:nvPr/>
              </p:nvSpPr>
              <p:spPr bwMode="auto">
                <a:xfrm>
                  <a:off x="4848" y="1632"/>
                  <a:ext cx="288" cy="0"/>
                </a:xfrm>
                <a:prstGeom prst="line">
                  <a:avLst/>
                </a:prstGeom>
                <a:noFill/>
                <a:ln w="28575">
                  <a:solidFill>
                    <a:schemeClr val="tx1"/>
                  </a:solidFill>
                  <a:round/>
                  <a:headEnd/>
                  <a:tailEnd/>
                </a:ln>
              </p:spPr>
              <p:txBody>
                <a:bodyPr wrap="none" anchor="ctr"/>
                <a:lstStyle/>
                <a:p>
                  <a:endParaRPr lang="fr-FR"/>
                </a:p>
              </p:txBody>
            </p:sp>
            <p:sp>
              <p:nvSpPr>
                <p:cNvPr id="168995" name="Line 35"/>
                <p:cNvSpPr>
                  <a:spLocks noChangeShapeType="1"/>
                </p:cNvSpPr>
                <p:nvPr/>
              </p:nvSpPr>
              <p:spPr bwMode="auto">
                <a:xfrm>
                  <a:off x="5136" y="1632"/>
                  <a:ext cx="0" cy="288"/>
                </a:xfrm>
                <a:prstGeom prst="line">
                  <a:avLst/>
                </a:prstGeom>
                <a:noFill/>
                <a:ln w="38100">
                  <a:solidFill>
                    <a:schemeClr val="tx1"/>
                  </a:solidFill>
                  <a:round/>
                  <a:headEnd/>
                  <a:tailEnd/>
                </a:ln>
              </p:spPr>
              <p:txBody>
                <a:bodyPr wrap="none" anchor="ctr"/>
                <a:lstStyle/>
                <a:p>
                  <a:endParaRPr lang="fr-FR"/>
                </a:p>
              </p:txBody>
            </p:sp>
            <p:sp>
              <p:nvSpPr>
                <p:cNvPr id="168996" name="Rectangle 36"/>
                <p:cNvSpPr>
                  <a:spLocks noChangeArrowheads="1"/>
                </p:cNvSpPr>
                <p:nvPr/>
              </p:nvSpPr>
              <p:spPr bwMode="auto">
                <a:xfrm>
                  <a:off x="4800" y="1296"/>
                  <a:ext cx="768" cy="336"/>
                </a:xfrm>
                <a:prstGeom prst="rect">
                  <a:avLst/>
                </a:prstGeom>
                <a:solidFill>
                  <a:schemeClr val="bg1"/>
                </a:solidFill>
                <a:ln w="9525">
                  <a:solidFill>
                    <a:schemeClr val="bg1"/>
                  </a:solidFill>
                  <a:miter lim="800000"/>
                  <a:headEnd/>
                  <a:tailEnd/>
                </a:ln>
              </p:spPr>
              <p:txBody>
                <a:bodyPr wrap="none" anchor="ctr"/>
                <a:lstStyle/>
                <a:p>
                  <a:endParaRPr lang="fr-FR" sz="1800">
                    <a:latin typeface="Calibri" pitchFamily="34" charset="0"/>
                  </a:endParaRPr>
                </a:p>
              </p:txBody>
            </p:sp>
            <p:sp>
              <p:nvSpPr>
                <p:cNvPr id="168997" name="Rectangle 37"/>
                <p:cNvSpPr>
                  <a:spLocks noChangeArrowheads="1"/>
                </p:cNvSpPr>
                <p:nvPr/>
              </p:nvSpPr>
              <p:spPr bwMode="auto">
                <a:xfrm>
                  <a:off x="5136" y="1344"/>
                  <a:ext cx="336" cy="624"/>
                </a:xfrm>
                <a:prstGeom prst="rect">
                  <a:avLst/>
                </a:prstGeom>
                <a:solidFill>
                  <a:schemeClr val="bg1"/>
                </a:solidFill>
                <a:ln w="9525">
                  <a:solidFill>
                    <a:schemeClr val="bg1"/>
                  </a:solidFill>
                  <a:miter lim="800000"/>
                  <a:headEnd/>
                  <a:tailEnd/>
                </a:ln>
              </p:spPr>
              <p:txBody>
                <a:bodyPr wrap="none" anchor="ctr"/>
                <a:lstStyle/>
                <a:p>
                  <a:endParaRPr lang="fr-FR" sz="1800">
                    <a:latin typeface="Calibri" pitchFamily="34" charset="0"/>
                  </a:endParaRPr>
                </a:p>
              </p:txBody>
            </p:sp>
            <p:sp>
              <p:nvSpPr>
                <p:cNvPr id="168998" name="Line 38"/>
                <p:cNvSpPr>
                  <a:spLocks noChangeShapeType="1"/>
                </p:cNvSpPr>
                <p:nvPr/>
              </p:nvSpPr>
              <p:spPr bwMode="auto">
                <a:xfrm>
                  <a:off x="4800" y="1632"/>
                  <a:ext cx="336" cy="0"/>
                </a:xfrm>
                <a:prstGeom prst="line">
                  <a:avLst/>
                </a:prstGeom>
                <a:noFill/>
                <a:ln w="19050">
                  <a:solidFill>
                    <a:schemeClr val="tx1"/>
                  </a:solidFill>
                  <a:round/>
                  <a:headEnd/>
                  <a:tailEnd/>
                </a:ln>
              </p:spPr>
              <p:txBody>
                <a:bodyPr wrap="none" anchor="ctr"/>
                <a:lstStyle/>
                <a:p>
                  <a:endParaRPr lang="fr-FR"/>
                </a:p>
              </p:txBody>
            </p:sp>
          </p:grpSp>
        </p:grpSp>
        <p:sp>
          <p:nvSpPr>
            <p:cNvPr id="168999" name="AutoShape 39"/>
            <p:cNvSpPr>
              <a:spLocks noChangeArrowheads="1"/>
            </p:cNvSpPr>
            <p:nvPr/>
          </p:nvSpPr>
          <p:spPr bwMode="auto">
            <a:xfrm rot="-3239337">
              <a:off x="4272" y="2976"/>
              <a:ext cx="624" cy="144"/>
            </a:xfrm>
            <a:custGeom>
              <a:avLst/>
              <a:gdLst>
                <a:gd name="T0" fmla="*/ 468 w 21600"/>
                <a:gd name="T1" fmla="*/ 0 h 21600"/>
                <a:gd name="T2" fmla="*/ 0 w 21600"/>
                <a:gd name="T3" fmla="*/ 72 h 21600"/>
                <a:gd name="T4" fmla="*/ 468 w 21600"/>
                <a:gd name="T5" fmla="*/ 144 h 21600"/>
                <a:gd name="T6" fmla="*/ 624 w 21600"/>
                <a:gd name="T7" fmla="*/ 72 h 21600"/>
                <a:gd name="T8" fmla="*/ 17694720 60000 65536"/>
                <a:gd name="T9" fmla="*/ 11796480 60000 65536"/>
                <a:gd name="T10" fmla="*/ 5898240 60000 65536"/>
                <a:gd name="T11" fmla="*/ 0 60000 65536"/>
                <a:gd name="T12" fmla="*/ 3358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fr-FR" sz="1800">
                <a:latin typeface="Calibri" pitchFamily="34" charset="0"/>
              </a:endParaRPr>
            </a:p>
          </p:txBody>
        </p:sp>
      </p:gr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0" y="0"/>
            <a:ext cx="9144000" cy="6858000"/>
          </a:xfrm>
          <a:gradFill rotWithShape="1">
            <a:gsLst>
              <a:gs pos="0">
                <a:srgbClr val="99CCFF">
                  <a:alpha val="70000"/>
                </a:srgbClr>
              </a:gs>
              <a:gs pos="100000">
                <a:srgbClr val="FFCCFF">
                  <a:alpha val="0"/>
                </a:srgbClr>
              </a:gs>
            </a:gsLst>
            <a:lin ang="5400000" scaled="1"/>
          </a:gradFill>
          <a:ln/>
        </p:spPr>
        <p:txBody>
          <a:bodyPr/>
          <a:lstStyle/>
          <a:p>
            <a:pPr>
              <a:buFontTx/>
              <a:buNone/>
            </a:pPr>
            <a:r>
              <a:rPr lang="fr-FR" sz="2800" i="1">
                <a:solidFill>
                  <a:srgbClr val="993300"/>
                </a:solidFill>
                <a:latin typeface="Times New Roman" pitchFamily="18" charset="0"/>
                <a:cs typeface="Times New Roman" pitchFamily="18" charset="0"/>
              </a:rPr>
              <a:t>	</a:t>
            </a:r>
          </a:p>
          <a:p>
            <a:pPr>
              <a:buFontTx/>
              <a:buNone/>
            </a:pPr>
            <a:r>
              <a:rPr lang="fr-FR" sz="2800" i="1">
                <a:solidFill>
                  <a:srgbClr val="993300"/>
                </a:solidFill>
                <a:latin typeface="Times New Roman" pitchFamily="18" charset="0"/>
                <a:cs typeface="Times New Roman" pitchFamily="18" charset="0"/>
              </a:rPr>
              <a:t>	</a:t>
            </a:r>
          </a:p>
          <a:p>
            <a:pPr>
              <a:buFontTx/>
              <a:buNone/>
            </a:pPr>
            <a:r>
              <a:rPr lang="fr-FR" sz="2800" i="1">
                <a:solidFill>
                  <a:srgbClr val="993300"/>
                </a:solidFill>
                <a:latin typeface="Times New Roman" pitchFamily="18" charset="0"/>
                <a:cs typeface="Times New Roman" pitchFamily="18" charset="0"/>
              </a:rPr>
              <a:t>	</a:t>
            </a:r>
            <a:r>
              <a:rPr lang="fr-FR" sz="2400" i="1">
                <a:solidFill>
                  <a:srgbClr val="993300"/>
                </a:solidFill>
                <a:latin typeface="Times New Roman" pitchFamily="18" charset="0"/>
                <a:cs typeface="Times New Roman" pitchFamily="18" charset="0"/>
              </a:rPr>
              <a:t>La fermeture du contour</a:t>
            </a:r>
            <a:r>
              <a:rPr lang="fr-FR" sz="2400">
                <a:solidFill>
                  <a:srgbClr val="993300"/>
                </a:solidFill>
                <a:latin typeface="Times New Roman" pitchFamily="18" charset="0"/>
                <a:cs typeface="Times New Roman" pitchFamily="18" charset="0"/>
              </a:rPr>
              <a:t> : est la tendance à compléter une forme pour qu’elle soit perçue comme un objet achevé et constant. Autrement, c’est la capacité à percevoir un objet dans sa totalité même si une partie seulement de cet objet est apparente. </a:t>
            </a:r>
          </a:p>
          <a:p>
            <a:endParaRPr lang="fr-FR" sz="2400"/>
          </a:p>
        </p:txBody>
      </p:sp>
      <p:pic>
        <p:nvPicPr>
          <p:cNvPr id="234500" name="Picture 4" descr="12"/>
          <p:cNvPicPr>
            <a:picLocks noChangeAspect="1" noChangeArrowheads="1"/>
          </p:cNvPicPr>
          <p:nvPr/>
        </p:nvPicPr>
        <p:blipFill>
          <a:blip r:embed="rId2" cstate="print"/>
          <a:srcRect/>
          <a:stretch>
            <a:fillRect/>
          </a:stretch>
        </p:blipFill>
        <p:spPr bwMode="auto">
          <a:xfrm>
            <a:off x="2514600" y="3124200"/>
            <a:ext cx="3733800" cy="3041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0" y="0"/>
            <a:ext cx="9144000" cy="6858000"/>
          </a:xfrm>
          <a:gradFill rotWithShape="1">
            <a:gsLst>
              <a:gs pos="0">
                <a:srgbClr val="99CCFF">
                  <a:alpha val="70000"/>
                </a:srgbClr>
              </a:gs>
              <a:gs pos="100000">
                <a:srgbClr val="FFCCFF">
                  <a:alpha val="0"/>
                </a:srgbClr>
              </a:gs>
            </a:gsLst>
            <a:lin ang="5400000" scaled="1"/>
          </a:gradFill>
          <a:ln/>
        </p:spPr>
        <p:txBody>
          <a:bodyPr/>
          <a:lstStyle/>
          <a:p>
            <a:pPr>
              <a:buFontTx/>
              <a:buNone/>
            </a:pPr>
            <a:r>
              <a:rPr lang="fr-FR" sz="2800" i="1">
                <a:solidFill>
                  <a:srgbClr val="993300"/>
                </a:solidFill>
                <a:latin typeface="Times New Roman" pitchFamily="18" charset="0"/>
                <a:cs typeface="Times New Roman" pitchFamily="18" charset="0"/>
              </a:rPr>
              <a:t>	</a:t>
            </a:r>
          </a:p>
          <a:p>
            <a:pPr>
              <a:buFontTx/>
              <a:buNone/>
            </a:pPr>
            <a:r>
              <a:rPr lang="fr-FR" sz="2800" i="1">
                <a:solidFill>
                  <a:srgbClr val="993300"/>
                </a:solidFill>
                <a:latin typeface="Times New Roman" pitchFamily="18" charset="0"/>
                <a:cs typeface="Times New Roman" pitchFamily="18" charset="0"/>
              </a:rPr>
              <a:t>	</a:t>
            </a:r>
            <a:r>
              <a:rPr lang="fr-FR" sz="2400" i="1">
                <a:solidFill>
                  <a:srgbClr val="993300"/>
                </a:solidFill>
                <a:latin typeface="Times New Roman" pitchFamily="18" charset="0"/>
                <a:cs typeface="Times New Roman" pitchFamily="18" charset="0"/>
              </a:rPr>
              <a:t>La proximité</a:t>
            </a:r>
            <a:r>
              <a:rPr lang="fr-FR" sz="2400">
                <a:solidFill>
                  <a:srgbClr val="993300"/>
                </a:solidFill>
                <a:latin typeface="Times New Roman" pitchFamily="18" charset="0"/>
                <a:cs typeface="Times New Roman" pitchFamily="18" charset="0"/>
              </a:rPr>
              <a:t> : selon le principe de la proximité, un groupe d’objets peuvent être perçus comme reliés en raison de leur proximité les uns par rapport les autres. Exemple : des personnes qui travaillent dans un même service sont perçus comme une unité à cause de leur proximité</a:t>
            </a:r>
            <a:r>
              <a:rPr lang="fr-FR" sz="2800">
                <a:solidFill>
                  <a:srgbClr val="993300"/>
                </a:solidFill>
                <a:latin typeface="Times New Roman" pitchFamily="18" charset="0"/>
                <a:cs typeface="Times New Roman" pitchFamily="18" charset="0"/>
              </a:rPr>
              <a:t> physique. </a:t>
            </a:r>
          </a:p>
          <a:p>
            <a:endParaRPr lang="fr-FR">
              <a:solidFill>
                <a:srgbClr val="993300"/>
              </a:solidFill>
            </a:endParaRPr>
          </a:p>
        </p:txBody>
      </p:sp>
      <p:grpSp>
        <p:nvGrpSpPr>
          <p:cNvPr id="2" name="Group 4"/>
          <p:cNvGrpSpPr>
            <a:grpSpLocks/>
          </p:cNvGrpSpPr>
          <p:nvPr/>
        </p:nvGrpSpPr>
        <p:grpSpPr bwMode="auto">
          <a:xfrm>
            <a:off x="1066800" y="3200400"/>
            <a:ext cx="1219200" cy="838200"/>
            <a:chOff x="432" y="960"/>
            <a:chExt cx="1248" cy="1008"/>
          </a:xfrm>
        </p:grpSpPr>
        <p:sp>
          <p:nvSpPr>
            <p:cNvPr id="235524" name="Oval 5"/>
            <p:cNvSpPr>
              <a:spLocks noChangeArrowheads="1"/>
            </p:cNvSpPr>
            <p:nvPr/>
          </p:nvSpPr>
          <p:spPr bwMode="auto">
            <a:xfrm>
              <a:off x="432" y="96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25" name="Oval 6"/>
            <p:cNvSpPr>
              <a:spLocks noChangeArrowheads="1"/>
            </p:cNvSpPr>
            <p:nvPr/>
          </p:nvSpPr>
          <p:spPr bwMode="auto">
            <a:xfrm>
              <a:off x="629" y="96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26" name="Oval 7"/>
            <p:cNvSpPr>
              <a:spLocks noChangeArrowheads="1"/>
            </p:cNvSpPr>
            <p:nvPr/>
          </p:nvSpPr>
          <p:spPr bwMode="auto">
            <a:xfrm>
              <a:off x="826" y="96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27" name="Oval 8"/>
            <p:cNvSpPr>
              <a:spLocks noChangeArrowheads="1"/>
            </p:cNvSpPr>
            <p:nvPr/>
          </p:nvSpPr>
          <p:spPr bwMode="auto">
            <a:xfrm>
              <a:off x="1023" y="96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28" name="Oval 9"/>
            <p:cNvSpPr>
              <a:spLocks noChangeArrowheads="1"/>
            </p:cNvSpPr>
            <p:nvPr/>
          </p:nvSpPr>
          <p:spPr bwMode="auto">
            <a:xfrm>
              <a:off x="1220" y="96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29" name="Oval 10"/>
            <p:cNvSpPr>
              <a:spLocks noChangeArrowheads="1"/>
            </p:cNvSpPr>
            <p:nvPr/>
          </p:nvSpPr>
          <p:spPr bwMode="auto">
            <a:xfrm>
              <a:off x="1417" y="96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0" name="Oval 11"/>
            <p:cNvSpPr>
              <a:spLocks noChangeArrowheads="1"/>
            </p:cNvSpPr>
            <p:nvPr/>
          </p:nvSpPr>
          <p:spPr bwMode="auto">
            <a:xfrm>
              <a:off x="1614" y="96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1" name="Oval 12"/>
            <p:cNvSpPr>
              <a:spLocks noChangeArrowheads="1"/>
            </p:cNvSpPr>
            <p:nvPr/>
          </p:nvSpPr>
          <p:spPr bwMode="auto">
            <a:xfrm>
              <a:off x="432" y="129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2" name="Oval 13"/>
            <p:cNvSpPr>
              <a:spLocks noChangeArrowheads="1"/>
            </p:cNvSpPr>
            <p:nvPr/>
          </p:nvSpPr>
          <p:spPr bwMode="auto">
            <a:xfrm>
              <a:off x="629" y="129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3" name="Oval 14"/>
            <p:cNvSpPr>
              <a:spLocks noChangeArrowheads="1"/>
            </p:cNvSpPr>
            <p:nvPr/>
          </p:nvSpPr>
          <p:spPr bwMode="auto">
            <a:xfrm>
              <a:off x="826" y="129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4" name="Oval 15"/>
            <p:cNvSpPr>
              <a:spLocks noChangeArrowheads="1"/>
            </p:cNvSpPr>
            <p:nvPr/>
          </p:nvSpPr>
          <p:spPr bwMode="auto">
            <a:xfrm>
              <a:off x="1023" y="129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5" name="Oval 16"/>
            <p:cNvSpPr>
              <a:spLocks noChangeArrowheads="1"/>
            </p:cNvSpPr>
            <p:nvPr/>
          </p:nvSpPr>
          <p:spPr bwMode="auto">
            <a:xfrm>
              <a:off x="1220" y="129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6" name="Oval 17"/>
            <p:cNvSpPr>
              <a:spLocks noChangeArrowheads="1"/>
            </p:cNvSpPr>
            <p:nvPr/>
          </p:nvSpPr>
          <p:spPr bwMode="auto">
            <a:xfrm>
              <a:off x="1417" y="129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7" name="Oval 18"/>
            <p:cNvSpPr>
              <a:spLocks noChangeArrowheads="1"/>
            </p:cNvSpPr>
            <p:nvPr/>
          </p:nvSpPr>
          <p:spPr bwMode="auto">
            <a:xfrm>
              <a:off x="1614" y="129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8" name="Oval 19"/>
            <p:cNvSpPr>
              <a:spLocks noChangeArrowheads="1"/>
            </p:cNvSpPr>
            <p:nvPr/>
          </p:nvSpPr>
          <p:spPr bwMode="auto">
            <a:xfrm>
              <a:off x="432" y="1597"/>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39" name="Oval 20"/>
            <p:cNvSpPr>
              <a:spLocks noChangeArrowheads="1"/>
            </p:cNvSpPr>
            <p:nvPr/>
          </p:nvSpPr>
          <p:spPr bwMode="auto">
            <a:xfrm>
              <a:off x="629" y="1597"/>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0" name="Oval 21"/>
            <p:cNvSpPr>
              <a:spLocks noChangeArrowheads="1"/>
            </p:cNvSpPr>
            <p:nvPr/>
          </p:nvSpPr>
          <p:spPr bwMode="auto">
            <a:xfrm>
              <a:off x="826" y="1597"/>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1" name="Oval 22"/>
            <p:cNvSpPr>
              <a:spLocks noChangeArrowheads="1"/>
            </p:cNvSpPr>
            <p:nvPr/>
          </p:nvSpPr>
          <p:spPr bwMode="auto">
            <a:xfrm>
              <a:off x="1023" y="1597"/>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2" name="Oval 23"/>
            <p:cNvSpPr>
              <a:spLocks noChangeArrowheads="1"/>
            </p:cNvSpPr>
            <p:nvPr/>
          </p:nvSpPr>
          <p:spPr bwMode="auto">
            <a:xfrm>
              <a:off x="1220" y="1597"/>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3" name="Oval 24"/>
            <p:cNvSpPr>
              <a:spLocks noChangeArrowheads="1"/>
            </p:cNvSpPr>
            <p:nvPr/>
          </p:nvSpPr>
          <p:spPr bwMode="auto">
            <a:xfrm>
              <a:off x="1417" y="1597"/>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4" name="Oval 25"/>
            <p:cNvSpPr>
              <a:spLocks noChangeArrowheads="1"/>
            </p:cNvSpPr>
            <p:nvPr/>
          </p:nvSpPr>
          <p:spPr bwMode="auto">
            <a:xfrm>
              <a:off x="1614" y="1597"/>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5" name="Oval 26"/>
            <p:cNvSpPr>
              <a:spLocks noChangeArrowheads="1"/>
            </p:cNvSpPr>
            <p:nvPr/>
          </p:nvSpPr>
          <p:spPr bwMode="auto">
            <a:xfrm>
              <a:off x="432" y="191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6" name="Oval 27"/>
            <p:cNvSpPr>
              <a:spLocks noChangeArrowheads="1"/>
            </p:cNvSpPr>
            <p:nvPr/>
          </p:nvSpPr>
          <p:spPr bwMode="auto">
            <a:xfrm>
              <a:off x="629" y="191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7" name="Oval 28"/>
            <p:cNvSpPr>
              <a:spLocks noChangeArrowheads="1"/>
            </p:cNvSpPr>
            <p:nvPr/>
          </p:nvSpPr>
          <p:spPr bwMode="auto">
            <a:xfrm>
              <a:off x="826" y="191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8" name="Oval 29"/>
            <p:cNvSpPr>
              <a:spLocks noChangeArrowheads="1"/>
            </p:cNvSpPr>
            <p:nvPr/>
          </p:nvSpPr>
          <p:spPr bwMode="auto">
            <a:xfrm>
              <a:off x="1023" y="191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49" name="Oval 30"/>
            <p:cNvSpPr>
              <a:spLocks noChangeArrowheads="1"/>
            </p:cNvSpPr>
            <p:nvPr/>
          </p:nvSpPr>
          <p:spPr bwMode="auto">
            <a:xfrm>
              <a:off x="1220" y="191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50" name="Oval 31"/>
            <p:cNvSpPr>
              <a:spLocks noChangeArrowheads="1"/>
            </p:cNvSpPr>
            <p:nvPr/>
          </p:nvSpPr>
          <p:spPr bwMode="auto">
            <a:xfrm>
              <a:off x="1417" y="191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51" name="Oval 32"/>
            <p:cNvSpPr>
              <a:spLocks noChangeArrowheads="1"/>
            </p:cNvSpPr>
            <p:nvPr/>
          </p:nvSpPr>
          <p:spPr bwMode="auto">
            <a:xfrm>
              <a:off x="1614" y="191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3" name="Group 33"/>
          <p:cNvGrpSpPr>
            <a:grpSpLocks/>
          </p:cNvGrpSpPr>
          <p:nvPr/>
        </p:nvGrpSpPr>
        <p:grpSpPr bwMode="auto">
          <a:xfrm>
            <a:off x="7162800" y="3048000"/>
            <a:ext cx="1600200" cy="1066800"/>
            <a:chOff x="2064" y="2544"/>
            <a:chExt cx="1248" cy="1008"/>
          </a:xfrm>
        </p:grpSpPr>
        <p:sp>
          <p:nvSpPr>
            <p:cNvPr id="235553" name="Oval 34"/>
            <p:cNvSpPr>
              <a:spLocks noChangeArrowheads="1"/>
            </p:cNvSpPr>
            <p:nvPr/>
          </p:nvSpPr>
          <p:spPr bwMode="auto">
            <a:xfrm>
              <a:off x="2064" y="2544"/>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54" name="Oval 35"/>
            <p:cNvSpPr>
              <a:spLocks noChangeArrowheads="1"/>
            </p:cNvSpPr>
            <p:nvPr/>
          </p:nvSpPr>
          <p:spPr bwMode="auto">
            <a:xfrm>
              <a:off x="2458" y="2544"/>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55" name="Oval 36"/>
            <p:cNvSpPr>
              <a:spLocks noChangeArrowheads="1"/>
            </p:cNvSpPr>
            <p:nvPr/>
          </p:nvSpPr>
          <p:spPr bwMode="auto">
            <a:xfrm>
              <a:off x="2852" y="2544"/>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56" name="Oval 37"/>
            <p:cNvSpPr>
              <a:spLocks noChangeArrowheads="1"/>
            </p:cNvSpPr>
            <p:nvPr/>
          </p:nvSpPr>
          <p:spPr bwMode="auto">
            <a:xfrm>
              <a:off x="3246" y="2544"/>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57" name="Oval 38"/>
            <p:cNvSpPr>
              <a:spLocks noChangeArrowheads="1"/>
            </p:cNvSpPr>
            <p:nvPr/>
          </p:nvSpPr>
          <p:spPr bwMode="auto">
            <a:xfrm>
              <a:off x="2064" y="2862"/>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58" name="Oval 39"/>
            <p:cNvSpPr>
              <a:spLocks noChangeArrowheads="1"/>
            </p:cNvSpPr>
            <p:nvPr/>
          </p:nvSpPr>
          <p:spPr bwMode="auto">
            <a:xfrm>
              <a:off x="2458" y="2862"/>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59" name="Oval 40"/>
            <p:cNvSpPr>
              <a:spLocks noChangeArrowheads="1"/>
            </p:cNvSpPr>
            <p:nvPr/>
          </p:nvSpPr>
          <p:spPr bwMode="auto">
            <a:xfrm>
              <a:off x="2852" y="2862"/>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0" name="Oval 41"/>
            <p:cNvSpPr>
              <a:spLocks noChangeArrowheads="1"/>
            </p:cNvSpPr>
            <p:nvPr/>
          </p:nvSpPr>
          <p:spPr bwMode="auto">
            <a:xfrm>
              <a:off x="3246" y="2862"/>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1" name="Oval 42"/>
            <p:cNvSpPr>
              <a:spLocks noChangeArrowheads="1"/>
            </p:cNvSpPr>
            <p:nvPr/>
          </p:nvSpPr>
          <p:spPr bwMode="auto">
            <a:xfrm>
              <a:off x="2064" y="3181"/>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2" name="Oval 43"/>
            <p:cNvSpPr>
              <a:spLocks noChangeArrowheads="1"/>
            </p:cNvSpPr>
            <p:nvPr/>
          </p:nvSpPr>
          <p:spPr bwMode="auto">
            <a:xfrm>
              <a:off x="2458" y="3181"/>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3" name="Oval 44"/>
            <p:cNvSpPr>
              <a:spLocks noChangeArrowheads="1"/>
            </p:cNvSpPr>
            <p:nvPr/>
          </p:nvSpPr>
          <p:spPr bwMode="auto">
            <a:xfrm>
              <a:off x="2852" y="3181"/>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4" name="Oval 45"/>
            <p:cNvSpPr>
              <a:spLocks noChangeArrowheads="1"/>
            </p:cNvSpPr>
            <p:nvPr/>
          </p:nvSpPr>
          <p:spPr bwMode="auto">
            <a:xfrm>
              <a:off x="3246" y="3181"/>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5" name="Oval 46"/>
            <p:cNvSpPr>
              <a:spLocks noChangeArrowheads="1"/>
            </p:cNvSpPr>
            <p:nvPr/>
          </p:nvSpPr>
          <p:spPr bwMode="auto">
            <a:xfrm>
              <a:off x="2064" y="3499"/>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6" name="Oval 47"/>
            <p:cNvSpPr>
              <a:spLocks noChangeArrowheads="1"/>
            </p:cNvSpPr>
            <p:nvPr/>
          </p:nvSpPr>
          <p:spPr bwMode="auto">
            <a:xfrm>
              <a:off x="2458" y="3499"/>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7" name="Oval 48"/>
            <p:cNvSpPr>
              <a:spLocks noChangeArrowheads="1"/>
            </p:cNvSpPr>
            <p:nvPr/>
          </p:nvSpPr>
          <p:spPr bwMode="auto">
            <a:xfrm>
              <a:off x="2852" y="3499"/>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68" name="Oval 49"/>
            <p:cNvSpPr>
              <a:spLocks noChangeArrowheads="1"/>
            </p:cNvSpPr>
            <p:nvPr/>
          </p:nvSpPr>
          <p:spPr bwMode="auto">
            <a:xfrm>
              <a:off x="3246" y="3499"/>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4" name="Group 50"/>
          <p:cNvGrpSpPr>
            <a:grpSpLocks/>
          </p:cNvGrpSpPr>
          <p:nvPr/>
        </p:nvGrpSpPr>
        <p:grpSpPr bwMode="auto">
          <a:xfrm>
            <a:off x="1143000" y="5410200"/>
            <a:ext cx="1676400" cy="84138"/>
            <a:chOff x="503" y="3216"/>
            <a:chExt cx="1435" cy="53"/>
          </a:xfrm>
        </p:grpSpPr>
        <p:sp>
          <p:nvSpPr>
            <p:cNvPr id="235570" name="Oval 51"/>
            <p:cNvSpPr>
              <a:spLocks noChangeArrowheads="1"/>
            </p:cNvSpPr>
            <p:nvPr/>
          </p:nvSpPr>
          <p:spPr bwMode="auto">
            <a:xfrm>
              <a:off x="503" y="321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71" name="Oval 52"/>
            <p:cNvSpPr>
              <a:spLocks noChangeArrowheads="1"/>
            </p:cNvSpPr>
            <p:nvPr/>
          </p:nvSpPr>
          <p:spPr bwMode="auto">
            <a:xfrm>
              <a:off x="700" y="321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72" name="Oval 53"/>
            <p:cNvSpPr>
              <a:spLocks noChangeArrowheads="1"/>
            </p:cNvSpPr>
            <p:nvPr/>
          </p:nvSpPr>
          <p:spPr bwMode="auto">
            <a:xfrm>
              <a:off x="1094" y="321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73" name="Oval 54"/>
            <p:cNvSpPr>
              <a:spLocks noChangeArrowheads="1"/>
            </p:cNvSpPr>
            <p:nvPr/>
          </p:nvSpPr>
          <p:spPr bwMode="auto">
            <a:xfrm>
              <a:off x="1291" y="321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74" name="Oval 55"/>
            <p:cNvSpPr>
              <a:spLocks noChangeArrowheads="1"/>
            </p:cNvSpPr>
            <p:nvPr/>
          </p:nvSpPr>
          <p:spPr bwMode="auto">
            <a:xfrm>
              <a:off x="1685" y="321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75" name="Oval 56"/>
            <p:cNvSpPr>
              <a:spLocks noChangeArrowheads="1"/>
            </p:cNvSpPr>
            <p:nvPr/>
          </p:nvSpPr>
          <p:spPr bwMode="auto">
            <a:xfrm>
              <a:off x="1872" y="3216"/>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5" name="Group 57"/>
          <p:cNvGrpSpPr>
            <a:grpSpLocks/>
          </p:cNvGrpSpPr>
          <p:nvPr/>
        </p:nvGrpSpPr>
        <p:grpSpPr bwMode="auto">
          <a:xfrm>
            <a:off x="3886200" y="3124200"/>
            <a:ext cx="1828800" cy="914400"/>
            <a:chOff x="2976" y="995"/>
            <a:chExt cx="1248" cy="1008"/>
          </a:xfrm>
        </p:grpSpPr>
        <p:sp>
          <p:nvSpPr>
            <p:cNvPr id="235577" name="Oval 58"/>
            <p:cNvSpPr>
              <a:spLocks noChangeArrowheads="1"/>
            </p:cNvSpPr>
            <p:nvPr/>
          </p:nvSpPr>
          <p:spPr bwMode="auto">
            <a:xfrm>
              <a:off x="2976" y="99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78" name="Oval 59"/>
            <p:cNvSpPr>
              <a:spLocks noChangeArrowheads="1"/>
            </p:cNvSpPr>
            <p:nvPr/>
          </p:nvSpPr>
          <p:spPr bwMode="auto">
            <a:xfrm>
              <a:off x="3370" y="99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79" name="Oval 60"/>
            <p:cNvSpPr>
              <a:spLocks noChangeArrowheads="1"/>
            </p:cNvSpPr>
            <p:nvPr/>
          </p:nvSpPr>
          <p:spPr bwMode="auto">
            <a:xfrm>
              <a:off x="3764" y="99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0" name="Oval 61"/>
            <p:cNvSpPr>
              <a:spLocks noChangeArrowheads="1"/>
            </p:cNvSpPr>
            <p:nvPr/>
          </p:nvSpPr>
          <p:spPr bwMode="auto">
            <a:xfrm>
              <a:off x="4158" y="995"/>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1" name="Oval 62"/>
            <p:cNvSpPr>
              <a:spLocks noChangeArrowheads="1"/>
            </p:cNvSpPr>
            <p:nvPr/>
          </p:nvSpPr>
          <p:spPr bwMode="auto">
            <a:xfrm>
              <a:off x="2976" y="1313"/>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2" name="Oval 63"/>
            <p:cNvSpPr>
              <a:spLocks noChangeArrowheads="1"/>
            </p:cNvSpPr>
            <p:nvPr/>
          </p:nvSpPr>
          <p:spPr bwMode="auto">
            <a:xfrm>
              <a:off x="3370" y="1313"/>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3" name="Oval 64"/>
            <p:cNvSpPr>
              <a:spLocks noChangeArrowheads="1"/>
            </p:cNvSpPr>
            <p:nvPr/>
          </p:nvSpPr>
          <p:spPr bwMode="auto">
            <a:xfrm>
              <a:off x="3764" y="1313"/>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4" name="Oval 65"/>
            <p:cNvSpPr>
              <a:spLocks noChangeArrowheads="1"/>
            </p:cNvSpPr>
            <p:nvPr/>
          </p:nvSpPr>
          <p:spPr bwMode="auto">
            <a:xfrm>
              <a:off x="4158" y="1313"/>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5" name="Oval 66"/>
            <p:cNvSpPr>
              <a:spLocks noChangeArrowheads="1"/>
            </p:cNvSpPr>
            <p:nvPr/>
          </p:nvSpPr>
          <p:spPr bwMode="auto">
            <a:xfrm>
              <a:off x="2976" y="1154"/>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6" name="Oval 67"/>
            <p:cNvSpPr>
              <a:spLocks noChangeArrowheads="1"/>
            </p:cNvSpPr>
            <p:nvPr/>
          </p:nvSpPr>
          <p:spPr bwMode="auto">
            <a:xfrm>
              <a:off x="3370" y="1154"/>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7" name="Oval 68"/>
            <p:cNvSpPr>
              <a:spLocks noChangeArrowheads="1"/>
            </p:cNvSpPr>
            <p:nvPr/>
          </p:nvSpPr>
          <p:spPr bwMode="auto">
            <a:xfrm>
              <a:off x="3764" y="1154"/>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8" name="Oval 69"/>
            <p:cNvSpPr>
              <a:spLocks noChangeArrowheads="1"/>
            </p:cNvSpPr>
            <p:nvPr/>
          </p:nvSpPr>
          <p:spPr bwMode="auto">
            <a:xfrm>
              <a:off x="4158" y="1154"/>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89" name="Oval 70"/>
            <p:cNvSpPr>
              <a:spLocks noChangeArrowheads="1"/>
            </p:cNvSpPr>
            <p:nvPr/>
          </p:nvSpPr>
          <p:spPr bwMode="auto">
            <a:xfrm>
              <a:off x="2976" y="1472"/>
              <a:ext cx="66" cy="5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0" name="Oval 71"/>
            <p:cNvSpPr>
              <a:spLocks noChangeArrowheads="1"/>
            </p:cNvSpPr>
            <p:nvPr/>
          </p:nvSpPr>
          <p:spPr bwMode="auto">
            <a:xfrm>
              <a:off x="3370" y="1472"/>
              <a:ext cx="66" cy="5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1" name="Oval 72"/>
            <p:cNvSpPr>
              <a:spLocks noChangeArrowheads="1"/>
            </p:cNvSpPr>
            <p:nvPr/>
          </p:nvSpPr>
          <p:spPr bwMode="auto">
            <a:xfrm>
              <a:off x="3764" y="1472"/>
              <a:ext cx="66" cy="5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2" name="Oval 73"/>
            <p:cNvSpPr>
              <a:spLocks noChangeArrowheads="1"/>
            </p:cNvSpPr>
            <p:nvPr/>
          </p:nvSpPr>
          <p:spPr bwMode="auto">
            <a:xfrm>
              <a:off x="4158" y="1472"/>
              <a:ext cx="66" cy="5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3" name="Oval 74"/>
            <p:cNvSpPr>
              <a:spLocks noChangeArrowheads="1"/>
            </p:cNvSpPr>
            <p:nvPr/>
          </p:nvSpPr>
          <p:spPr bwMode="auto">
            <a:xfrm>
              <a:off x="2976" y="1632"/>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4" name="Oval 75"/>
            <p:cNvSpPr>
              <a:spLocks noChangeArrowheads="1"/>
            </p:cNvSpPr>
            <p:nvPr/>
          </p:nvSpPr>
          <p:spPr bwMode="auto">
            <a:xfrm>
              <a:off x="3370" y="1632"/>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5" name="Oval 76"/>
            <p:cNvSpPr>
              <a:spLocks noChangeArrowheads="1"/>
            </p:cNvSpPr>
            <p:nvPr/>
          </p:nvSpPr>
          <p:spPr bwMode="auto">
            <a:xfrm>
              <a:off x="3764" y="1632"/>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6" name="Oval 77"/>
            <p:cNvSpPr>
              <a:spLocks noChangeArrowheads="1"/>
            </p:cNvSpPr>
            <p:nvPr/>
          </p:nvSpPr>
          <p:spPr bwMode="auto">
            <a:xfrm>
              <a:off x="4158" y="1632"/>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7" name="Oval 78"/>
            <p:cNvSpPr>
              <a:spLocks noChangeArrowheads="1"/>
            </p:cNvSpPr>
            <p:nvPr/>
          </p:nvSpPr>
          <p:spPr bwMode="auto">
            <a:xfrm>
              <a:off x="2976" y="1791"/>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8" name="Oval 79"/>
            <p:cNvSpPr>
              <a:spLocks noChangeArrowheads="1"/>
            </p:cNvSpPr>
            <p:nvPr/>
          </p:nvSpPr>
          <p:spPr bwMode="auto">
            <a:xfrm>
              <a:off x="3370" y="1791"/>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599" name="Oval 80"/>
            <p:cNvSpPr>
              <a:spLocks noChangeArrowheads="1"/>
            </p:cNvSpPr>
            <p:nvPr/>
          </p:nvSpPr>
          <p:spPr bwMode="auto">
            <a:xfrm>
              <a:off x="3764" y="1791"/>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00" name="Oval 81"/>
            <p:cNvSpPr>
              <a:spLocks noChangeArrowheads="1"/>
            </p:cNvSpPr>
            <p:nvPr/>
          </p:nvSpPr>
          <p:spPr bwMode="auto">
            <a:xfrm>
              <a:off x="4158" y="1791"/>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01" name="Oval 82"/>
            <p:cNvSpPr>
              <a:spLocks noChangeArrowheads="1"/>
            </p:cNvSpPr>
            <p:nvPr/>
          </p:nvSpPr>
          <p:spPr bwMode="auto">
            <a:xfrm>
              <a:off x="2976" y="195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02" name="Oval 83"/>
            <p:cNvSpPr>
              <a:spLocks noChangeArrowheads="1"/>
            </p:cNvSpPr>
            <p:nvPr/>
          </p:nvSpPr>
          <p:spPr bwMode="auto">
            <a:xfrm>
              <a:off x="3370" y="195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03" name="Oval 84"/>
            <p:cNvSpPr>
              <a:spLocks noChangeArrowheads="1"/>
            </p:cNvSpPr>
            <p:nvPr/>
          </p:nvSpPr>
          <p:spPr bwMode="auto">
            <a:xfrm>
              <a:off x="3764" y="195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04" name="Oval 85"/>
            <p:cNvSpPr>
              <a:spLocks noChangeArrowheads="1"/>
            </p:cNvSpPr>
            <p:nvPr/>
          </p:nvSpPr>
          <p:spPr bwMode="auto">
            <a:xfrm>
              <a:off x="4158" y="1950"/>
              <a:ext cx="66" cy="53"/>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6" name="Group 86"/>
          <p:cNvGrpSpPr>
            <a:grpSpLocks/>
          </p:cNvGrpSpPr>
          <p:nvPr/>
        </p:nvGrpSpPr>
        <p:grpSpPr bwMode="auto">
          <a:xfrm>
            <a:off x="6019800" y="4800600"/>
            <a:ext cx="1295400" cy="1143000"/>
            <a:chOff x="3360" y="2592"/>
            <a:chExt cx="1450" cy="1223"/>
          </a:xfrm>
        </p:grpSpPr>
        <p:sp>
          <p:nvSpPr>
            <p:cNvPr id="235606" name="Oval 87"/>
            <p:cNvSpPr>
              <a:spLocks noChangeArrowheads="1"/>
            </p:cNvSpPr>
            <p:nvPr/>
          </p:nvSpPr>
          <p:spPr bwMode="auto">
            <a:xfrm rot="1582502">
              <a:off x="3890" y="2686"/>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07" name="Oval 88"/>
            <p:cNvSpPr>
              <a:spLocks noChangeArrowheads="1"/>
            </p:cNvSpPr>
            <p:nvPr/>
          </p:nvSpPr>
          <p:spPr bwMode="auto">
            <a:xfrm rot="1582502">
              <a:off x="3781" y="2906"/>
              <a:ext cx="66" cy="8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08" name="Oval 89"/>
            <p:cNvSpPr>
              <a:spLocks noChangeArrowheads="1"/>
            </p:cNvSpPr>
            <p:nvPr/>
          </p:nvSpPr>
          <p:spPr bwMode="auto">
            <a:xfrm rot="1582502">
              <a:off x="3671" y="3127"/>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nvGrpSpPr>
            <p:cNvPr id="7" name="Group 90"/>
            <p:cNvGrpSpPr>
              <a:grpSpLocks/>
            </p:cNvGrpSpPr>
            <p:nvPr/>
          </p:nvGrpSpPr>
          <p:grpSpPr bwMode="auto">
            <a:xfrm>
              <a:off x="3360" y="2592"/>
              <a:ext cx="393" cy="743"/>
              <a:chOff x="3210" y="2511"/>
              <a:chExt cx="393" cy="743"/>
            </a:xfrm>
          </p:grpSpPr>
          <p:sp>
            <p:nvSpPr>
              <p:cNvPr id="235610" name="Oval 91"/>
              <p:cNvSpPr>
                <a:spLocks noChangeArrowheads="1"/>
              </p:cNvSpPr>
              <p:nvPr/>
            </p:nvSpPr>
            <p:spPr bwMode="auto">
              <a:xfrm rot="1582502">
                <a:off x="3537" y="2511"/>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11" name="Oval 92"/>
              <p:cNvSpPr>
                <a:spLocks noChangeArrowheads="1"/>
              </p:cNvSpPr>
              <p:nvPr/>
            </p:nvSpPr>
            <p:spPr bwMode="auto">
              <a:xfrm rot="1582502">
                <a:off x="3428" y="2731"/>
                <a:ext cx="66" cy="8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12" name="Oval 93"/>
              <p:cNvSpPr>
                <a:spLocks noChangeArrowheads="1"/>
              </p:cNvSpPr>
              <p:nvPr/>
            </p:nvSpPr>
            <p:spPr bwMode="auto">
              <a:xfrm rot="1582502">
                <a:off x="3318" y="2952"/>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13" name="Oval 94"/>
              <p:cNvSpPr>
                <a:spLocks noChangeArrowheads="1"/>
              </p:cNvSpPr>
              <p:nvPr/>
            </p:nvSpPr>
            <p:spPr bwMode="auto">
              <a:xfrm rot="1582502">
                <a:off x="3210" y="3172"/>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sp>
          <p:nvSpPr>
            <p:cNvPr id="235614" name="Oval 95"/>
            <p:cNvSpPr>
              <a:spLocks noChangeArrowheads="1"/>
            </p:cNvSpPr>
            <p:nvPr/>
          </p:nvSpPr>
          <p:spPr bwMode="auto">
            <a:xfrm rot="1582502">
              <a:off x="3563" y="3347"/>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nvGrpSpPr>
            <p:cNvPr id="8" name="Group 96"/>
            <p:cNvGrpSpPr>
              <a:grpSpLocks/>
            </p:cNvGrpSpPr>
            <p:nvPr/>
          </p:nvGrpSpPr>
          <p:grpSpPr bwMode="auto">
            <a:xfrm>
              <a:off x="3792" y="2784"/>
              <a:ext cx="393" cy="743"/>
              <a:chOff x="3916" y="2861"/>
              <a:chExt cx="393" cy="743"/>
            </a:xfrm>
          </p:grpSpPr>
          <p:sp>
            <p:nvSpPr>
              <p:cNvPr id="235616" name="Oval 97"/>
              <p:cNvSpPr>
                <a:spLocks noChangeArrowheads="1"/>
              </p:cNvSpPr>
              <p:nvPr/>
            </p:nvSpPr>
            <p:spPr bwMode="auto">
              <a:xfrm rot="1582502">
                <a:off x="4243" y="2861"/>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17" name="Oval 98"/>
              <p:cNvSpPr>
                <a:spLocks noChangeArrowheads="1"/>
              </p:cNvSpPr>
              <p:nvPr/>
            </p:nvSpPr>
            <p:spPr bwMode="auto">
              <a:xfrm rot="1582502">
                <a:off x="4134" y="3081"/>
                <a:ext cx="66" cy="8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18" name="Oval 99"/>
              <p:cNvSpPr>
                <a:spLocks noChangeArrowheads="1"/>
              </p:cNvSpPr>
              <p:nvPr/>
            </p:nvSpPr>
            <p:spPr bwMode="auto">
              <a:xfrm rot="1582502">
                <a:off x="4024" y="3302"/>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19" name="Oval 100"/>
              <p:cNvSpPr>
                <a:spLocks noChangeArrowheads="1"/>
              </p:cNvSpPr>
              <p:nvPr/>
            </p:nvSpPr>
            <p:spPr bwMode="auto">
              <a:xfrm rot="1582502">
                <a:off x="3916" y="3522"/>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9" name="Group 101"/>
            <p:cNvGrpSpPr>
              <a:grpSpLocks/>
            </p:cNvGrpSpPr>
            <p:nvPr/>
          </p:nvGrpSpPr>
          <p:grpSpPr bwMode="auto">
            <a:xfrm>
              <a:off x="4032" y="2880"/>
              <a:ext cx="394" cy="743"/>
              <a:chOff x="4268" y="3036"/>
              <a:chExt cx="394" cy="743"/>
            </a:xfrm>
          </p:grpSpPr>
          <p:sp>
            <p:nvSpPr>
              <p:cNvPr id="235621" name="Oval 102"/>
              <p:cNvSpPr>
                <a:spLocks noChangeArrowheads="1"/>
              </p:cNvSpPr>
              <p:nvPr/>
            </p:nvSpPr>
            <p:spPr bwMode="auto">
              <a:xfrm rot="1582502">
                <a:off x="4596" y="3036"/>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22" name="Oval 103"/>
              <p:cNvSpPr>
                <a:spLocks noChangeArrowheads="1"/>
              </p:cNvSpPr>
              <p:nvPr/>
            </p:nvSpPr>
            <p:spPr bwMode="auto">
              <a:xfrm rot="1582502">
                <a:off x="4487" y="3256"/>
                <a:ext cx="66" cy="8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23" name="Oval 104"/>
              <p:cNvSpPr>
                <a:spLocks noChangeArrowheads="1"/>
              </p:cNvSpPr>
              <p:nvPr/>
            </p:nvSpPr>
            <p:spPr bwMode="auto">
              <a:xfrm rot="1582502">
                <a:off x="4377" y="3477"/>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24" name="Oval 105"/>
              <p:cNvSpPr>
                <a:spLocks noChangeArrowheads="1"/>
              </p:cNvSpPr>
              <p:nvPr/>
            </p:nvSpPr>
            <p:spPr bwMode="auto">
              <a:xfrm rot="1582502">
                <a:off x="4268" y="3697"/>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10" name="Group 106"/>
            <p:cNvGrpSpPr>
              <a:grpSpLocks/>
            </p:cNvGrpSpPr>
            <p:nvPr/>
          </p:nvGrpSpPr>
          <p:grpSpPr bwMode="auto">
            <a:xfrm>
              <a:off x="4224" y="2976"/>
              <a:ext cx="394" cy="743"/>
              <a:chOff x="4268" y="3036"/>
              <a:chExt cx="394" cy="743"/>
            </a:xfrm>
          </p:grpSpPr>
          <p:sp>
            <p:nvSpPr>
              <p:cNvPr id="235626" name="Oval 107"/>
              <p:cNvSpPr>
                <a:spLocks noChangeArrowheads="1"/>
              </p:cNvSpPr>
              <p:nvPr/>
            </p:nvSpPr>
            <p:spPr bwMode="auto">
              <a:xfrm rot="1582502">
                <a:off x="4596" y="3036"/>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27" name="Oval 108"/>
              <p:cNvSpPr>
                <a:spLocks noChangeArrowheads="1"/>
              </p:cNvSpPr>
              <p:nvPr/>
            </p:nvSpPr>
            <p:spPr bwMode="auto">
              <a:xfrm rot="1582502">
                <a:off x="4487" y="3256"/>
                <a:ext cx="66" cy="8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28" name="Oval 109"/>
              <p:cNvSpPr>
                <a:spLocks noChangeArrowheads="1"/>
              </p:cNvSpPr>
              <p:nvPr/>
            </p:nvSpPr>
            <p:spPr bwMode="auto">
              <a:xfrm rot="1582502">
                <a:off x="4377" y="3477"/>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29" name="Oval 110"/>
              <p:cNvSpPr>
                <a:spLocks noChangeArrowheads="1"/>
              </p:cNvSpPr>
              <p:nvPr/>
            </p:nvSpPr>
            <p:spPr bwMode="auto">
              <a:xfrm rot="1582502">
                <a:off x="4268" y="3697"/>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11" name="Group 111"/>
            <p:cNvGrpSpPr>
              <a:grpSpLocks/>
            </p:cNvGrpSpPr>
            <p:nvPr/>
          </p:nvGrpSpPr>
          <p:grpSpPr bwMode="auto">
            <a:xfrm>
              <a:off x="4416" y="3072"/>
              <a:ext cx="394" cy="743"/>
              <a:chOff x="4268" y="3036"/>
              <a:chExt cx="394" cy="743"/>
            </a:xfrm>
          </p:grpSpPr>
          <p:sp>
            <p:nvSpPr>
              <p:cNvPr id="235631" name="Oval 112"/>
              <p:cNvSpPr>
                <a:spLocks noChangeArrowheads="1"/>
              </p:cNvSpPr>
              <p:nvPr/>
            </p:nvSpPr>
            <p:spPr bwMode="auto">
              <a:xfrm rot="1582502">
                <a:off x="4596" y="3036"/>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32" name="Oval 113"/>
              <p:cNvSpPr>
                <a:spLocks noChangeArrowheads="1"/>
              </p:cNvSpPr>
              <p:nvPr/>
            </p:nvSpPr>
            <p:spPr bwMode="auto">
              <a:xfrm rot="1582502">
                <a:off x="4487" y="3256"/>
                <a:ext cx="66" cy="8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33" name="Oval 114"/>
              <p:cNvSpPr>
                <a:spLocks noChangeArrowheads="1"/>
              </p:cNvSpPr>
              <p:nvPr/>
            </p:nvSpPr>
            <p:spPr bwMode="auto">
              <a:xfrm rot="1582502">
                <a:off x="4377" y="3477"/>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5634" name="Oval 115"/>
              <p:cNvSpPr>
                <a:spLocks noChangeArrowheads="1"/>
              </p:cNvSpPr>
              <p:nvPr/>
            </p:nvSpPr>
            <p:spPr bwMode="auto">
              <a:xfrm rot="1582502">
                <a:off x="4268" y="3697"/>
                <a:ext cx="66" cy="82"/>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sp>
        <p:nvSpPr>
          <p:cNvPr id="235635" name="Text Box 116"/>
          <p:cNvSpPr txBox="1">
            <a:spLocks noChangeArrowheads="1"/>
          </p:cNvSpPr>
          <p:nvPr/>
        </p:nvSpPr>
        <p:spPr bwMode="auto">
          <a:xfrm>
            <a:off x="6172200" y="5943600"/>
            <a:ext cx="455613" cy="457200"/>
          </a:xfrm>
          <a:prstGeom prst="rect">
            <a:avLst/>
          </a:prstGeom>
          <a:noFill/>
          <a:ln w="9525">
            <a:noFill/>
            <a:miter lim="800000"/>
            <a:headEnd/>
            <a:tailEnd/>
          </a:ln>
        </p:spPr>
        <p:txBody>
          <a:bodyPr wrap="none">
            <a:spAutoFit/>
          </a:bodyPr>
          <a:lstStyle/>
          <a:p>
            <a:r>
              <a:rPr lang="fr-FR" sz="2400" b="1">
                <a:solidFill>
                  <a:srgbClr val="993300"/>
                </a:solidFill>
                <a:latin typeface="Calibri" pitchFamily="34" charset="0"/>
              </a:rPr>
              <a:t>e)</a:t>
            </a:r>
          </a:p>
        </p:txBody>
      </p:sp>
      <p:sp>
        <p:nvSpPr>
          <p:cNvPr id="235636" name="Text Box 117"/>
          <p:cNvSpPr txBox="1">
            <a:spLocks noChangeArrowheads="1"/>
          </p:cNvSpPr>
          <p:nvPr/>
        </p:nvSpPr>
        <p:spPr bwMode="auto">
          <a:xfrm>
            <a:off x="7696200" y="4114800"/>
            <a:ext cx="455613" cy="457200"/>
          </a:xfrm>
          <a:prstGeom prst="rect">
            <a:avLst/>
          </a:prstGeom>
          <a:noFill/>
          <a:ln w="9525">
            <a:noFill/>
            <a:miter lim="800000"/>
            <a:headEnd/>
            <a:tailEnd/>
          </a:ln>
        </p:spPr>
        <p:txBody>
          <a:bodyPr wrap="none">
            <a:spAutoFit/>
          </a:bodyPr>
          <a:lstStyle/>
          <a:p>
            <a:r>
              <a:rPr lang="fr-FR" sz="2400" b="1">
                <a:solidFill>
                  <a:srgbClr val="993300"/>
                </a:solidFill>
                <a:latin typeface="Calibri" pitchFamily="34" charset="0"/>
              </a:rPr>
              <a:t>c)</a:t>
            </a:r>
          </a:p>
        </p:txBody>
      </p:sp>
      <p:sp>
        <p:nvSpPr>
          <p:cNvPr id="235637" name="Text Box 118"/>
          <p:cNvSpPr txBox="1">
            <a:spLocks noChangeArrowheads="1"/>
          </p:cNvSpPr>
          <p:nvPr/>
        </p:nvSpPr>
        <p:spPr bwMode="auto">
          <a:xfrm>
            <a:off x="4800600" y="4191000"/>
            <a:ext cx="471488" cy="457200"/>
          </a:xfrm>
          <a:prstGeom prst="rect">
            <a:avLst/>
          </a:prstGeom>
          <a:noFill/>
          <a:ln w="9525">
            <a:noFill/>
            <a:miter lim="800000"/>
            <a:headEnd/>
            <a:tailEnd/>
          </a:ln>
        </p:spPr>
        <p:txBody>
          <a:bodyPr wrap="none">
            <a:spAutoFit/>
          </a:bodyPr>
          <a:lstStyle/>
          <a:p>
            <a:r>
              <a:rPr lang="fr-FR" sz="2400" b="1">
                <a:solidFill>
                  <a:srgbClr val="993300"/>
                </a:solidFill>
                <a:latin typeface="Calibri" pitchFamily="34" charset="0"/>
              </a:rPr>
              <a:t>b)</a:t>
            </a:r>
          </a:p>
        </p:txBody>
      </p:sp>
      <p:sp>
        <p:nvSpPr>
          <p:cNvPr id="235638" name="Text Box 119"/>
          <p:cNvSpPr txBox="1">
            <a:spLocks noChangeArrowheads="1"/>
          </p:cNvSpPr>
          <p:nvPr/>
        </p:nvSpPr>
        <p:spPr bwMode="auto">
          <a:xfrm>
            <a:off x="1676400" y="5638800"/>
            <a:ext cx="471488" cy="457200"/>
          </a:xfrm>
          <a:prstGeom prst="rect">
            <a:avLst/>
          </a:prstGeom>
          <a:noFill/>
          <a:ln w="9525">
            <a:noFill/>
            <a:miter lim="800000"/>
            <a:headEnd/>
            <a:tailEnd/>
          </a:ln>
        </p:spPr>
        <p:txBody>
          <a:bodyPr wrap="none">
            <a:spAutoFit/>
          </a:bodyPr>
          <a:lstStyle/>
          <a:p>
            <a:r>
              <a:rPr lang="fr-FR" sz="2400" b="1">
                <a:solidFill>
                  <a:srgbClr val="993300"/>
                </a:solidFill>
                <a:latin typeface="Calibri" pitchFamily="34" charset="0"/>
              </a:rPr>
              <a:t>d)</a:t>
            </a:r>
          </a:p>
        </p:txBody>
      </p:sp>
      <p:sp>
        <p:nvSpPr>
          <p:cNvPr id="235639" name="Text Box 120"/>
          <p:cNvSpPr txBox="1">
            <a:spLocks noChangeArrowheads="1"/>
          </p:cNvSpPr>
          <p:nvPr/>
        </p:nvSpPr>
        <p:spPr bwMode="auto">
          <a:xfrm>
            <a:off x="1600200" y="4114800"/>
            <a:ext cx="455613" cy="457200"/>
          </a:xfrm>
          <a:prstGeom prst="rect">
            <a:avLst/>
          </a:prstGeom>
          <a:noFill/>
          <a:ln w="9525">
            <a:noFill/>
            <a:miter lim="800000"/>
            <a:headEnd/>
            <a:tailEnd/>
          </a:ln>
        </p:spPr>
        <p:txBody>
          <a:bodyPr wrap="none">
            <a:spAutoFit/>
          </a:bodyPr>
          <a:lstStyle/>
          <a:p>
            <a:r>
              <a:rPr lang="fr-FR" sz="2400" b="1">
                <a:solidFill>
                  <a:srgbClr val="993300"/>
                </a:solidFill>
                <a:latin typeface="Calibri" pitchFamily="34" charset="0"/>
              </a:rPr>
              <a:t>a)</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body" idx="1"/>
          </p:nvPr>
        </p:nvSpPr>
        <p:spPr>
          <a:xfrm>
            <a:off x="0" y="0"/>
            <a:ext cx="9144000" cy="6858000"/>
          </a:xfrm>
          <a:gradFill rotWithShape="1">
            <a:gsLst>
              <a:gs pos="0">
                <a:srgbClr val="99CCFF">
                  <a:alpha val="70000"/>
                </a:srgbClr>
              </a:gs>
              <a:gs pos="100000">
                <a:srgbClr val="FFCCFF">
                  <a:alpha val="0"/>
                </a:srgbClr>
              </a:gs>
            </a:gsLst>
            <a:lin ang="5400000" scaled="1"/>
          </a:gradFill>
          <a:ln/>
        </p:spPr>
        <p:txBody>
          <a:bodyPr/>
          <a:lstStyle/>
          <a:p>
            <a:pPr>
              <a:buFontTx/>
              <a:buNone/>
            </a:pPr>
            <a:r>
              <a:rPr lang="fr-FR" i="1">
                <a:solidFill>
                  <a:srgbClr val="993300"/>
                </a:solidFill>
                <a:latin typeface="Times New Roman" pitchFamily="18" charset="0"/>
                <a:cs typeface="Times New Roman" pitchFamily="18" charset="0"/>
              </a:rPr>
              <a:t>	</a:t>
            </a:r>
          </a:p>
          <a:p>
            <a:pPr>
              <a:buFontTx/>
              <a:buNone/>
            </a:pPr>
            <a:r>
              <a:rPr lang="fr-FR" i="1">
                <a:solidFill>
                  <a:srgbClr val="993300"/>
                </a:solidFill>
                <a:latin typeface="Times New Roman" pitchFamily="18" charset="0"/>
                <a:cs typeface="Times New Roman" pitchFamily="18" charset="0"/>
              </a:rPr>
              <a:t>	</a:t>
            </a:r>
            <a:r>
              <a:rPr lang="fr-FR" sz="2400" i="1">
                <a:solidFill>
                  <a:srgbClr val="993300"/>
                </a:solidFill>
                <a:latin typeface="Times New Roman" pitchFamily="18" charset="0"/>
                <a:cs typeface="Times New Roman" pitchFamily="18" charset="0"/>
              </a:rPr>
              <a:t>La similitude</a:t>
            </a:r>
            <a:r>
              <a:rPr lang="fr-FR" sz="2400">
                <a:solidFill>
                  <a:srgbClr val="993300"/>
                </a:solidFill>
                <a:latin typeface="Times New Roman" pitchFamily="18" charset="0"/>
                <a:cs typeface="Times New Roman" pitchFamily="18" charset="0"/>
              </a:rPr>
              <a:t> : selon le principe de la ressemblance, plus des objets sont semblables, plus la tendance à les percevoir comme un groupe commun est grande. La similitude est très importante dans la plupart des sports collectifs, </a:t>
            </a:r>
          </a:p>
          <a:p>
            <a:endParaRPr lang="fr-FR" sz="2400"/>
          </a:p>
        </p:txBody>
      </p:sp>
      <p:grpSp>
        <p:nvGrpSpPr>
          <p:cNvPr id="2" name="Group 314"/>
          <p:cNvGrpSpPr>
            <a:grpSpLocks/>
          </p:cNvGrpSpPr>
          <p:nvPr/>
        </p:nvGrpSpPr>
        <p:grpSpPr bwMode="auto">
          <a:xfrm>
            <a:off x="1219200" y="2438400"/>
            <a:ext cx="1981200" cy="1524000"/>
            <a:chOff x="3552" y="816"/>
            <a:chExt cx="912" cy="912"/>
          </a:xfrm>
        </p:grpSpPr>
        <p:grpSp>
          <p:nvGrpSpPr>
            <p:cNvPr id="3" name="Group 134"/>
            <p:cNvGrpSpPr>
              <a:grpSpLocks/>
            </p:cNvGrpSpPr>
            <p:nvPr/>
          </p:nvGrpSpPr>
          <p:grpSpPr bwMode="auto">
            <a:xfrm rot="5400000" flipH="1" flipV="1">
              <a:off x="3120" y="1248"/>
              <a:ext cx="912" cy="48"/>
              <a:chOff x="1008" y="960"/>
              <a:chExt cx="912" cy="48"/>
            </a:xfrm>
          </p:grpSpPr>
          <p:sp>
            <p:nvSpPr>
              <p:cNvPr id="236549" name="Oval 135"/>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50" name="Oval 136"/>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51" name="Oval 137"/>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52" name="Oval 138"/>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53" name="Oval 139"/>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54" name="Oval 140"/>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55" name="Oval 141"/>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grpSp>
        <p:grpSp>
          <p:nvGrpSpPr>
            <p:cNvPr id="4" name="Group 240"/>
            <p:cNvGrpSpPr>
              <a:grpSpLocks/>
            </p:cNvGrpSpPr>
            <p:nvPr/>
          </p:nvGrpSpPr>
          <p:grpSpPr bwMode="auto">
            <a:xfrm rot="5400000">
              <a:off x="3264" y="1248"/>
              <a:ext cx="912" cy="48"/>
              <a:chOff x="960" y="816"/>
              <a:chExt cx="912" cy="48"/>
            </a:xfrm>
          </p:grpSpPr>
          <p:sp>
            <p:nvSpPr>
              <p:cNvPr id="236557" name="Rectangle 241"/>
              <p:cNvSpPr>
                <a:spLocks noChangeArrowheads="1"/>
              </p:cNvSpPr>
              <p:nvPr/>
            </p:nvSpPr>
            <p:spPr bwMode="auto">
              <a:xfrm>
                <a:off x="960"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58" name="Rectangle 242"/>
              <p:cNvSpPr>
                <a:spLocks noChangeArrowheads="1"/>
              </p:cNvSpPr>
              <p:nvPr/>
            </p:nvSpPr>
            <p:spPr bwMode="auto">
              <a:xfrm>
                <a:off x="1104"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59" name="Rectangle 243"/>
              <p:cNvSpPr>
                <a:spLocks noChangeArrowheads="1"/>
              </p:cNvSpPr>
              <p:nvPr/>
            </p:nvSpPr>
            <p:spPr bwMode="auto">
              <a:xfrm>
                <a:off x="1680"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60" name="Rectangle 244"/>
              <p:cNvSpPr>
                <a:spLocks noChangeArrowheads="1"/>
              </p:cNvSpPr>
              <p:nvPr/>
            </p:nvSpPr>
            <p:spPr bwMode="auto">
              <a:xfrm>
                <a:off x="1248"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61" name="Rectangle 245"/>
              <p:cNvSpPr>
                <a:spLocks noChangeArrowheads="1"/>
              </p:cNvSpPr>
              <p:nvPr/>
            </p:nvSpPr>
            <p:spPr bwMode="auto">
              <a:xfrm>
                <a:off x="1392"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62" name="Rectangle 246"/>
              <p:cNvSpPr>
                <a:spLocks noChangeArrowheads="1"/>
              </p:cNvSpPr>
              <p:nvPr/>
            </p:nvSpPr>
            <p:spPr bwMode="auto">
              <a:xfrm>
                <a:off x="1536"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63" name="Rectangle 247"/>
              <p:cNvSpPr>
                <a:spLocks noChangeArrowheads="1"/>
              </p:cNvSpPr>
              <p:nvPr/>
            </p:nvSpPr>
            <p:spPr bwMode="auto">
              <a:xfrm>
                <a:off x="1824"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grpSp>
        <p:grpSp>
          <p:nvGrpSpPr>
            <p:cNvPr id="5" name="Group 249"/>
            <p:cNvGrpSpPr>
              <a:grpSpLocks/>
            </p:cNvGrpSpPr>
            <p:nvPr/>
          </p:nvGrpSpPr>
          <p:grpSpPr bwMode="auto">
            <a:xfrm rot="5400000" flipH="1" flipV="1">
              <a:off x="3408" y="1248"/>
              <a:ext cx="912" cy="48"/>
              <a:chOff x="1008" y="960"/>
              <a:chExt cx="912" cy="48"/>
            </a:xfrm>
          </p:grpSpPr>
          <p:sp>
            <p:nvSpPr>
              <p:cNvPr id="236565" name="Oval 250"/>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66" name="Oval 251"/>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67" name="Oval 252"/>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68" name="Oval 253"/>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69" name="Oval 254"/>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70" name="Oval 255"/>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71" name="Oval 256"/>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grpSp>
        <p:grpSp>
          <p:nvGrpSpPr>
            <p:cNvPr id="6" name="Group 257"/>
            <p:cNvGrpSpPr>
              <a:grpSpLocks/>
            </p:cNvGrpSpPr>
            <p:nvPr/>
          </p:nvGrpSpPr>
          <p:grpSpPr bwMode="auto">
            <a:xfrm rot="5400000" flipH="1" flipV="1">
              <a:off x="3984" y="1248"/>
              <a:ext cx="912" cy="48"/>
              <a:chOff x="1008" y="960"/>
              <a:chExt cx="912" cy="48"/>
            </a:xfrm>
          </p:grpSpPr>
          <p:sp>
            <p:nvSpPr>
              <p:cNvPr id="236573" name="Oval 258"/>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74" name="Oval 259"/>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75" name="Oval 260"/>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76" name="Oval 261"/>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77" name="Oval 262"/>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78" name="Oval 263"/>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79" name="Oval 264"/>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grpSp>
        <p:grpSp>
          <p:nvGrpSpPr>
            <p:cNvPr id="7" name="Group 265"/>
            <p:cNvGrpSpPr>
              <a:grpSpLocks/>
            </p:cNvGrpSpPr>
            <p:nvPr/>
          </p:nvGrpSpPr>
          <p:grpSpPr bwMode="auto">
            <a:xfrm rot="5400000" flipH="1" flipV="1">
              <a:off x="3696" y="1248"/>
              <a:ext cx="912" cy="48"/>
              <a:chOff x="1008" y="960"/>
              <a:chExt cx="912" cy="48"/>
            </a:xfrm>
          </p:grpSpPr>
          <p:sp>
            <p:nvSpPr>
              <p:cNvPr id="236581" name="Oval 266"/>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82" name="Oval 267"/>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83" name="Oval 268"/>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84" name="Oval 269"/>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85" name="Oval 270"/>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86" name="Oval 271"/>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sp>
            <p:nvSpPr>
              <p:cNvPr id="236587" name="Oval 272"/>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vert="eaVert" wrap="none" anchor="ctr"/>
              <a:lstStyle/>
              <a:p>
                <a:endParaRPr lang="fr-FR" sz="1800">
                  <a:latin typeface="Calibri" pitchFamily="34" charset="0"/>
                </a:endParaRPr>
              </a:p>
            </p:txBody>
          </p:sp>
        </p:grpSp>
        <p:grpSp>
          <p:nvGrpSpPr>
            <p:cNvPr id="8" name="Group 273"/>
            <p:cNvGrpSpPr>
              <a:grpSpLocks/>
            </p:cNvGrpSpPr>
            <p:nvPr/>
          </p:nvGrpSpPr>
          <p:grpSpPr bwMode="auto">
            <a:xfrm rot="5400000">
              <a:off x="3552" y="1248"/>
              <a:ext cx="912" cy="48"/>
              <a:chOff x="960" y="816"/>
              <a:chExt cx="912" cy="48"/>
            </a:xfrm>
          </p:grpSpPr>
          <p:sp>
            <p:nvSpPr>
              <p:cNvPr id="236589" name="Rectangle 274"/>
              <p:cNvSpPr>
                <a:spLocks noChangeArrowheads="1"/>
              </p:cNvSpPr>
              <p:nvPr/>
            </p:nvSpPr>
            <p:spPr bwMode="auto">
              <a:xfrm>
                <a:off x="960"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90" name="Rectangle 275"/>
              <p:cNvSpPr>
                <a:spLocks noChangeArrowheads="1"/>
              </p:cNvSpPr>
              <p:nvPr/>
            </p:nvSpPr>
            <p:spPr bwMode="auto">
              <a:xfrm>
                <a:off x="1104"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91" name="Rectangle 276"/>
              <p:cNvSpPr>
                <a:spLocks noChangeArrowheads="1"/>
              </p:cNvSpPr>
              <p:nvPr/>
            </p:nvSpPr>
            <p:spPr bwMode="auto">
              <a:xfrm>
                <a:off x="1680"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92" name="Rectangle 277"/>
              <p:cNvSpPr>
                <a:spLocks noChangeArrowheads="1"/>
              </p:cNvSpPr>
              <p:nvPr/>
            </p:nvSpPr>
            <p:spPr bwMode="auto">
              <a:xfrm>
                <a:off x="1248"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93" name="Rectangle 278"/>
              <p:cNvSpPr>
                <a:spLocks noChangeArrowheads="1"/>
              </p:cNvSpPr>
              <p:nvPr/>
            </p:nvSpPr>
            <p:spPr bwMode="auto">
              <a:xfrm>
                <a:off x="1392"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94" name="Rectangle 279"/>
              <p:cNvSpPr>
                <a:spLocks noChangeArrowheads="1"/>
              </p:cNvSpPr>
              <p:nvPr/>
            </p:nvSpPr>
            <p:spPr bwMode="auto">
              <a:xfrm>
                <a:off x="1536"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95" name="Rectangle 280"/>
              <p:cNvSpPr>
                <a:spLocks noChangeArrowheads="1"/>
              </p:cNvSpPr>
              <p:nvPr/>
            </p:nvSpPr>
            <p:spPr bwMode="auto">
              <a:xfrm>
                <a:off x="1824"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grpSp>
        <p:grpSp>
          <p:nvGrpSpPr>
            <p:cNvPr id="9" name="Group 281"/>
            <p:cNvGrpSpPr>
              <a:grpSpLocks/>
            </p:cNvGrpSpPr>
            <p:nvPr/>
          </p:nvGrpSpPr>
          <p:grpSpPr bwMode="auto">
            <a:xfrm rot="5400000">
              <a:off x="3840" y="1248"/>
              <a:ext cx="912" cy="48"/>
              <a:chOff x="960" y="816"/>
              <a:chExt cx="912" cy="48"/>
            </a:xfrm>
          </p:grpSpPr>
          <p:sp>
            <p:nvSpPr>
              <p:cNvPr id="236597" name="Rectangle 282"/>
              <p:cNvSpPr>
                <a:spLocks noChangeArrowheads="1"/>
              </p:cNvSpPr>
              <p:nvPr/>
            </p:nvSpPr>
            <p:spPr bwMode="auto">
              <a:xfrm>
                <a:off x="960"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98" name="Rectangle 283"/>
              <p:cNvSpPr>
                <a:spLocks noChangeArrowheads="1"/>
              </p:cNvSpPr>
              <p:nvPr/>
            </p:nvSpPr>
            <p:spPr bwMode="auto">
              <a:xfrm>
                <a:off x="1104"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599" name="Rectangle 284"/>
              <p:cNvSpPr>
                <a:spLocks noChangeArrowheads="1"/>
              </p:cNvSpPr>
              <p:nvPr/>
            </p:nvSpPr>
            <p:spPr bwMode="auto">
              <a:xfrm>
                <a:off x="1680"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600" name="Rectangle 285"/>
              <p:cNvSpPr>
                <a:spLocks noChangeArrowheads="1"/>
              </p:cNvSpPr>
              <p:nvPr/>
            </p:nvSpPr>
            <p:spPr bwMode="auto">
              <a:xfrm>
                <a:off x="1248"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601" name="Rectangle 286"/>
              <p:cNvSpPr>
                <a:spLocks noChangeArrowheads="1"/>
              </p:cNvSpPr>
              <p:nvPr/>
            </p:nvSpPr>
            <p:spPr bwMode="auto">
              <a:xfrm>
                <a:off x="1392"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602" name="Rectangle 287"/>
              <p:cNvSpPr>
                <a:spLocks noChangeArrowheads="1"/>
              </p:cNvSpPr>
              <p:nvPr/>
            </p:nvSpPr>
            <p:spPr bwMode="auto">
              <a:xfrm>
                <a:off x="1536"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sp>
            <p:nvSpPr>
              <p:cNvPr id="236603" name="Rectangle 288"/>
              <p:cNvSpPr>
                <a:spLocks noChangeArrowheads="1"/>
              </p:cNvSpPr>
              <p:nvPr/>
            </p:nvSpPr>
            <p:spPr bwMode="auto">
              <a:xfrm>
                <a:off x="1824" y="816"/>
                <a:ext cx="48" cy="48"/>
              </a:xfrm>
              <a:prstGeom prst="rect">
                <a:avLst/>
              </a:prstGeom>
              <a:solidFill>
                <a:schemeClr val="accent1"/>
              </a:solidFill>
              <a:ln w="9525">
                <a:solidFill>
                  <a:schemeClr val="tx1"/>
                </a:solidFill>
                <a:miter lim="800000"/>
                <a:headEnd/>
                <a:tailEnd/>
              </a:ln>
            </p:spPr>
            <p:txBody>
              <a:bodyPr rot="10800000" vert="eaVert" wrap="none" anchor="ctr"/>
              <a:lstStyle/>
              <a:p>
                <a:endParaRPr lang="fr-FR" sz="1800">
                  <a:latin typeface="Calibri" pitchFamily="34" charset="0"/>
                </a:endParaRPr>
              </a:p>
            </p:txBody>
          </p:sp>
        </p:grpSp>
      </p:grpSp>
      <p:sp>
        <p:nvSpPr>
          <p:cNvPr id="236604" name="Text Box 513"/>
          <p:cNvSpPr txBox="1">
            <a:spLocks noChangeArrowheads="1"/>
          </p:cNvSpPr>
          <p:nvPr/>
        </p:nvSpPr>
        <p:spPr bwMode="auto">
          <a:xfrm>
            <a:off x="517525" y="2327275"/>
            <a:ext cx="455613" cy="457200"/>
          </a:xfrm>
          <a:prstGeom prst="rect">
            <a:avLst/>
          </a:prstGeom>
          <a:noFill/>
          <a:ln w="9525">
            <a:noFill/>
            <a:miter lim="800000"/>
            <a:headEnd/>
            <a:tailEnd/>
          </a:ln>
        </p:spPr>
        <p:txBody>
          <a:bodyPr wrap="none">
            <a:spAutoFit/>
          </a:bodyPr>
          <a:lstStyle/>
          <a:p>
            <a:r>
              <a:rPr lang="fr-FR" sz="2400" b="1">
                <a:latin typeface="Calibri" pitchFamily="34" charset="0"/>
              </a:rPr>
              <a:t>a)</a:t>
            </a:r>
          </a:p>
        </p:txBody>
      </p:sp>
      <p:grpSp>
        <p:nvGrpSpPr>
          <p:cNvPr id="10" name="Group 519"/>
          <p:cNvGrpSpPr>
            <a:grpSpLocks/>
          </p:cNvGrpSpPr>
          <p:nvPr/>
        </p:nvGrpSpPr>
        <p:grpSpPr bwMode="auto">
          <a:xfrm>
            <a:off x="5638800" y="2286000"/>
            <a:ext cx="1981200" cy="1600200"/>
            <a:chOff x="3360" y="672"/>
            <a:chExt cx="1248" cy="1008"/>
          </a:xfrm>
        </p:grpSpPr>
        <p:grpSp>
          <p:nvGrpSpPr>
            <p:cNvPr id="11" name="Group 27"/>
            <p:cNvGrpSpPr>
              <a:grpSpLocks/>
            </p:cNvGrpSpPr>
            <p:nvPr/>
          </p:nvGrpSpPr>
          <p:grpSpPr bwMode="auto">
            <a:xfrm>
              <a:off x="3360" y="672"/>
              <a:ext cx="1248" cy="53"/>
              <a:chOff x="1008" y="960"/>
              <a:chExt cx="912" cy="48"/>
            </a:xfrm>
          </p:grpSpPr>
          <p:sp>
            <p:nvSpPr>
              <p:cNvPr id="236607" name="Oval 20"/>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08" name="Oval 21"/>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09" name="Oval 22"/>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10" name="Oval 23"/>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11" name="Oval 24"/>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12" name="Oval 25"/>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13" name="Oval 26"/>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12" name="Group 28"/>
            <p:cNvGrpSpPr>
              <a:grpSpLocks/>
            </p:cNvGrpSpPr>
            <p:nvPr/>
          </p:nvGrpSpPr>
          <p:grpSpPr bwMode="auto">
            <a:xfrm>
              <a:off x="3360" y="990"/>
              <a:ext cx="1248" cy="53"/>
              <a:chOff x="1008" y="960"/>
              <a:chExt cx="912" cy="48"/>
            </a:xfrm>
          </p:grpSpPr>
          <p:sp>
            <p:nvSpPr>
              <p:cNvPr id="236615" name="Oval 29"/>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16" name="Oval 30"/>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17" name="Oval 31"/>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18" name="Oval 32"/>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19" name="Oval 33"/>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20" name="Oval 34"/>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21" name="Oval 35"/>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13" name="Group 36"/>
            <p:cNvGrpSpPr>
              <a:grpSpLocks/>
            </p:cNvGrpSpPr>
            <p:nvPr/>
          </p:nvGrpSpPr>
          <p:grpSpPr bwMode="auto">
            <a:xfrm>
              <a:off x="3360" y="831"/>
              <a:ext cx="1248" cy="53"/>
              <a:chOff x="1008" y="960"/>
              <a:chExt cx="912" cy="48"/>
            </a:xfrm>
          </p:grpSpPr>
          <p:sp>
            <p:nvSpPr>
              <p:cNvPr id="236623" name="Oval 37"/>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24" name="Oval 38"/>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25" name="Oval 39"/>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26" name="Oval 40"/>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27" name="Oval 41"/>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28" name="Oval 42"/>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29" name="Oval 43"/>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14" name="Group 44"/>
            <p:cNvGrpSpPr>
              <a:grpSpLocks/>
            </p:cNvGrpSpPr>
            <p:nvPr/>
          </p:nvGrpSpPr>
          <p:grpSpPr bwMode="auto">
            <a:xfrm>
              <a:off x="3360" y="1149"/>
              <a:ext cx="1248" cy="54"/>
              <a:chOff x="1008" y="960"/>
              <a:chExt cx="912" cy="48"/>
            </a:xfrm>
          </p:grpSpPr>
          <p:sp>
            <p:nvSpPr>
              <p:cNvPr id="236631" name="Oval 45"/>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32" name="Oval 46"/>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33" name="Oval 47"/>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34" name="Oval 48"/>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35" name="Oval 49"/>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36" name="Oval 50"/>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37" name="Oval 51"/>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15" name="Group 52"/>
            <p:cNvGrpSpPr>
              <a:grpSpLocks/>
            </p:cNvGrpSpPr>
            <p:nvPr/>
          </p:nvGrpSpPr>
          <p:grpSpPr bwMode="auto">
            <a:xfrm>
              <a:off x="3360" y="1309"/>
              <a:ext cx="1248" cy="53"/>
              <a:chOff x="1008" y="960"/>
              <a:chExt cx="912" cy="48"/>
            </a:xfrm>
          </p:grpSpPr>
          <p:sp>
            <p:nvSpPr>
              <p:cNvPr id="236639" name="Oval 53"/>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40" name="Oval 54"/>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41" name="Oval 55"/>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42" name="Oval 56"/>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43" name="Oval 57"/>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44" name="Oval 58"/>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45" name="Oval 59"/>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16" name="Group 60"/>
            <p:cNvGrpSpPr>
              <a:grpSpLocks/>
            </p:cNvGrpSpPr>
            <p:nvPr/>
          </p:nvGrpSpPr>
          <p:grpSpPr bwMode="auto">
            <a:xfrm>
              <a:off x="3360" y="1468"/>
              <a:ext cx="1248" cy="53"/>
              <a:chOff x="1008" y="960"/>
              <a:chExt cx="912" cy="48"/>
            </a:xfrm>
          </p:grpSpPr>
          <p:sp>
            <p:nvSpPr>
              <p:cNvPr id="236647" name="Oval 61"/>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48" name="Oval 62"/>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49" name="Oval 63"/>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50" name="Oval 64"/>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51" name="Oval 65"/>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52" name="Oval 66"/>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53" name="Oval 67"/>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17" name="Group 68"/>
            <p:cNvGrpSpPr>
              <a:grpSpLocks/>
            </p:cNvGrpSpPr>
            <p:nvPr/>
          </p:nvGrpSpPr>
          <p:grpSpPr bwMode="auto">
            <a:xfrm>
              <a:off x="3360" y="1627"/>
              <a:ext cx="1248" cy="53"/>
              <a:chOff x="1008" y="960"/>
              <a:chExt cx="912" cy="48"/>
            </a:xfrm>
          </p:grpSpPr>
          <p:sp>
            <p:nvSpPr>
              <p:cNvPr id="236655" name="Oval 69"/>
              <p:cNvSpPr>
                <a:spLocks noChangeArrowheads="1"/>
              </p:cNvSpPr>
              <p:nvPr/>
            </p:nvSpPr>
            <p:spPr bwMode="auto">
              <a:xfrm>
                <a:off x="100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56" name="Oval 70"/>
              <p:cNvSpPr>
                <a:spLocks noChangeArrowheads="1"/>
              </p:cNvSpPr>
              <p:nvPr/>
            </p:nvSpPr>
            <p:spPr bwMode="auto">
              <a:xfrm>
                <a:off x="115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57" name="Oval 71"/>
              <p:cNvSpPr>
                <a:spLocks noChangeArrowheads="1"/>
              </p:cNvSpPr>
              <p:nvPr/>
            </p:nvSpPr>
            <p:spPr bwMode="auto">
              <a:xfrm>
                <a:off x="1296"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58" name="Oval 72"/>
              <p:cNvSpPr>
                <a:spLocks noChangeArrowheads="1"/>
              </p:cNvSpPr>
              <p:nvPr/>
            </p:nvSpPr>
            <p:spPr bwMode="auto">
              <a:xfrm>
                <a:off x="1440"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59" name="Oval 73"/>
              <p:cNvSpPr>
                <a:spLocks noChangeArrowheads="1"/>
              </p:cNvSpPr>
              <p:nvPr/>
            </p:nvSpPr>
            <p:spPr bwMode="auto">
              <a:xfrm>
                <a:off x="1584"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60" name="Oval 74"/>
              <p:cNvSpPr>
                <a:spLocks noChangeArrowheads="1"/>
              </p:cNvSpPr>
              <p:nvPr/>
            </p:nvSpPr>
            <p:spPr bwMode="auto">
              <a:xfrm>
                <a:off x="1728"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661" name="Oval 75"/>
              <p:cNvSpPr>
                <a:spLocks noChangeArrowheads="1"/>
              </p:cNvSpPr>
              <p:nvPr/>
            </p:nvSpPr>
            <p:spPr bwMode="auto">
              <a:xfrm>
                <a:off x="1872" y="960"/>
                <a:ext cx="48" cy="4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sp>
        <p:nvSpPr>
          <p:cNvPr id="236662" name="Text Box 518"/>
          <p:cNvSpPr txBox="1">
            <a:spLocks noChangeArrowheads="1"/>
          </p:cNvSpPr>
          <p:nvPr/>
        </p:nvSpPr>
        <p:spPr bwMode="auto">
          <a:xfrm>
            <a:off x="4876800" y="2209800"/>
            <a:ext cx="471488" cy="457200"/>
          </a:xfrm>
          <a:prstGeom prst="rect">
            <a:avLst/>
          </a:prstGeom>
          <a:noFill/>
          <a:ln w="9525">
            <a:noFill/>
            <a:miter lim="800000"/>
            <a:headEnd/>
            <a:tailEnd/>
          </a:ln>
        </p:spPr>
        <p:txBody>
          <a:bodyPr wrap="none">
            <a:spAutoFit/>
          </a:bodyPr>
          <a:lstStyle/>
          <a:p>
            <a:r>
              <a:rPr lang="fr-FR" sz="2400" b="1">
                <a:latin typeface="Calibri" pitchFamily="34" charset="0"/>
              </a:rPr>
              <a:t>d)</a:t>
            </a:r>
          </a:p>
        </p:txBody>
      </p:sp>
      <p:grpSp>
        <p:nvGrpSpPr>
          <p:cNvPr id="18" name="Group 313"/>
          <p:cNvGrpSpPr>
            <a:grpSpLocks/>
          </p:cNvGrpSpPr>
          <p:nvPr/>
        </p:nvGrpSpPr>
        <p:grpSpPr bwMode="auto">
          <a:xfrm>
            <a:off x="1295400" y="4572000"/>
            <a:ext cx="1981200" cy="1676400"/>
            <a:chOff x="3648" y="2016"/>
            <a:chExt cx="912" cy="912"/>
          </a:xfrm>
        </p:grpSpPr>
        <p:sp>
          <p:nvSpPr>
            <p:cNvPr id="236688" name="Line 289"/>
            <p:cNvSpPr>
              <a:spLocks noChangeShapeType="1"/>
            </p:cNvSpPr>
            <p:nvPr/>
          </p:nvSpPr>
          <p:spPr bwMode="auto">
            <a:xfrm>
              <a:off x="3744" y="2112"/>
              <a:ext cx="192" cy="0"/>
            </a:xfrm>
            <a:prstGeom prst="line">
              <a:avLst/>
            </a:prstGeom>
            <a:noFill/>
            <a:ln w="38100">
              <a:solidFill>
                <a:schemeClr val="tx1"/>
              </a:solidFill>
              <a:round/>
              <a:headEnd/>
              <a:tailEnd/>
            </a:ln>
          </p:spPr>
          <p:txBody>
            <a:bodyPr wrap="none" anchor="ctr"/>
            <a:lstStyle/>
            <a:p>
              <a:endParaRPr lang="fr-FR"/>
            </a:p>
          </p:txBody>
        </p:sp>
        <p:sp>
          <p:nvSpPr>
            <p:cNvPr id="236689" name="Line 290"/>
            <p:cNvSpPr>
              <a:spLocks noChangeShapeType="1"/>
            </p:cNvSpPr>
            <p:nvPr/>
          </p:nvSpPr>
          <p:spPr bwMode="auto">
            <a:xfrm>
              <a:off x="3840" y="2208"/>
              <a:ext cx="192" cy="0"/>
            </a:xfrm>
            <a:prstGeom prst="line">
              <a:avLst/>
            </a:prstGeom>
            <a:noFill/>
            <a:ln w="38100">
              <a:solidFill>
                <a:schemeClr val="tx1"/>
              </a:solidFill>
              <a:round/>
              <a:headEnd/>
              <a:tailEnd/>
            </a:ln>
          </p:spPr>
          <p:txBody>
            <a:bodyPr wrap="none" anchor="ctr"/>
            <a:lstStyle/>
            <a:p>
              <a:endParaRPr lang="fr-FR"/>
            </a:p>
          </p:txBody>
        </p:sp>
        <p:sp>
          <p:nvSpPr>
            <p:cNvPr id="236690" name="Line 291"/>
            <p:cNvSpPr>
              <a:spLocks noChangeShapeType="1"/>
            </p:cNvSpPr>
            <p:nvPr/>
          </p:nvSpPr>
          <p:spPr bwMode="auto">
            <a:xfrm>
              <a:off x="3648" y="2352"/>
              <a:ext cx="192" cy="0"/>
            </a:xfrm>
            <a:prstGeom prst="line">
              <a:avLst/>
            </a:prstGeom>
            <a:noFill/>
            <a:ln w="38100">
              <a:solidFill>
                <a:schemeClr val="tx1"/>
              </a:solidFill>
              <a:round/>
              <a:headEnd/>
              <a:tailEnd/>
            </a:ln>
          </p:spPr>
          <p:txBody>
            <a:bodyPr wrap="none" anchor="ctr"/>
            <a:lstStyle/>
            <a:p>
              <a:endParaRPr lang="fr-FR"/>
            </a:p>
          </p:txBody>
        </p:sp>
        <p:sp>
          <p:nvSpPr>
            <p:cNvPr id="236691" name="Line 292"/>
            <p:cNvSpPr>
              <a:spLocks noChangeShapeType="1"/>
            </p:cNvSpPr>
            <p:nvPr/>
          </p:nvSpPr>
          <p:spPr bwMode="auto">
            <a:xfrm>
              <a:off x="3936" y="2352"/>
              <a:ext cx="192" cy="0"/>
            </a:xfrm>
            <a:prstGeom prst="line">
              <a:avLst/>
            </a:prstGeom>
            <a:noFill/>
            <a:ln w="38100">
              <a:solidFill>
                <a:schemeClr val="tx1"/>
              </a:solidFill>
              <a:round/>
              <a:headEnd/>
              <a:tailEnd/>
            </a:ln>
          </p:spPr>
          <p:txBody>
            <a:bodyPr wrap="none" anchor="ctr"/>
            <a:lstStyle/>
            <a:p>
              <a:endParaRPr lang="fr-FR"/>
            </a:p>
          </p:txBody>
        </p:sp>
        <p:sp>
          <p:nvSpPr>
            <p:cNvPr id="236692" name="Line 293"/>
            <p:cNvSpPr>
              <a:spLocks noChangeShapeType="1"/>
            </p:cNvSpPr>
            <p:nvPr/>
          </p:nvSpPr>
          <p:spPr bwMode="auto">
            <a:xfrm>
              <a:off x="4080" y="2112"/>
              <a:ext cx="192" cy="0"/>
            </a:xfrm>
            <a:prstGeom prst="line">
              <a:avLst/>
            </a:prstGeom>
            <a:noFill/>
            <a:ln w="38100">
              <a:solidFill>
                <a:schemeClr val="tx1"/>
              </a:solidFill>
              <a:round/>
              <a:headEnd/>
              <a:tailEnd/>
            </a:ln>
          </p:spPr>
          <p:txBody>
            <a:bodyPr wrap="none" anchor="ctr"/>
            <a:lstStyle/>
            <a:p>
              <a:endParaRPr lang="fr-FR"/>
            </a:p>
          </p:txBody>
        </p:sp>
        <p:sp>
          <p:nvSpPr>
            <p:cNvPr id="236693" name="Line 294"/>
            <p:cNvSpPr>
              <a:spLocks noChangeShapeType="1"/>
            </p:cNvSpPr>
            <p:nvPr/>
          </p:nvSpPr>
          <p:spPr bwMode="auto">
            <a:xfrm>
              <a:off x="4128" y="2256"/>
              <a:ext cx="192" cy="0"/>
            </a:xfrm>
            <a:prstGeom prst="line">
              <a:avLst/>
            </a:prstGeom>
            <a:noFill/>
            <a:ln w="38100">
              <a:solidFill>
                <a:schemeClr val="tx1"/>
              </a:solidFill>
              <a:round/>
              <a:headEnd/>
              <a:tailEnd/>
            </a:ln>
          </p:spPr>
          <p:txBody>
            <a:bodyPr wrap="none" anchor="ctr"/>
            <a:lstStyle/>
            <a:p>
              <a:endParaRPr lang="fr-FR"/>
            </a:p>
          </p:txBody>
        </p:sp>
        <p:sp>
          <p:nvSpPr>
            <p:cNvPr id="236694" name="Line 295"/>
            <p:cNvSpPr>
              <a:spLocks noChangeShapeType="1"/>
            </p:cNvSpPr>
            <p:nvPr/>
          </p:nvSpPr>
          <p:spPr bwMode="auto">
            <a:xfrm>
              <a:off x="3792" y="2448"/>
              <a:ext cx="192" cy="0"/>
            </a:xfrm>
            <a:prstGeom prst="line">
              <a:avLst/>
            </a:prstGeom>
            <a:noFill/>
            <a:ln w="38100">
              <a:solidFill>
                <a:schemeClr val="tx1"/>
              </a:solidFill>
              <a:round/>
              <a:headEnd/>
              <a:tailEnd/>
            </a:ln>
          </p:spPr>
          <p:txBody>
            <a:bodyPr wrap="none" anchor="ctr"/>
            <a:lstStyle/>
            <a:p>
              <a:endParaRPr lang="fr-FR"/>
            </a:p>
          </p:txBody>
        </p:sp>
        <p:sp>
          <p:nvSpPr>
            <p:cNvPr id="236695" name="Line 296"/>
            <p:cNvSpPr>
              <a:spLocks noChangeShapeType="1"/>
            </p:cNvSpPr>
            <p:nvPr/>
          </p:nvSpPr>
          <p:spPr bwMode="auto">
            <a:xfrm>
              <a:off x="3888" y="2592"/>
              <a:ext cx="192" cy="0"/>
            </a:xfrm>
            <a:prstGeom prst="line">
              <a:avLst/>
            </a:prstGeom>
            <a:noFill/>
            <a:ln w="38100">
              <a:solidFill>
                <a:schemeClr val="tx1"/>
              </a:solidFill>
              <a:round/>
              <a:headEnd/>
              <a:tailEnd/>
            </a:ln>
          </p:spPr>
          <p:txBody>
            <a:bodyPr wrap="none" anchor="ctr"/>
            <a:lstStyle/>
            <a:p>
              <a:endParaRPr lang="fr-FR"/>
            </a:p>
          </p:txBody>
        </p:sp>
        <p:sp>
          <p:nvSpPr>
            <p:cNvPr id="236696" name="Line 297"/>
            <p:cNvSpPr>
              <a:spLocks noChangeShapeType="1"/>
            </p:cNvSpPr>
            <p:nvPr/>
          </p:nvSpPr>
          <p:spPr bwMode="auto">
            <a:xfrm>
              <a:off x="3984" y="2016"/>
              <a:ext cx="192" cy="0"/>
            </a:xfrm>
            <a:prstGeom prst="line">
              <a:avLst/>
            </a:prstGeom>
            <a:noFill/>
            <a:ln w="38100">
              <a:solidFill>
                <a:schemeClr val="tx1"/>
              </a:solidFill>
              <a:round/>
              <a:headEnd/>
              <a:tailEnd/>
            </a:ln>
          </p:spPr>
          <p:txBody>
            <a:bodyPr wrap="none" anchor="ctr"/>
            <a:lstStyle/>
            <a:p>
              <a:endParaRPr lang="fr-FR"/>
            </a:p>
          </p:txBody>
        </p:sp>
        <p:sp>
          <p:nvSpPr>
            <p:cNvPr id="236697" name="Line 298"/>
            <p:cNvSpPr>
              <a:spLocks noChangeShapeType="1"/>
            </p:cNvSpPr>
            <p:nvPr/>
          </p:nvSpPr>
          <p:spPr bwMode="auto">
            <a:xfrm>
              <a:off x="3648" y="2544"/>
              <a:ext cx="192" cy="0"/>
            </a:xfrm>
            <a:prstGeom prst="line">
              <a:avLst/>
            </a:prstGeom>
            <a:noFill/>
            <a:ln w="38100">
              <a:solidFill>
                <a:schemeClr val="tx1"/>
              </a:solidFill>
              <a:round/>
              <a:headEnd/>
              <a:tailEnd/>
            </a:ln>
          </p:spPr>
          <p:txBody>
            <a:bodyPr wrap="none" anchor="ctr"/>
            <a:lstStyle/>
            <a:p>
              <a:endParaRPr lang="fr-FR"/>
            </a:p>
          </p:txBody>
        </p:sp>
        <p:sp>
          <p:nvSpPr>
            <p:cNvPr id="236698" name="Line 299"/>
            <p:cNvSpPr>
              <a:spLocks noChangeShapeType="1"/>
            </p:cNvSpPr>
            <p:nvPr/>
          </p:nvSpPr>
          <p:spPr bwMode="auto">
            <a:xfrm>
              <a:off x="3744" y="2736"/>
              <a:ext cx="192" cy="0"/>
            </a:xfrm>
            <a:prstGeom prst="line">
              <a:avLst/>
            </a:prstGeom>
            <a:noFill/>
            <a:ln w="38100">
              <a:solidFill>
                <a:schemeClr val="tx1"/>
              </a:solidFill>
              <a:round/>
              <a:headEnd/>
              <a:tailEnd/>
            </a:ln>
          </p:spPr>
          <p:txBody>
            <a:bodyPr wrap="none" anchor="ctr"/>
            <a:lstStyle/>
            <a:p>
              <a:endParaRPr lang="fr-FR"/>
            </a:p>
          </p:txBody>
        </p:sp>
        <p:sp>
          <p:nvSpPr>
            <p:cNvPr id="236699" name="Line 300"/>
            <p:cNvSpPr>
              <a:spLocks noChangeShapeType="1"/>
            </p:cNvSpPr>
            <p:nvPr/>
          </p:nvSpPr>
          <p:spPr bwMode="auto">
            <a:xfrm>
              <a:off x="3792" y="2832"/>
              <a:ext cx="192" cy="0"/>
            </a:xfrm>
            <a:prstGeom prst="line">
              <a:avLst/>
            </a:prstGeom>
            <a:noFill/>
            <a:ln w="38100">
              <a:solidFill>
                <a:schemeClr val="tx1"/>
              </a:solidFill>
              <a:round/>
              <a:headEnd/>
              <a:tailEnd/>
            </a:ln>
          </p:spPr>
          <p:txBody>
            <a:bodyPr wrap="none" anchor="ctr"/>
            <a:lstStyle/>
            <a:p>
              <a:endParaRPr lang="fr-FR"/>
            </a:p>
          </p:txBody>
        </p:sp>
        <p:sp>
          <p:nvSpPr>
            <p:cNvPr id="236700" name="Line 301"/>
            <p:cNvSpPr>
              <a:spLocks noChangeShapeType="1"/>
            </p:cNvSpPr>
            <p:nvPr/>
          </p:nvSpPr>
          <p:spPr bwMode="auto">
            <a:xfrm>
              <a:off x="3984" y="2688"/>
              <a:ext cx="192" cy="0"/>
            </a:xfrm>
            <a:prstGeom prst="line">
              <a:avLst/>
            </a:prstGeom>
            <a:noFill/>
            <a:ln w="38100">
              <a:solidFill>
                <a:schemeClr val="tx1"/>
              </a:solidFill>
              <a:round/>
              <a:headEnd/>
              <a:tailEnd/>
            </a:ln>
          </p:spPr>
          <p:txBody>
            <a:bodyPr wrap="none" anchor="ctr"/>
            <a:lstStyle/>
            <a:p>
              <a:endParaRPr lang="fr-FR"/>
            </a:p>
          </p:txBody>
        </p:sp>
        <p:sp>
          <p:nvSpPr>
            <p:cNvPr id="236701" name="Line 302"/>
            <p:cNvSpPr>
              <a:spLocks noChangeShapeType="1"/>
            </p:cNvSpPr>
            <p:nvPr/>
          </p:nvSpPr>
          <p:spPr bwMode="auto">
            <a:xfrm>
              <a:off x="4368" y="2400"/>
              <a:ext cx="192" cy="0"/>
            </a:xfrm>
            <a:prstGeom prst="line">
              <a:avLst/>
            </a:prstGeom>
            <a:noFill/>
            <a:ln w="38100">
              <a:solidFill>
                <a:schemeClr val="tx1"/>
              </a:solidFill>
              <a:round/>
              <a:headEnd/>
              <a:tailEnd/>
            </a:ln>
          </p:spPr>
          <p:txBody>
            <a:bodyPr wrap="none" anchor="ctr"/>
            <a:lstStyle/>
            <a:p>
              <a:endParaRPr lang="fr-FR"/>
            </a:p>
          </p:txBody>
        </p:sp>
        <p:sp>
          <p:nvSpPr>
            <p:cNvPr id="236702" name="Line 303"/>
            <p:cNvSpPr>
              <a:spLocks noChangeShapeType="1"/>
            </p:cNvSpPr>
            <p:nvPr/>
          </p:nvSpPr>
          <p:spPr bwMode="auto">
            <a:xfrm>
              <a:off x="4320" y="2304"/>
              <a:ext cx="192" cy="0"/>
            </a:xfrm>
            <a:prstGeom prst="line">
              <a:avLst/>
            </a:prstGeom>
            <a:noFill/>
            <a:ln w="38100">
              <a:solidFill>
                <a:schemeClr val="tx1"/>
              </a:solidFill>
              <a:round/>
              <a:headEnd/>
              <a:tailEnd/>
            </a:ln>
          </p:spPr>
          <p:txBody>
            <a:bodyPr wrap="none" anchor="ctr"/>
            <a:lstStyle/>
            <a:p>
              <a:endParaRPr lang="fr-FR"/>
            </a:p>
          </p:txBody>
        </p:sp>
        <p:sp>
          <p:nvSpPr>
            <p:cNvPr id="236703" name="Line 304"/>
            <p:cNvSpPr>
              <a:spLocks noChangeShapeType="1"/>
            </p:cNvSpPr>
            <p:nvPr/>
          </p:nvSpPr>
          <p:spPr bwMode="auto">
            <a:xfrm>
              <a:off x="4128" y="2400"/>
              <a:ext cx="192" cy="0"/>
            </a:xfrm>
            <a:prstGeom prst="line">
              <a:avLst/>
            </a:prstGeom>
            <a:noFill/>
            <a:ln w="38100">
              <a:solidFill>
                <a:schemeClr val="tx1"/>
              </a:solidFill>
              <a:round/>
              <a:headEnd/>
              <a:tailEnd/>
            </a:ln>
          </p:spPr>
          <p:txBody>
            <a:bodyPr wrap="none" anchor="ctr"/>
            <a:lstStyle/>
            <a:p>
              <a:endParaRPr lang="fr-FR"/>
            </a:p>
          </p:txBody>
        </p:sp>
        <p:sp>
          <p:nvSpPr>
            <p:cNvPr id="236704" name="Line 305"/>
            <p:cNvSpPr>
              <a:spLocks noChangeShapeType="1"/>
            </p:cNvSpPr>
            <p:nvPr/>
          </p:nvSpPr>
          <p:spPr bwMode="auto">
            <a:xfrm rot="5400000">
              <a:off x="4368" y="2592"/>
              <a:ext cx="192" cy="0"/>
            </a:xfrm>
            <a:prstGeom prst="line">
              <a:avLst/>
            </a:prstGeom>
            <a:noFill/>
            <a:ln w="38100">
              <a:solidFill>
                <a:schemeClr val="tx1"/>
              </a:solidFill>
              <a:round/>
              <a:headEnd/>
              <a:tailEnd/>
            </a:ln>
          </p:spPr>
          <p:txBody>
            <a:bodyPr wrap="none" anchor="ctr"/>
            <a:lstStyle/>
            <a:p>
              <a:endParaRPr lang="fr-FR"/>
            </a:p>
          </p:txBody>
        </p:sp>
        <p:sp>
          <p:nvSpPr>
            <p:cNvPr id="236705" name="Line 306"/>
            <p:cNvSpPr>
              <a:spLocks noChangeShapeType="1"/>
            </p:cNvSpPr>
            <p:nvPr/>
          </p:nvSpPr>
          <p:spPr bwMode="auto">
            <a:xfrm rot="5400000">
              <a:off x="4176" y="2640"/>
              <a:ext cx="192" cy="0"/>
            </a:xfrm>
            <a:prstGeom prst="line">
              <a:avLst/>
            </a:prstGeom>
            <a:noFill/>
            <a:ln w="38100">
              <a:solidFill>
                <a:schemeClr val="tx1"/>
              </a:solidFill>
              <a:round/>
              <a:headEnd/>
              <a:tailEnd/>
            </a:ln>
          </p:spPr>
          <p:txBody>
            <a:bodyPr wrap="none" anchor="ctr"/>
            <a:lstStyle/>
            <a:p>
              <a:endParaRPr lang="fr-FR"/>
            </a:p>
          </p:txBody>
        </p:sp>
        <p:sp>
          <p:nvSpPr>
            <p:cNvPr id="236706" name="Line 307"/>
            <p:cNvSpPr>
              <a:spLocks noChangeShapeType="1"/>
            </p:cNvSpPr>
            <p:nvPr/>
          </p:nvSpPr>
          <p:spPr bwMode="auto">
            <a:xfrm rot="5400000">
              <a:off x="4272" y="2544"/>
              <a:ext cx="192" cy="0"/>
            </a:xfrm>
            <a:prstGeom prst="line">
              <a:avLst/>
            </a:prstGeom>
            <a:noFill/>
            <a:ln w="38100">
              <a:solidFill>
                <a:schemeClr val="tx1"/>
              </a:solidFill>
              <a:round/>
              <a:headEnd/>
              <a:tailEnd/>
            </a:ln>
          </p:spPr>
          <p:txBody>
            <a:bodyPr wrap="none" anchor="ctr"/>
            <a:lstStyle/>
            <a:p>
              <a:endParaRPr lang="fr-FR"/>
            </a:p>
          </p:txBody>
        </p:sp>
        <p:sp>
          <p:nvSpPr>
            <p:cNvPr id="236707" name="Line 308"/>
            <p:cNvSpPr>
              <a:spLocks noChangeShapeType="1"/>
            </p:cNvSpPr>
            <p:nvPr/>
          </p:nvSpPr>
          <p:spPr bwMode="auto">
            <a:xfrm rot="5400000">
              <a:off x="4224" y="2784"/>
              <a:ext cx="192" cy="0"/>
            </a:xfrm>
            <a:prstGeom prst="line">
              <a:avLst/>
            </a:prstGeom>
            <a:noFill/>
            <a:ln w="38100">
              <a:solidFill>
                <a:schemeClr val="tx1"/>
              </a:solidFill>
              <a:round/>
              <a:headEnd/>
              <a:tailEnd/>
            </a:ln>
          </p:spPr>
          <p:txBody>
            <a:bodyPr wrap="none" anchor="ctr"/>
            <a:lstStyle/>
            <a:p>
              <a:endParaRPr lang="fr-FR"/>
            </a:p>
          </p:txBody>
        </p:sp>
        <p:sp>
          <p:nvSpPr>
            <p:cNvPr id="236708" name="Line 309"/>
            <p:cNvSpPr>
              <a:spLocks noChangeShapeType="1"/>
            </p:cNvSpPr>
            <p:nvPr/>
          </p:nvSpPr>
          <p:spPr bwMode="auto">
            <a:xfrm rot="5400000">
              <a:off x="4080" y="2544"/>
              <a:ext cx="192" cy="0"/>
            </a:xfrm>
            <a:prstGeom prst="line">
              <a:avLst/>
            </a:prstGeom>
            <a:noFill/>
            <a:ln w="38100">
              <a:solidFill>
                <a:schemeClr val="tx1"/>
              </a:solidFill>
              <a:round/>
              <a:headEnd/>
              <a:tailEnd/>
            </a:ln>
          </p:spPr>
          <p:txBody>
            <a:bodyPr wrap="none" anchor="ctr"/>
            <a:lstStyle/>
            <a:p>
              <a:endParaRPr lang="fr-FR"/>
            </a:p>
          </p:txBody>
        </p:sp>
        <p:sp>
          <p:nvSpPr>
            <p:cNvPr id="236709" name="Line 310"/>
            <p:cNvSpPr>
              <a:spLocks noChangeShapeType="1"/>
            </p:cNvSpPr>
            <p:nvPr/>
          </p:nvSpPr>
          <p:spPr bwMode="auto">
            <a:xfrm rot="5400000">
              <a:off x="4080" y="2832"/>
              <a:ext cx="192" cy="0"/>
            </a:xfrm>
            <a:prstGeom prst="line">
              <a:avLst/>
            </a:prstGeom>
            <a:noFill/>
            <a:ln w="38100">
              <a:solidFill>
                <a:schemeClr val="tx1"/>
              </a:solidFill>
              <a:round/>
              <a:headEnd/>
              <a:tailEnd/>
            </a:ln>
          </p:spPr>
          <p:txBody>
            <a:bodyPr wrap="none" anchor="ctr"/>
            <a:lstStyle/>
            <a:p>
              <a:endParaRPr lang="fr-FR"/>
            </a:p>
          </p:txBody>
        </p:sp>
      </p:grpSp>
      <p:sp>
        <p:nvSpPr>
          <p:cNvPr id="236710" name="Text Box 515"/>
          <p:cNvSpPr txBox="1">
            <a:spLocks noChangeArrowheads="1"/>
          </p:cNvSpPr>
          <p:nvPr/>
        </p:nvSpPr>
        <p:spPr bwMode="auto">
          <a:xfrm>
            <a:off x="609600" y="4572000"/>
            <a:ext cx="455613" cy="457200"/>
          </a:xfrm>
          <a:prstGeom prst="rect">
            <a:avLst/>
          </a:prstGeom>
          <a:noFill/>
          <a:ln w="9525">
            <a:noFill/>
            <a:miter lim="800000"/>
            <a:headEnd/>
            <a:tailEnd/>
          </a:ln>
        </p:spPr>
        <p:txBody>
          <a:bodyPr wrap="none">
            <a:spAutoFit/>
          </a:bodyPr>
          <a:lstStyle/>
          <a:p>
            <a:r>
              <a:rPr lang="fr-FR" sz="2400" b="1">
                <a:latin typeface="Calibri" pitchFamily="34" charset="0"/>
              </a:rPr>
              <a:t>e)</a:t>
            </a:r>
          </a:p>
        </p:txBody>
      </p:sp>
      <p:grpSp>
        <p:nvGrpSpPr>
          <p:cNvPr id="19" name="Group 413"/>
          <p:cNvGrpSpPr>
            <a:grpSpLocks/>
          </p:cNvGrpSpPr>
          <p:nvPr/>
        </p:nvGrpSpPr>
        <p:grpSpPr bwMode="auto">
          <a:xfrm>
            <a:off x="5638800" y="4419600"/>
            <a:ext cx="2057400" cy="1828800"/>
            <a:chOff x="1584" y="960"/>
            <a:chExt cx="2544" cy="2448"/>
          </a:xfrm>
        </p:grpSpPr>
        <p:grpSp>
          <p:nvGrpSpPr>
            <p:cNvPr id="20" name="Group 414"/>
            <p:cNvGrpSpPr>
              <a:grpSpLocks/>
            </p:cNvGrpSpPr>
            <p:nvPr/>
          </p:nvGrpSpPr>
          <p:grpSpPr bwMode="auto">
            <a:xfrm>
              <a:off x="2160" y="1440"/>
              <a:ext cx="1248" cy="1440"/>
              <a:chOff x="2160" y="1440"/>
              <a:chExt cx="1248" cy="1440"/>
            </a:xfrm>
          </p:grpSpPr>
          <p:sp>
            <p:nvSpPr>
              <p:cNvPr id="236713" name="Oval 415"/>
              <p:cNvSpPr>
                <a:spLocks noChangeArrowheads="1"/>
              </p:cNvSpPr>
              <p:nvPr/>
            </p:nvSpPr>
            <p:spPr bwMode="auto">
              <a:xfrm>
                <a:off x="3120" y="2592"/>
                <a:ext cx="288" cy="28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14" name="Oval 416"/>
              <p:cNvSpPr>
                <a:spLocks noChangeArrowheads="1"/>
              </p:cNvSpPr>
              <p:nvPr/>
            </p:nvSpPr>
            <p:spPr bwMode="auto">
              <a:xfrm>
                <a:off x="2304" y="2592"/>
                <a:ext cx="288" cy="28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15" name="Oval 417"/>
              <p:cNvSpPr>
                <a:spLocks noChangeArrowheads="1"/>
              </p:cNvSpPr>
              <p:nvPr/>
            </p:nvSpPr>
            <p:spPr bwMode="auto">
              <a:xfrm>
                <a:off x="2832" y="1584"/>
                <a:ext cx="288" cy="28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16" name="Oval 418"/>
              <p:cNvSpPr>
                <a:spLocks noChangeArrowheads="1"/>
              </p:cNvSpPr>
              <p:nvPr/>
            </p:nvSpPr>
            <p:spPr bwMode="auto">
              <a:xfrm>
                <a:off x="2352" y="1440"/>
                <a:ext cx="288" cy="288"/>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17" name="Oval 419"/>
              <p:cNvSpPr>
                <a:spLocks noChangeArrowheads="1"/>
              </p:cNvSpPr>
              <p:nvPr/>
            </p:nvSpPr>
            <p:spPr bwMode="auto">
              <a:xfrm>
                <a:off x="2160" y="1680"/>
                <a:ext cx="192" cy="14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18" name="Oval 420"/>
              <p:cNvSpPr>
                <a:spLocks noChangeArrowheads="1"/>
              </p:cNvSpPr>
              <p:nvPr/>
            </p:nvSpPr>
            <p:spPr bwMode="auto">
              <a:xfrm>
                <a:off x="2976" y="1872"/>
                <a:ext cx="192" cy="14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19" name="Oval 421"/>
              <p:cNvSpPr>
                <a:spLocks noChangeArrowheads="1"/>
              </p:cNvSpPr>
              <p:nvPr/>
            </p:nvSpPr>
            <p:spPr bwMode="auto">
              <a:xfrm>
                <a:off x="2832" y="2112"/>
                <a:ext cx="192" cy="14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0" name="Oval 422"/>
              <p:cNvSpPr>
                <a:spLocks noChangeArrowheads="1"/>
              </p:cNvSpPr>
              <p:nvPr/>
            </p:nvSpPr>
            <p:spPr bwMode="auto">
              <a:xfrm>
                <a:off x="2592" y="2304"/>
                <a:ext cx="192" cy="14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1" name="Oval 423"/>
              <p:cNvSpPr>
                <a:spLocks noChangeArrowheads="1"/>
              </p:cNvSpPr>
              <p:nvPr/>
            </p:nvSpPr>
            <p:spPr bwMode="auto">
              <a:xfrm>
                <a:off x="2640" y="2640"/>
                <a:ext cx="192" cy="144"/>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2" name="Oval 424"/>
              <p:cNvSpPr>
                <a:spLocks noChangeArrowheads="1"/>
              </p:cNvSpPr>
              <p:nvPr/>
            </p:nvSpPr>
            <p:spPr bwMode="auto">
              <a:xfrm>
                <a:off x="2640" y="1488"/>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3" name="Oval 425"/>
              <p:cNvSpPr>
                <a:spLocks noChangeArrowheads="1"/>
              </p:cNvSpPr>
              <p:nvPr/>
            </p:nvSpPr>
            <p:spPr bwMode="auto">
              <a:xfrm>
                <a:off x="2688" y="1584"/>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4" name="Oval 426"/>
              <p:cNvSpPr>
                <a:spLocks noChangeArrowheads="1"/>
              </p:cNvSpPr>
              <p:nvPr/>
            </p:nvSpPr>
            <p:spPr bwMode="auto">
              <a:xfrm>
                <a:off x="2736" y="2208"/>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5" name="Oval 427"/>
              <p:cNvSpPr>
                <a:spLocks noChangeArrowheads="1"/>
              </p:cNvSpPr>
              <p:nvPr/>
            </p:nvSpPr>
            <p:spPr bwMode="auto">
              <a:xfrm>
                <a:off x="2544" y="2448"/>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6" name="Oval 428"/>
              <p:cNvSpPr>
                <a:spLocks noChangeArrowheads="1"/>
              </p:cNvSpPr>
              <p:nvPr/>
            </p:nvSpPr>
            <p:spPr bwMode="auto">
              <a:xfrm>
                <a:off x="2448" y="2496"/>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7" name="Oval 429"/>
              <p:cNvSpPr>
                <a:spLocks noChangeArrowheads="1"/>
              </p:cNvSpPr>
              <p:nvPr/>
            </p:nvSpPr>
            <p:spPr bwMode="auto">
              <a:xfrm>
                <a:off x="2832" y="2736"/>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8" name="Oval 430"/>
              <p:cNvSpPr>
                <a:spLocks noChangeArrowheads="1"/>
              </p:cNvSpPr>
              <p:nvPr/>
            </p:nvSpPr>
            <p:spPr bwMode="auto">
              <a:xfrm>
                <a:off x="3024" y="2016"/>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29" name="Oval 431"/>
              <p:cNvSpPr>
                <a:spLocks noChangeArrowheads="1"/>
              </p:cNvSpPr>
              <p:nvPr/>
            </p:nvSpPr>
            <p:spPr bwMode="auto">
              <a:xfrm>
                <a:off x="2976" y="2688"/>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sp>
            <p:nvSpPr>
              <p:cNvPr id="236730" name="Oval 432"/>
              <p:cNvSpPr>
                <a:spLocks noChangeArrowheads="1"/>
              </p:cNvSpPr>
              <p:nvPr/>
            </p:nvSpPr>
            <p:spPr bwMode="auto">
              <a:xfrm>
                <a:off x="3072" y="2784"/>
                <a:ext cx="96" cy="96"/>
              </a:xfrm>
              <a:prstGeom prst="ellipse">
                <a:avLst/>
              </a:prstGeom>
              <a:solidFill>
                <a:schemeClr val="accent1"/>
              </a:solidFill>
              <a:ln w="9525">
                <a:solidFill>
                  <a:schemeClr val="tx1"/>
                </a:solidFill>
                <a:round/>
                <a:headEnd/>
                <a:tailEnd/>
              </a:ln>
            </p:spPr>
            <p:txBody>
              <a:bodyPr wrap="none" anchor="ctr"/>
              <a:lstStyle/>
              <a:p>
                <a:endParaRPr lang="fr-FR" sz="1800">
                  <a:latin typeface="Calibri" pitchFamily="34" charset="0"/>
                </a:endParaRPr>
              </a:p>
            </p:txBody>
          </p:sp>
        </p:grpSp>
        <p:grpSp>
          <p:nvGrpSpPr>
            <p:cNvPr id="21" name="Group 433"/>
            <p:cNvGrpSpPr>
              <a:grpSpLocks/>
            </p:cNvGrpSpPr>
            <p:nvPr/>
          </p:nvGrpSpPr>
          <p:grpSpPr bwMode="auto">
            <a:xfrm>
              <a:off x="1584" y="960"/>
              <a:ext cx="2544" cy="2448"/>
              <a:chOff x="1584" y="960"/>
              <a:chExt cx="2544" cy="2448"/>
            </a:xfrm>
          </p:grpSpPr>
          <p:sp>
            <p:nvSpPr>
              <p:cNvPr id="236732" name="Oval 434"/>
              <p:cNvSpPr>
                <a:spLocks noChangeArrowheads="1"/>
              </p:cNvSpPr>
              <p:nvPr/>
            </p:nvSpPr>
            <p:spPr bwMode="auto">
              <a:xfrm>
                <a:off x="2400" y="1824"/>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33" name="Oval 435"/>
              <p:cNvSpPr>
                <a:spLocks noChangeArrowheads="1"/>
              </p:cNvSpPr>
              <p:nvPr/>
            </p:nvSpPr>
            <p:spPr bwMode="auto">
              <a:xfrm>
                <a:off x="1920" y="216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34" name="Oval 436"/>
              <p:cNvSpPr>
                <a:spLocks noChangeArrowheads="1"/>
              </p:cNvSpPr>
              <p:nvPr/>
            </p:nvSpPr>
            <p:spPr bwMode="auto">
              <a:xfrm>
                <a:off x="3312" y="1488"/>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35" name="Oval 437"/>
              <p:cNvSpPr>
                <a:spLocks noChangeArrowheads="1"/>
              </p:cNvSpPr>
              <p:nvPr/>
            </p:nvSpPr>
            <p:spPr bwMode="auto">
              <a:xfrm>
                <a:off x="1584" y="2256"/>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36" name="Oval 438"/>
              <p:cNvSpPr>
                <a:spLocks noChangeArrowheads="1"/>
              </p:cNvSpPr>
              <p:nvPr/>
            </p:nvSpPr>
            <p:spPr bwMode="auto">
              <a:xfrm>
                <a:off x="1920" y="2544"/>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37" name="Oval 439"/>
              <p:cNvSpPr>
                <a:spLocks noChangeArrowheads="1"/>
              </p:cNvSpPr>
              <p:nvPr/>
            </p:nvSpPr>
            <p:spPr bwMode="auto">
              <a:xfrm>
                <a:off x="1776" y="1632"/>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38" name="Oval 440"/>
              <p:cNvSpPr>
                <a:spLocks noChangeArrowheads="1"/>
              </p:cNvSpPr>
              <p:nvPr/>
            </p:nvSpPr>
            <p:spPr bwMode="auto">
              <a:xfrm>
                <a:off x="2832" y="3120"/>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39" name="Oval 441"/>
              <p:cNvSpPr>
                <a:spLocks noChangeArrowheads="1"/>
              </p:cNvSpPr>
              <p:nvPr/>
            </p:nvSpPr>
            <p:spPr bwMode="auto">
              <a:xfrm>
                <a:off x="3504" y="2352"/>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0" name="Oval 442"/>
              <p:cNvSpPr>
                <a:spLocks noChangeArrowheads="1"/>
              </p:cNvSpPr>
              <p:nvPr/>
            </p:nvSpPr>
            <p:spPr bwMode="auto">
              <a:xfrm>
                <a:off x="3216" y="1104"/>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1" name="Oval 443"/>
              <p:cNvSpPr>
                <a:spLocks noChangeArrowheads="1"/>
              </p:cNvSpPr>
              <p:nvPr/>
            </p:nvSpPr>
            <p:spPr bwMode="auto">
              <a:xfrm>
                <a:off x="2064" y="2832"/>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2" name="Oval 444"/>
              <p:cNvSpPr>
                <a:spLocks noChangeArrowheads="1"/>
              </p:cNvSpPr>
              <p:nvPr/>
            </p:nvSpPr>
            <p:spPr bwMode="auto">
              <a:xfrm>
                <a:off x="3840" y="1728"/>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3" name="Oval 445"/>
              <p:cNvSpPr>
                <a:spLocks noChangeArrowheads="1"/>
              </p:cNvSpPr>
              <p:nvPr/>
            </p:nvSpPr>
            <p:spPr bwMode="auto">
              <a:xfrm>
                <a:off x="2304" y="1008"/>
                <a:ext cx="288" cy="288"/>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4" name="Oval 446"/>
              <p:cNvSpPr>
                <a:spLocks noChangeArrowheads="1"/>
              </p:cNvSpPr>
              <p:nvPr/>
            </p:nvSpPr>
            <p:spPr bwMode="auto">
              <a:xfrm>
                <a:off x="2976" y="2928"/>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5" name="Oval 447"/>
              <p:cNvSpPr>
                <a:spLocks noChangeArrowheads="1"/>
              </p:cNvSpPr>
              <p:nvPr/>
            </p:nvSpPr>
            <p:spPr bwMode="auto">
              <a:xfrm>
                <a:off x="1680" y="259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6" name="Oval 448"/>
              <p:cNvSpPr>
                <a:spLocks noChangeArrowheads="1"/>
              </p:cNvSpPr>
              <p:nvPr/>
            </p:nvSpPr>
            <p:spPr bwMode="auto">
              <a:xfrm>
                <a:off x="3120" y="2304"/>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7" name="Oval 449"/>
              <p:cNvSpPr>
                <a:spLocks noChangeArrowheads="1"/>
              </p:cNvSpPr>
              <p:nvPr/>
            </p:nvSpPr>
            <p:spPr bwMode="auto">
              <a:xfrm>
                <a:off x="2256" y="312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8" name="Oval 450"/>
              <p:cNvSpPr>
                <a:spLocks noChangeArrowheads="1"/>
              </p:cNvSpPr>
              <p:nvPr/>
            </p:nvSpPr>
            <p:spPr bwMode="auto">
              <a:xfrm>
                <a:off x="3456" y="2688"/>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49" name="Oval 451"/>
              <p:cNvSpPr>
                <a:spLocks noChangeArrowheads="1"/>
              </p:cNvSpPr>
              <p:nvPr/>
            </p:nvSpPr>
            <p:spPr bwMode="auto">
              <a:xfrm>
                <a:off x="3024" y="1296"/>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0" name="Oval 452"/>
              <p:cNvSpPr>
                <a:spLocks noChangeArrowheads="1"/>
              </p:cNvSpPr>
              <p:nvPr/>
            </p:nvSpPr>
            <p:spPr bwMode="auto">
              <a:xfrm>
                <a:off x="2112" y="1344"/>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1" name="Oval 453"/>
              <p:cNvSpPr>
                <a:spLocks noChangeArrowheads="1"/>
              </p:cNvSpPr>
              <p:nvPr/>
            </p:nvSpPr>
            <p:spPr bwMode="auto">
              <a:xfrm>
                <a:off x="2832" y="2304"/>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2" name="Oval 454"/>
              <p:cNvSpPr>
                <a:spLocks noChangeArrowheads="1"/>
              </p:cNvSpPr>
              <p:nvPr/>
            </p:nvSpPr>
            <p:spPr bwMode="auto">
              <a:xfrm>
                <a:off x="2304" y="235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3" name="Oval 455"/>
              <p:cNvSpPr>
                <a:spLocks noChangeArrowheads="1"/>
              </p:cNvSpPr>
              <p:nvPr/>
            </p:nvSpPr>
            <p:spPr bwMode="auto">
              <a:xfrm>
                <a:off x="3168" y="3216"/>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4" name="Oval 456"/>
              <p:cNvSpPr>
                <a:spLocks noChangeArrowheads="1"/>
              </p:cNvSpPr>
              <p:nvPr/>
            </p:nvSpPr>
            <p:spPr bwMode="auto">
              <a:xfrm>
                <a:off x="3552" y="2064"/>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5" name="Oval 457"/>
              <p:cNvSpPr>
                <a:spLocks noChangeArrowheads="1"/>
              </p:cNvSpPr>
              <p:nvPr/>
            </p:nvSpPr>
            <p:spPr bwMode="auto">
              <a:xfrm>
                <a:off x="3264" y="297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6" name="Oval 458"/>
              <p:cNvSpPr>
                <a:spLocks noChangeArrowheads="1"/>
              </p:cNvSpPr>
              <p:nvPr/>
            </p:nvSpPr>
            <p:spPr bwMode="auto">
              <a:xfrm>
                <a:off x="2832" y="2928"/>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7" name="Oval 459"/>
              <p:cNvSpPr>
                <a:spLocks noChangeArrowheads="1"/>
              </p:cNvSpPr>
              <p:nvPr/>
            </p:nvSpPr>
            <p:spPr bwMode="auto">
              <a:xfrm>
                <a:off x="2640" y="129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8" name="Oval 460"/>
              <p:cNvSpPr>
                <a:spLocks noChangeArrowheads="1"/>
              </p:cNvSpPr>
              <p:nvPr/>
            </p:nvSpPr>
            <p:spPr bwMode="auto">
              <a:xfrm>
                <a:off x="2592" y="3120"/>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59" name="Oval 461"/>
              <p:cNvSpPr>
                <a:spLocks noChangeArrowheads="1"/>
              </p:cNvSpPr>
              <p:nvPr/>
            </p:nvSpPr>
            <p:spPr bwMode="auto">
              <a:xfrm>
                <a:off x="3648" y="297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0" name="Oval 462"/>
              <p:cNvSpPr>
                <a:spLocks noChangeArrowheads="1"/>
              </p:cNvSpPr>
              <p:nvPr/>
            </p:nvSpPr>
            <p:spPr bwMode="auto">
              <a:xfrm>
                <a:off x="3408" y="2160"/>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1" name="Oval 463"/>
              <p:cNvSpPr>
                <a:spLocks noChangeArrowheads="1"/>
              </p:cNvSpPr>
              <p:nvPr/>
            </p:nvSpPr>
            <p:spPr bwMode="auto">
              <a:xfrm>
                <a:off x="2880" y="249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2" name="Oval 464"/>
              <p:cNvSpPr>
                <a:spLocks noChangeArrowheads="1"/>
              </p:cNvSpPr>
              <p:nvPr/>
            </p:nvSpPr>
            <p:spPr bwMode="auto">
              <a:xfrm>
                <a:off x="2448" y="2928"/>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3" name="Oval 465"/>
              <p:cNvSpPr>
                <a:spLocks noChangeArrowheads="1"/>
              </p:cNvSpPr>
              <p:nvPr/>
            </p:nvSpPr>
            <p:spPr bwMode="auto">
              <a:xfrm>
                <a:off x="2256" y="2112"/>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4" name="Oval 466"/>
              <p:cNvSpPr>
                <a:spLocks noChangeArrowheads="1"/>
              </p:cNvSpPr>
              <p:nvPr/>
            </p:nvSpPr>
            <p:spPr bwMode="auto">
              <a:xfrm>
                <a:off x="2064" y="201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5" name="Oval 467"/>
              <p:cNvSpPr>
                <a:spLocks noChangeArrowheads="1"/>
              </p:cNvSpPr>
              <p:nvPr/>
            </p:nvSpPr>
            <p:spPr bwMode="auto">
              <a:xfrm>
                <a:off x="1872" y="201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6" name="Oval 468"/>
              <p:cNvSpPr>
                <a:spLocks noChangeArrowheads="1"/>
              </p:cNvSpPr>
              <p:nvPr/>
            </p:nvSpPr>
            <p:spPr bwMode="auto">
              <a:xfrm>
                <a:off x="2688" y="105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7" name="Oval 469"/>
              <p:cNvSpPr>
                <a:spLocks noChangeArrowheads="1"/>
              </p:cNvSpPr>
              <p:nvPr/>
            </p:nvSpPr>
            <p:spPr bwMode="auto">
              <a:xfrm>
                <a:off x="3120" y="153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8" name="Oval 470"/>
              <p:cNvSpPr>
                <a:spLocks noChangeArrowheads="1"/>
              </p:cNvSpPr>
              <p:nvPr/>
            </p:nvSpPr>
            <p:spPr bwMode="auto">
              <a:xfrm>
                <a:off x="2784" y="139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69" name="Oval 471"/>
              <p:cNvSpPr>
                <a:spLocks noChangeArrowheads="1"/>
              </p:cNvSpPr>
              <p:nvPr/>
            </p:nvSpPr>
            <p:spPr bwMode="auto">
              <a:xfrm>
                <a:off x="3360" y="307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0" name="Oval 472"/>
              <p:cNvSpPr>
                <a:spLocks noChangeArrowheads="1"/>
              </p:cNvSpPr>
              <p:nvPr/>
            </p:nvSpPr>
            <p:spPr bwMode="auto">
              <a:xfrm>
                <a:off x="2736" y="192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1" name="Oval 473"/>
              <p:cNvSpPr>
                <a:spLocks noChangeArrowheads="1"/>
              </p:cNvSpPr>
              <p:nvPr/>
            </p:nvSpPr>
            <p:spPr bwMode="auto">
              <a:xfrm>
                <a:off x="1584" y="2064"/>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2" name="Oval 474"/>
              <p:cNvSpPr>
                <a:spLocks noChangeArrowheads="1"/>
              </p:cNvSpPr>
              <p:nvPr/>
            </p:nvSpPr>
            <p:spPr bwMode="auto">
              <a:xfrm>
                <a:off x="3120" y="211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3" name="Oval 475"/>
              <p:cNvSpPr>
                <a:spLocks noChangeArrowheads="1"/>
              </p:cNvSpPr>
              <p:nvPr/>
            </p:nvSpPr>
            <p:spPr bwMode="auto">
              <a:xfrm>
                <a:off x="2160" y="187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4" name="Oval 476"/>
              <p:cNvSpPr>
                <a:spLocks noChangeArrowheads="1"/>
              </p:cNvSpPr>
              <p:nvPr/>
            </p:nvSpPr>
            <p:spPr bwMode="auto">
              <a:xfrm>
                <a:off x="1824" y="283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5" name="Oval 477"/>
              <p:cNvSpPr>
                <a:spLocks noChangeArrowheads="1"/>
              </p:cNvSpPr>
              <p:nvPr/>
            </p:nvSpPr>
            <p:spPr bwMode="auto">
              <a:xfrm>
                <a:off x="2496" y="3264"/>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6" name="Oval 478"/>
              <p:cNvSpPr>
                <a:spLocks noChangeArrowheads="1"/>
              </p:cNvSpPr>
              <p:nvPr/>
            </p:nvSpPr>
            <p:spPr bwMode="auto">
              <a:xfrm>
                <a:off x="3504" y="1344"/>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7" name="Oval 479"/>
              <p:cNvSpPr>
                <a:spLocks noChangeArrowheads="1"/>
              </p:cNvSpPr>
              <p:nvPr/>
            </p:nvSpPr>
            <p:spPr bwMode="auto">
              <a:xfrm>
                <a:off x="2592" y="288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8" name="Oval 480"/>
              <p:cNvSpPr>
                <a:spLocks noChangeArrowheads="1"/>
              </p:cNvSpPr>
              <p:nvPr/>
            </p:nvSpPr>
            <p:spPr bwMode="auto">
              <a:xfrm>
                <a:off x="3264" y="187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79" name="Oval 481"/>
              <p:cNvSpPr>
                <a:spLocks noChangeArrowheads="1"/>
              </p:cNvSpPr>
              <p:nvPr/>
            </p:nvSpPr>
            <p:spPr bwMode="auto">
              <a:xfrm>
                <a:off x="3840" y="2496"/>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0" name="Oval 482"/>
              <p:cNvSpPr>
                <a:spLocks noChangeArrowheads="1"/>
              </p:cNvSpPr>
              <p:nvPr/>
            </p:nvSpPr>
            <p:spPr bwMode="auto">
              <a:xfrm>
                <a:off x="3936" y="211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1" name="Oval 483"/>
              <p:cNvSpPr>
                <a:spLocks noChangeArrowheads="1"/>
              </p:cNvSpPr>
              <p:nvPr/>
            </p:nvSpPr>
            <p:spPr bwMode="auto">
              <a:xfrm>
                <a:off x="2832" y="115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2" name="Oval 484"/>
              <p:cNvSpPr>
                <a:spLocks noChangeArrowheads="1"/>
              </p:cNvSpPr>
              <p:nvPr/>
            </p:nvSpPr>
            <p:spPr bwMode="auto">
              <a:xfrm>
                <a:off x="3744" y="2736"/>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3" name="Oval 485"/>
              <p:cNvSpPr>
                <a:spLocks noChangeArrowheads="1"/>
              </p:cNvSpPr>
              <p:nvPr/>
            </p:nvSpPr>
            <p:spPr bwMode="auto">
              <a:xfrm>
                <a:off x="2688" y="177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4" name="Oval 486"/>
              <p:cNvSpPr>
                <a:spLocks noChangeArrowheads="1"/>
              </p:cNvSpPr>
              <p:nvPr/>
            </p:nvSpPr>
            <p:spPr bwMode="auto">
              <a:xfrm>
                <a:off x="2160" y="153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5" name="Oval 487"/>
              <p:cNvSpPr>
                <a:spLocks noChangeArrowheads="1"/>
              </p:cNvSpPr>
              <p:nvPr/>
            </p:nvSpPr>
            <p:spPr bwMode="auto">
              <a:xfrm>
                <a:off x="3360" y="2448"/>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6" name="Oval 488"/>
              <p:cNvSpPr>
                <a:spLocks noChangeArrowheads="1"/>
              </p:cNvSpPr>
              <p:nvPr/>
            </p:nvSpPr>
            <p:spPr bwMode="auto">
              <a:xfrm>
                <a:off x="3504" y="1920"/>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7" name="Oval 489"/>
              <p:cNvSpPr>
                <a:spLocks noChangeArrowheads="1"/>
              </p:cNvSpPr>
              <p:nvPr/>
            </p:nvSpPr>
            <p:spPr bwMode="auto">
              <a:xfrm>
                <a:off x="3744" y="1680"/>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8" name="Oval 490"/>
              <p:cNvSpPr>
                <a:spLocks noChangeArrowheads="1"/>
              </p:cNvSpPr>
              <p:nvPr/>
            </p:nvSpPr>
            <p:spPr bwMode="auto">
              <a:xfrm>
                <a:off x="3696" y="2112"/>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89" name="Oval 491"/>
              <p:cNvSpPr>
                <a:spLocks noChangeArrowheads="1"/>
              </p:cNvSpPr>
              <p:nvPr/>
            </p:nvSpPr>
            <p:spPr bwMode="auto">
              <a:xfrm>
                <a:off x="3792" y="2208"/>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0" name="Oval 492"/>
              <p:cNvSpPr>
                <a:spLocks noChangeArrowheads="1"/>
              </p:cNvSpPr>
              <p:nvPr/>
            </p:nvSpPr>
            <p:spPr bwMode="auto">
              <a:xfrm>
                <a:off x="3888" y="2304"/>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1" name="Oval 493"/>
              <p:cNvSpPr>
                <a:spLocks noChangeArrowheads="1"/>
              </p:cNvSpPr>
              <p:nvPr/>
            </p:nvSpPr>
            <p:spPr bwMode="auto">
              <a:xfrm>
                <a:off x="1632" y="187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2" name="Oval 494"/>
              <p:cNvSpPr>
                <a:spLocks noChangeArrowheads="1"/>
              </p:cNvSpPr>
              <p:nvPr/>
            </p:nvSpPr>
            <p:spPr bwMode="auto">
              <a:xfrm>
                <a:off x="2016" y="235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3" name="Oval 495"/>
              <p:cNvSpPr>
                <a:spLocks noChangeArrowheads="1"/>
              </p:cNvSpPr>
              <p:nvPr/>
            </p:nvSpPr>
            <p:spPr bwMode="auto">
              <a:xfrm>
                <a:off x="3648" y="192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4" name="Oval 496"/>
              <p:cNvSpPr>
                <a:spLocks noChangeArrowheads="1"/>
              </p:cNvSpPr>
              <p:nvPr/>
            </p:nvSpPr>
            <p:spPr bwMode="auto">
              <a:xfrm>
                <a:off x="2064" y="1152"/>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5" name="Oval 497"/>
              <p:cNvSpPr>
                <a:spLocks noChangeArrowheads="1"/>
              </p:cNvSpPr>
              <p:nvPr/>
            </p:nvSpPr>
            <p:spPr bwMode="auto">
              <a:xfrm>
                <a:off x="2400" y="216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6" name="Oval 498"/>
              <p:cNvSpPr>
                <a:spLocks noChangeArrowheads="1"/>
              </p:cNvSpPr>
              <p:nvPr/>
            </p:nvSpPr>
            <p:spPr bwMode="auto">
              <a:xfrm>
                <a:off x="3696" y="1488"/>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7" name="Oval 499"/>
              <p:cNvSpPr>
                <a:spLocks noChangeArrowheads="1"/>
              </p:cNvSpPr>
              <p:nvPr/>
            </p:nvSpPr>
            <p:spPr bwMode="auto">
              <a:xfrm>
                <a:off x="3552" y="1728"/>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8" name="Oval 500"/>
              <p:cNvSpPr>
                <a:spLocks noChangeArrowheads="1"/>
              </p:cNvSpPr>
              <p:nvPr/>
            </p:nvSpPr>
            <p:spPr bwMode="auto">
              <a:xfrm>
                <a:off x="3408" y="288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799" name="Oval 501"/>
              <p:cNvSpPr>
                <a:spLocks noChangeArrowheads="1"/>
              </p:cNvSpPr>
              <p:nvPr/>
            </p:nvSpPr>
            <p:spPr bwMode="auto">
              <a:xfrm>
                <a:off x="2928" y="96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0" name="Oval 502"/>
              <p:cNvSpPr>
                <a:spLocks noChangeArrowheads="1"/>
              </p:cNvSpPr>
              <p:nvPr/>
            </p:nvSpPr>
            <p:spPr bwMode="auto">
              <a:xfrm>
                <a:off x="1872" y="1440"/>
                <a:ext cx="192" cy="144"/>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1" name="Oval 503"/>
              <p:cNvSpPr>
                <a:spLocks noChangeArrowheads="1"/>
              </p:cNvSpPr>
              <p:nvPr/>
            </p:nvSpPr>
            <p:spPr bwMode="auto">
              <a:xfrm>
                <a:off x="3504" y="225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2" name="Oval 504"/>
              <p:cNvSpPr>
                <a:spLocks noChangeArrowheads="1"/>
              </p:cNvSpPr>
              <p:nvPr/>
            </p:nvSpPr>
            <p:spPr bwMode="auto">
              <a:xfrm>
                <a:off x="3168" y="1728"/>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3" name="Oval 505"/>
              <p:cNvSpPr>
                <a:spLocks noChangeArrowheads="1"/>
              </p:cNvSpPr>
              <p:nvPr/>
            </p:nvSpPr>
            <p:spPr bwMode="auto">
              <a:xfrm>
                <a:off x="2496" y="129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4" name="Oval 506"/>
              <p:cNvSpPr>
                <a:spLocks noChangeArrowheads="1"/>
              </p:cNvSpPr>
              <p:nvPr/>
            </p:nvSpPr>
            <p:spPr bwMode="auto">
              <a:xfrm>
                <a:off x="4032" y="2400"/>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5" name="Oval 507"/>
              <p:cNvSpPr>
                <a:spLocks noChangeArrowheads="1"/>
              </p:cNvSpPr>
              <p:nvPr/>
            </p:nvSpPr>
            <p:spPr bwMode="auto">
              <a:xfrm>
                <a:off x="3888" y="2640"/>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6" name="Oval 508"/>
              <p:cNvSpPr>
                <a:spLocks noChangeArrowheads="1"/>
              </p:cNvSpPr>
              <p:nvPr/>
            </p:nvSpPr>
            <p:spPr bwMode="auto">
              <a:xfrm>
                <a:off x="2160" y="225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7" name="Oval 509"/>
              <p:cNvSpPr>
                <a:spLocks noChangeArrowheads="1"/>
              </p:cNvSpPr>
              <p:nvPr/>
            </p:nvSpPr>
            <p:spPr bwMode="auto">
              <a:xfrm>
                <a:off x="3120" y="2496"/>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sp>
            <p:nvSpPr>
              <p:cNvPr id="236808" name="Oval 510"/>
              <p:cNvSpPr>
                <a:spLocks noChangeArrowheads="1"/>
              </p:cNvSpPr>
              <p:nvPr/>
            </p:nvSpPr>
            <p:spPr bwMode="auto">
              <a:xfrm>
                <a:off x="3744" y="2880"/>
                <a:ext cx="96" cy="96"/>
              </a:xfrm>
              <a:prstGeom prst="ellipse">
                <a:avLst/>
              </a:prstGeom>
              <a:solidFill>
                <a:schemeClr val="accent2"/>
              </a:solidFill>
              <a:ln w="9525">
                <a:solidFill>
                  <a:schemeClr val="tx1"/>
                </a:solidFill>
                <a:round/>
                <a:headEnd/>
                <a:tailEnd/>
              </a:ln>
            </p:spPr>
            <p:txBody>
              <a:bodyPr wrap="none" anchor="ctr"/>
              <a:lstStyle/>
              <a:p>
                <a:endParaRPr lang="fr-FR" sz="1800">
                  <a:latin typeface="Calibri" pitchFamily="34" charset="0"/>
                </a:endParaRPr>
              </a:p>
            </p:txBody>
          </p:sp>
        </p:grpSp>
      </p:grpSp>
      <p:sp>
        <p:nvSpPr>
          <p:cNvPr id="236809" name="Text Box 514"/>
          <p:cNvSpPr txBox="1">
            <a:spLocks noChangeArrowheads="1"/>
          </p:cNvSpPr>
          <p:nvPr/>
        </p:nvSpPr>
        <p:spPr bwMode="auto">
          <a:xfrm>
            <a:off x="5029200" y="4495800"/>
            <a:ext cx="387350" cy="457200"/>
          </a:xfrm>
          <a:prstGeom prst="rect">
            <a:avLst/>
          </a:prstGeom>
          <a:noFill/>
          <a:ln w="9525">
            <a:noFill/>
            <a:miter lim="800000"/>
            <a:headEnd/>
            <a:tailEnd/>
          </a:ln>
        </p:spPr>
        <p:txBody>
          <a:bodyPr wrap="none">
            <a:spAutoFit/>
          </a:bodyPr>
          <a:lstStyle/>
          <a:p>
            <a:r>
              <a:rPr lang="fr-FR" sz="2400" b="1">
                <a:latin typeface="Calibri" pitchFamily="34" charset="0"/>
              </a:rPr>
              <a:t>f)</a:t>
            </a:r>
          </a:p>
        </p:txBody>
      </p:sp>
      <p:grpSp>
        <p:nvGrpSpPr>
          <p:cNvPr id="22" name="Group 511"/>
          <p:cNvGrpSpPr>
            <a:grpSpLocks/>
          </p:cNvGrpSpPr>
          <p:nvPr/>
        </p:nvGrpSpPr>
        <p:grpSpPr bwMode="auto">
          <a:xfrm>
            <a:off x="2667000" y="6248400"/>
            <a:ext cx="3581400" cy="457200"/>
            <a:chOff x="1680" y="192"/>
            <a:chExt cx="2256" cy="432"/>
          </a:xfrm>
        </p:grpSpPr>
        <p:sp>
          <p:nvSpPr>
            <p:cNvPr id="236811" name="Rectangle 4"/>
            <p:cNvSpPr>
              <a:spLocks noChangeArrowheads="1"/>
            </p:cNvSpPr>
            <p:nvPr/>
          </p:nvSpPr>
          <p:spPr bwMode="auto">
            <a:xfrm>
              <a:off x="1680" y="240"/>
              <a:ext cx="2256" cy="288"/>
            </a:xfrm>
            <a:prstGeom prst="rect">
              <a:avLst/>
            </a:prstGeom>
            <a:noFill/>
            <a:ln w="9525">
              <a:noFill/>
              <a:miter lim="800000"/>
              <a:headEnd/>
              <a:tailEnd/>
            </a:ln>
          </p:spPr>
          <p:txBody>
            <a:bodyPr anchor="ctr"/>
            <a:lstStyle/>
            <a:p>
              <a:pPr algn="ctr"/>
              <a:r>
                <a:rPr lang="fr-FR" sz="2400" b="1">
                  <a:latin typeface="Calibri" pitchFamily="34" charset="0"/>
                </a:rPr>
                <a:t>LOI DE SIMILITUDE</a:t>
              </a:r>
              <a:endParaRPr lang="fr-FR" sz="4400">
                <a:solidFill>
                  <a:schemeClr val="tx2"/>
                </a:solidFill>
                <a:latin typeface="Calibri" pitchFamily="34" charset="0"/>
              </a:endParaRPr>
            </a:p>
          </p:txBody>
        </p:sp>
        <p:sp>
          <p:nvSpPr>
            <p:cNvPr id="236812" name="Rectangle 5"/>
            <p:cNvSpPr>
              <a:spLocks noChangeArrowheads="1"/>
            </p:cNvSpPr>
            <p:nvPr/>
          </p:nvSpPr>
          <p:spPr bwMode="auto">
            <a:xfrm>
              <a:off x="1728" y="192"/>
              <a:ext cx="2160" cy="432"/>
            </a:xfrm>
            <a:prstGeom prst="rect">
              <a:avLst/>
            </a:prstGeom>
            <a:noFill/>
            <a:ln w="38100">
              <a:solidFill>
                <a:schemeClr val="accent1"/>
              </a:solidFill>
              <a:miter lim="800000"/>
              <a:headEnd/>
              <a:tailEnd/>
            </a:ln>
          </p:spPr>
          <p:txBody>
            <a:bodyPr wrap="none" anchor="ctr"/>
            <a:lstStyle/>
            <a:p>
              <a:endParaRPr lang="fr-FR" sz="1800">
                <a:latin typeface="Calibri" pitchFamily="34" charset="0"/>
              </a:endParaRPr>
            </a:p>
          </p:txBody>
        </p:sp>
      </p:gr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body" sz="half" idx="1"/>
          </p:nvPr>
        </p:nvSpPr>
        <p:spPr>
          <a:xfrm>
            <a:off x="0" y="0"/>
            <a:ext cx="9144000" cy="6858000"/>
          </a:xfrm>
          <a:gradFill rotWithShape="1">
            <a:gsLst>
              <a:gs pos="0">
                <a:srgbClr val="99CCFF">
                  <a:alpha val="70000"/>
                </a:srgbClr>
              </a:gs>
              <a:gs pos="100000">
                <a:srgbClr val="FFCCFF">
                  <a:alpha val="0"/>
                </a:srgbClr>
              </a:gs>
            </a:gsLst>
            <a:lin ang="5400000" scaled="1"/>
          </a:gradFill>
          <a:ln/>
        </p:spPr>
        <p:txBody>
          <a:bodyPr/>
          <a:lstStyle/>
          <a:p>
            <a:pPr>
              <a:buFontTx/>
              <a:buNone/>
            </a:pPr>
            <a:r>
              <a:rPr lang="fr-FR" sz="2800" i="1">
                <a:solidFill>
                  <a:srgbClr val="993300"/>
                </a:solidFill>
                <a:latin typeface="Times New Roman" pitchFamily="18" charset="0"/>
                <a:cs typeface="Times New Roman" pitchFamily="18" charset="0"/>
              </a:rPr>
              <a:t>	</a:t>
            </a:r>
          </a:p>
          <a:p>
            <a:pPr>
              <a:buFontTx/>
              <a:buNone/>
            </a:pPr>
            <a:r>
              <a:rPr lang="fr-FR" sz="2000">
                <a:solidFill>
                  <a:srgbClr val="993300"/>
                </a:solidFill>
                <a:latin typeface="Times New Roman" pitchFamily="18" charset="0"/>
                <a:cs typeface="Times New Roman" pitchFamily="18" charset="0"/>
              </a:rPr>
              <a:t>	</a:t>
            </a:r>
          </a:p>
          <a:p>
            <a:pPr>
              <a:buFontTx/>
              <a:buNone/>
            </a:pPr>
            <a:r>
              <a:rPr lang="fr-FR" sz="2000">
                <a:solidFill>
                  <a:srgbClr val="993300"/>
                </a:solidFill>
                <a:latin typeface="Times New Roman" pitchFamily="18" charset="0"/>
                <a:cs typeface="Times New Roman" pitchFamily="18" charset="0"/>
              </a:rPr>
              <a:t>	</a:t>
            </a:r>
            <a:r>
              <a:rPr lang="fr-FR" sz="2400">
                <a:solidFill>
                  <a:srgbClr val="993300"/>
                </a:solidFill>
                <a:latin typeface="Times New Roman" pitchFamily="18" charset="0"/>
                <a:cs typeface="Times New Roman" pitchFamily="18" charset="0"/>
              </a:rPr>
              <a:t>La loi du destin commun: Dans un ensemble d’éléments, ceux dont la position évolue de la même façon tendent</a:t>
            </a:r>
          </a:p>
          <a:p>
            <a:pPr>
              <a:buFontTx/>
              <a:buNone/>
            </a:pPr>
            <a:r>
              <a:rPr lang="fr-FR" sz="2400">
                <a:solidFill>
                  <a:srgbClr val="993300"/>
                </a:solidFill>
                <a:latin typeface="Times New Roman" pitchFamily="18" charset="0"/>
                <a:cs typeface="Times New Roman" pitchFamily="18" charset="0"/>
              </a:rPr>
              <a:t>	à être perçus comme s’ils étaient groupés</a:t>
            </a:r>
          </a:p>
          <a:p>
            <a:pPr>
              <a:buFontTx/>
              <a:buNone/>
            </a:pPr>
            <a:r>
              <a:rPr lang="fr-FR" sz="2400">
                <a:solidFill>
                  <a:srgbClr val="993300"/>
                </a:solidFill>
                <a:latin typeface="Times New Roman" pitchFamily="18" charset="0"/>
                <a:cs typeface="Times New Roman" pitchFamily="18" charset="0"/>
              </a:rPr>
              <a:t>	ensemble</a:t>
            </a:r>
          </a:p>
          <a:p>
            <a:pPr>
              <a:buFontTx/>
              <a:buNone/>
            </a:pPr>
            <a:endParaRPr lang="fr-FR" sz="2400">
              <a:solidFill>
                <a:srgbClr val="993300"/>
              </a:solidFill>
              <a:latin typeface="Times New Roman" pitchFamily="18" charset="0"/>
              <a:cs typeface="Times New Roman" pitchFamily="18" charset="0"/>
            </a:endParaRPr>
          </a:p>
          <a:p>
            <a:pPr>
              <a:buFontTx/>
              <a:buNone/>
            </a:pPr>
            <a:endParaRPr lang="fr-FR" sz="2400">
              <a:solidFill>
                <a:srgbClr val="993300"/>
              </a:solidFill>
              <a:latin typeface="Times New Roman" pitchFamily="18" charset="0"/>
              <a:cs typeface="Times New Roman" pitchFamily="18" charset="0"/>
            </a:endParaRPr>
          </a:p>
        </p:txBody>
      </p:sp>
      <p:pic>
        <p:nvPicPr>
          <p:cNvPr id="368885" name="Picture 245"/>
          <p:cNvPicPr>
            <a:picLocks noGrp="1" noChangeAspect="1" noChangeArrowheads="1"/>
          </p:cNvPicPr>
          <p:nvPr>
            <p:ph sz="half" idx="2"/>
          </p:nvPr>
        </p:nvPicPr>
        <p:blipFill>
          <a:blip r:embed="rId2" cstate="print"/>
          <a:srcRect/>
          <a:stretch>
            <a:fillRect/>
          </a:stretch>
        </p:blipFill>
        <p:spPr>
          <a:xfrm>
            <a:off x="3276600" y="2895600"/>
            <a:ext cx="2270125" cy="3189288"/>
          </a:xfrm>
          <a:noFill/>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0"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68291" name="WordArt 3"/>
          <p:cNvSpPr>
            <a:spLocks noChangeArrowheads="1" noChangeShapeType="1" noTextEdit="1"/>
          </p:cNvSpPr>
          <p:nvPr/>
        </p:nvSpPr>
        <p:spPr bwMode="auto">
          <a:xfrm>
            <a:off x="304800" y="762000"/>
            <a:ext cx="8610600" cy="7467600"/>
          </a:xfrm>
          <a:prstGeom prst="rect">
            <a:avLst/>
          </a:prstGeom>
        </p:spPr>
        <p:txBody>
          <a:bodyPr spcFirstLastPara="1" wrap="none" fromWordArt="1">
            <a:prstTxWarp prst="textArchUp">
              <a:avLst>
                <a:gd name="adj" fmla="val 10774207"/>
              </a:avLst>
            </a:prstTxWarp>
          </a:bodyPr>
          <a:lstStyle/>
          <a:p>
            <a:pPr algn="ctr"/>
            <a:r>
              <a:rPr lang="fr-FR" sz="3600" kern="10">
                <a:ln w="9525">
                  <a:solidFill>
                    <a:srgbClr val="000000"/>
                  </a:solidFill>
                  <a:round/>
                  <a:headEnd/>
                  <a:tailEnd/>
                </a:ln>
                <a:solidFill>
                  <a:srgbClr val="FF6600"/>
                </a:solidFill>
                <a:latin typeface="Arial Black"/>
              </a:rPr>
              <a:t>Le processus de la perception</a:t>
            </a:r>
          </a:p>
        </p:txBody>
      </p:sp>
    </p:spTree>
  </p:cSld>
  <p:clrMapOvr>
    <a:masterClrMapping/>
  </p:clrMapOvr>
  <p:transition spd="med">
    <p:wheel spokes="1"/>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314" name="Picture 2" descr="double"/>
          <p:cNvPicPr>
            <a:picLocks noChangeAspect="1" noChangeArrowheads="1"/>
          </p:cNvPicPr>
          <p:nvPr/>
        </p:nvPicPr>
        <p:blipFill>
          <a:blip r:embed="rId2" cstate="print"/>
          <a:srcRect/>
          <a:stretch>
            <a:fillRect/>
          </a:stretch>
        </p:blipFill>
        <p:spPr bwMode="auto">
          <a:xfrm>
            <a:off x="0" y="1524000"/>
            <a:ext cx="9144000" cy="4191000"/>
          </a:xfrm>
          <a:prstGeom prst="rect">
            <a:avLst/>
          </a:prstGeom>
          <a:noFill/>
        </p:spPr>
      </p:pic>
      <p:sp>
        <p:nvSpPr>
          <p:cNvPr id="269315" name="WordArt 3"/>
          <p:cNvSpPr>
            <a:spLocks noChangeArrowheads="1" noChangeShapeType="1" noTextEdit="1"/>
          </p:cNvSpPr>
          <p:nvPr/>
        </p:nvSpPr>
        <p:spPr bwMode="auto">
          <a:xfrm>
            <a:off x="304800" y="762000"/>
            <a:ext cx="8610600" cy="7467600"/>
          </a:xfrm>
          <a:prstGeom prst="rect">
            <a:avLst/>
          </a:prstGeom>
        </p:spPr>
        <p:txBody>
          <a:bodyPr spcFirstLastPara="1" wrap="none" fromWordArt="1">
            <a:prstTxWarp prst="textArchUp">
              <a:avLst>
                <a:gd name="adj" fmla="val 10774207"/>
              </a:avLst>
            </a:prstTxWarp>
          </a:bodyPr>
          <a:lstStyle/>
          <a:p>
            <a:pPr algn="ctr"/>
            <a:r>
              <a:rPr lang="fr-FR" sz="3600" kern="10">
                <a:ln w="9525">
                  <a:solidFill>
                    <a:srgbClr val="000000"/>
                  </a:solidFill>
                  <a:round/>
                  <a:headEnd/>
                  <a:tailEnd/>
                </a:ln>
                <a:solidFill>
                  <a:srgbClr val="FF6600"/>
                </a:solidFill>
                <a:latin typeface="Arial Black"/>
              </a:rPr>
              <a:t>Le processus de la perception</a:t>
            </a:r>
          </a:p>
        </p:txBody>
      </p:sp>
      <p:sp>
        <p:nvSpPr>
          <p:cNvPr id="269317" name="Rectangle 5"/>
          <p:cNvSpPr>
            <a:spLocks noChangeArrowheads="1"/>
          </p:cNvSpPr>
          <p:nvPr/>
        </p:nvSpPr>
        <p:spPr bwMode="auto">
          <a:xfrm>
            <a:off x="990600" y="5715000"/>
            <a:ext cx="7162800" cy="533400"/>
          </a:xfrm>
          <a:prstGeom prst="rect">
            <a:avLst/>
          </a:prstGeom>
          <a:solidFill>
            <a:srgbClr val="FFCC99"/>
          </a:solidFill>
          <a:ln w="9525">
            <a:solidFill>
              <a:schemeClr val="bg1"/>
            </a:solidFill>
            <a:miter lim="800000"/>
            <a:headEnd/>
            <a:tailEnd/>
          </a:ln>
          <a:effectLst/>
        </p:spPr>
        <p:txBody>
          <a:bodyPr wrap="none" anchor="ctr"/>
          <a:lstStyle/>
          <a:p>
            <a:pPr algn="ctr"/>
            <a:r>
              <a:rPr lang="fr-FR" b="1">
                <a:solidFill>
                  <a:srgbClr val="FF6600"/>
                </a:solidFill>
                <a:latin typeface="Times New Roman" pitchFamily="18" charset="0"/>
              </a:rPr>
              <a:t>2- Les caractéristiques de la perception</a:t>
            </a:r>
          </a:p>
        </p:txBody>
      </p:sp>
    </p:spTree>
  </p:cSld>
  <p:clrMapOvr>
    <a:masterClrMapping/>
  </p:clrMapOvr>
  <p:transition spd="med">
    <p:wheel spokes="1"/>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1275</Words>
  <Application>Microsoft Office PowerPoint</Application>
  <PresentationFormat>Affichage à l'écran (4:3)</PresentationFormat>
  <Paragraphs>719</Paragraphs>
  <Slides>187</Slides>
  <Notes>1</Notes>
  <HiddenSlides>0</HiddenSlides>
  <MMClips>0</MMClips>
  <ScaleCrop>false</ScaleCrop>
  <HeadingPairs>
    <vt:vector size="4" baseType="variant">
      <vt:variant>
        <vt:lpstr>Thème</vt:lpstr>
      </vt:variant>
      <vt:variant>
        <vt:i4>1</vt:i4>
      </vt:variant>
      <vt:variant>
        <vt:lpstr>Titres des diapositives</vt:lpstr>
      </vt:variant>
      <vt:variant>
        <vt:i4>187</vt:i4>
      </vt:variant>
    </vt:vector>
  </HeadingPairs>
  <TitlesOfParts>
    <vt:vector size="188" baseType="lpstr">
      <vt:lpstr>Thème Office</vt:lpstr>
      <vt:lpstr>Diapositive 1</vt:lpstr>
      <vt:lpstr>Plan</vt:lpstr>
      <vt:lpstr>Plan</vt:lpstr>
      <vt:lpstr>Plan</vt:lpstr>
      <vt:lpstr>Plan</vt:lpstr>
      <vt:lpstr>Plan</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Définitions:</vt:lpstr>
      <vt:lpstr>Définitions:</vt:lpstr>
      <vt:lpstr>Définitions:</vt:lpstr>
      <vt:lpstr>Définitions:</vt:lpstr>
      <vt:lpstr>Définitions:</vt:lpstr>
      <vt:lpstr>Définitions:</vt:lpstr>
      <vt:lpstr>Définitions:</vt:lpstr>
      <vt:lpstr>Définitions:</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Diapositive 73</vt:lpstr>
      <vt:lpstr>Diapositive 74</vt:lpstr>
      <vt:lpstr>Diapositive 75</vt:lpstr>
      <vt:lpstr>Diapositive 76</vt:lpstr>
      <vt:lpstr>Diapositive 77</vt:lpstr>
      <vt:lpstr>Diapositive 78</vt:lpstr>
      <vt:lpstr>Diapositive 79</vt:lpstr>
      <vt:lpstr>Diapositive 80</vt:lpstr>
      <vt:lpstr>Diapositive 81</vt:lpstr>
      <vt:lpstr>Diapositive 82</vt:lpstr>
      <vt:lpstr>Diapositive 83</vt:lpstr>
      <vt:lpstr>Diapositive 84</vt:lpstr>
      <vt:lpstr>Diapositive 85</vt:lpstr>
      <vt:lpstr>Diapositive 86</vt:lpstr>
      <vt:lpstr>Diapositive 87</vt:lpstr>
      <vt:lpstr>III- Les illusions multimodales</vt:lpstr>
      <vt:lpstr>Diapositive 89</vt:lpstr>
      <vt:lpstr>Diapositive 90</vt:lpstr>
      <vt:lpstr>Diapositive 91</vt:lpstr>
      <vt:lpstr>Diapositive 92</vt:lpstr>
      <vt:lpstr>Diapositive 93</vt:lpstr>
      <vt:lpstr>Diapositive 94</vt:lpstr>
      <vt:lpstr>Diapositive 95</vt:lpstr>
      <vt:lpstr>Diapositive 96</vt:lpstr>
      <vt:lpstr>Diapositive 97</vt:lpstr>
      <vt:lpstr>Diapositive 98</vt:lpstr>
      <vt:lpstr>Diapositive 99</vt:lpstr>
      <vt:lpstr>Diapositive 100</vt:lpstr>
      <vt:lpstr>Diapositive 101</vt:lpstr>
      <vt:lpstr>Diapositive 102</vt:lpstr>
      <vt:lpstr>Diapositive 103</vt:lpstr>
      <vt:lpstr>Diapositive 104</vt:lpstr>
      <vt:lpstr>Diapositive 105</vt:lpstr>
      <vt:lpstr>Diapositive 106</vt:lpstr>
      <vt:lpstr>Diapositive 107</vt:lpstr>
      <vt:lpstr>Diapositive 108</vt:lpstr>
      <vt:lpstr>Diapositive 109</vt:lpstr>
      <vt:lpstr>Diapositive 110</vt:lpstr>
      <vt:lpstr>Diapositive 111</vt:lpstr>
      <vt:lpstr>Diapositive 112</vt:lpstr>
      <vt:lpstr>Diapositive 113</vt:lpstr>
      <vt:lpstr>Diapositive 114</vt:lpstr>
      <vt:lpstr>Diapositive 115</vt:lpstr>
      <vt:lpstr>Diapositive 116</vt:lpstr>
      <vt:lpstr>Diapositive 117</vt:lpstr>
      <vt:lpstr>Diapositive 118</vt:lpstr>
      <vt:lpstr>Diapositive 119</vt:lpstr>
      <vt:lpstr>Diapositive 120</vt:lpstr>
      <vt:lpstr>Diapositive 121</vt:lpstr>
      <vt:lpstr>Diapositive 122</vt:lpstr>
      <vt:lpstr>Diapositive 123</vt:lpstr>
      <vt:lpstr>Diapositive 124</vt:lpstr>
      <vt:lpstr>Diapositive 125</vt:lpstr>
      <vt:lpstr>Diapositive 126</vt:lpstr>
      <vt:lpstr>Diapositive 127</vt:lpstr>
      <vt:lpstr>Diapositive 128</vt:lpstr>
      <vt:lpstr>Diapositive 129</vt:lpstr>
      <vt:lpstr>Diapositive 130</vt:lpstr>
      <vt:lpstr>Diapositive 131</vt:lpstr>
      <vt:lpstr>Diapositive 132</vt:lpstr>
      <vt:lpstr>Diapositive 133</vt:lpstr>
      <vt:lpstr>Diapositive 134</vt:lpstr>
      <vt:lpstr>Diapositive 135</vt:lpstr>
      <vt:lpstr>Diapositive 136</vt:lpstr>
      <vt:lpstr>Diapositive 137</vt:lpstr>
      <vt:lpstr>Diapositive 138</vt:lpstr>
      <vt:lpstr>Diapositive 139</vt:lpstr>
      <vt:lpstr>Diapositive 140</vt:lpstr>
      <vt:lpstr>Diapositive 141</vt:lpstr>
      <vt:lpstr>Diapositive 142</vt:lpstr>
      <vt:lpstr>Diapositive 143</vt:lpstr>
      <vt:lpstr>Diapositive 144</vt:lpstr>
      <vt:lpstr>Diapositive 145</vt:lpstr>
      <vt:lpstr>Diapositive 146</vt:lpstr>
      <vt:lpstr>Diapositive 147</vt:lpstr>
      <vt:lpstr>Diapositive 148</vt:lpstr>
      <vt:lpstr>Diapositive 149</vt:lpstr>
      <vt:lpstr>Diapositive 150</vt:lpstr>
      <vt:lpstr> La façon dont sont perçues les causes du comportement résulte de plusieurs antécédents : </vt:lpstr>
      <vt:lpstr>Diapositive 152</vt:lpstr>
      <vt:lpstr> La façon dont sont perçues les causes du comportement résulte de plusieurs antécédents : </vt:lpstr>
      <vt:lpstr> La façon dont sont perçues les causes du comportement résulte de plusieurs antécédents : </vt:lpstr>
      <vt:lpstr>Diapositive 155</vt:lpstr>
      <vt:lpstr>Diapositive 156</vt:lpstr>
      <vt:lpstr>Diapositive 157</vt:lpstr>
      <vt:lpstr>Les attributions du succès et de l’échec </vt:lpstr>
      <vt:lpstr>Diapositive 159</vt:lpstr>
      <vt:lpstr>Diapositive 160</vt:lpstr>
      <vt:lpstr>Diapositive 161</vt:lpstr>
      <vt:lpstr>Diapositive 162</vt:lpstr>
      <vt:lpstr>Diapositive 163</vt:lpstr>
      <vt:lpstr>Diapositive 164</vt:lpstr>
      <vt:lpstr>Diapositive 165</vt:lpstr>
      <vt:lpstr>Diapositive 166</vt:lpstr>
      <vt:lpstr>Diapositive 167</vt:lpstr>
      <vt:lpstr>Diapositive 168</vt:lpstr>
      <vt:lpstr>Diapositive 169</vt:lpstr>
      <vt:lpstr>Diapositive 170</vt:lpstr>
      <vt:lpstr>Diapositive 171</vt:lpstr>
      <vt:lpstr>Diapositive 172</vt:lpstr>
      <vt:lpstr>Diapositive 173</vt:lpstr>
      <vt:lpstr>Diapositive 174</vt:lpstr>
      <vt:lpstr>Diapositive 175</vt:lpstr>
      <vt:lpstr>Diapositive 176</vt:lpstr>
      <vt:lpstr>Diapositive 177</vt:lpstr>
      <vt:lpstr>Diapositive 178</vt:lpstr>
      <vt:lpstr>Diapositive 179</vt:lpstr>
      <vt:lpstr>Perception et Management des Ressources Humaines!</vt:lpstr>
      <vt:lpstr>Diapositive 181</vt:lpstr>
      <vt:lpstr>Diapositive 182</vt:lpstr>
      <vt:lpstr>La productivité</vt:lpstr>
      <vt:lpstr>L’absentéisme</vt:lpstr>
      <vt:lpstr>Diapositive 185</vt:lpstr>
      <vt:lpstr>Diapositive 186</vt:lpstr>
      <vt:lpstr>Diapositive 187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hom</dc:creator>
  <cp:lastModifiedBy>hp</cp:lastModifiedBy>
  <cp:revision>2</cp:revision>
  <dcterms:created xsi:type="dcterms:W3CDTF">2009-02-01T17:38:28Z</dcterms:created>
  <dcterms:modified xsi:type="dcterms:W3CDTF">2010-11-22T19:08:12Z</dcterms:modified>
</cp:coreProperties>
</file>