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262" r:id="rId4"/>
    <p:sldId id="257" r:id="rId5"/>
    <p:sldId id="258" r:id="rId6"/>
    <p:sldId id="259" r:id="rId7"/>
    <p:sldId id="261" r:id="rId8"/>
    <p:sldId id="263" r:id="rId9"/>
    <p:sldId id="264" r:id="rId10"/>
    <p:sldId id="296" r:id="rId11"/>
    <p:sldId id="266" r:id="rId12"/>
    <p:sldId id="267" r:id="rId13"/>
    <p:sldId id="269" r:id="rId14"/>
    <p:sldId id="270"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5" r:id="rId28"/>
    <p:sldId id="289" r:id="rId29"/>
    <p:sldId id="288" r:id="rId30"/>
    <p:sldId id="290" r:id="rId31"/>
    <p:sldId id="291" r:id="rId32"/>
    <p:sldId id="292" r:id="rId33"/>
    <p:sldId id="293" r:id="rId34"/>
    <p:sldId id="294" r:id="rId35"/>
    <p:sldId id="295"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136"/>
    <a:srgbClr val="F89EC7"/>
    <a:srgbClr val="D00000"/>
    <a:srgbClr val="07A4B9"/>
    <a:srgbClr val="ECCA98"/>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8" autoAdjust="0"/>
  </p:normalViewPr>
  <p:slideViewPr>
    <p:cSldViewPr>
      <p:cViewPr>
        <p:scale>
          <a:sx n="66" d="100"/>
          <a:sy n="66" d="100"/>
        </p:scale>
        <p:origin x="-630" y="5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E9116-2057-4778-A1C2-1C8D2CF548E5}" type="doc">
      <dgm:prSet loTypeId="urn:microsoft.com/office/officeart/2005/8/layout/pyramid2" loCatId="list" qsTypeId="urn:microsoft.com/office/officeart/2005/8/quickstyle/simple3" qsCatId="simple" csTypeId="urn:microsoft.com/office/officeart/2005/8/colors/accent1_2" csCatId="accent1" phldr="1"/>
      <dgm:spPr/>
    </dgm:pt>
    <dgm:pt modelId="{239B83AF-E531-4438-A033-0D58BACCAF3C}">
      <dgm:prSet phldrT="[Texte]" custT="1"/>
      <dgm:spPr>
        <a:ln>
          <a:solidFill>
            <a:srgbClr val="00B0F0"/>
          </a:solidFill>
        </a:ln>
      </dgm:spPr>
      <dgm:t>
        <a:bodyPr/>
        <a:lstStyle/>
        <a:p>
          <a:r>
            <a:rPr lang="fr-FR" sz="2800" dirty="0" smtClean="0">
              <a:latin typeface="Bell MT" pitchFamily="18" charset="0"/>
            </a:rPr>
            <a:t>Fiabilité </a:t>
          </a:r>
          <a:endParaRPr lang="fr-FR" sz="2800" dirty="0">
            <a:latin typeface="Bell MT" pitchFamily="18" charset="0"/>
          </a:endParaRPr>
        </a:p>
      </dgm:t>
    </dgm:pt>
    <dgm:pt modelId="{32550E7B-DCDA-42E4-9DCB-4E3C62E38166}" type="parTrans" cxnId="{341336E8-C861-4929-90AF-88C51C0CAC50}">
      <dgm:prSet/>
      <dgm:spPr/>
      <dgm:t>
        <a:bodyPr/>
        <a:lstStyle/>
        <a:p>
          <a:endParaRPr lang="fr-FR"/>
        </a:p>
      </dgm:t>
    </dgm:pt>
    <dgm:pt modelId="{E1D98826-EF2C-4B81-B45A-C169CB334D48}" type="sibTrans" cxnId="{341336E8-C861-4929-90AF-88C51C0CAC50}">
      <dgm:prSet/>
      <dgm:spPr/>
      <dgm:t>
        <a:bodyPr/>
        <a:lstStyle/>
        <a:p>
          <a:endParaRPr lang="fr-FR"/>
        </a:p>
      </dgm:t>
    </dgm:pt>
    <dgm:pt modelId="{9E6EC2BF-9F2E-4FEC-93D3-4EA72F485043}">
      <dgm:prSet phldrT="[Texte]" custT="1"/>
      <dgm:spPr>
        <a:ln>
          <a:solidFill>
            <a:srgbClr val="00B0F0"/>
          </a:solidFill>
        </a:ln>
      </dgm:spPr>
      <dgm:t>
        <a:bodyPr/>
        <a:lstStyle/>
        <a:p>
          <a:r>
            <a:rPr lang="fr-FR" sz="2800" dirty="0" smtClean="0">
              <a:latin typeface="Bell MT" pitchFamily="18" charset="0"/>
            </a:rPr>
            <a:t>Sécurité  </a:t>
          </a:r>
          <a:endParaRPr lang="fr-FR" sz="2800" dirty="0">
            <a:latin typeface="Bell MT" pitchFamily="18" charset="0"/>
          </a:endParaRPr>
        </a:p>
      </dgm:t>
    </dgm:pt>
    <dgm:pt modelId="{33B9ED6E-F61F-4FE6-8688-0A3A364F5E48}" type="parTrans" cxnId="{1EB472F2-6616-45BD-9AEF-8746A84931A6}">
      <dgm:prSet/>
      <dgm:spPr/>
      <dgm:t>
        <a:bodyPr/>
        <a:lstStyle/>
        <a:p>
          <a:endParaRPr lang="fr-FR"/>
        </a:p>
      </dgm:t>
    </dgm:pt>
    <dgm:pt modelId="{BC702745-E66B-4E45-961E-AD04821CF319}" type="sibTrans" cxnId="{1EB472F2-6616-45BD-9AEF-8746A84931A6}">
      <dgm:prSet/>
      <dgm:spPr/>
      <dgm:t>
        <a:bodyPr/>
        <a:lstStyle/>
        <a:p>
          <a:endParaRPr lang="fr-FR"/>
        </a:p>
      </dgm:t>
    </dgm:pt>
    <dgm:pt modelId="{EDD0F8DB-B9B2-4F8B-8F22-A4B977C7B282}">
      <dgm:prSet phldrT="[Texte]" custT="1"/>
      <dgm:spPr>
        <a:ln>
          <a:solidFill>
            <a:srgbClr val="00B0F0"/>
          </a:solidFill>
        </a:ln>
      </dgm:spPr>
      <dgm:t>
        <a:bodyPr/>
        <a:lstStyle/>
        <a:p>
          <a:r>
            <a:rPr lang="fr-FR" sz="2800" dirty="0" smtClean="0">
              <a:latin typeface="Bell MT" pitchFamily="18" charset="0"/>
            </a:rPr>
            <a:t>Disponibilité </a:t>
          </a:r>
          <a:endParaRPr lang="fr-FR" sz="2800" dirty="0">
            <a:latin typeface="Bell MT" pitchFamily="18" charset="0"/>
          </a:endParaRPr>
        </a:p>
      </dgm:t>
    </dgm:pt>
    <dgm:pt modelId="{538B450B-65DD-423E-AAD2-8BC0D17B29D8}" type="parTrans" cxnId="{9BF0567B-DB44-4D2D-B9E3-86E7AA197D1E}">
      <dgm:prSet/>
      <dgm:spPr/>
      <dgm:t>
        <a:bodyPr/>
        <a:lstStyle/>
        <a:p>
          <a:endParaRPr lang="fr-FR"/>
        </a:p>
      </dgm:t>
    </dgm:pt>
    <dgm:pt modelId="{5EE84B9D-1157-4400-8D94-E2C2B373DB84}" type="sibTrans" cxnId="{9BF0567B-DB44-4D2D-B9E3-86E7AA197D1E}">
      <dgm:prSet/>
      <dgm:spPr/>
      <dgm:t>
        <a:bodyPr/>
        <a:lstStyle/>
        <a:p>
          <a:endParaRPr lang="fr-FR"/>
        </a:p>
      </dgm:t>
    </dgm:pt>
    <dgm:pt modelId="{EABFDF71-12B0-4E9D-90F5-DD1D4A9A476F}">
      <dgm:prSet/>
      <dgm:spPr>
        <a:ln>
          <a:solidFill>
            <a:srgbClr val="00B0F0"/>
          </a:solidFill>
        </a:ln>
      </dgm:spPr>
      <dgm:t>
        <a:bodyPr/>
        <a:lstStyle/>
        <a:p>
          <a:r>
            <a:rPr lang="fr-FR" dirty="0" smtClean="0">
              <a:latin typeface="Bell MT" pitchFamily="18" charset="0"/>
            </a:rPr>
            <a:t>intégration</a:t>
          </a:r>
          <a:endParaRPr lang="fr-FR" dirty="0">
            <a:latin typeface="Bell MT" pitchFamily="18" charset="0"/>
          </a:endParaRPr>
        </a:p>
      </dgm:t>
    </dgm:pt>
    <dgm:pt modelId="{1EC22F7D-2E7F-4AF1-8060-210D7227CD29}" type="parTrans" cxnId="{C5C7A68E-CE73-41B0-8DD1-84B5FD4F0FA0}">
      <dgm:prSet/>
      <dgm:spPr/>
      <dgm:t>
        <a:bodyPr/>
        <a:lstStyle/>
        <a:p>
          <a:endParaRPr lang="fr-FR"/>
        </a:p>
      </dgm:t>
    </dgm:pt>
    <dgm:pt modelId="{B0421983-61AD-4B8C-B725-113005D80EDD}" type="sibTrans" cxnId="{C5C7A68E-CE73-41B0-8DD1-84B5FD4F0FA0}">
      <dgm:prSet/>
      <dgm:spPr/>
      <dgm:t>
        <a:bodyPr/>
        <a:lstStyle/>
        <a:p>
          <a:endParaRPr lang="fr-FR"/>
        </a:p>
      </dgm:t>
    </dgm:pt>
    <dgm:pt modelId="{A8D76CA1-4160-4C59-A131-916B8E54F534}" type="pres">
      <dgm:prSet presAssocID="{314E9116-2057-4778-A1C2-1C8D2CF548E5}" presName="compositeShape" presStyleCnt="0">
        <dgm:presLayoutVars>
          <dgm:dir/>
          <dgm:resizeHandles/>
        </dgm:presLayoutVars>
      </dgm:prSet>
      <dgm:spPr/>
    </dgm:pt>
    <dgm:pt modelId="{E94BE2C2-6E2E-4FB0-B2EE-13982B5C35AB}" type="pres">
      <dgm:prSet presAssocID="{314E9116-2057-4778-A1C2-1C8D2CF548E5}" presName="pyramid" presStyleLbl="node1" presStyleIdx="0" presStyleCnt="1" custLinFactNeighborX="24"/>
      <dgm:spPr>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fr-FR"/>
        </a:p>
      </dgm:t>
    </dgm:pt>
    <dgm:pt modelId="{2AB49BFB-0C32-47B0-8EC2-DC4C7720EF41}" type="pres">
      <dgm:prSet presAssocID="{314E9116-2057-4778-A1C2-1C8D2CF548E5}" presName="theList" presStyleCnt="0"/>
      <dgm:spPr/>
    </dgm:pt>
    <dgm:pt modelId="{ABFB29B4-A83D-45B9-8B63-4BD1C4C6D849}" type="pres">
      <dgm:prSet presAssocID="{239B83AF-E531-4438-A033-0D58BACCAF3C}" presName="aNode" presStyleLbl="fgAcc1" presStyleIdx="0" presStyleCnt="4">
        <dgm:presLayoutVars>
          <dgm:bulletEnabled val="1"/>
        </dgm:presLayoutVars>
      </dgm:prSet>
      <dgm:spPr/>
      <dgm:t>
        <a:bodyPr/>
        <a:lstStyle/>
        <a:p>
          <a:endParaRPr lang="fr-FR"/>
        </a:p>
      </dgm:t>
    </dgm:pt>
    <dgm:pt modelId="{73C65191-1A2C-41DD-ABB2-83919B30AC93}" type="pres">
      <dgm:prSet presAssocID="{239B83AF-E531-4438-A033-0D58BACCAF3C}" presName="aSpace" presStyleCnt="0"/>
      <dgm:spPr/>
    </dgm:pt>
    <dgm:pt modelId="{BD096247-C38B-459A-B146-1694B7A00371}" type="pres">
      <dgm:prSet presAssocID="{9E6EC2BF-9F2E-4FEC-93D3-4EA72F485043}" presName="aNode" presStyleLbl="fgAcc1" presStyleIdx="1" presStyleCnt="4">
        <dgm:presLayoutVars>
          <dgm:bulletEnabled val="1"/>
        </dgm:presLayoutVars>
      </dgm:prSet>
      <dgm:spPr/>
      <dgm:t>
        <a:bodyPr/>
        <a:lstStyle/>
        <a:p>
          <a:endParaRPr lang="fr-FR"/>
        </a:p>
      </dgm:t>
    </dgm:pt>
    <dgm:pt modelId="{858F7B93-2ADD-4B8F-BA39-B05EB729BDF9}" type="pres">
      <dgm:prSet presAssocID="{9E6EC2BF-9F2E-4FEC-93D3-4EA72F485043}" presName="aSpace" presStyleCnt="0"/>
      <dgm:spPr/>
    </dgm:pt>
    <dgm:pt modelId="{468F1FE8-88B3-4CC4-A0BE-1FF5627C7967}" type="pres">
      <dgm:prSet presAssocID="{EDD0F8DB-B9B2-4F8B-8F22-A4B977C7B282}" presName="aNode" presStyleLbl="fgAcc1" presStyleIdx="2" presStyleCnt="4">
        <dgm:presLayoutVars>
          <dgm:bulletEnabled val="1"/>
        </dgm:presLayoutVars>
      </dgm:prSet>
      <dgm:spPr/>
      <dgm:t>
        <a:bodyPr/>
        <a:lstStyle/>
        <a:p>
          <a:endParaRPr lang="fr-FR"/>
        </a:p>
      </dgm:t>
    </dgm:pt>
    <dgm:pt modelId="{1B1E2D26-67F0-45D8-A983-8518DB56FBD2}" type="pres">
      <dgm:prSet presAssocID="{EDD0F8DB-B9B2-4F8B-8F22-A4B977C7B282}" presName="aSpace" presStyleCnt="0"/>
      <dgm:spPr/>
    </dgm:pt>
    <dgm:pt modelId="{8967DA9A-2E7B-41BD-B526-0CD0169C2F01}" type="pres">
      <dgm:prSet presAssocID="{EABFDF71-12B0-4E9D-90F5-DD1D4A9A476F}" presName="aNode" presStyleLbl="fgAcc1" presStyleIdx="3" presStyleCnt="4">
        <dgm:presLayoutVars>
          <dgm:bulletEnabled val="1"/>
        </dgm:presLayoutVars>
      </dgm:prSet>
      <dgm:spPr/>
      <dgm:t>
        <a:bodyPr/>
        <a:lstStyle/>
        <a:p>
          <a:endParaRPr lang="fr-FR"/>
        </a:p>
      </dgm:t>
    </dgm:pt>
    <dgm:pt modelId="{AA866A70-6A8C-4D0D-963D-6CEA07BA8CE4}" type="pres">
      <dgm:prSet presAssocID="{EABFDF71-12B0-4E9D-90F5-DD1D4A9A476F}" presName="aSpace" presStyleCnt="0"/>
      <dgm:spPr/>
    </dgm:pt>
  </dgm:ptLst>
  <dgm:cxnLst>
    <dgm:cxn modelId="{E6C33585-E700-4451-B1D2-9732005D36BD}" type="presOf" srcId="{239B83AF-E531-4438-A033-0D58BACCAF3C}" destId="{ABFB29B4-A83D-45B9-8B63-4BD1C4C6D849}" srcOrd="0" destOrd="0" presId="urn:microsoft.com/office/officeart/2005/8/layout/pyramid2"/>
    <dgm:cxn modelId="{9BF0567B-DB44-4D2D-B9E3-86E7AA197D1E}" srcId="{314E9116-2057-4778-A1C2-1C8D2CF548E5}" destId="{EDD0F8DB-B9B2-4F8B-8F22-A4B977C7B282}" srcOrd="2" destOrd="0" parTransId="{538B450B-65DD-423E-AAD2-8BC0D17B29D8}" sibTransId="{5EE84B9D-1157-4400-8D94-E2C2B373DB84}"/>
    <dgm:cxn modelId="{1EB472F2-6616-45BD-9AEF-8746A84931A6}" srcId="{314E9116-2057-4778-A1C2-1C8D2CF548E5}" destId="{9E6EC2BF-9F2E-4FEC-93D3-4EA72F485043}" srcOrd="1" destOrd="0" parTransId="{33B9ED6E-F61F-4FE6-8688-0A3A364F5E48}" sibTransId="{BC702745-E66B-4E45-961E-AD04821CF319}"/>
    <dgm:cxn modelId="{C5C7A68E-CE73-41B0-8DD1-84B5FD4F0FA0}" srcId="{314E9116-2057-4778-A1C2-1C8D2CF548E5}" destId="{EABFDF71-12B0-4E9D-90F5-DD1D4A9A476F}" srcOrd="3" destOrd="0" parTransId="{1EC22F7D-2E7F-4AF1-8060-210D7227CD29}" sibTransId="{B0421983-61AD-4B8C-B725-113005D80EDD}"/>
    <dgm:cxn modelId="{2EA9E1CD-54C7-4F6C-A6B5-4E5500166031}" type="presOf" srcId="{9E6EC2BF-9F2E-4FEC-93D3-4EA72F485043}" destId="{BD096247-C38B-459A-B146-1694B7A00371}" srcOrd="0" destOrd="0" presId="urn:microsoft.com/office/officeart/2005/8/layout/pyramid2"/>
    <dgm:cxn modelId="{5A996EDF-3172-441D-AAD0-2F4F1B387D96}" type="presOf" srcId="{EABFDF71-12B0-4E9D-90F5-DD1D4A9A476F}" destId="{8967DA9A-2E7B-41BD-B526-0CD0169C2F01}" srcOrd="0" destOrd="0" presId="urn:microsoft.com/office/officeart/2005/8/layout/pyramid2"/>
    <dgm:cxn modelId="{E3AE9451-A089-4E40-90A6-2B868C90EBDA}" type="presOf" srcId="{314E9116-2057-4778-A1C2-1C8D2CF548E5}" destId="{A8D76CA1-4160-4C59-A131-916B8E54F534}" srcOrd="0" destOrd="0" presId="urn:microsoft.com/office/officeart/2005/8/layout/pyramid2"/>
    <dgm:cxn modelId="{3B918EFD-6105-4504-A01B-CA6816F52C83}" type="presOf" srcId="{EDD0F8DB-B9B2-4F8B-8F22-A4B977C7B282}" destId="{468F1FE8-88B3-4CC4-A0BE-1FF5627C7967}" srcOrd="0" destOrd="0" presId="urn:microsoft.com/office/officeart/2005/8/layout/pyramid2"/>
    <dgm:cxn modelId="{341336E8-C861-4929-90AF-88C51C0CAC50}" srcId="{314E9116-2057-4778-A1C2-1C8D2CF548E5}" destId="{239B83AF-E531-4438-A033-0D58BACCAF3C}" srcOrd="0" destOrd="0" parTransId="{32550E7B-DCDA-42E4-9DCB-4E3C62E38166}" sibTransId="{E1D98826-EF2C-4B81-B45A-C169CB334D48}"/>
    <dgm:cxn modelId="{19A2BBD9-910E-45A0-BC28-2B616CA025D6}" type="presParOf" srcId="{A8D76CA1-4160-4C59-A131-916B8E54F534}" destId="{E94BE2C2-6E2E-4FB0-B2EE-13982B5C35AB}" srcOrd="0" destOrd="0" presId="urn:microsoft.com/office/officeart/2005/8/layout/pyramid2"/>
    <dgm:cxn modelId="{EF3B2670-578B-47F3-A034-9206FF71A0AA}" type="presParOf" srcId="{A8D76CA1-4160-4C59-A131-916B8E54F534}" destId="{2AB49BFB-0C32-47B0-8EC2-DC4C7720EF41}" srcOrd="1" destOrd="0" presId="urn:microsoft.com/office/officeart/2005/8/layout/pyramid2"/>
    <dgm:cxn modelId="{ED5FE9DB-CD4F-4050-9621-45ADFA64283C}" type="presParOf" srcId="{2AB49BFB-0C32-47B0-8EC2-DC4C7720EF41}" destId="{ABFB29B4-A83D-45B9-8B63-4BD1C4C6D849}" srcOrd="0" destOrd="0" presId="urn:microsoft.com/office/officeart/2005/8/layout/pyramid2"/>
    <dgm:cxn modelId="{177A38E5-7384-44D3-B72A-EA5BB771EFB0}" type="presParOf" srcId="{2AB49BFB-0C32-47B0-8EC2-DC4C7720EF41}" destId="{73C65191-1A2C-41DD-ABB2-83919B30AC93}" srcOrd="1" destOrd="0" presId="urn:microsoft.com/office/officeart/2005/8/layout/pyramid2"/>
    <dgm:cxn modelId="{5258ED9E-A2D4-451C-A029-01B8C5D89720}" type="presParOf" srcId="{2AB49BFB-0C32-47B0-8EC2-DC4C7720EF41}" destId="{BD096247-C38B-459A-B146-1694B7A00371}" srcOrd="2" destOrd="0" presId="urn:microsoft.com/office/officeart/2005/8/layout/pyramid2"/>
    <dgm:cxn modelId="{F630EE3D-8C43-484C-8940-EBE713076B8B}" type="presParOf" srcId="{2AB49BFB-0C32-47B0-8EC2-DC4C7720EF41}" destId="{858F7B93-2ADD-4B8F-BA39-B05EB729BDF9}" srcOrd="3" destOrd="0" presId="urn:microsoft.com/office/officeart/2005/8/layout/pyramid2"/>
    <dgm:cxn modelId="{68163FD0-08DE-4B2D-8982-1CB1FD03ECCA}" type="presParOf" srcId="{2AB49BFB-0C32-47B0-8EC2-DC4C7720EF41}" destId="{468F1FE8-88B3-4CC4-A0BE-1FF5627C7967}" srcOrd="4" destOrd="0" presId="urn:microsoft.com/office/officeart/2005/8/layout/pyramid2"/>
    <dgm:cxn modelId="{03562B9F-2098-4C98-85A3-F99EF87C0A4B}" type="presParOf" srcId="{2AB49BFB-0C32-47B0-8EC2-DC4C7720EF41}" destId="{1B1E2D26-67F0-45D8-A983-8518DB56FBD2}" srcOrd="5" destOrd="0" presId="urn:microsoft.com/office/officeart/2005/8/layout/pyramid2"/>
    <dgm:cxn modelId="{56105651-8C85-4A1B-9196-60153E6838AC}" type="presParOf" srcId="{2AB49BFB-0C32-47B0-8EC2-DC4C7720EF41}" destId="{8967DA9A-2E7B-41BD-B526-0CD0169C2F01}" srcOrd="6" destOrd="0" presId="urn:microsoft.com/office/officeart/2005/8/layout/pyramid2"/>
    <dgm:cxn modelId="{331F34A5-70B9-4085-B65A-FE579ADA8FC9}" type="presParOf" srcId="{2AB49BFB-0C32-47B0-8EC2-DC4C7720EF41}" destId="{AA866A70-6A8C-4D0D-963D-6CEA07BA8CE4}"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BE2C2-6E2E-4FB0-B2EE-13982B5C35AB}">
      <dsp:nvSpPr>
        <dsp:cNvPr id="0" name=""/>
        <dsp:cNvSpPr/>
      </dsp:nvSpPr>
      <dsp:spPr>
        <a:xfrm>
          <a:off x="712175" y="0"/>
          <a:ext cx="4064000" cy="4064000"/>
        </a:xfrm>
        <a:prstGeom prst="triangle">
          <a:avLst/>
        </a:prstGeom>
        <a:solidFill>
          <a:schemeClr val="accent5">
            <a:lumMod val="20000"/>
            <a:lumOff val="8000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2">
          <a:scrgbClr r="0" g="0" b="0"/>
        </a:fillRef>
        <a:effectRef idx="1">
          <a:scrgbClr r="0" g="0" b="0"/>
        </a:effectRef>
        <a:fontRef idx="minor">
          <a:schemeClr val="dk1"/>
        </a:fontRef>
      </dsp:style>
    </dsp:sp>
    <dsp:sp modelId="{ABFB29B4-A83D-45B9-8B63-4BD1C4C6D849}">
      <dsp:nvSpPr>
        <dsp:cNvPr id="0" name=""/>
        <dsp:cNvSpPr/>
      </dsp:nvSpPr>
      <dsp:spPr>
        <a:xfrm>
          <a:off x="2743199" y="406796"/>
          <a:ext cx="2641600" cy="722312"/>
        </a:xfrm>
        <a:prstGeom prst="roundRect">
          <a:avLst/>
        </a:prstGeom>
        <a:solidFill>
          <a:schemeClr val="lt1">
            <a:alpha val="90000"/>
            <a:hueOff val="0"/>
            <a:satOff val="0"/>
            <a:lumOff val="0"/>
            <a:alphaOff val="0"/>
          </a:schemeClr>
        </a:solidFill>
        <a:ln w="9525" cap="flat" cmpd="sng" algn="ctr">
          <a:solidFill>
            <a:srgbClr val="00B0F0"/>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latin typeface="Bell MT" pitchFamily="18" charset="0"/>
            </a:rPr>
            <a:t>Fiabilité </a:t>
          </a:r>
          <a:endParaRPr lang="fr-FR" sz="2800" kern="1200" dirty="0">
            <a:latin typeface="Bell MT" pitchFamily="18" charset="0"/>
          </a:endParaRPr>
        </a:p>
      </dsp:txBody>
      <dsp:txXfrm>
        <a:off x="2778459" y="442056"/>
        <a:ext cx="2571080" cy="651792"/>
      </dsp:txXfrm>
    </dsp:sp>
    <dsp:sp modelId="{BD096247-C38B-459A-B146-1694B7A00371}">
      <dsp:nvSpPr>
        <dsp:cNvPr id="0" name=""/>
        <dsp:cNvSpPr/>
      </dsp:nvSpPr>
      <dsp:spPr>
        <a:xfrm>
          <a:off x="2743199" y="1219398"/>
          <a:ext cx="2641600" cy="722312"/>
        </a:xfrm>
        <a:prstGeom prst="roundRect">
          <a:avLst/>
        </a:prstGeom>
        <a:solidFill>
          <a:schemeClr val="lt1">
            <a:alpha val="90000"/>
            <a:hueOff val="0"/>
            <a:satOff val="0"/>
            <a:lumOff val="0"/>
            <a:alphaOff val="0"/>
          </a:schemeClr>
        </a:solidFill>
        <a:ln w="9525" cap="flat" cmpd="sng" algn="ctr">
          <a:solidFill>
            <a:srgbClr val="00B0F0"/>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latin typeface="Bell MT" pitchFamily="18" charset="0"/>
            </a:rPr>
            <a:t>Sécurité  </a:t>
          </a:r>
          <a:endParaRPr lang="fr-FR" sz="2800" kern="1200" dirty="0">
            <a:latin typeface="Bell MT" pitchFamily="18" charset="0"/>
          </a:endParaRPr>
        </a:p>
      </dsp:txBody>
      <dsp:txXfrm>
        <a:off x="2778459" y="1254658"/>
        <a:ext cx="2571080" cy="651792"/>
      </dsp:txXfrm>
    </dsp:sp>
    <dsp:sp modelId="{468F1FE8-88B3-4CC4-A0BE-1FF5627C7967}">
      <dsp:nvSpPr>
        <dsp:cNvPr id="0" name=""/>
        <dsp:cNvSpPr/>
      </dsp:nvSpPr>
      <dsp:spPr>
        <a:xfrm>
          <a:off x="2743199" y="2032000"/>
          <a:ext cx="2641600" cy="722312"/>
        </a:xfrm>
        <a:prstGeom prst="roundRect">
          <a:avLst/>
        </a:prstGeom>
        <a:solidFill>
          <a:schemeClr val="lt1">
            <a:alpha val="90000"/>
            <a:hueOff val="0"/>
            <a:satOff val="0"/>
            <a:lumOff val="0"/>
            <a:alphaOff val="0"/>
          </a:schemeClr>
        </a:solidFill>
        <a:ln w="9525" cap="flat" cmpd="sng" algn="ctr">
          <a:solidFill>
            <a:srgbClr val="00B0F0"/>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latin typeface="Bell MT" pitchFamily="18" charset="0"/>
            </a:rPr>
            <a:t>Disponibilité </a:t>
          </a:r>
          <a:endParaRPr lang="fr-FR" sz="2800" kern="1200" dirty="0">
            <a:latin typeface="Bell MT" pitchFamily="18" charset="0"/>
          </a:endParaRPr>
        </a:p>
      </dsp:txBody>
      <dsp:txXfrm>
        <a:off x="2778459" y="2067260"/>
        <a:ext cx="2571080" cy="651792"/>
      </dsp:txXfrm>
    </dsp:sp>
    <dsp:sp modelId="{8967DA9A-2E7B-41BD-B526-0CD0169C2F01}">
      <dsp:nvSpPr>
        <dsp:cNvPr id="0" name=""/>
        <dsp:cNvSpPr/>
      </dsp:nvSpPr>
      <dsp:spPr>
        <a:xfrm>
          <a:off x="2743199" y="2844601"/>
          <a:ext cx="2641600" cy="722312"/>
        </a:xfrm>
        <a:prstGeom prst="roundRect">
          <a:avLst/>
        </a:prstGeom>
        <a:solidFill>
          <a:schemeClr val="lt1">
            <a:alpha val="90000"/>
            <a:hueOff val="0"/>
            <a:satOff val="0"/>
            <a:lumOff val="0"/>
            <a:alphaOff val="0"/>
          </a:schemeClr>
        </a:solidFill>
        <a:ln w="9525" cap="flat" cmpd="sng" algn="ctr">
          <a:solidFill>
            <a:srgbClr val="00B0F0"/>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fr-FR" sz="3100" kern="1200" dirty="0" smtClean="0">
              <a:latin typeface="Bell MT" pitchFamily="18" charset="0"/>
            </a:rPr>
            <a:t>intégration</a:t>
          </a:r>
          <a:endParaRPr lang="fr-FR" sz="3100" kern="1200" dirty="0">
            <a:latin typeface="Bell MT" pitchFamily="18" charset="0"/>
          </a:endParaRPr>
        </a:p>
      </dsp:txBody>
      <dsp:txXfrm>
        <a:off x="2778459" y="2879861"/>
        <a:ext cx="2571080" cy="6517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0F875-B8C8-49CC-9B68-87AB4C0D7E80}" type="datetimeFigureOut">
              <a:rPr lang="fr-FR" smtClean="0"/>
              <a:t>21/06/2013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6A3E20-7BF5-4930-AFAB-EF773C31AE49}" type="slidenum">
              <a:rPr lang="fr-FR" smtClean="0"/>
              <a:t>‹N°›</a:t>
            </a:fld>
            <a:endParaRPr lang="fr-FR"/>
          </a:p>
        </p:txBody>
      </p:sp>
    </p:spTree>
    <p:extLst>
      <p:ext uri="{BB962C8B-B14F-4D97-AF65-F5344CB8AC3E}">
        <p14:creationId xmlns:p14="http://schemas.microsoft.com/office/powerpoint/2010/main" val="231280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Monsieur</a:t>
            </a:r>
            <a:r>
              <a:rPr lang="fr-FR" baseline="0" dirty="0" smtClean="0"/>
              <a:t> le président, honorable jury, aimable assistance j’ai l’honneur de soumettre à votre appréciation le résultat de mon projet de fin d’études effectué au sein de Omnidata, et intitulé « Refonte de la solution de </a:t>
            </a:r>
            <a:r>
              <a:rPr lang="fr-FR" baseline="0" dirty="0" err="1" smtClean="0"/>
              <a:t>reporting</a:t>
            </a:r>
            <a:r>
              <a:rPr lang="fr-FR" baseline="0" dirty="0" smtClean="0"/>
              <a:t> réglementaire bancaire </a:t>
            </a:r>
            <a:r>
              <a:rPr lang="fr-FR" baseline="0" dirty="0" err="1" smtClean="0"/>
              <a:t>pr</a:t>
            </a:r>
            <a:r>
              <a:rPr lang="fr-FR" baseline="0" dirty="0" smtClean="0"/>
              <a:t> les  marchés des changes et monétaires ». Le projet a été réalisé par moi-même Ilham BELGHOUL et  supervisé par Madame Hanane el be9ali (côté ENSIAS) et par M </a:t>
            </a:r>
            <a:r>
              <a:rPr lang="fr-FR" baseline="0" dirty="0" err="1" smtClean="0"/>
              <a:t>Akram</a:t>
            </a:r>
            <a:r>
              <a:rPr lang="fr-FR" baseline="0" dirty="0" smtClean="0"/>
              <a:t> </a:t>
            </a:r>
            <a:r>
              <a:rPr lang="fr-FR" baseline="0" dirty="0" err="1" smtClean="0"/>
              <a:t>Zouhair</a:t>
            </a:r>
            <a:r>
              <a:rPr lang="fr-FR" baseline="0" dirty="0" smtClean="0"/>
              <a:t> ,et sera jugé par Mr. Abdelaziz </a:t>
            </a:r>
            <a:r>
              <a:rPr lang="fr-FR" baseline="0" dirty="0" err="1" smtClean="0"/>
              <a:t>Doukali</a:t>
            </a:r>
            <a:r>
              <a:rPr lang="fr-FR" baseline="0" dirty="0" smtClean="0"/>
              <a:t> (président du jury) et par M. </a:t>
            </a:r>
            <a:r>
              <a:rPr lang="fr-FR" baseline="0" dirty="0" err="1" smtClean="0"/>
              <a:t>boubker</a:t>
            </a:r>
            <a:r>
              <a:rPr lang="fr-FR" baseline="0" dirty="0" smtClean="0"/>
              <a:t> </a:t>
            </a:r>
            <a:r>
              <a:rPr lang="fr-FR" baseline="0" dirty="0" err="1" smtClean="0"/>
              <a:t>regragi</a:t>
            </a:r>
            <a:r>
              <a:rPr lang="fr-FR" baseline="0" dirty="0" smtClean="0"/>
              <a:t> examinateur du rapport.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a:t>
            </a:fld>
            <a:endParaRPr lang="fr-FR"/>
          </a:p>
        </p:txBody>
      </p:sp>
    </p:spTree>
    <p:extLst>
      <p:ext uri="{BB962C8B-B14F-4D97-AF65-F5344CB8AC3E}">
        <p14:creationId xmlns:p14="http://schemas.microsoft.com/office/powerpoint/2010/main" val="2956759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81000" indent="-381000" defTabSz="800100" eaLnBrk="0" hangingPunct="0">
              <a:lnSpc>
                <a:spcPct val="120000"/>
              </a:lnSpc>
              <a:spcBef>
                <a:spcPct val="55000"/>
              </a:spcBef>
              <a:buClr>
                <a:srgbClr val="CC3300"/>
              </a:buClr>
              <a:buFont typeface="+mj-lt"/>
              <a:buAutoNum type="arabicPeriod"/>
              <a:defRPr/>
            </a:pPr>
            <a:r>
              <a:rPr lang="fr-FR" b="1" i="0" u="sng" kern="0" dirty="0" smtClean="0">
                <a:solidFill>
                  <a:srgbClr val="4D4D4D"/>
                </a:solidFill>
                <a:latin typeface="+mn-lt"/>
                <a:cs typeface="+mn-cs"/>
              </a:rPr>
              <a:t>Gestion d’entrepôt</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smtClean="0">
                <a:solidFill>
                  <a:srgbClr val="4D4D4D"/>
                </a:solidFill>
                <a:latin typeface="+mn-lt"/>
              </a:rPr>
              <a:t>Charger les données</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smtClean="0">
                <a:solidFill>
                  <a:srgbClr val="4D4D4D"/>
                </a:solidFill>
                <a:latin typeface="+mn-lt"/>
              </a:rPr>
              <a:t>Visualiser ou modifier les données.</a:t>
            </a:r>
          </a:p>
          <a:p>
            <a:pPr marL="857250" lvl="1" indent="-285750" defTabSz="800100" eaLnBrk="0" hangingPunct="0">
              <a:lnSpc>
                <a:spcPct val="120000"/>
              </a:lnSpc>
              <a:spcBef>
                <a:spcPct val="35000"/>
              </a:spcBef>
              <a:buClr>
                <a:srgbClr val="969696"/>
              </a:buClr>
              <a:buSzPct val="95000"/>
              <a:buFont typeface="+mj-lt"/>
              <a:buAutoNum type="arabicPeriod"/>
              <a:defRPr/>
            </a:pPr>
            <a:endParaRPr lang="fr-FR" sz="1400" i="0" kern="0" dirty="0" smtClean="0">
              <a:solidFill>
                <a:srgbClr val="4D4D4D"/>
              </a:solidFill>
              <a:latin typeface="+mn-lt"/>
            </a:endParaRPr>
          </a:p>
          <a:p>
            <a:pPr marL="381000" indent="-381000" defTabSz="800100" eaLnBrk="0" hangingPunct="0">
              <a:lnSpc>
                <a:spcPct val="120000"/>
              </a:lnSpc>
              <a:spcBef>
                <a:spcPct val="55000"/>
              </a:spcBef>
              <a:buClr>
                <a:srgbClr val="CC3300"/>
              </a:buClr>
              <a:buFont typeface="+mj-lt"/>
              <a:buAutoNum type="arabicPeriod"/>
              <a:defRPr/>
            </a:pPr>
            <a:r>
              <a:rPr lang="fr-FR" b="1" i="0" u="sng" kern="0" dirty="0" smtClean="0">
                <a:solidFill>
                  <a:srgbClr val="4D4D4D"/>
                </a:solidFill>
                <a:latin typeface="+mn-lt"/>
                <a:cs typeface="+mn-cs"/>
              </a:rPr>
              <a:t>Traitement et édition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smtClean="0">
                <a:solidFill>
                  <a:srgbClr val="4D4D4D"/>
                </a:solidFill>
                <a:latin typeface="+mn-lt"/>
              </a:rPr>
              <a:t>Contrôler les données chargées </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smtClean="0">
                <a:solidFill>
                  <a:srgbClr val="4D4D4D"/>
                </a:solidFill>
                <a:latin typeface="+mn-lt"/>
              </a:rPr>
              <a:t>Générer le fichier XML</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smtClean="0">
                <a:solidFill>
                  <a:srgbClr val="4D4D4D"/>
                </a:solidFill>
                <a:latin typeface="+mn-lt"/>
              </a:rPr>
              <a:t>Lire le fichier retour</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endParaRPr lang="fr-FR" sz="1600" i="0" kern="0" dirty="0" smtClean="0">
              <a:solidFill>
                <a:srgbClr val="4D4D4D"/>
              </a:solidFill>
              <a:latin typeface="+mn-lt"/>
            </a:endParaRPr>
          </a:p>
          <a:p>
            <a:pPr marL="381000" lvl="1" indent="-381000" defTabSz="800100" eaLnBrk="0" hangingPunct="0">
              <a:lnSpc>
                <a:spcPct val="120000"/>
              </a:lnSpc>
              <a:spcBef>
                <a:spcPct val="55000"/>
              </a:spcBef>
              <a:buClr>
                <a:srgbClr val="CC3300"/>
              </a:buClr>
              <a:buSzPct val="95000"/>
              <a:buFont typeface="+mj-lt"/>
              <a:buAutoNum type="arabicPeriod" startAt="3"/>
              <a:defRPr/>
            </a:pPr>
            <a:r>
              <a:rPr lang="fr-FR" b="1" i="0" u="sng" kern="0" dirty="0" smtClean="0">
                <a:solidFill>
                  <a:srgbClr val="4D4D4D"/>
                </a:solidFill>
                <a:latin typeface="+mn-lt"/>
                <a:cs typeface="+mn-cs"/>
              </a:rPr>
              <a:t>Administration</a:t>
            </a:r>
          </a:p>
          <a:p>
            <a:pPr marL="857250" lvl="1" indent="-285750" defTabSz="800100" eaLnBrk="0" hangingPunct="0">
              <a:lnSpc>
                <a:spcPct val="120000"/>
              </a:lnSpc>
              <a:spcBef>
                <a:spcPct val="35000"/>
              </a:spcBef>
              <a:buClr>
                <a:srgbClr val="969696"/>
              </a:buClr>
              <a:buSzPct val="95000"/>
              <a:buFont typeface="Monotype Sorts" pitchFamily="2" charset="2"/>
              <a:buChar char="è"/>
              <a:defRPr/>
            </a:pPr>
            <a:r>
              <a:rPr lang="fr-FR" sz="1600" i="0" kern="0" dirty="0" smtClean="0">
                <a:solidFill>
                  <a:srgbClr val="4D4D4D"/>
                </a:solidFill>
                <a:latin typeface="+mn-lt"/>
              </a:rPr>
              <a:t>Gérer les profils/utilisateurs</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11</a:t>
            </a:fld>
            <a:endParaRPr lang="fr-FR"/>
          </a:p>
        </p:txBody>
      </p:sp>
    </p:spTree>
    <p:extLst>
      <p:ext uri="{BB962C8B-B14F-4D97-AF65-F5344CB8AC3E}">
        <p14:creationId xmlns:p14="http://schemas.microsoft.com/office/powerpoint/2010/main" val="2776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garantir</a:t>
            </a:r>
            <a:r>
              <a:rPr lang="fr-FR" baseline="0" dirty="0" smtClean="0"/>
              <a:t> un </a:t>
            </a:r>
            <a:r>
              <a:rPr lang="fr-FR" baseline="0" dirty="0" err="1" smtClean="0"/>
              <a:t>accés</a:t>
            </a:r>
            <a:r>
              <a:rPr lang="fr-FR" baseline="0" dirty="0" smtClean="0"/>
              <a:t> sécurisé aux </a:t>
            </a:r>
            <a:r>
              <a:rPr lang="fr-FR" baseline="0" dirty="0" err="1" smtClean="0"/>
              <a:t>diff</a:t>
            </a:r>
            <a:r>
              <a:rPr lang="fr-FR" baseline="0" dirty="0" smtClean="0"/>
              <a:t> modules de la solution et </a:t>
            </a:r>
            <a:r>
              <a:rPr lang="fr-FR" baseline="0" dirty="0" err="1" smtClean="0"/>
              <a:t>jé</a:t>
            </a:r>
            <a:r>
              <a:rPr lang="fr-FR" baseline="0" dirty="0" smtClean="0"/>
              <a:t> essayer au </a:t>
            </a:r>
            <a:r>
              <a:rPr lang="fr-FR" baseline="0" dirty="0" err="1" smtClean="0"/>
              <a:t>mieu</a:t>
            </a:r>
            <a:r>
              <a:rPr lang="fr-FR" baseline="0" dirty="0" smtClean="0"/>
              <a:t> d’éviter les rôles conflictuels ,et appliqué ce </a:t>
            </a:r>
            <a:r>
              <a:rPr lang="fr-FR" baseline="0" dirty="0" err="1" smtClean="0"/>
              <a:t>kon</a:t>
            </a:r>
            <a:r>
              <a:rPr lang="fr-FR" baseline="0" dirty="0" smtClean="0"/>
              <a:t> appelle </a:t>
            </a:r>
            <a:r>
              <a:rPr lang="fr-FR" baseline="0" dirty="0" err="1" smtClean="0"/>
              <a:t>less</a:t>
            </a:r>
            <a:r>
              <a:rPr lang="fr-FR" baseline="0" dirty="0" smtClean="0"/>
              <a:t> </a:t>
            </a:r>
            <a:r>
              <a:rPr lang="fr-FR" baseline="0" dirty="0" err="1" smtClean="0"/>
              <a:t>prevélégés</a:t>
            </a:r>
            <a:r>
              <a:rPr lang="fr-FR" baseline="0" dirty="0" smtClean="0"/>
              <a:t> qui a comme principe de donner le minimum possible de droits d’</a:t>
            </a:r>
            <a:r>
              <a:rPr lang="fr-FR" baseline="0" dirty="0" err="1" smtClean="0"/>
              <a:t>accés</a:t>
            </a:r>
            <a:r>
              <a:rPr lang="fr-FR" baseline="0" dirty="0" smtClean="0"/>
              <a:t> </a:t>
            </a:r>
            <a:r>
              <a:rPr lang="fr-FR" baseline="0" dirty="0" err="1" smtClean="0"/>
              <a:t>pr</a:t>
            </a:r>
            <a:r>
              <a:rPr lang="fr-FR" baseline="0" dirty="0" smtClean="0"/>
              <a:t> un utilisateur </a:t>
            </a:r>
            <a:r>
              <a:rPr lang="fr-FR" baseline="0" dirty="0" err="1" smtClean="0"/>
              <a:t>pr</a:t>
            </a:r>
            <a:r>
              <a:rPr lang="fr-FR" baseline="0" dirty="0" smtClean="0"/>
              <a:t> k il puisse effectuer sa tache </a:t>
            </a:r>
          </a:p>
          <a:p>
            <a:r>
              <a:rPr lang="fr-FR" baseline="0" dirty="0" err="1" smtClean="0"/>
              <a:t>jé</a:t>
            </a:r>
            <a:r>
              <a:rPr lang="fr-FR" baseline="0" dirty="0" smtClean="0"/>
              <a:t> proposé 3 profils </a:t>
            </a:r>
            <a:r>
              <a:rPr lang="fr-FR" baseline="0" dirty="0" err="1" smtClean="0"/>
              <a:t>diff</a:t>
            </a:r>
            <a:r>
              <a:rPr lang="fr-FR" baseline="0" dirty="0" smtClean="0"/>
              <a:t> le premier et celui de l </a:t>
            </a:r>
            <a:r>
              <a:rPr lang="fr-FR" baseline="0" dirty="0" err="1" smtClean="0"/>
              <a:t>admin</a:t>
            </a:r>
            <a:r>
              <a:rPr lang="fr-FR" baseline="0" dirty="0" smtClean="0"/>
              <a:t> qui peut gérer les profils et les utilisateurs sans avoir </a:t>
            </a:r>
            <a:r>
              <a:rPr lang="fr-FR" baseline="0" dirty="0" err="1" smtClean="0"/>
              <a:t>accés</a:t>
            </a:r>
            <a:r>
              <a:rPr lang="fr-FR" baseline="0" dirty="0" smtClean="0"/>
              <a:t> aux autres modules de la solution </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12</a:t>
            </a:fld>
            <a:endParaRPr lang="fr-FR" dirty="0"/>
          </a:p>
        </p:txBody>
      </p:sp>
    </p:spTree>
    <p:extLst>
      <p:ext uri="{BB962C8B-B14F-4D97-AF65-F5344CB8AC3E}">
        <p14:creationId xmlns:p14="http://schemas.microsoft.com/office/powerpoint/2010/main" val="2411918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i="1" kern="1200" baseline="0" dirty="0" smtClean="0">
                <a:solidFill>
                  <a:schemeClr val="tx1"/>
                </a:solidFill>
                <a:latin typeface="+mn-lt"/>
                <a:ea typeface="+mn-ea"/>
                <a:cs typeface="+mn-cs"/>
              </a:rPr>
              <a:t>Comme travail préalable Il a fallu faire une analyse des risques.</a:t>
            </a:r>
          </a:p>
          <a:p>
            <a:r>
              <a:rPr lang="fr-FR" sz="1200" kern="1200" dirty="0" err="1" smtClean="0">
                <a:solidFill>
                  <a:srgbClr val="28144F"/>
                </a:solidFill>
                <a:latin typeface="Arial" pitchFamily="34" charset="0"/>
                <a:ea typeface="+mn-ea"/>
                <a:cs typeface="+mn-cs"/>
              </a:rPr>
              <a:t>Jé</a:t>
            </a:r>
            <a:r>
              <a:rPr lang="fr-FR" sz="1200" kern="1200" dirty="0" smtClean="0">
                <a:solidFill>
                  <a:srgbClr val="28144F"/>
                </a:solidFill>
                <a:latin typeface="Arial" pitchFamily="34" charset="0"/>
                <a:ea typeface="+mn-ea"/>
                <a:cs typeface="+mn-cs"/>
              </a:rPr>
              <a:t> travaillé avec la méthode MEHARI en suivant sa démarche qui consiste tout d’abord en:</a:t>
            </a:r>
          </a:p>
          <a:p>
            <a:pPr>
              <a:buFontTx/>
              <a:buChar char="-"/>
            </a:pPr>
            <a:r>
              <a:rPr lang="fr-FR" dirty="0" err="1" smtClean="0">
                <a:solidFill>
                  <a:srgbClr val="28144F"/>
                </a:solidFill>
                <a:latin typeface="Arial" pitchFamily="34" charset="0"/>
              </a:rPr>
              <a:t>identif</a:t>
            </a:r>
            <a:r>
              <a:rPr lang="fr-FR" dirty="0" smtClean="0">
                <a:solidFill>
                  <a:srgbClr val="28144F"/>
                </a:solidFill>
                <a:latin typeface="Arial" pitchFamily="34" charset="0"/>
              </a:rPr>
              <a:t> et  classification des actifs en fonction des critères  de sécurité (confidentialité, intégrité et disponibilité )</a:t>
            </a:r>
            <a:endParaRPr lang="fr-FR" baseline="0" dirty="0" smtClean="0">
              <a:solidFill>
                <a:srgbClr val="28144F"/>
              </a:solidFill>
              <a:latin typeface="Arial" pitchFamily="34" charset="0"/>
            </a:endParaRPr>
          </a:p>
          <a:p>
            <a:pPr>
              <a:buFontTx/>
              <a:buChar char="-"/>
            </a:pPr>
            <a:r>
              <a:rPr lang="fr-FR" dirty="0" smtClean="0">
                <a:solidFill>
                  <a:srgbClr val="28144F"/>
                </a:solidFill>
                <a:latin typeface="Arial" pitchFamily="34" charset="0"/>
              </a:rPr>
              <a:t>ensuite l’Identification</a:t>
            </a:r>
            <a:r>
              <a:rPr lang="fr-FR" baseline="0" dirty="0" smtClean="0">
                <a:solidFill>
                  <a:srgbClr val="28144F"/>
                </a:solidFill>
                <a:latin typeface="Arial" pitchFamily="34" charset="0"/>
              </a:rPr>
              <a:t> des principaux enjeux et vulnérabilités</a:t>
            </a:r>
            <a:r>
              <a:rPr lang="fr-FR" dirty="0" smtClean="0">
                <a:solidFill>
                  <a:srgbClr val="28144F"/>
                </a:solidFill>
                <a:latin typeface="Arial" pitchFamily="34" charset="0"/>
              </a:rPr>
              <a:t> majeures</a:t>
            </a:r>
            <a:r>
              <a:rPr lang="fr-FR" baseline="0" dirty="0" smtClean="0">
                <a:solidFill>
                  <a:srgbClr val="28144F"/>
                </a:solidFill>
                <a:latin typeface="Arial" pitchFamily="34" charset="0"/>
              </a:rPr>
              <a:t> </a:t>
            </a:r>
            <a:r>
              <a:rPr lang="fr-FR" dirty="0" smtClean="0">
                <a:solidFill>
                  <a:srgbClr val="28144F"/>
                </a:solidFill>
                <a:latin typeface="Arial" pitchFamily="34" charset="0"/>
              </a:rPr>
              <a:t>du SI. </a:t>
            </a:r>
          </a:p>
          <a:p>
            <a:pPr>
              <a:buFontTx/>
              <a:buChar char="-"/>
            </a:pPr>
            <a:r>
              <a:rPr lang="fr-FR" baseline="0" dirty="0" smtClean="0">
                <a:solidFill>
                  <a:srgbClr val="28144F"/>
                </a:solidFill>
                <a:latin typeface="Arial" pitchFamily="34" charset="0"/>
              </a:rPr>
              <a:t> puis, l’évaluation de la qualité des mesures de sécurité en place,</a:t>
            </a:r>
          </a:p>
          <a:p>
            <a:pPr>
              <a:buFontTx/>
              <a:buChar char="-"/>
            </a:pPr>
            <a:r>
              <a:rPr lang="fr-FR" baseline="0" dirty="0" smtClean="0">
                <a:solidFill>
                  <a:srgbClr val="28144F"/>
                </a:solidFill>
                <a:latin typeface="Arial" pitchFamily="34" charset="0"/>
              </a:rPr>
              <a:t> enfin, l’identification des risques de manière à établir un plan d’action pour les minimiser </a:t>
            </a:r>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15</a:t>
            </a:fld>
            <a:endParaRPr lang="fr-FR"/>
          </a:p>
        </p:txBody>
      </p:sp>
    </p:spTree>
    <p:extLst>
      <p:ext uri="{BB962C8B-B14F-4D97-AF65-F5344CB8AC3E}">
        <p14:creationId xmlns:p14="http://schemas.microsoft.com/office/powerpoint/2010/main" val="293445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i="1" kern="1200" baseline="0" dirty="0" smtClean="0">
                <a:solidFill>
                  <a:schemeClr val="tx1"/>
                </a:solidFill>
                <a:latin typeface="+mn-lt"/>
                <a:ea typeface="+mn-ea"/>
                <a:cs typeface="+mn-cs"/>
              </a:rPr>
              <a:t>Comme travail préalable à la rédaction de la PSSI, Il a fallu faire une analyse des risques.</a:t>
            </a:r>
          </a:p>
          <a:p>
            <a:r>
              <a:rPr lang="fr-FR" sz="1200" kern="1200" dirty="0" smtClean="0">
                <a:solidFill>
                  <a:srgbClr val="28144F"/>
                </a:solidFill>
                <a:latin typeface="Arial" pitchFamily="34" charset="0"/>
                <a:ea typeface="+mn-ea"/>
                <a:cs typeface="+mn-cs"/>
              </a:rPr>
              <a:t>Nous avons travaillé avec la méthode MEHARI en suivant sa démarche qui consiste tout d’abord en:</a:t>
            </a:r>
          </a:p>
          <a:p>
            <a:pPr>
              <a:buFontTx/>
              <a:buChar char="-"/>
            </a:pPr>
            <a:r>
              <a:rPr lang="fr-FR" dirty="0" smtClean="0">
                <a:solidFill>
                  <a:srgbClr val="28144F"/>
                </a:solidFill>
                <a:latin typeface="Arial" pitchFamily="34" charset="0"/>
              </a:rPr>
              <a:t>la classification des actifs en fonction des critères  de sécurité (confidentialité, intégrité et disponibilité )</a:t>
            </a:r>
            <a:endParaRPr lang="fr-FR" baseline="0" dirty="0" smtClean="0">
              <a:solidFill>
                <a:srgbClr val="28144F"/>
              </a:solidFill>
              <a:latin typeface="Arial" pitchFamily="34" charset="0"/>
            </a:endParaRPr>
          </a:p>
          <a:p>
            <a:pPr>
              <a:buFontTx/>
              <a:buChar char="-"/>
            </a:pPr>
            <a:r>
              <a:rPr lang="fr-FR" dirty="0" smtClean="0">
                <a:solidFill>
                  <a:srgbClr val="28144F"/>
                </a:solidFill>
                <a:latin typeface="Arial" pitchFamily="34" charset="0"/>
              </a:rPr>
              <a:t>ensuite l’Identification</a:t>
            </a:r>
            <a:r>
              <a:rPr lang="fr-FR" baseline="0" dirty="0" smtClean="0">
                <a:solidFill>
                  <a:srgbClr val="28144F"/>
                </a:solidFill>
                <a:latin typeface="Arial" pitchFamily="34" charset="0"/>
              </a:rPr>
              <a:t> des principaux enjeux et vulnérabilités</a:t>
            </a:r>
            <a:r>
              <a:rPr lang="fr-FR" dirty="0" smtClean="0">
                <a:solidFill>
                  <a:srgbClr val="28144F"/>
                </a:solidFill>
                <a:latin typeface="Arial" pitchFamily="34" charset="0"/>
              </a:rPr>
              <a:t> majeures</a:t>
            </a:r>
            <a:r>
              <a:rPr lang="fr-FR" baseline="0" dirty="0" smtClean="0">
                <a:solidFill>
                  <a:srgbClr val="28144F"/>
                </a:solidFill>
                <a:latin typeface="Arial" pitchFamily="34" charset="0"/>
              </a:rPr>
              <a:t> </a:t>
            </a:r>
            <a:r>
              <a:rPr lang="fr-FR" dirty="0" smtClean="0">
                <a:solidFill>
                  <a:srgbClr val="28144F"/>
                </a:solidFill>
                <a:latin typeface="Arial" pitchFamily="34" charset="0"/>
              </a:rPr>
              <a:t>du SI. </a:t>
            </a:r>
          </a:p>
          <a:p>
            <a:pPr>
              <a:buFontTx/>
              <a:buChar char="-"/>
            </a:pPr>
            <a:r>
              <a:rPr lang="fr-FR" baseline="0" dirty="0" smtClean="0">
                <a:solidFill>
                  <a:srgbClr val="28144F"/>
                </a:solidFill>
                <a:latin typeface="Arial" pitchFamily="34" charset="0"/>
              </a:rPr>
              <a:t> puis, l’évaluation de la qualité des mesures de sécurité en place,</a:t>
            </a:r>
          </a:p>
          <a:p>
            <a:pPr>
              <a:buFontTx/>
              <a:buChar char="-"/>
            </a:pPr>
            <a:r>
              <a:rPr lang="fr-FR" baseline="0" dirty="0" smtClean="0">
                <a:solidFill>
                  <a:srgbClr val="28144F"/>
                </a:solidFill>
                <a:latin typeface="Arial" pitchFamily="34" charset="0"/>
              </a:rPr>
              <a:t> enfin, l’identification des risques de manière à définir les mesures les mieux adaptées à mettre en </a:t>
            </a:r>
            <a:r>
              <a:rPr lang="fr-FR" baseline="0" dirty="0" err="1" smtClean="0">
                <a:solidFill>
                  <a:srgbClr val="28144F"/>
                </a:solidFill>
                <a:latin typeface="Arial" pitchFamily="34" charset="0"/>
              </a:rPr>
              <a:t>oeuvre</a:t>
            </a:r>
            <a:endParaRPr lang="fr-FR" baseline="0" dirty="0" smtClean="0">
              <a:solidFill>
                <a:srgbClr val="28144F"/>
              </a:solidFill>
              <a:latin typeface="Arial" pitchFamily="34" charset="0"/>
            </a:endParaRPr>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16</a:t>
            </a:fld>
            <a:endParaRPr lang="fr-FR"/>
          </a:p>
        </p:txBody>
      </p:sp>
    </p:spTree>
    <p:extLst>
      <p:ext uri="{BB962C8B-B14F-4D97-AF65-F5344CB8AC3E}">
        <p14:creationId xmlns:p14="http://schemas.microsoft.com/office/powerpoint/2010/main" val="2934456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i="1" kern="1200" baseline="0" dirty="0" smtClean="0">
                <a:solidFill>
                  <a:schemeClr val="tx1"/>
                </a:solidFill>
                <a:latin typeface="+mn-lt"/>
                <a:ea typeface="+mn-ea"/>
                <a:cs typeface="+mn-cs"/>
              </a:rPr>
              <a:t>Comme travail préalable à la rédaction de la PSSI, Il a fallu faire une analyse des risques.</a:t>
            </a:r>
          </a:p>
          <a:p>
            <a:r>
              <a:rPr lang="fr-FR" sz="1200" kern="1200" dirty="0" smtClean="0">
                <a:solidFill>
                  <a:srgbClr val="28144F"/>
                </a:solidFill>
                <a:latin typeface="Arial" pitchFamily="34" charset="0"/>
                <a:ea typeface="+mn-ea"/>
                <a:cs typeface="+mn-cs"/>
              </a:rPr>
              <a:t>Nous avons travaillé avec la méthode MEHARI en suivant sa démarche qui consiste tout d’abord en:</a:t>
            </a:r>
          </a:p>
          <a:p>
            <a:pPr>
              <a:buFontTx/>
              <a:buChar char="-"/>
            </a:pPr>
            <a:r>
              <a:rPr lang="fr-FR" dirty="0" smtClean="0">
                <a:solidFill>
                  <a:srgbClr val="28144F"/>
                </a:solidFill>
                <a:latin typeface="Arial" pitchFamily="34" charset="0"/>
              </a:rPr>
              <a:t>la classification des actifs en fonction des critères  de sécurité (confidentialité, intégrité et disponibilité )</a:t>
            </a:r>
            <a:endParaRPr lang="fr-FR" baseline="0" dirty="0" smtClean="0">
              <a:solidFill>
                <a:srgbClr val="28144F"/>
              </a:solidFill>
              <a:latin typeface="Arial" pitchFamily="34" charset="0"/>
            </a:endParaRPr>
          </a:p>
          <a:p>
            <a:pPr>
              <a:buFontTx/>
              <a:buChar char="-"/>
            </a:pPr>
            <a:r>
              <a:rPr lang="fr-FR" dirty="0" smtClean="0">
                <a:solidFill>
                  <a:srgbClr val="28144F"/>
                </a:solidFill>
                <a:latin typeface="Arial" pitchFamily="34" charset="0"/>
              </a:rPr>
              <a:t>ensuite l’Identification</a:t>
            </a:r>
            <a:r>
              <a:rPr lang="fr-FR" baseline="0" dirty="0" smtClean="0">
                <a:solidFill>
                  <a:srgbClr val="28144F"/>
                </a:solidFill>
                <a:latin typeface="Arial" pitchFamily="34" charset="0"/>
              </a:rPr>
              <a:t> des principaux enjeux et vulnérabilités</a:t>
            </a:r>
            <a:r>
              <a:rPr lang="fr-FR" dirty="0" smtClean="0">
                <a:solidFill>
                  <a:srgbClr val="28144F"/>
                </a:solidFill>
                <a:latin typeface="Arial" pitchFamily="34" charset="0"/>
              </a:rPr>
              <a:t> majeures</a:t>
            </a:r>
            <a:r>
              <a:rPr lang="fr-FR" baseline="0" dirty="0" smtClean="0">
                <a:solidFill>
                  <a:srgbClr val="28144F"/>
                </a:solidFill>
                <a:latin typeface="Arial" pitchFamily="34" charset="0"/>
              </a:rPr>
              <a:t> </a:t>
            </a:r>
            <a:r>
              <a:rPr lang="fr-FR" dirty="0" smtClean="0">
                <a:solidFill>
                  <a:srgbClr val="28144F"/>
                </a:solidFill>
                <a:latin typeface="Arial" pitchFamily="34" charset="0"/>
              </a:rPr>
              <a:t>du SI. </a:t>
            </a:r>
          </a:p>
          <a:p>
            <a:pPr>
              <a:buFontTx/>
              <a:buChar char="-"/>
            </a:pPr>
            <a:r>
              <a:rPr lang="fr-FR" baseline="0" dirty="0" smtClean="0">
                <a:solidFill>
                  <a:srgbClr val="28144F"/>
                </a:solidFill>
                <a:latin typeface="Arial" pitchFamily="34" charset="0"/>
              </a:rPr>
              <a:t> puis, l’évaluation de la qualité des mesures de sécurité en place,</a:t>
            </a:r>
          </a:p>
          <a:p>
            <a:pPr>
              <a:buFontTx/>
              <a:buChar char="-"/>
            </a:pPr>
            <a:r>
              <a:rPr lang="fr-FR" baseline="0" dirty="0" smtClean="0">
                <a:solidFill>
                  <a:srgbClr val="28144F"/>
                </a:solidFill>
                <a:latin typeface="Arial" pitchFamily="34" charset="0"/>
              </a:rPr>
              <a:t> enfin, l’identification des risques de manière à définir les mesures les mieux adaptées à mettre en </a:t>
            </a:r>
            <a:r>
              <a:rPr lang="fr-FR" baseline="0" dirty="0" err="1" smtClean="0">
                <a:solidFill>
                  <a:srgbClr val="28144F"/>
                </a:solidFill>
                <a:latin typeface="Arial" pitchFamily="34" charset="0"/>
              </a:rPr>
              <a:t>oeuvre</a:t>
            </a:r>
            <a:endParaRPr lang="fr-FR" baseline="0" dirty="0" smtClean="0">
              <a:solidFill>
                <a:srgbClr val="28144F"/>
              </a:solidFill>
              <a:latin typeface="Arial" pitchFamily="34" charset="0"/>
            </a:endParaRPr>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17</a:t>
            </a:fld>
            <a:endParaRPr lang="fr-FR"/>
          </a:p>
        </p:txBody>
      </p:sp>
    </p:spTree>
    <p:extLst>
      <p:ext uri="{BB962C8B-B14F-4D97-AF65-F5344CB8AC3E}">
        <p14:creationId xmlns:p14="http://schemas.microsoft.com/office/powerpoint/2010/main" val="2934456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i="1" kern="1200" baseline="0" dirty="0" smtClean="0">
                <a:solidFill>
                  <a:schemeClr val="tx1"/>
                </a:solidFill>
                <a:latin typeface="+mn-lt"/>
                <a:ea typeface="+mn-ea"/>
                <a:cs typeface="+mn-cs"/>
              </a:rPr>
              <a:t>Comme travail préalable à la rédaction de la PSSI, Il a fallu faire une analyse des risques.</a:t>
            </a:r>
          </a:p>
          <a:p>
            <a:r>
              <a:rPr lang="fr-FR" sz="1200" kern="1200" dirty="0" smtClean="0">
                <a:solidFill>
                  <a:srgbClr val="28144F"/>
                </a:solidFill>
                <a:latin typeface="Arial" pitchFamily="34" charset="0"/>
                <a:ea typeface="+mn-ea"/>
                <a:cs typeface="+mn-cs"/>
              </a:rPr>
              <a:t>Nous avons travaillé avec la méthode MEHARI en suivant sa démarche qui consiste tout d’abord en:</a:t>
            </a:r>
          </a:p>
          <a:p>
            <a:pPr>
              <a:buFontTx/>
              <a:buChar char="-"/>
            </a:pPr>
            <a:r>
              <a:rPr lang="fr-FR" dirty="0" smtClean="0">
                <a:solidFill>
                  <a:srgbClr val="28144F"/>
                </a:solidFill>
                <a:latin typeface="Arial" pitchFamily="34" charset="0"/>
              </a:rPr>
              <a:t>la classification des actifs en fonction des critères  de sécurité (confidentialité, intégrité et disponibilité )</a:t>
            </a:r>
            <a:endParaRPr lang="fr-FR" baseline="0" dirty="0" smtClean="0">
              <a:solidFill>
                <a:srgbClr val="28144F"/>
              </a:solidFill>
              <a:latin typeface="Arial" pitchFamily="34" charset="0"/>
            </a:endParaRPr>
          </a:p>
          <a:p>
            <a:pPr>
              <a:buFontTx/>
              <a:buChar char="-"/>
            </a:pPr>
            <a:r>
              <a:rPr lang="fr-FR" dirty="0" smtClean="0">
                <a:solidFill>
                  <a:srgbClr val="28144F"/>
                </a:solidFill>
                <a:latin typeface="Arial" pitchFamily="34" charset="0"/>
              </a:rPr>
              <a:t>ensuite l’Identification</a:t>
            </a:r>
            <a:r>
              <a:rPr lang="fr-FR" baseline="0" dirty="0" smtClean="0">
                <a:solidFill>
                  <a:srgbClr val="28144F"/>
                </a:solidFill>
                <a:latin typeface="Arial" pitchFamily="34" charset="0"/>
              </a:rPr>
              <a:t> des principaux enjeux et vulnérabilités</a:t>
            </a:r>
            <a:r>
              <a:rPr lang="fr-FR" dirty="0" smtClean="0">
                <a:solidFill>
                  <a:srgbClr val="28144F"/>
                </a:solidFill>
                <a:latin typeface="Arial" pitchFamily="34" charset="0"/>
              </a:rPr>
              <a:t> majeures</a:t>
            </a:r>
            <a:r>
              <a:rPr lang="fr-FR" baseline="0" dirty="0" smtClean="0">
                <a:solidFill>
                  <a:srgbClr val="28144F"/>
                </a:solidFill>
                <a:latin typeface="Arial" pitchFamily="34" charset="0"/>
              </a:rPr>
              <a:t> </a:t>
            </a:r>
            <a:r>
              <a:rPr lang="fr-FR" dirty="0" smtClean="0">
                <a:solidFill>
                  <a:srgbClr val="28144F"/>
                </a:solidFill>
                <a:latin typeface="Arial" pitchFamily="34" charset="0"/>
              </a:rPr>
              <a:t>du SI. </a:t>
            </a:r>
          </a:p>
          <a:p>
            <a:pPr>
              <a:buFontTx/>
              <a:buChar char="-"/>
            </a:pPr>
            <a:r>
              <a:rPr lang="fr-FR" baseline="0" dirty="0" smtClean="0">
                <a:solidFill>
                  <a:srgbClr val="28144F"/>
                </a:solidFill>
                <a:latin typeface="Arial" pitchFamily="34" charset="0"/>
              </a:rPr>
              <a:t> puis, l’évaluation de la qualité des mesures de sécurité en place,</a:t>
            </a:r>
          </a:p>
          <a:p>
            <a:pPr>
              <a:buFontTx/>
              <a:buChar char="-"/>
            </a:pPr>
            <a:r>
              <a:rPr lang="fr-FR" baseline="0" dirty="0" smtClean="0">
                <a:solidFill>
                  <a:srgbClr val="28144F"/>
                </a:solidFill>
                <a:latin typeface="Arial" pitchFamily="34" charset="0"/>
              </a:rPr>
              <a:t> enfin, l’identification des risques de manière à définir les mesures les mieux adaptées à mettre en </a:t>
            </a:r>
            <a:r>
              <a:rPr lang="fr-FR" baseline="0" dirty="0" err="1" smtClean="0">
                <a:solidFill>
                  <a:srgbClr val="28144F"/>
                </a:solidFill>
                <a:latin typeface="Arial" pitchFamily="34" charset="0"/>
              </a:rPr>
              <a:t>oeuvre</a:t>
            </a:r>
            <a:endParaRPr lang="fr-FR" baseline="0" dirty="0" smtClean="0">
              <a:solidFill>
                <a:srgbClr val="28144F"/>
              </a:solidFill>
              <a:latin typeface="Arial" pitchFamily="34" charset="0"/>
            </a:endParaRPr>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18</a:t>
            </a:fld>
            <a:endParaRPr lang="fr-FR"/>
          </a:p>
        </p:txBody>
      </p:sp>
    </p:spTree>
    <p:extLst>
      <p:ext uri="{BB962C8B-B14F-4D97-AF65-F5344CB8AC3E}">
        <p14:creationId xmlns:p14="http://schemas.microsoft.com/office/powerpoint/2010/main" val="2934456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i="1" kern="1200" baseline="0" dirty="0" smtClean="0">
                <a:solidFill>
                  <a:schemeClr val="tx1"/>
                </a:solidFill>
                <a:latin typeface="+mn-lt"/>
                <a:ea typeface="+mn-ea"/>
                <a:cs typeface="+mn-cs"/>
              </a:rPr>
              <a:t>Comme travail préalable à la rédaction de la PSSI, Il a fallu faire une analyse des risques.</a:t>
            </a:r>
          </a:p>
          <a:p>
            <a:r>
              <a:rPr lang="fr-FR" sz="1200" kern="1200" dirty="0" smtClean="0">
                <a:solidFill>
                  <a:srgbClr val="28144F"/>
                </a:solidFill>
                <a:latin typeface="Arial" pitchFamily="34" charset="0"/>
                <a:ea typeface="+mn-ea"/>
                <a:cs typeface="+mn-cs"/>
              </a:rPr>
              <a:t>Nous avons travaillé avec la méthode MEHARI en suivant sa démarche qui consiste tout d’abord en:</a:t>
            </a:r>
          </a:p>
          <a:p>
            <a:pPr>
              <a:buFontTx/>
              <a:buChar char="-"/>
            </a:pPr>
            <a:r>
              <a:rPr lang="fr-FR" dirty="0" smtClean="0">
                <a:solidFill>
                  <a:srgbClr val="28144F"/>
                </a:solidFill>
                <a:latin typeface="Arial" pitchFamily="34" charset="0"/>
              </a:rPr>
              <a:t>la classification des actifs en fonction des critères  de sécurité (confidentialité, intégrité et disponibilité )</a:t>
            </a:r>
            <a:endParaRPr lang="fr-FR" baseline="0" dirty="0" smtClean="0">
              <a:solidFill>
                <a:srgbClr val="28144F"/>
              </a:solidFill>
              <a:latin typeface="Arial" pitchFamily="34" charset="0"/>
            </a:endParaRPr>
          </a:p>
          <a:p>
            <a:pPr>
              <a:buFontTx/>
              <a:buChar char="-"/>
            </a:pPr>
            <a:r>
              <a:rPr lang="fr-FR" dirty="0" smtClean="0">
                <a:solidFill>
                  <a:srgbClr val="28144F"/>
                </a:solidFill>
                <a:latin typeface="Arial" pitchFamily="34" charset="0"/>
              </a:rPr>
              <a:t>ensuite l’Identification</a:t>
            </a:r>
            <a:r>
              <a:rPr lang="fr-FR" baseline="0" dirty="0" smtClean="0">
                <a:solidFill>
                  <a:srgbClr val="28144F"/>
                </a:solidFill>
                <a:latin typeface="Arial" pitchFamily="34" charset="0"/>
              </a:rPr>
              <a:t> des principaux enjeux et vulnérabilités</a:t>
            </a:r>
            <a:r>
              <a:rPr lang="fr-FR" dirty="0" smtClean="0">
                <a:solidFill>
                  <a:srgbClr val="28144F"/>
                </a:solidFill>
                <a:latin typeface="Arial" pitchFamily="34" charset="0"/>
              </a:rPr>
              <a:t> majeures</a:t>
            </a:r>
            <a:r>
              <a:rPr lang="fr-FR" baseline="0" dirty="0" smtClean="0">
                <a:solidFill>
                  <a:srgbClr val="28144F"/>
                </a:solidFill>
                <a:latin typeface="Arial" pitchFamily="34" charset="0"/>
              </a:rPr>
              <a:t> </a:t>
            </a:r>
            <a:r>
              <a:rPr lang="fr-FR" dirty="0" smtClean="0">
                <a:solidFill>
                  <a:srgbClr val="28144F"/>
                </a:solidFill>
                <a:latin typeface="Arial" pitchFamily="34" charset="0"/>
              </a:rPr>
              <a:t>du SI. </a:t>
            </a:r>
          </a:p>
          <a:p>
            <a:pPr>
              <a:buFontTx/>
              <a:buChar char="-"/>
            </a:pPr>
            <a:r>
              <a:rPr lang="fr-FR" baseline="0" dirty="0" smtClean="0">
                <a:solidFill>
                  <a:srgbClr val="28144F"/>
                </a:solidFill>
                <a:latin typeface="Arial" pitchFamily="34" charset="0"/>
              </a:rPr>
              <a:t> puis, l’évaluation de la qualité des mesures de sécurité en place,</a:t>
            </a:r>
          </a:p>
          <a:p>
            <a:pPr>
              <a:buFontTx/>
              <a:buChar char="-"/>
            </a:pPr>
            <a:r>
              <a:rPr lang="fr-FR" baseline="0" dirty="0" smtClean="0">
                <a:solidFill>
                  <a:srgbClr val="28144F"/>
                </a:solidFill>
                <a:latin typeface="Arial" pitchFamily="34" charset="0"/>
              </a:rPr>
              <a:t> enfin, l’identification des risques de manière à définir les mesures les mieux adaptées à mettre en </a:t>
            </a:r>
            <a:r>
              <a:rPr lang="fr-FR" baseline="0" dirty="0" err="1" smtClean="0">
                <a:solidFill>
                  <a:srgbClr val="28144F"/>
                </a:solidFill>
                <a:latin typeface="Arial" pitchFamily="34" charset="0"/>
              </a:rPr>
              <a:t>oeuvre</a:t>
            </a:r>
            <a:endParaRPr lang="fr-FR" baseline="0" dirty="0" smtClean="0">
              <a:solidFill>
                <a:srgbClr val="28144F"/>
              </a:solidFill>
              <a:latin typeface="Arial" pitchFamily="34" charset="0"/>
            </a:endParaRPr>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19</a:t>
            </a:fld>
            <a:endParaRPr lang="fr-FR"/>
          </a:p>
        </p:txBody>
      </p:sp>
    </p:spTree>
    <p:extLst>
      <p:ext uri="{BB962C8B-B14F-4D97-AF65-F5344CB8AC3E}">
        <p14:creationId xmlns:p14="http://schemas.microsoft.com/office/powerpoint/2010/main" val="2934456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solidFill>
                  <a:srgbClr val="28144F"/>
                </a:solidFill>
                <a:latin typeface="Arial" pitchFamily="34" charset="0"/>
              </a:rPr>
              <a:t>Demande d assurer un niveau élevé par rapport aux </a:t>
            </a:r>
            <a:r>
              <a:rPr lang="fr-FR" baseline="0" dirty="0" err="1" smtClean="0">
                <a:solidFill>
                  <a:srgbClr val="28144F"/>
                </a:solidFill>
                <a:latin typeface="Arial" pitchFamily="34" charset="0"/>
              </a:rPr>
              <a:t>critéres</a:t>
            </a:r>
            <a:r>
              <a:rPr lang="fr-FR" baseline="0" dirty="0" smtClean="0">
                <a:solidFill>
                  <a:srgbClr val="28144F"/>
                </a:solidFill>
                <a:latin typeface="Arial" pitchFamily="34" charset="0"/>
              </a:rPr>
              <a:t> d sécurité</a:t>
            </a:r>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20</a:t>
            </a:fld>
            <a:endParaRPr lang="fr-FR"/>
          </a:p>
        </p:txBody>
      </p:sp>
    </p:spTree>
    <p:extLst>
      <p:ext uri="{BB962C8B-B14F-4D97-AF65-F5344CB8AC3E}">
        <p14:creationId xmlns:p14="http://schemas.microsoft.com/office/powerpoint/2010/main" val="2934456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dirty="0" smtClean="0"/>
              <a:t>Après</a:t>
            </a:r>
            <a:r>
              <a:rPr lang="fr-FR" baseline="0" dirty="0" smtClean="0"/>
              <a:t> avoir fait la classification des actifs nous  Les domaines ainsi choisis </a:t>
            </a:r>
            <a:r>
              <a:rPr lang="fr-FR" baseline="0" dirty="0" err="1" smtClean="0"/>
              <a:t>sont:LaN</a:t>
            </a:r>
            <a:r>
              <a:rPr lang="fr-FR" baseline="0" dirty="0" smtClean="0"/>
              <a:t> , WAN ? </a:t>
            </a:r>
            <a:r>
              <a:rPr lang="fr-FR" baseline="0" dirty="0" err="1" smtClean="0"/>
              <a:t>Séc</a:t>
            </a:r>
            <a:r>
              <a:rPr lang="fr-FR" baseline="0" dirty="0" smtClean="0"/>
              <a:t> applications , exploitation des réseaux , on a remarqué des risques majeurs au niveau </a:t>
            </a:r>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22</a:t>
            </a:fld>
            <a:endParaRPr lang="fr-FR"/>
          </a:p>
        </p:txBody>
      </p:sp>
    </p:spTree>
    <p:extLst>
      <p:ext uri="{BB962C8B-B14F-4D97-AF65-F5344CB8AC3E}">
        <p14:creationId xmlns:p14="http://schemas.microsoft.com/office/powerpoint/2010/main" val="822229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dirty="0" smtClean="0"/>
              <a:t>Après</a:t>
            </a:r>
            <a:r>
              <a:rPr lang="fr-FR" baseline="0" dirty="0" smtClean="0"/>
              <a:t> avoir fait la classification des actifs, nous nous sommes basés sur le résultat de l’audit interne selon l’iso 27002 effectué par un prestataire à la BMCEK, pour identifier les domaines critiques, et restreindre notre périmètre d’analyse des risques, </a:t>
            </a:r>
          </a:p>
          <a:p>
            <a:pPr lvl="0"/>
            <a:r>
              <a:rPr lang="fr-FR" baseline="0" dirty="0" smtClean="0"/>
              <a:t>Les domaines ainsi choisis sont: la gestion des incidents, la gestion de l’exploitation et des télécommunications et le contrôle d’accès, car ils représentent un pourcentage faible par rapport à la conformité.</a:t>
            </a:r>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23</a:t>
            </a:fld>
            <a:endParaRPr lang="fr-FR"/>
          </a:p>
        </p:txBody>
      </p:sp>
    </p:spTree>
    <p:extLst>
      <p:ext uri="{BB962C8B-B14F-4D97-AF65-F5344CB8AC3E}">
        <p14:creationId xmlns:p14="http://schemas.microsoft.com/office/powerpoint/2010/main" val="82222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solidFill>
                  <a:schemeClr val="tx1">
                    <a:lumMod val="75000"/>
                    <a:lumOff val="25000"/>
                  </a:schemeClr>
                </a:solidFill>
                <a:latin typeface="Bell MT" pitchFamily="18" charset="0"/>
              </a:rPr>
              <a:t>L'instauration des marchés des changes et monétaires  au Maroc en 1996</a:t>
            </a:r>
            <a:r>
              <a:rPr lang="fr-FR" sz="1200" baseline="0" dirty="0" smtClean="0">
                <a:solidFill>
                  <a:schemeClr val="tx1"/>
                </a:solidFill>
                <a:latin typeface="+mn-lt"/>
              </a:rPr>
              <a:t>  a créer l obligation</a:t>
            </a:r>
          </a:p>
          <a:p>
            <a:r>
              <a:rPr lang="fr-FR" sz="1200" baseline="0" dirty="0" smtClean="0">
                <a:solidFill>
                  <a:schemeClr val="tx1"/>
                </a:solidFill>
                <a:latin typeface="+mn-lt"/>
              </a:rPr>
              <a:t> vital de l’informatisation des </a:t>
            </a:r>
            <a:r>
              <a:rPr lang="fr-FR" sz="1200" baseline="0" dirty="0" err="1" smtClean="0">
                <a:solidFill>
                  <a:schemeClr val="tx1"/>
                </a:solidFill>
                <a:latin typeface="+mn-lt"/>
              </a:rPr>
              <a:t>reporting</a:t>
            </a:r>
            <a:r>
              <a:rPr lang="fr-FR" sz="1200" baseline="0" dirty="0" smtClean="0">
                <a:solidFill>
                  <a:schemeClr val="tx1"/>
                </a:solidFill>
                <a:latin typeface="+mn-lt"/>
              </a:rPr>
              <a:t> réglementaire </a:t>
            </a:r>
            <a:r>
              <a:rPr lang="fr-FR" sz="1200" baseline="0" dirty="0" err="1" smtClean="0">
                <a:solidFill>
                  <a:schemeClr val="tx1"/>
                </a:solidFill>
                <a:latin typeface="+mn-lt"/>
              </a:rPr>
              <a:t>pr</a:t>
            </a:r>
            <a:r>
              <a:rPr lang="fr-FR" sz="1200" baseline="0" dirty="0" smtClean="0">
                <a:solidFill>
                  <a:schemeClr val="tx1"/>
                </a:solidFill>
                <a:latin typeface="+mn-lt"/>
              </a:rPr>
              <a:t> ces 2 marchés ,</a:t>
            </a:r>
            <a:r>
              <a:rPr lang="fr-FR" dirty="0" smtClean="0"/>
              <a:t> En outre, Omnidata</a:t>
            </a:r>
            <a:r>
              <a:rPr lang="fr-FR" baseline="0" dirty="0" smtClean="0"/>
              <a:t> participe depuis 2003 au projets d’informatisation de la génération des états soit comptable ou non comptable pour e </a:t>
            </a:r>
            <a:r>
              <a:rPr lang="fr-FR" baseline="0" dirty="0" err="1" smtClean="0"/>
              <a:t>etre</a:t>
            </a:r>
            <a:r>
              <a:rPr lang="fr-FR" baseline="0" dirty="0" smtClean="0"/>
              <a:t> par la suite déclarés à BAM  </a:t>
            </a:r>
          </a:p>
          <a:p>
            <a:r>
              <a:rPr lang="fr-FR" baseline="0" dirty="0" smtClean="0"/>
              <a:t>cet solution </a:t>
            </a:r>
            <a:r>
              <a:rPr lang="fr-FR" sz="1200" baseline="0" dirty="0" smtClean="0"/>
              <a:t>a pu répondre à cet obligation et </a:t>
            </a:r>
            <a:r>
              <a:rPr lang="fr-FR" baseline="0" dirty="0" smtClean="0"/>
              <a:t>connait dès lors une évolution considérable qui implique l’augmentation du nombre des modules à </a:t>
            </a:r>
            <a:r>
              <a:rPr lang="fr-FR" baseline="0" dirty="0" err="1" smtClean="0"/>
              <a:t>controlés</a:t>
            </a:r>
            <a:r>
              <a:rPr lang="fr-FR" baseline="0" dirty="0" smtClean="0"/>
              <a:t> ainsi que le nombre des clients.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aseline="0" dirty="0" smtClean="0"/>
              <a:t>vu l </a:t>
            </a:r>
            <a:r>
              <a:rPr lang="fr-FR" sz="1200" baseline="0" dirty="0" err="1" smtClean="0"/>
              <a:t>age</a:t>
            </a:r>
            <a:r>
              <a:rPr lang="fr-FR" sz="1200" baseline="0" dirty="0" smtClean="0"/>
              <a:t> de la solution , plusieurs problèmes se sont apparu:</a:t>
            </a:r>
            <a:endParaRPr lang="fr-FR" sz="1200" dirty="0" smtClean="0"/>
          </a:p>
          <a:p>
            <a:endParaRPr lang="fr-FR" dirty="0" smtClean="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a:t>
            </a:fld>
            <a:endParaRPr lang="fr-FR"/>
          </a:p>
        </p:txBody>
      </p:sp>
    </p:spTree>
    <p:extLst>
      <p:ext uri="{BB962C8B-B14F-4D97-AF65-F5344CB8AC3E}">
        <p14:creationId xmlns:p14="http://schemas.microsoft.com/office/powerpoint/2010/main" val="1831940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dirty="0" smtClean="0"/>
              <a:t> La classification des actifs et le diagnostic des services</a:t>
            </a:r>
            <a:r>
              <a:rPr lang="fr-FR" baseline="0" dirty="0" smtClean="0"/>
              <a:t> de sécurité liés aux  domaines choisis LAN WAN </a:t>
            </a:r>
            <a:r>
              <a:rPr lang="fr-FR" baseline="0" dirty="0" err="1" smtClean="0"/>
              <a:t>SYSTéme</a:t>
            </a:r>
            <a:r>
              <a:rPr lang="fr-FR" baseline="0" dirty="0" smtClean="0"/>
              <a:t> applicatif , exploitation réseau , nous ont permis d’identifier les risques majeurs, </a:t>
            </a:r>
          </a:p>
          <a:p>
            <a:pPr lvl="0"/>
            <a:r>
              <a:rPr lang="fr-FR" baseline="0" dirty="0" smtClean="0"/>
              <a:t>Une première sélection était de prendre en compte les risques qui ont une gravité intrinsèque supérieure ou égale à 3 et grâce à la grille d’acceptabilité des risque,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latin typeface="Arial" pitchFamily="34" charset="0"/>
              </a:rPr>
              <a:t>Nous avons jugé insupportable les risques de gravité 4, inadmissible les risques de gravité 3 et toléré moins que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latin typeface="Arial" pitchFamily="34" charset="0"/>
            </a:endParaRPr>
          </a:p>
          <a:p>
            <a:pPr lvl="0"/>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24</a:t>
            </a:fld>
            <a:endParaRPr lang="fr-FR"/>
          </a:p>
        </p:txBody>
      </p:sp>
    </p:spTree>
    <p:extLst>
      <p:ext uri="{BB962C8B-B14F-4D97-AF65-F5344CB8AC3E}">
        <p14:creationId xmlns:p14="http://schemas.microsoft.com/office/powerpoint/2010/main" val="1375002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dk1"/>
                </a:solidFill>
                <a:latin typeface="+mn-lt"/>
                <a:ea typeface="+mn-ea"/>
                <a:cs typeface="+mn-cs"/>
              </a:rPr>
              <a:t>Après nous avons constater plusieurs scénarios et nous avons proposer des plans d’actions pour les gérer </a:t>
            </a:r>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25</a:t>
            </a:fld>
            <a:endParaRPr lang="fr-FR"/>
          </a:p>
        </p:txBody>
      </p:sp>
    </p:spTree>
    <p:extLst>
      <p:ext uri="{BB962C8B-B14F-4D97-AF65-F5344CB8AC3E}">
        <p14:creationId xmlns:p14="http://schemas.microsoft.com/office/powerpoint/2010/main" val="2999944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dk1"/>
                </a:solidFill>
                <a:latin typeface="+mn-lt"/>
                <a:ea typeface="+mn-ea"/>
                <a:cs typeface="+mn-cs"/>
              </a:rPr>
              <a:t>S’assurer lors de l’accès aux systèmes d’information avec des droits privilégiés que la personne qui tente de se connecter est bien celle qu’elle prétend être. </a:t>
            </a:r>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26</a:t>
            </a:fld>
            <a:endParaRPr lang="fr-FR"/>
          </a:p>
        </p:txBody>
      </p:sp>
    </p:spTree>
    <p:extLst>
      <p:ext uri="{BB962C8B-B14F-4D97-AF65-F5344CB8AC3E}">
        <p14:creationId xmlns:p14="http://schemas.microsoft.com/office/powerpoint/2010/main" val="2999944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Après l’analyse des risques , la refonte de la conception devient obligatoire</a:t>
            </a:r>
            <a:r>
              <a:rPr lang="fr-FR" baseline="0" dirty="0" smtClean="0"/>
              <a:t> </a:t>
            </a:r>
            <a:r>
              <a:rPr lang="fr-FR" baseline="0" dirty="0" err="1" smtClean="0"/>
              <a:t>surt</a:t>
            </a:r>
            <a:r>
              <a:rPr lang="fr-FR" baseline="0" dirty="0" smtClean="0"/>
              <a:t> la partie traitement et sécurité </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27</a:t>
            </a:fld>
            <a:endParaRPr lang="fr-FR"/>
          </a:p>
        </p:txBody>
      </p:sp>
    </p:spTree>
    <p:extLst>
      <p:ext uri="{BB962C8B-B14F-4D97-AF65-F5344CB8AC3E}">
        <p14:creationId xmlns:p14="http://schemas.microsoft.com/office/powerpoint/2010/main" val="3790060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Après avoir entamé l’étude conceptuelle du</a:t>
            </a:r>
            <a:r>
              <a:rPr lang="fr-FR" baseline="0" dirty="0" smtClean="0"/>
              <a:t> système, nous aborderons la phase de mise en œuvre du système. Celui-ci devrait d’abord satisfaire un ensemble de contraintes techniques. Il devrait être fiable, sécurisé, disponible en permanence et doit permettre un haut degré de réutilisation et d’intégration. nous avons pallié à ces contraintes en combinant APEX qui est un nouveau produit Oracle avec des pacages de cryptages et le protocole de sécurité des échanges internet qui est SSL</a:t>
            </a:r>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28</a:t>
            </a:fld>
            <a:endParaRPr lang="fr-FR"/>
          </a:p>
        </p:txBody>
      </p:sp>
    </p:spTree>
    <p:extLst>
      <p:ext uri="{BB962C8B-B14F-4D97-AF65-F5344CB8AC3E}">
        <p14:creationId xmlns:p14="http://schemas.microsoft.com/office/powerpoint/2010/main" val="2087007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Monsieur</a:t>
            </a:r>
            <a:r>
              <a:rPr lang="fr-FR" baseline="0" dirty="0" smtClean="0"/>
              <a:t> le président, honorable jury, aimable assistance, nous avons l’honneur de soumettre à votre appréciation le résultat de notre projet de fin d’études effectué au sein de Omnidata, et intitulé « Analyse des risques et mise en œuvre de la PSSI pour BMCEK ». Le projet a été réalisé par Alaoui ABOUAMAL et moi-même Siham BOUABDALAOUI, supervisé par Mr KETTANNI (côté ENSIAS) et par M. MAKKASSI, et sera jugé par Mr. EL KOUTBI (président du jury) et par M. </a:t>
            </a:r>
            <a:r>
              <a:rPr lang="fr-FR" baseline="0" dirty="0" err="1" smtClean="0"/>
              <a:t>habani</a:t>
            </a:r>
            <a:r>
              <a:rPr lang="fr-FR" baseline="0" dirty="0" smtClean="0"/>
              <a:t> examinateur du rapport.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35</a:t>
            </a:fld>
            <a:endParaRPr lang="fr-FR"/>
          </a:p>
        </p:txBody>
      </p:sp>
    </p:spTree>
    <p:extLst>
      <p:ext uri="{BB962C8B-B14F-4D97-AF65-F5344CB8AC3E}">
        <p14:creationId xmlns:p14="http://schemas.microsoft.com/office/powerpoint/2010/main" val="295675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Au niveau de la performance , c est à dire le temps de réponse de l’application </a:t>
            </a:r>
          </a:p>
          <a:p>
            <a:r>
              <a:rPr lang="fr-FR" sz="1200" b="0" i="0" u="none" strike="noStrike" kern="1200" baseline="0" dirty="0" smtClean="0">
                <a:solidFill>
                  <a:schemeClr val="tx1"/>
                </a:solidFill>
                <a:latin typeface="+mn-lt"/>
                <a:ea typeface="+mn-ea"/>
                <a:cs typeface="+mn-cs"/>
              </a:rPr>
              <a:t>L’application est basée sur l’architecture client-serveur avec un client lourd ; Les solutions client lourd sont également caractérisées comme étant des solutions très coûteuses tant au niveau de la maintenance que du déploiement et de la formation. </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Les fichiers XML générés par l’application BRSMCM et contenants des données confidentiels sont transmis en clair à BKAM. Lorsque la solution s’installe dans des postes </a:t>
            </a:r>
            <a:r>
              <a:rPr lang="fr-FR" sz="1200" b="0" i="0" u="none" strike="noStrike" kern="1200" baseline="0" dirty="0" err="1" smtClean="0">
                <a:solidFill>
                  <a:schemeClr val="tx1"/>
                </a:solidFill>
                <a:latin typeface="+mn-lt"/>
                <a:ea typeface="+mn-ea"/>
                <a:cs typeface="+mn-cs"/>
              </a:rPr>
              <a:t>utilsateurs</a:t>
            </a:r>
            <a:r>
              <a:rPr lang="fr-FR" sz="1200" b="0" i="0" u="none" strike="noStrike" kern="1200" baseline="0" dirty="0" smtClean="0">
                <a:solidFill>
                  <a:schemeClr val="tx1"/>
                </a:solidFill>
                <a:latin typeface="+mn-lt"/>
                <a:ea typeface="+mn-ea"/>
                <a:cs typeface="+mn-cs"/>
              </a:rPr>
              <a:t>, ces derniers peuvent à des </a:t>
            </a:r>
            <a:r>
              <a:rPr lang="fr-FR" sz="1200" b="0" i="0" u="none" strike="noStrike" kern="1200" baseline="0" dirty="0" err="1" smtClean="0">
                <a:solidFill>
                  <a:schemeClr val="tx1"/>
                </a:solidFill>
                <a:latin typeface="+mn-lt"/>
                <a:ea typeface="+mn-ea"/>
                <a:cs typeface="+mn-cs"/>
              </a:rPr>
              <a:t>fichies</a:t>
            </a:r>
            <a:r>
              <a:rPr lang="fr-FR" sz="1200" b="0" i="0" u="none" strike="noStrike" kern="1200" baseline="0" dirty="0" smtClean="0">
                <a:solidFill>
                  <a:schemeClr val="tx1"/>
                </a:solidFill>
                <a:latin typeface="+mn-lt"/>
                <a:ea typeface="+mn-ea"/>
                <a:cs typeface="+mn-cs"/>
              </a:rPr>
              <a:t> contenants des info sur l administration </a:t>
            </a:r>
          </a:p>
          <a:p>
            <a:r>
              <a:rPr lang="fr-FR" sz="1200" b="0" i="0" u="none" strike="noStrike" kern="1200" baseline="0" dirty="0" smtClean="0">
                <a:solidFill>
                  <a:schemeClr val="tx1"/>
                </a:solidFill>
                <a:latin typeface="+mn-lt"/>
                <a:ea typeface="+mn-ea"/>
                <a:cs typeface="+mn-cs"/>
              </a:rPr>
              <a:t>La solution est développée avec oracle </a:t>
            </a:r>
            <a:r>
              <a:rPr lang="fr-FR" sz="1200" b="0" i="0" u="none" strike="noStrike" kern="1200" baseline="0" dirty="0" err="1" smtClean="0">
                <a:solidFill>
                  <a:schemeClr val="tx1"/>
                </a:solidFill>
                <a:latin typeface="+mn-lt"/>
                <a:ea typeface="+mn-ea"/>
                <a:cs typeface="+mn-cs"/>
              </a:rPr>
              <a:t>forms</a:t>
            </a:r>
            <a:r>
              <a:rPr lang="fr-FR" sz="1200" b="0" i="0" u="none" strike="noStrike" kern="1200" baseline="0" dirty="0" smtClean="0">
                <a:solidFill>
                  <a:schemeClr val="tx1"/>
                </a:solidFill>
                <a:latin typeface="+mn-lt"/>
                <a:ea typeface="+mn-ea"/>
                <a:cs typeface="+mn-cs"/>
              </a:rPr>
              <a:t> 6i , les interface ne sot pas trop pratiques </a:t>
            </a:r>
          </a:p>
          <a:p>
            <a:r>
              <a:rPr lang="fr-FR" dirty="0" err="1" smtClean="0"/>
              <a:t>Cé</a:t>
            </a:r>
            <a:r>
              <a:rPr lang="fr-FR" dirty="0" smtClean="0"/>
              <a:t> dans ce cadre </a:t>
            </a:r>
            <a:r>
              <a:rPr lang="fr-FR" dirty="0" err="1" smtClean="0"/>
              <a:t>ke</a:t>
            </a:r>
            <a:r>
              <a:rPr lang="fr-FR" dirty="0" smtClean="0"/>
              <a:t> s inscrit mon projet de fin</a:t>
            </a:r>
            <a:r>
              <a:rPr lang="fr-FR" baseline="0" dirty="0" smtClean="0"/>
              <a:t> d’étude et qui est la refonte de la solution BRS MCM</a:t>
            </a:r>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3</a:t>
            </a:fld>
            <a:endParaRPr lang="fr-FR"/>
          </a:p>
        </p:txBody>
      </p:sp>
    </p:spTree>
    <p:extLst>
      <p:ext uri="{BB962C8B-B14F-4D97-AF65-F5344CB8AC3E}">
        <p14:creationId xmlns:p14="http://schemas.microsoft.com/office/powerpoint/2010/main" val="278388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présentation suivra le schéma suivant: je commencerai par cerner le projet dans son contexte général, puis j’ entamerai l’étude fonctionnelle et organisationnelle. Après je présenterai  l’analyse des risques et l la conception de la solution et avant de passer à la conclusion et les perspectives j’aborderai la mise en </a:t>
            </a:r>
            <a:r>
              <a:rPr lang="fr-FR" baseline="0" dirty="0" err="1" smtClean="0"/>
              <a:t>oeuvre</a:t>
            </a:r>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4</a:t>
            </a:fld>
            <a:endParaRPr lang="fr-FR"/>
          </a:p>
        </p:txBody>
      </p:sp>
    </p:spTree>
    <p:extLst>
      <p:ext uri="{BB962C8B-B14F-4D97-AF65-F5344CB8AC3E}">
        <p14:creationId xmlns:p14="http://schemas.microsoft.com/office/powerpoint/2010/main" val="379761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Leader national dans le domaine des systèmes d'information, Omnidata a mobilisé depuis deux décennies les meilleures compétences pour répondre aux impératifs de performance de ses clients en termes de qualité de service, de valeur ajoutée, et de coûts.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Omnidata offre à ses clients des </a:t>
            </a:r>
            <a:r>
              <a:rPr lang="fr-FR" baseline="0" dirty="0" smtClean="0"/>
              <a:t> services et produits différents liés au </a:t>
            </a:r>
            <a:r>
              <a:rPr lang="fr-FR" baseline="0" dirty="0" err="1" smtClean="0"/>
              <a:t>reporting</a:t>
            </a:r>
            <a:r>
              <a:rPr lang="fr-FR" baseline="0" dirty="0" smtClean="0"/>
              <a:t> </a:t>
            </a:r>
            <a:r>
              <a:rPr lang="fr-FR" baseline="0" dirty="0" err="1" smtClean="0"/>
              <a:t>rég</a:t>
            </a:r>
            <a:r>
              <a:rPr lang="fr-FR" baseline="0" dirty="0" smtClean="0"/>
              <a:t> , </a:t>
            </a:r>
            <a:r>
              <a:rPr lang="fr-FR" baseline="0" dirty="0" err="1" smtClean="0"/>
              <a:t>dév</a:t>
            </a:r>
            <a:r>
              <a:rPr lang="fr-FR" baseline="0" dirty="0" smtClean="0"/>
              <a:t> </a:t>
            </a:r>
            <a:r>
              <a:rPr lang="fr-FR" baseline="0" dirty="0" err="1" smtClean="0"/>
              <a:t>spéc</a:t>
            </a:r>
            <a:r>
              <a:rPr lang="fr-FR" baseline="0" dirty="0" smtClean="0"/>
              <a:t> et infrastructure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Grace à la qualité de ses produits et services , </a:t>
            </a:r>
            <a:r>
              <a:rPr lang="fr-FR" baseline="0" dirty="0" err="1" smtClean="0"/>
              <a:t>omnidata</a:t>
            </a:r>
            <a:r>
              <a:rPr lang="fr-FR" baseline="0" dirty="0" smtClean="0"/>
              <a:t> a pu atteindre un chiffre d’affaire </a:t>
            </a:r>
            <a:r>
              <a:rPr lang="fr-FR" baseline="0" dirty="0" err="1" smtClean="0"/>
              <a:t>interessant</a:t>
            </a:r>
            <a:r>
              <a:rPr lang="fr-FR" baseline="0" dirty="0" smtClean="0"/>
              <a:t> après quelques années de sa création </a:t>
            </a:r>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5</a:t>
            </a:fld>
            <a:endParaRPr lang="fr-FR"/>
          </a:p>
        </p:txBody>
      </p:sp>
    </p:spTree>
    <p:extLst>
      <p:ext uri="{BB962C8B-B14F-4D97-AF65-F5344CB8AC3E}">
        <p14:creationId xmlns:p14="http://schemas.microsoft.com/office/powerpoint/2010/main" val="121834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 architecture interne d </a:t>
            </a:r>
            <a:r>
              <a:rPr lang="fr-FR" dirty="0" err="1" smtClean="0"/>
              <a:t>omnidata</a:t>
            </a:r>
            <a:r>
              <a:rPr lang="fr-FR" dirty="0" smtClean="0"/>
              <a:t> est composé</a:t>
            </a:r>
            <a:r>
              <a:rPr lang="fr-FR" baseline="0" dirty="0" smtClean="0"/>
              <a:t> de 5 départements , les trois </a:t>
            </a:r>
            <a:r>
              <a:rPr lang="fr-FR" baseline="0" dirty="0" err="1" smtClean="0"/>
              <a:t>dép</a:t>
            </a:r>
            <a:r>
              <a:rPr lang="fr-FR" baseline="0" dirty="0" smtClean="0"/>
              <a:t> BI , Omni ; mise en œuvre produit des solutions innovantes qui garantie à </a:t>
            </a:r>
            <a:r>
              <a:rPr lang="fr-FR" baseline="0" dirty="0" err="1" smtClean="0"/>
              <a:t>omnidata</a:t>
            </a:r>
            <a:r>
              <a:rPr lang="fr-FR" baseline="0" dirty="0" smtClean="0"/>
              <a:t> son statut de leader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 département offre à ses client les moyens</a:t>
            </a:r>
            <a:r>
              <a:rPr lang="fr-FR" baseline="0" dirty="0" smtClean="0"/>
              <a:t> pour contrôler les données immatérielles en vue de prendre des bonnes décisions </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6</a:t>
            </a:fld>
            <a:endParaRPr lang="fr-FR"/>
          </a:p>
        </p:txBody>
      </p:sp>
    </p:spTree>
    <p:extLst>
      <p:ext uri="{BB962C8B-B14F-4D97-AF65-F5344CB8AC3E}">
        <p14:creationId xmlns:p14="http://schemas.microsoft.com/office/powerpoint/2010/main" val="25277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lnSpc>
                <a:spcPts val="2500"/>
              </a:lnSpc>
              <a:buFont typeface="Arial" charset="0"/>
              <a:buNone/>
              <a:defRPr/>
            </a:pPr>
            <a:r>
              <a:rPr lang="fr-FR" sz="1600" b="1" i="0" u="sng" dirty="0" smtClean="0">
                <a:solidFill>
                  <a:srgbClr val="4D4D4D"/>
                </a:solidFill>
              </a:rPr>
              <a:t>L’architecture générale de la solution BRSMCM</a:t>
            </a:r>
            <a:r>
              <a:rPr lang="fr-FR" sz="1600" b="1" i="0" u="sng" baseline="0" dirty="0" smtClean="0">
                <a:solidFill>
                  <a:srgbClr val="4D4D4D"/>
                </a:solidFill>
              </a:rPr>
              <a:t> est composée de 3 parties </a:t>
            </a:r>
            <a:endParaRPr lang="fr-FR" sz="1600" b="1" i="0" u="sng" dirty="0" smtClean="0">
              <a:solidFill>
                <a:srgbClr val="4D4D4D"/>
              </a:solidFill>
            </a:endParaRPr>
          </a:p>
          <a:p>
            <a:pPr eaLnBrk="1" hangingPunct="1">
              <a:lnSpc>
                <a:spcPts val="2500"/>
              </a:lnSpc>
              <a:buFont typeface="Arial" charset="0"/>
              <a:buAutoNum type="arabicPeriod"/>
              <a:defRPr/>
            </a:pPr>
            <a:endParaRPr lang="fr-FR" sz="1600" b="1" i="0" u="sng" dirty="0" smtClean="0">
              <a:solidFill>
                <a:srgbClr val="4D4D4D"/>
              </a:solidFill>
            </a:endParaRPr>
          </a:p>
          <a:p>
            <a:pPr eaLnBrk="1" hangingPunct="1">
              <a:lnSpc>
                <a:spcPts val="2500"/>
              </a:lnSpc>
              <a:buFont typeface="Arial" charset="0"/>
              <a:buAutoNum type="arabicPeriod"/>
              <a:defRPr/>
            </a:pPr>
            <a:r>
              <a:rPr lang="fr-FR" sz="1600" b="1" i="0" u="sng" dirty="0" smtClean="0">
                <a:solidFill>
                  <a:srgbClr val="4D4D4D"/>
                </a:solidFill>
              </a:rPr>
              <a:t>Intégration transparente avec les SI sources</a:t>
            </a:r>
            <a:endParaRPr lang="fr-FR" sz="1600" b="1" i="0" dirty="0" smtClean="0">
              <a:solidFill>
                <a:srgbClr val="4D4D4D"/>
              </a:solidFill>
            </a:endParaRPr>
          </a:p>
          <a:p>
            <a:pPr lvl="1">
              <a:lnSpc>
                <a:spcPct val="150000"/>
              </a:lnSpc>
              <a:spcBef>
                <a:spcPct val="35000"/>
              </a:spcBef>
              <a:buClr>
                <a:srgbClr val="969696"/>
              </a:buClr>
              <a:buSzPct val="95000"/>
              <a:buFont typeface="Monotype Sorts" pitchFamily="2" charset="2"/>
              <a:buChar char="è"/>
              <a:defRPr/>
            </a:pPr>
            <a:r>
              <a:rPr lang="fr-FR" sz="1400" i="0" dirty="0" smtClean="0">
                <a:solidFill>
                  <a:srgbClr val="4D4D4D"/>
                </a:solidFill>
              </a:rPr>
              <a:t>Contrôle de la qualité des données chargées</a:t>
            </a:r>
          </a:p>
          <a:p>
            <a:pPr lvl="1">
              <a:lnSpc>
                <a:spcPct val="150000"/>
              </a:lnSpc>
              <a:spcBef>
                <a:spcPct val="35000"/>
              </a:spcBef>
              <a:buClr>
                <a:srgbClr val="969696"/>
              </a:buClr>
              <a:buSzPct val="95000"/>
              <a:buFont typeface="Monotype Sorts" pitchFamily="2" charset="2"/>
              <a:buChar char="è"/>
              <a:defRPr/>
            </a:pPr>
            <a:r>
              <a:rPr lang="fr-FR" sz="1400" i="0" dirty="0" smtClean="0">
                <a:solidFill>
                  <a:srgbClr val="4D4D4D"/>
                </a:solidFill>
              </a:rPr>
              <a:t>Transformation des données/Enrichissement</a:t>
            </a:r>
          </a:p>
          <a:p>
            <a:pPr lvl="1">
              <a:lnSpc>
                <a:spcPct val="150000"/>
              </a:lnSpc>
              <a:spcBef>
                <a:spcPct val="35000"/>
              </a:spcBef>
              <a:buClr>
                <a:srgbClr val="969696"/>
              </a:buClr>
              <a:buSzPct val="95000"/>
              <a:buFont typeface="Monotype Sorts" pitchFamily="2" charset="2"/>
              <a:buChar char="è"/>
              <a:defRPr/>
            </a:pPr>
            <a:r>
              <a:rPr lang="fr-FR" sz="1400" i="0" dirty="0" smtClean="0">
                <a:solidFill>
                  <a:srgbClr val="4D4D4D"/>
                </a:solidFill>
              </a:rPr>
              <a:t>Intégration dans la base de travail</a:t>
            </a:r>
            <a:endParaRPr lang="fr-FR" sz="1600" b="1" i="0" u="sng" dirty="0" smtClean="0">
              <a:solidFill>
                <a:srgbClr val="4D4D4D"/>
              </a:solidFill>
            </a:endParaRPr>
          </a:p>
          <a:p>
            <a:pPr eaLnBrk="1" hangingPunct="1">
              <a:lnSpc>
                <a:spcPct val="200000"/>
              </a:lnSpc>
              <a:buFont typeface="Arial" charset="0"/>
              <a:buAutoNum type="arabicPeriod" startAt="2"/>
              <a:defRPr/>
            </a:pPr>
            <a:r>
              <a:rPr lang="fr-FR" sz="1600" b="1" i="0" u="sng" dirty="0" smtClean="0">
                <a:solidFill>
                  <a:srgbClr val="4D4D4D"/>
                </a:solidFill>
              </a:rPr>
              <a:t>Espace de Travail</a:t>
            </a:r>
          </a:p>
          <a:p>
            <a:pPr lvl="1">
              <a:lnSpc>
                <a:spcPct val="150000"/>
              </a:lnSpc>
              <a:spcBef>
                <a:spcPct val="35000"/>
              </a:spcBef>
              <a:buClr>
                <a:srgbClr val="969696"/>
              </a:buClr>
              <a:buSzPct val="95000"/>
              <a:buFont typeface="Monotype Sorts" pitchFamily="2" charset="2"/>
              <a:buChar char="è"/>
              <a:defRPr/>
            </a:pPr>
            <a:r>
              <a:rPr lang="fr-FR" sz="1400" i="0" dirty="0" smtClean="0">
                <a:solidFill>
                  <a:srgbClr val="4D4D4D"/>
                </a:solidFill>
              </a:rPr>
              <a:t>Validation des données</a:t>
            </a:r>
          </a:p>
          <a:p>
            <a:pPr lvl="1">
              <a:lnSpc>
                <a:spcPct val="150000"/>
              </a:lnSpc>
              <a:spcBef>
                <a:spcPct val="35000"/>
              </a:spcBef>
              <a:buClr>
                <a:srgbClr val="969696"/>
              </a:buClr>
              <a:buSzPct val="95000"/>
              <a:buFont typeface="Monotype Sorts" pitchFamily="2" charset="2"/>
              <a:buChar char="è"/>
              <a:defRPr/>
            </a:pPr>
            <a:r>
              <a:rPr lang="fr-FR" sz="1400" i="0" dirty="0" smtClean="0">
                <a:solidFill>
                  <a:srgbClr val="4D4D4D"/>
                </a:solidFill>
              </a:rPr>
              <a:t>Saisie des données complémentaires (cours, notation, données des tiers…)</a:t>
            </a:r>
          </a:p>
          <a:p>
            <a:pPr lvl="1">
              <a:lnSpc>
                <a:spcPct val="150000"/>
              </a:lnSpc>
              <a:spcBef>
                <a:spcPct val="35000"/>
              </a:spcBef>
              <a:buClr>
                <a:srgbClr val="969696"/>
              </a:buClr>
              <a:buSzPct val="95000"/>
              <a:buFont typeface="Monotype Sorts" pitchFamily="2" charset="2"/>
              <a:buChar char="è"/>
              <a:defRPr/>
            </a:pPr>
            <a:r>
              <a:rPr lang="fr-FR" sz="1400" i="0" dirty="0" smtClean="0">
                <a:solidFill>
                  <a:srgbClr val="4D4D4D"/>
                </a:solidFill>
              </a:rPr>
              <a:t>Simulation et gestion des retours</a:t>
            </a:r>
          </a:p>
          <a:p>
            <a:pPr lvl="1">
              <a:lnSpc>
                <a:spcPct val="150000"/>
              </a:lnSpc>
              <a:spcBef>
                <a:spcPct val="35000"/>
              </a:spcBef>
              <a:buClr>
                <a:srgbClr val="969696"/>
              </a:buClr>
              <a:buSzPct val="95000"/>
              <a:buFont typeface="Monotype Sorts" pitchFamily="2" charset="2"/>
              <a:buChar char="è"/>
              <a:defRPr/>
            </a:pPr>
            <a:r>
              <a:rPr lang="fr-FR" sz="1400" i="0" dirty="0" smtClean="0">
                <a:solidFill>
                  <a:srgbClr val="4D4D4D"/>
                </a:solidFill>
              </a:rPr>
              <a:t>Génération des flux XML</a:t>
            </a:r>
            <a:endParaRPr lang="fr-FR" sz="1600" b="1" i="0" u="sng" dirty="0" smtClean="0">
              <a:solidFill>
                <a:srgbClr val="4D4D4D"/>
              </a:solidFill>
            </a:endParaRPr>
          </a:p>
          <a:p>
            <a:pPr eaLnBrk="1" hangingPunct="1">
              <a:lnSpc>
                <a:spcPct val="150000"/>
              </a:lnSpc>
              <a:buFont typeface="Arial" charset="0"/>
              <a:buAutoNum type="arabicPeriod" startAt="3"/>
              <a:defRPr/>
            </a:pPr>
            <a:r>
              <a:rPr lang="fr-FR" sz="1600" b="1" i="0" u="sng" dirty="0" smtClean="0">
                <a:solidFill>
                  <a:srgbClr val="4D4D4D"/>
                </a:solidFill>
              </a:rPr>
              <a:t>Traitement des retours </a:t>
            </a:r>
          </a:p>
          <a:p>
            <a:pPr lvl="1">
              <a:lnSpc>
                <a:spcPct val="150000"/>
              </a:lnSpc>
              <a:spcBef>
                <a:spcPct val="35000"/>
              </a:spcBef>
              <a:buClr>
                <a:srgbClr val="969696"/>
              </a:buClr>
              <a:buSzPct val="95000"/>
              <a:buFont typeface="Monotype Sorts" pitchFamily="2" charset="2"/>
              <a:buChar char="è"/>
              <a:defRPr/>
            </a:pPr>
            <a:r>
              <a:rPr lang="fr-FR" sz="1400" i="0" dirty="0" smtClean="0">
                <a:solidFill>
                  <a:srgbClr val="4D4D4D"/>
                </a:solidFill>
              </a:rPr>
              <a:t>Dans</a:t>
            </a:r>
            <a:r>
              <a:rPr lang="fr-FR" sz="1400" i="0" baseline="0" dirty="0" smtClean="0">
                <a:solidFill>
                  <a:srgbClr val="4D4D4D"/>
                </a:solidFill>
              </a:rPr>
              <a:t> le cas d un retour négatif </a:t>
            </a:r>
            <a:r>
              <a:rPr lang="fr-FR" sz="1400" i="0" dirty="0" smtClean="0">
                <a:solidFill>
                  <a:srgbClr val="4D4D4D"/>
                </a:solidFill>
              </a:rPr>
              <a:t>l’utilisateur doit traiter des lignes rejetées au niveau de la déclaration.</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7</a:t>
            </a:fld>
            <a:endParaRPr lang="fr-FR"/>
          </a:p>
        </p:txBody>
      </p:sp>
    </p:spTree>
    <p:extLst>
      <p:ext uri="{BB962C8B-B14F-4D97-AF65-F5344CB8AC3E}">
        <p14:creationId xmlns:p14="http://schemas.microsoft.com/office/powerpoint/2010/main" val="83426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les objectifs fixé,</a:t>
            </a:r>
            <a:r>
              <a:rPr lang="fr-FR" baseline="0" dirty="0" smtClean="0"/>
              <a:t> nous avons adopté la méthode en </a:t>
            </a:r>
            <a:r>
              <a:rPr lang="fr-FR" baseline="0" dirty="0" err="1" smtClean="0"/>
              <a:t>casccade</a:t>
            </a:r>
            <a:r>
              <a:rPr lang="fr-FR" baseline="0" dirty="0" smtClean="0"/>
              <a:t> , </a:t>
            </a:r>
            <a:r>
              <a:rPr lang="fr-FR" dirty="0" smtClean="0"/>
              <a:t>C'est le type de méthode le plus utilisé aujourd'hui dans tous les domaines qui nécessitent de concevoir avant de produire quelque chose. Pour parvenir à un produit fini, on passe par plusieurs phases du cadrage du projet jusqu'à la livraison finale</a:t>
            </a:r>
          </a:p>
          <a:p>
            <a:r>
              <a:rPr lang="fr-FR" dirty="0" smtClean="0"/>
              <a:t>Cette méthode présente de nombreux avantages, notamment celui de sécuriser le planning du projet </a:t>
            </a:r>
            <a:r>
              <a:rPr lang="fr-FR" dirty="0" err="1" smtClean="0"/>
              <a:t>puisqu</a:t>
            </a:r>
            <a:r>
              <a:rPr lang="fr-FR" baseline="0" dirty="0" smtClean="0"/>
              <a:t> on </a:t>
            </a:r>
            <a:r>
              <a:rPr lang="fr-FR" dirty="0" smtClean="0"/>
              <a:t> peut tjrs revenir à l’étape précédente</a:t>
            </a:r>
            <a:r>
              <a:rPr lang="fr-FR" baseline="0" dirty="0" smtClean="0"/>
              <a:t> si on détecte une erreur à </a:t>
            </a:r>
            <a:r>
              <a:rPr lang="fr-FR" baseline="0" dirty="0" err="1" smtClean="0"/>
              <a:t>réctifier</a:t>
            </a:r>
            <a:r>
              <a:rPr lang="fr-FR" baseline="0" dirty="0" smtClean="0"/>
              <a:t> </a:t>
            </a:r>
            <a:r>
              <a:rPr lang="fr-FR" dirty="0" smtClean="0"/>
              <a:t>: on s'entend sur ce que l'on va faire (cadrage), on le conçoit dans les grandes lignes (conception générale) puis dans le détail (conception détaillée) avant de le produire (production), de le tester (tests/corrections) et de le livrer (livraison).</a:t>
            </a:r>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9</a:t>
            </a:fld>
            <a:endParaRPr lang="fr-FR" dirty="0"/>
          </a:p>
        </p:txBody>
      </p:sp>
    </p:spTree>
    <p:extLst>
      <p:ext uri="{BB962C8B-B14F-4D97-AF65-F5344CB8AC3E}">
        <p14:creationId xmlns:p14="http://schemas.microsoft.com/office/powerpoint/2010/main" val="2775738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planification</a:t>
            </a:r>
            <a:r>
              <a:rPr lang="fr-FR" baseline="0" dirty="0" smtClean="0"/>
              <a:t> du projet correspondante est représentée par le diagramme de Gantt qui montre une phase d’étude fonctionnelle en parallèle avec l’étude technique, suivies de la phase de conception puis de la mise en œuvre. Le stage se termine par une phase de tests et déploiement. Tandis que la rédaction du rapport qui s’est étalée sur toute la durée du projet.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36A3E20-7BF5-4930-AFAB-EF773C31AE49}" type="slidenum">
              <a:rPr lang="fr-FR" smtClean="0"/>
              <a:t>10</a:t>
            </a:fld>
            <a:endParaRPr lang="fr-FR"/>
          </a:p>
        </p:txBody>
      </p:sp>
    </p:spTree>
    <p:extLst>
      <p:ext uri="{BB962C8B-B14F-4D97-AF65-F5344CB8AC3E}">
        <p14:creationId xmlns:p14="http://schemas.microsoft.com/office/powerpoint/2010/main" val="907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0AB90D1-AE9E-4FC3-A39F-A534A77B62ED}" type="datetime1">
              <a:rPr lang="fr-FR" smtClean="0"/>
              <a:t>21/06/2013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288579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9C851A-59D1-4BDA-926E-F8E99E774137}" type="datetime1">
              <a:rPr lang="fr-FR" smtClean="0"/>
              <a:t>21/06/2013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5200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669F6F-676E-4136-85CB-928C075DEA44}" type="datetime1">
              <a:rPr lang="fr-FR" smtClean="0"/>
              <a:t>21/06/2013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89860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7CBC6ED-109B-4B9F-BEB1-BD4426D28A3A}" type="datetime1">
              <a:rPr lang="fr-FR" smtClean="0"/>
              <a:t>21/06/2013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0491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55879D3-6FF1-471C-9FD6-B28C7561DA0D}" type="datetime1">
              <a:rPr lang="fr-FR" smtClean="0"/>
              <a:t>21/06/2013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226165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81E053-FF84-4BBD-95DC-25A35B2A90BD}" type="datetime1">
              <a:rPr lang="fr-FR" smtClean="0"/>
              <a:t>21/06/2013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727995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6547ED5-5D00-4177-88F4-312590EBF660}" type="datetime1">
              <a:rPr lang="fr-FR" smtClean="0"/>
              <a:t>21/06/2013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91936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16E1324-F157-4AE1-9B23-FBD10F4172FD}" type="datetime1">
              <a:rPr lang="fr-FR" smtClean="0"/>
              <a:t>21/06/2013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277547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56EBFD6-EB5B-472E-BFEF-95CC953A862F}" type="datetime1">
              <a:rPr lang="fr-FR" smtClean="0"/>
              <a:t>21/06/2013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119713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56B78F0-EC15-40BE-B147-B04CF3BDD324}" type="datetime1">
              <a:rPr lang="fr-FR" smtClean="0"/>
              <a:t>21/06/2013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380596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9C47DBD-D13C-460F-8CCA-6E46F390B2C2}" type="datetime1">
              <a:rPr lang="fr-FR" smtClean="0"/>
              <a:t>21/06/2013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C38CE2-D36F-4B9B-9204-BBE98EC52859}" type="slidenum">
              <a:rPr lang="fr-FR" smtClean="0"/>
              <a:t>‹N°›</a:t>
            </a:fld>
            <a:endParaRPr lang="fr-FR"/>
          </a:p>
        </p:txBody>
      </p:sp>
    </p:spTree>
    <p:extLst>
      <p:ext uri="{BB962C8B-B14F-4D97-AF65-F5344CB8AC3E}">
        <p14:creationId xmlns:p14="http://schemas.microsoft.com/office/powerpoint/2010/main" val="212845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AE4CD-EA35-4DC3-8905-C7B294CA45B3}" type="datetime1">
              <a:rPr lang="fr-FR" smtClean="0"/>
              <a:t>21/06/2013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38CE2-D36F-4B9B-9204-BBE98EC52859}" type="slidenum">
              <a:rPr lang="fr-FR" smtClean="0"/>
              <a:t>‹N°›</a:t>
            </a:fld>
            <a:endParaRPr lang="fr-FR"/>
          </a:p>
        </p:txBody>
      </p:sp>
    </p:spTree>
    <p:extLst>
      <p:ext uri="{BB962C8B-B14F-4D97-AF65-F5344CB8AC3E}">
        <p14:creationId xmlns:p14="http://schemas.microsoft.com/office/powerpoint/2010/main" val="226294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037" y="207471"/>
            <a:ext cx="932019" cy="79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ZoneTexte 5"/>
          <p:cNvSpPr txBox="1"/>
          <p:nvPr/>
        </p:nvSpPr>
        <p:spPr>
          <a:xfrm>
            <a:off x="1458513" y="191744"/>
            <a:ext cx="6048672" cy="523220"/>
          </a:xfrm>
          <a:prstGeom prst="rect">
            <a:avLst/>
          </a:prstGeom>
          <a:noFill/>
          <a:ln>
            <a:noFill/>
          </a:ln>
          <a:effectLst/>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400" b="1" dirty="0"/>
              <a:t>Université Mohammed V – </a:t>
            </a:r>
            <a:r>
              <a:rPr lang="fr-FR" sz="1400" b="1" dirty="0" err="1"/>
              <a:t>Souissi</a:t>
            </a:r>
            <a:r>
              <a:rPr lang="fr-FR" sz="1400" b="1" dirty="0"/>
              <a:t>- Rabat</a:t>
            </a:r>
            <a:endParaRPr lang="en-US" sz="1400" dirty="0"/>
          </a:p>
          <a:p>
            <a:pPr algn="ctr"/>
            <a:r>
              <a:rPr lang="fr-FR" sz="1400" b="1" dirty="0">
                <a:solidFill>
                  <a:srgbClr val="FF0000"/>
                </a:solidFill>
              </a:rPr>
              <a:t>E</a:t>
            </a:r>
            <a:r>
              <a:rPr lang="fr-FR" sz="1400" b="1" dirty="0"/>
              <a:t>cole </a:t>
            </a:r>
            <a:r>
              <a:rPr lang="fr-FR" sz="1400" b="1" dirty="0">
                <a:solidFill>
                  <a:srgbClr val="FF0000"/>
                </a:solidFill>
              </a:rPr>
              <a:t>N</a:t>
            </a:r>
            <a:r>
              <a:rPr lang="fr-FR" sz="1400" b="1" dirty="0"/>
              <a:t>ationale </a:t>
            </a:r>
            <a:r>
              <a:rPr lang="fr-FR" sz="1400" b="1" dirty="0">
                <a:solidFill>
                  <a:srgbClr val="FF0000"/>
                </a:solidFill>
              </a:rPr>
              <a:t>S</a:t>
            </a:r>
            <a:r>
              <a:rPr lang="fr-FR" sz="1400" b="1" dirty="0"/>
              <a:t>upérieure d’</a:t>
            </a:r>
            <a:r>
              <a:rPr lang="fr-FR" sz="1400" b="1" dirty="0">
                <a:solidFill>
                  <a:srgbClr val="FF0000"/>
                </a:solidFill>
              </a:rPr>
              <a:t>I</a:t>
            </a:r>
            <a:r>
              <a:rPr lang="fr-FR" sz="1400" b="1" dirty="0"/>
              <a:t>nformatique et d’</a:t>
            </a:r>
            <a:r>
              <a:rPr lang="fr-FR" sz="1400" b="1" dirty="0">
                <a:solidFill>
                  <a:srgbClr val="FF0000"/>
                </a:solidFill>
              </a:rPr>
              <a:t>A</a:t>
            </a:r>
            <a:r>
              <a:rPr lang="fr-FR" sz="1400" b="1" dirty="0"/>
              <a:t>nalyse des </a:t>
            </a:r>
            <a:r>
              <a:rPr lang="fr-FR" sz="1400" b="1" dirty="0">
                <a:solidFill>
                  <a:srgbClr val="FF0000"/>
                </a:solidFill>
              </a:rPr>
              <a:t>S</a:t>
            </a:r>
            <a:r>
              <a:rPr lang="fr-FR" sz="1400" b="1" dirty="0"/>
              <a:t>ystèmes</a:t>
            </a:r>
            <a:endParaRPr lang="ar-MA" sz="1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7" y="0"/>
            <a:ext cx="1537714" cy="915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5228" y="1412776"/>
            <a:ext cx="9169227" cy="546185"/>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ZoneTexte 10"/>
          <p:cNvSpPr txBox="1">
            <a:spLocks noChangeArrowheads="1"/>
          </p:cNvSpPr>
          <p:nvPr/>
        </p:nvSpPr>
        <p:spPr bwMode="auto">
          <a:xfrm>
            <a:off x="3186655" y="1501202"/>
            <a:ext cx="2592387" cy="369332"/>
          </a:xfrm>
          <a:prstGeom prst="rect">
            <a:avLst/>
          </a:prstGeom>
          <a:noFill/>
          <a:ln w="9525">
            <a:noFill/>
            <a:miter lim="800000"/>
            <a:headEnd/>
            <a:tailEnd/>
          </a:ln>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i="1" dirty="0">
                <a:solidFill>
                  <a:schemeClr val="bg1">
                    <a:lumMod val="85000"/>
                  </a:schemeClr>
                </a:solidFill>
                <a:latin typeface="Times New Roman" pitchFamily="18" charset="0"/>
                <a:cs typeface="Times New Roman" pitchFamily="18" charset="0"/>
              </a:rPr>
              <a:t>Projet de Fin d’Etudes</a:t>
            </a:r>
          </a:p>
        </p:txBody>
      </p:sp>
      <p:sp>
        <p:nvSpPr>
          <p:cNvPr id="12" name="ZoneTexte 10"/>
          <p:cNvSpPr txBox="1">
            <a:spLocks noChangeArrowheads="1"/>
          </p:cNvSpPr>
          <p:nvPr/>
        </p:nvSpPr>
        <p:spPr bwMode="auto">
          <a:xfrm>
            <a:off x="2555776" y="2132856"/>
            <a:ext cx="4032448" cy="646331"/>
          </a:xfrm>
          <a:prstGeom prst="rect">
            <a:avLst/>
          </a:prstGeom>
          <a:noFill/>
          <a:ln w="9525">
            <a:noFill/>
            <a:miter lim="800000"/>
            <a:headEnd/>
            <a:tailEnd/>
          </a:ln>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i="1" dirty="0" smtClean="0">
                <a:latin typeface="Times New Roman" pitchFamily="18" charset="0"/>
                <a:cs typeface="Times New Roman" pitchFamily="18" charset="0"/>
              </a:rPr>
              <a:t>Pour l’obtention du titre</a:t>
            </a:r>
          </a:p>
          <a:p>
            <a:pPr algn="ctr"/>
            <a:r>
              <a:rPr lang="fr-FR" b="1" i="1" dirty="0" smtClean="0">
                <a:latin typeface="Times New Roman" pitchFamily="18" charset="0"/>
                <a:cs typeface="Times New Roman" pitchFamily="18" charset="0"/>
              </a:rPr>
              <a:t>D’Ingénieur d’état en Informatique</a:t>
            </a:r>
            <a:endParaRPr lang="fr-FR" b="1" i="1" dirty="0">
              <a:latin typeface="Times New Roman" pitchFamily="18" charset="0"/>
              <a:cs typeface="Times New Roman" pitchFamily="18" charset="0"/>
            </a:endParaRPr>
          </a:p>
        </p:txBody>
      </p:sp>
      <p:sp>
        <p:nvSpPr>
          <p:cNvPr id="13" name="ZoneTexte 7"/>
          <p:cNvSpPr txBox="1"/>
          <p:nvPr/>
        </p:nvSpPr>
        <p:spPr>
          <a:xfrm>
            <a:off x="318358" y="2781307"/>
            <a:ext cx="8507284" cy="1384995"/>
          </a:xfrm>
          <a:prstGeom prst="rect">
            <a:avLst/>
          </a:prstGeom>
          <a:noFill/>
          <a:ln w="28575">
            <a:solidFill>
              <a:schemeClr val="bg1"/>
            </a:solidFill>
          </a:ln>
          <a:effectLst/>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fr-FR" sz="2800" dirty="0" smtClean="0">
                <a:solidFill>
                  <a:schemeClr val="tx1">
                    <a:lumMod val="50000"/>
                    <a:lumOff val="50000"/>
                  </a:schemeClr>
                </a:solidFill>
                <a:latin typeface="Georgia" pitchFamily="18" charset="0"/>
              </a:rPr>
              <a:t>Refonte de la solution de Reporting réglementaire bancaire pour les marchés des changes et monétaires</a:t>
            </a:r>
          </a:p>
          <a:p>
            <a:pPr algn="ctr" rtl="0"/>
            <a:r>
              <a:rPr lang="fr-FR" sz="2800" dirty="0" smtClean="0">
                <a:solidFill>
                  <a:schemeClr val="tx1">
                    <a:lumMod val="50000"/>
                    <a:lumOff val="50000"/>
                  </a:schemeClr>
                </a:solidFill>
                <a:latin typeface="Georgia" pitchFamily="18" charset="0"/>
              </a:rPr>
              <a:t>BRS MCM</a:t>
            </a:r>
            <a:endParaRPr lang="ar-MA" sz="2800" dirty="0">
              <a:solidFill>
                <a:schemeClr val="tx1">
                  <a:lumMod val="50000"/>
                  <a:lumOff val="50000"/>
                </a:schemeClr>
              </a:solidFill>
              <a:latin typeface="Georgia" pitchFamily="18" charset="0"/>
            </a:endParaRPr>
          </a:p>
        </p:txBody>
      </p:sp>
      <p:sp>
        <p:nvSpPr>
          <p:cNvPr id="14" name="Text Box 11"/>
          <p:cNvSpPr txBox="1">
            <a:spLocks noChangeArrowheads="1"/>
          </p:cNvSpPr>
          <p:nvPr/>
        </p:nvSpPr>
        <p:spPr bwMode="auto">
          <a:xfrm>
            <a:off x="23829" y="4187658"/>
            <a:ext cx="2911288" cy="707864"/>
          </a:xfrm>
          <a:prstGeom prst="rect">
            <a:avLst/>
          </a:prstGeom>
          <a:noFill/>
          <a:ln w="9525">
            <a:noFill/>
            <a:miter lim="800000"/>
            <a:headEnd/>
            <a:tailEnd/>
          </a:ln>
          <a:effectLst/>
        </p:spPr>
        <p:txBody>
          <a:bodyPr wrap="square" lIns="91418" tIns="45709" rIns="91418" bIns="45709">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50000"/>
              </a:spcBef>
              <a:defRPr/>
            </a:pPr>
            <a:r>
              <a:rPr kumimoji="1" lang="fr-FR" sz="2400" b="1" kern="0" dirty="0" smtClean="0">
                <a:effectLst>
                  <a:outerShdw blurRad="38100" dist="38100" dir="2700000" algn="tl">
                    <a:srgbClr val="000000">
                      <a:alpha val="43137"/>
                    </a:srgbClr>
                  </a:outerShdw>
                </a:effectLst>
                <a:latin typeface="Garamond" pitchFamily="18" charset="0"/>
              </a:rPr>
              <a:t>      </a:t>
            </a:r>
            <a:r>
              <a:rPr kumimoji="1" lang="fr-FR" sz="2400" b="1" kern="0" dirty="0" smtClean="0">
                <a:solidFill>
                  <a:srgbClr val="C00000"/>
                </a:solidFill>
                <a:effectLst>
                  <a:outerShdw blurRad="38100" dist="38100" dir="2700000" algn="tl">
                    <a:srgbClr val="000000">
                      <a:alpha val="43137"/>
                    </a:srgbClr>
                  </a:outerShdw>
                </a:effectLst>
                <a:latin typeface="Garamond" pitchFamily="18" charset="0"/>
              </a:rPr>
              <a:t>Présenté par :</a:t>
            </a:r>
          </a:p>
          <a:p>
            <a:pPr lvl="1" algn="l">
              <a:buSzPct val="85000"/>
            </a:pPr>
            <a:r>
              <a:rPr kumimoji="1" lang="fr-FR" sz="1600" b="1" kern="0" dirty="0" smtClean="0">
                <a:solidFill>
                  <a:schemeClr val="tx1"/>
                </a:solidFill>
                <a:latin typeface="Garamond" pitchFamily="18" charset="0"/>
              </a:rPr>
              <a:t> Ilham BELGHOUL </a:t>
            </a:r>
          </a:p>
        </p:txBody>
      </p:sp>
      <p:sp>
        <p:nvSpPr>
          <p:cNvPr id="15" name="Text Box 11"/>
          <p:cNvSpPr txBox="1">
            <a:spLocks noChangeArrowheads="1"/>
          </p:cNvSpPr>
          <p:nvPr/>
        </p:nvSpPr>
        <p:spPr bwMode="auto">
          <a:xfrm>
            <a:off x="4885259" y="4039562"/>
            <a:ext cx="4258741" cy="2492968"/>
          </a:xfrm>
          <a:prstGeom prst="rect">
            <a:avLst/>
          </a:prstGeom>
          <a:noFill/>
          <a:ln w="9525">
            <a:noFill/>
            <a:miter lim="800000"/>
            <a:headEnd/>
            <a:tailEnd/>
          </a:ln>
          <a:effectLst/>
        </p:spPr>
        <p:txBody>
          <a:bodyPr wrap="square" lIns="91418" tIns="45709" rIns="91418" bIns="45709">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50000"/>
              </a:spcBef>
              <a:defRPr/>
            </a:pPr>
            <a:r>
              <a:rPr kumimoji="1" lang="fr-FR" sz="2400" b="1" kern="0" dirty="0" smtClean="0">
                <a:solidFill>
                  <a:srgbClr val="C00000"/>
                </a:solidFill>
                <a:effectLst>
                  <a:outerShdw blurRad="38100" dist="38100" dir="2700000" algn="tl">
                    <a:srgbClr val="000000">
                      <a:alpha val="43137"/>
                    </a:srgbClr>
                  </a:outerShdw>
                </a:effectLst>
                <a:latin typeface="Garamond" pitchFamily="18" charset="0"/>
              </a:rPr>
              <a:t>Sous la direction de :</a:t>
            </a:r>
          </a:p>
          <a:p>
            <a:pPr algn="l">
              <a:spcBef>
                <a:spcPct val="50000"/>
              </a:spcBef>
              <a:defRPr/>
            </a:pPr>
            <a:r>
              <a:rPr kumimoji="1" lang="fr-FR" sz="1600" b="1" kern="0" dirty="0" smtClean="0">
                <a:solidFill>
                  <a:schemeClr val="tx1"/>
                </a:solidFill>
                <a:latin typeface="Garamond" pitchFamily="18" charset="0"/>
              </a:rPr>
              <a:t>M. Akram Zouhair (OMNIDATA)</a:t>
            </a:r>
            <a:endParaRPr kumimoji="1" lang="fr-FR" sz="1600" b="1" kern="0" dirty="0" smtClean="0">
              <a:latin typeface="Garamond" pitchFamily="18" charset="0"/>
            </a:endParaRPr>
          </a:p>
          <a:p>
            <a:pPr algn="l">
              <a:spcBef>
                <a:spcPct val="50000"/>
              </a:spcBef>
              <a:defRPr/>
            </a:pPr>
            <a:r>
              <a:rPr kumimoji="1" lang="fr-FR" sz="1600" b="1" kern="0" dirty="0" smtClean="0">
                <a:latin typeface="Garamond" pitchFamily="18" charset="0"/>
              </a:rPr>
              <a:t>Mme. Hanane EL BAKKALI(ENSIAS)</a:t>
            </a:r>
          </a:p>
          <a:p>
            <a:pPr>
              <a:spcBef>
                <a:spcPct val="50000"/>
              </a:spcBef>
              <a:defRPr/>
            </a:pPr>
            <a:r>
              <a:rPr kumimoji="1" lang="fr-FR" sz="2400" b="1" kern="0" dirty="0">
                <a:solidFill>
                  <a:srgbClr val="C00000"/>
                </a:solidFill>
                <a:effectLst>
                  <a:outerShdw blurRad="38100" dist="38100" dir="2700000" algn="tl">
                    <a:srgbClr val="000000">
                      <a:alpha val="43137"/>
                    </a:srgbClr>
                  </a:outerShdw>
                </a:effectLst>
                <a:latin typeface="Garamond" pitchFamily="18" charset="0"/>
              </a:rPr>
              <a:t>Membres du jury :</a:t>
            </a:r>
          </a:p>
          <a:p>
            <a:pPr>
              <a:spcBef>
                <a:spcPct val="50000"/>
              </a:spcBef>
              <a:defRPr/>
            </a:pPr>
            <a:r>
              <a:rPr kumimoji="1" lang="fr-FR" sz="1600" b="1" kern="0" dirty="0" smtClean="0">
                <a:latin typeface="Garamond" pitchFamily="18" charset="0"/>
              </a:rPr>
              <a:t>M. Abdelaziz DOUKKALI SDIGUI (Président)</a:t>
            </a:r>
          </a:p>
          <a:p>
            <a:pPr>
              <a:spcBef>
                <a:spcPct val="50000"/>
              </a:spcBef>
              <a:defRPr/>
            </a:pPr>
            <a:r>
              <a:rPr kumimoji="1" lang="fr-FR" sz="1600" b="1" kern="0" dirty="0" smtClean="0">
                <a:latin typeface="Garamond" pitchFamily="18" charset="0"/>
              </a:rPr>
              <a:t>M. </a:t>
            </a:r>
            <a:r>
              <a:rPr kumimoji="1" lang="fr-FR" sz="1600" b="1" kern="0" dirty="0" err="1" smtClean="0">
                <a:latin typeface="Garamond" pitchFamily="18" charset="0"/>
              </a:rPr>
              <a:t>Boubker</a:t>
            </a:r>
            <a:r>
              <a:rPr kumimoji="1" lang="fr-FR" sz="1600" b="1" kern="0" dirty="0" smtClean="0">
                <a:latin typeface="Garamond" pitchFamily="18" charset="0"/>
              </a:rPr>
              <a:t> REGRAGUI(Examinateur)</a:t>
            </a:r>
            <a:endParaRPr kumimoji="1" lang="fr-FR" sz="1600" b="1" kern="0" dirty="0">
              <a:latin typeface="Garamond" pitchFamily="18" charset="0"/>
            </a:endParaRPr>
          </a:p>
        </p:txBody>
      </p:sp>
      <p:sp>
        <p:nvSpPr>
          <p:cNvPr id="16" name="ZoneTexte 15"/>
          <p:cNvSpPr txBox="1"/>
          <p:nvPr/>
        </p:nvSpPr>
        <p:spPr>
          <a:xfrm>
            <a:off x="2862668" y="6489993"/>
            <a:ext cx="3240360" cy="338554"/>
          </a:xfrm>
          <a:prstGeom prst="rect">
            <a:avLst/>
          </a:prstGeom>
          <a:noFill/>
        </p:spPr>
        <p:txBody>
          <a:bodyPr wrap="square" rtlCol="0">
            <a:spAutoFit/>
          </a:bodyPr>
          <a:lstStyle/>
          <a:p>
            <a:pPr algn="ctr"/>
            <a:r>
              <a:rPr lang="fr-FR" sz="1600" dirty="0" smtClean="0"/>
              <a:t>Année universitaire 2012-2013</a:t>
            </a:r>
            <a:endParaRPr lang="fr-FR" sz="1600" dirty="0"/>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1</a:t>
            </a:fld>
            <a:endParaRPr lang="fr-FR"/>
          </a:p>
        </p:txBody>
      </p:sp>
    </p:spTree>
    <p:extLst>
      <p:ext uri="{BB962C8B-B14F-4D97-AF65-F5344CB8AC3E}">
        <p14:creationId xmlns:p14="http://schemas.microsoft.com/office/powerpoint/2010/main" val="530193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1" y="924661"/>
            <a:ext cx="91440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4175202" y="1534814"/>
            <a:ext cx="1789437" cy="1200329"/>
          </a:xfrm>
          <a:prstGeom prst="rect">
            <a:avLst/>
          </a:prstGeom>
          <a:noFill/>
        </p:spPr>
        <p:txBody>
          <a:bodyPr wrap="square" rtlCol="0">
            <a:spAutoFit/>
          </a:bodyPr>
          <a:lstStyle/>
          <a:p>
            <a:r>
              <a:rPr lang="fr-FR" b="1" dirty="0">
                <a:solidFill>
                  <a:srgbClr val="D00000"/>
                </a:solidFill>
                <a:latin typeface="Bell MT" pitchFamily="18" charset="0"/>
              </a:rPr>
              <a:t>Formation et mise en place d’Oracle APEX</a:t>
            </a:r>
          </a:p>
          <a:p>
            <a:endParaRPr lang="fr-FR" dirty="0"/>
          </a:p>
        </p:txBody>
      </p:sp>
      <p:cxnSp>
        <p:nvCxnSpPr>
          <p:cNvPr id="6" name="Connecteur droit avec flèche 5"/>
          <p:cNvCxnSpPr/>
          <p:nvPr/>
        </p:nvCxnSpPr>
        <p:spPr>
          <a:xfrm flipH="1">
            <a:off x="1595573" y="1949304"/>
            <a:ext cx="2664296" cy="175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6049306" y="2258826"/>
            <a:ext cx="2345642" cy="923330"/>
          </a:xfrm>
          <a:prstGeom prst="rect">
            <a:avLst/>
          </a:prstGeom>
          <a:noFill/>
        </p:spPr>
        <p:txBody>
          <a:bodyPr wrap="square" rtlCol="0">
            <a:spAutoFit/>
          </a:bodyPr>
          <a:lstStyle/>
          <a:p>
            <a:r>
              <a:rPr lang="fr-FR" b="1" dirty="0">
                <a:solidFill>
                  <a:srgbClr val="D00000"/>
                </a:solidFill>
                <a:latin typeface="Bell MT" pitchFamily="18" charset="0"/>
              </a:rPr>
              <a:t>Analyse de la solution existante / Vulnérabilités </a:t>
            </a:r>
          </a:p>
        </p:txBody>
      </p:sp>
      <p:sp>
        <p:nvSpPr>
          <p:cNvPr id="8" name="ZoneTexte 7"/>
          <p:cNvSpPr txBox="1"/>
          <p:nvPr/>
        </p:nvSpPr>
        <p:spPr>
          <a:xfrm>
            <a:off x="102146" y="3368895"/>
            <a:ext cx="2628292" cy="646331"/>
          </a:xfrm>
          <a:prstGeom prst="rect">
            <a:avLst/>
          </a:prstGeom>
          <a:noFill/>
        </p:spPr>
        <p:txBody>
          <a:bodyPr wrap="square" rtlCol="0">
            <a:spAutoFit/>
          </a:bodyPr>
          <a:lstStyle/>
          <a:p>
            <a:r>
              <a:rPr lang="fr-FR" b="1" dirty="0">
                <a:solidFill>
                  <a:srgbClr val="D00000"/>
                </a:solidFill>
                <a:latin typeface="Bell MT" pitchFamily="18" charset="0"/>
              </a:rPr>
              <a:t>Expression du cahier des charges </a:t>
            </a:r>
          </a:p>
        </p:txBody>
      </p:sp>
      <p:cxnSp>
        <p:nvCxnSpPr>
          <p:cNvPr id="9" name="Connecteur droit avec flèche 8"/>
          <p:cNvCxnSpPr/>
          <p:nvPr/>
        </p:nvCxnSpPr>
        <p:spPr>
          <a:xfrm flipV="1">
            <a:off x="1811597" y="3213602"/>
            <a:ext cx="918841" cy="155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a:off x="2730440" y="2664445"/>
            <a:ext cx="33188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5541883" y="3441486"/>
            <a:ext cx="3460647" cy="369332"/>
          </a:xfrm>
          <a:prstGeom prst="rect">
            <a:avLst/>
          </a:prstGeom>
          <a:noFill/>
        </p:spPr>
        <p:txBody>
          <a:bodyPr wrap="square" rtlCol="0">
            <a:spAutoFit/>
          </a:bodyPr>
          <a:lstStyle/>
          <a:p>
            <a:r>
              <a:rPr lang="fr-FR" b="1" dirty="0" smtClean="0">
                <a:solidFill>
                  <a:srgbClr val="C00000"/>
                </a:solidFill>
                <a:latin typeface="Bell MT" pitchFamily="18" charset="0"/>
              </a:rPr>
              <a:t>Analyse des risques( MEHARI)</a:t>
            </a:r>
            <a:endParaRPr lang="fr-FR" b="1" dirty="0">
              <a:solidFill>
                <a:srgbClr val="C00000"/>
              </a:solidFill>
              <a:latin typeface="Bell MT" pitchFamily="18" charset="0"/>
            </a:endParaRPr>
          </a:p>
        </p:txBody>
      </p:sp>
      <p:cxnSp>
        <p:nvCxnSpPr>
          <p:cNvPr id="12" name="Connecteur droit avec flèche 11"/>
          <p:cNvCxnSpPr>
            <a:stCxn id="11" idx="1"/>
          </p:cNvCxnSpPr>
          <p:nvPr/>
        </p:nvCxnSpPr>
        <p:spPr>
          <a:xfrm flipH="1">
            <a:off x="4821803" y="3626152"/>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6636133" y="3876726"/>
            <a:ext cx="2376264" cy="646331"/>
          </a:xfrm>
          <a:prstGeom prst="rect">
            <a:avLst/>
          </a:prstGeom>
          <a:noFill/>
        </p:spPr>
        <p:txBody>
          <a:bodyPr wrap="square" rtlCol="0">
            <a:spAutoFit/>
          </a:bodyPr>
          <a:lstStyle/>
          <a:p>
            <a:r>
              <a:rPr lang="fr-FR" b="1" dirty="0" smtClean="0">
                <a:solidFill>
                  <a:srgbClr val="D00000"/>
                </a:solidFill>
                <a:latin typeface="Bell MT" pitchFamily="18" charset="0"/>
              </a:rPr>
              <a:t>Conception/ Gestion des droits d’accès  </a:t>
            </a:r>
            <a:endParaRPr lang="fr-FR" b="1" dirty="0">
              <a:solidFill>
                <a:srgbClr val="D00000"/>
              </a:solidFill>
              <a:latin typeface="Bell MT" pitchFamily="18" charset="0"/>
            </a:endParaRPr>
          </a:p>
        </p:txBody>
      </p:sp>
      <p:cxnSp>
        <p:nvCxnSpPr>
          <p:cNvPr id="14" name="Connecteur droit avec flèche 13"/>
          <p:cNvCxnSpPr/>
          <p:nvPr/>
        </p:nvCxnSpPr>
        <p:spPr>
          <a:xfrm flipH="1">
            <a:off x="5833282" y="4199892"/>
            <a:ext cx="802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595573" y="4341003"/>
            <a:ext cx="2664295" cy="646331"/>
          </a:xfrm>
          <a:prstGeom prst="rect">
            <a:avLst/>
          </a:prstGeom>
          <a:noFill/>
        </p:spPr>
        <p:txBody>
          <a:bodyPr wrap="square" rtlCol="0">
            <a:spAutoFit/>
          </a:bodyPr>
          <a:lstStyle/>
          <a:p>
            <a:r>
              <a:rPr lang="fr-FR" b="1" dirty="0" smtClean="0">
                <a:solidFill>
                  <a:srgbClr val="D00000"/>
                </a:solidFill>
                <a:latin typeface="Bell MT" pitchFamily="18" charset="0"/>
              </a:rPr>
              <a:t>Sécurité et contrôle des flux envoyés à BAM</a:t>
            </a:r>
            <a:endParaRPr lang="fr-FR" b="1" dirty="0">
              <a:solidFill>
                <a:srgbClr val="D00000"/>
              </a:solidFill>
              <a:latin typeface="Bell MT" pitchFamily="18" charset="0"/>
            </a:endParaRPr>
          </a:p>
        </p:txBody>
      </p:sp>
      <p:cxnSp>
        <p:nvCxnSpPr>
          <p:cNvPr id="16" name="Connecteur droit avec flèche 15"/>
          <p:cNvCxnSpPr/>
          <p:nvPr/>
        </p:nvCxnSpPr>
        <p:spPr>
          <a:xfrm>
            <a:off x="4043845" y="4664168"/>
            <a:ext cx="1464259" cy="118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2951066" y="4987334"/>
            <a:ext cx="2448272" cy="646331"/>
          </a:xfrm>
          <a:prstGeom prst="rect">
            <a:avLst/>
          </a:prstGeom>
          <a:noFill/>
        </p:spPr>
        <p:txBody>
          <a:bodyPr wrap="square" rtlCol="0">
            <a:spAutoFit/>
          </a:bodyPr>
          <a:lstStyle/>
          <a:p>
            <a:r>
              <a:rPr lang="fr-FR" b="1" dirty="0" smtClean="0">
                <a:solidFill>
                  <a:srgbClr val="D00000"/>
                </a:solidFill>
                <a:latin typeface="Bell MT" pitchFamily="18" charset="0"/>
              </a:rPr>
              <a:t>Réalisation sous APEX</a:t>
            </a:r>
            <a:endParaRPr lang="fr-FR" b="1" dirty="0">
              <a:solidFill>
                <a:srgbClr val="D00000"/>
              </a:solidFill>
              <a:latin typeface="Bell MT" pitchFamily="18" charset="0"/>
            </a:endParaRPr>
          </a:p>
        </p:txBody>
      </p:sp>
      <p:cxnSp>
        <p:nvCxnSpPr>
          <p:cNvPr id="18" name="Connecteur droit avec flèche 17"/>
          <p:cNvCxnSpPr/>
          <p:nvPr/>
        </p:nvCxnSpPr>
        <p:spPr>
          <a:xfrm>
            <a:off x="5001823" y="5172000"/>
            <a:ext cx="884385" cy="138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3923" y="5448999"/>
            <a:ext cx="2376264" cy="369332"/>
          </a:xfrm>
          <a:prstGeom prst="rect">
            <a:avLst/>
          </a:prstGeom>
          <a:noFill/>
        </p:spPr>
        <p:txBody>
          <a:bodyPr wrap="square" rtlCol="0">
            <a:spAutoFit/>
          </a:bodyPr>
          <a:lstStyle/>
          <a:p>
            <a:r>
              <a:rPr lang="fr-FR" b="1" dirty="0" smtClean="0">
                <a:solidFill>
                  <a:srgbClr val="D00000"/>
                </a:solidFill>
                <a:latin typeface="Bell MT" pitchFamily="18" charset="0"/>
              </a:rPr>
              <a:t>Rédaction du rapport </a:t>
            </a:r>
            <a:endParaRPr lang="fr-FR" b="1" dirty="0">
              <a:solidFill>
                <a:srgbClr val="D00000"/>
              </a:solidFill>
              <a:latin typeface="Bell MT" pitchFamily="18" charset="0"/>
            </a:endParaRPr>
          </a:p>
        </p:txBody>
      </p:sp>
      <p:cxnSp>
        <p:nvCxnSpPr>
          <p:cNvPr id="20" name="Connecteur droit avec flèche 19"/>
          <p:cNvCxnSpPr/>
          <p:nvPr/>
        </p:nvCxnSpPr>
        <p:spPr>
          <a:xfrm>
            <a:off x="2271017" y="5677797"/>
            <a:ext cx="459421" cy="29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1451557" y="2134979"/>
            <a:ext cx="360040" cy="0"/>
          </a:xfrm>
          <a:prstGeom prst="line">
            <a:avLst/>
          </a:prstGeom>
        </p:spPr>
        <p:style>
          <a:lnRef idx="1">
            <a:schemeClr val="dk1"/>
          </a:lnRef>
          <a:fillRef idx="0">
            <a:schemeClr val="dk1"/>
          </a:fillRef>
          <a:effectRef idx="0">
            <a:schemeClr val="dk1"/>
          </a:effectRef>
          <a:fontRef idx="minor">
            <a:schemeClr val="tx1"/>
          </a:fontRef>
        </p:style>
      </p:cxnSp>
      <p:cxnSp>
        <p:nvCxnSpPr>
          <p:cNvPr id="22" name="Connecteur droit avec flèche 21"/>
          <p:cNvCxnSpPr/>
          <p:nvPr/>
        </p:nvCxnSpPr>
        <p:spPr>
          <a:xfrm>
            <a:off x="1811597" y="2134979"/>
            <a:ext cx="0" cy="405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Connecteur droit 22"/>
          <p:cNvCxnSpPr/>
          <p:nvPr/>
        </p:nvCxnSpPr>
        <p:spPr>
          <a:xfrm>
            <a:off x="2591026" y="2586330"/>
            <a:ext cx="360040" cy="0"/>
          </a:xfrm>
          <a:prstGeom prst="line">
            <a:avLst/>
          </a:prstGeom>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a:off x="2951066" y="2586330"/>
            <a:ext cx="0" cy="405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Connecteur droit 24"/>
          <p:cNvCxnSpPr/>
          <p:nvPr/>
        </p:nvCxnSpPr>
        <p:spPr>
          <a:xfrm>
            <a:off x="3174845" y="3168644"/>
            <a:ext cx="360040" cy="0"/>
          </a:xfrm>
          <a:prstGeom prst="line">
            <a:avLst/>
          </a:prstGeom>
        </p:spPr>
        <p:style>
          <a:lnRef idx="1">
            <a:schemeClr val="dk1"/>
          </a:lnRef>
          <a:fillRef idx="0">
            <a:schemeClr val="dk1"/>
          </a:fillRef>
          <a:effectRef idx="0">
            <a:schemeClr val="dk1"/>
          </a:effectRef>
          <a:fontRef idx="minor">
            <a:schemeClr val="tx1"/>
          </a:fontRef>
        </p:style>
      </p:cxnSp>
      <p:cxnSp>
        <p:nvCxnSpPr>
          <p:cNvPr id="26" name="Connecteur droit avec flèche 25"/>
          <p:cNvCxnSpPr/>
          <p:nvPr/>
        </p:nvCxnSpPr>
        <p:spPr>
          <a:xfrm>
            <a:off x="3534885" y="3168644"/>
            <a:ext cx="0" cy="405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Connecteur droit 26"/>
          <p:cNvCxnSpPr/>
          <p:nvPr/>
        </p:nvCxnSpPr>
        <p:spPr>
          <a:xfrm>
            <a:off x="4821803" y="3721420"/>
            <a:ext cx="360040" cy="0"/>
          </a:xfrm>
          <a:prstGeom prst="line">
            <a:avLst/>
          </a:prstGeom>
        </p:spPr>
        <p:style>
          <a:lnRef idx="1">
            <a:schemeClr val="dk1"/>
          </a:lnRef>
          <a:fillRef idx="0">
            <a:schemeClr val="dk1"/>
          </a:fillRef>
          <a:effectRef idx="0">
            <a:schemeClr val="dk1"/>
          </a:effectRef>
          <a:fontRef idx="minor">
            <a:schemeClr val="tx1"/>
          </a:fontRef>
        </p:style>
      </p:cxnSp>
      <p:cxnSp>
        <p:nvCxnSpPr>
          <p:cNvPr id="28" name="Connecteur droit avec flèche 27"/>
          <p:cNvCxnSpPr/>
          <p:nvPr/>
        </p:nvCxnSpPr>
        <p:spPr>
          <a:xfrm>
            <a:off x="5181843" y="3721420"/>
            <a:ext cx="0" cy="405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Connecteur droit 28"/>
          <p:cNvCxnSpPr/>
          <p:nvPr/>
        </p:nvCxnSpPr>
        <p:spPr>
          <a:xfrm>
            <a:off x="5886208" y="4783047"/>
            <a:ext cx="360040" cy="0"/>
          </a:xfrm>
          <a:prstGeom prst="line">
            <a:avLst/>
          </a:prstGeom>
        </p:spPr>
        <p:style>
          <a:lnRef idx="1">
            <a:schemeClr val="dk1"/>
          </a:lnRef>
          <a:fillRef idx="0">
            <a:schemeClr val="dk1"/>
          </a:fillRef>
          <a:effectRef idx="0">
            <a:schemeClr val="dk1"/>
          </a:effectRef>
          <a:fontRef idx="minor">
            <a:schemeClr val="tx1"/>
          </a:fontRef>
        </p:style>
      </p:cxnSp>
      <p:cxnSp>
        <p:nvCxnSpPr>
          <p:cNvPr id="30" name="Connecteur droit avec flèche 29"/>
          <p:cNvCxnSpPr/>
          <p:nvPr/>
        </p:nvCxnSpPr>
        <p:spPr>
          <a:xfrm>
            <a:off x="6246248" y="4783047"/>
            <a:ext cx="0" cy="4056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Connecteur droit avec flèche 30"/>
          <p:cNvCxnSpPr/>
          <p:nvPr/>
        </p:nvCxnSpPr>
        <p:spPr>
          <a:xfrm>
            <a:off x="5808732" y="4199891"/>
            <a:ext cx="0" cy="5078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Connecteur droit 31"/>
          <p:cNvCxnSpPr/>
          <p:nvPr/>
        </p:nvCxnSpPr>
        <p:spPr>
          <a:xfrm>
            <a:off x="5644730" y="4199892"/>
            <a:ext cx="164002" cy="0"/>
          </a:xfrm>
          <a:prstGeom prst="line">
            <a:avLst/>
          </a:prstGeom>
        </p:spPr>
        <p:style>
          <a:lnRef idx="1">
            <a:schemeClr val="dk1"/>
          </a:lnRef>
          <a:fillRef idx="0">
            <a:schemeClr val="dk1"/>
          </a:fillRef>
          <a:effectRef idx="0">
            <a:schemeClr val="dk1"/>
          </a:effectRef>
          <a:fontRef idx="minor">
            <a:schemeClr val="tx1"/>
          </a:fontRef>
        </p:style>
      </p:cxnSp>
      <p:sp>
        <p:nvSpPr>
          <p:cNvPr id="33" name="Rectangle à coins arrondis 32"/>
          <p:cNvSpPr/>
          <p:nvPr/>
        </p:nvSpPr>
        <p:spPr>
          <a:xfrm>
            <a:off x="1979712" y="44624"/>
            <a:ext cx="1800200" cy="751242"/>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34" name="Rectangle à coins arrondis 33"/>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35" name="Rectangle à coins arrondis 34"/>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36" name="Rectangle à coins arrondis 35"/>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37" name="Rectangle à coins arrondis 36"/>
          <p:cNvSpPr/>
          <p:nvPr/>
        </p:nvSpPr>
        <p:spPr>
          <a:xfrm>
            <a:off x="107504"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rgbClr val="D00000"/>
                </a:solidFill>
                <a:latin typeface="Century" pitchFamily="18" charset="0"/>
                <a:cs typeface="Aharoni" pitchFamily="2" charset="-79"/>
              </a:rPr>
              <a:t>Contexte général </a:t>
            </a:r>
          </a:p>
        </p:txBody>
      </p:sp>
      <p:sp>
        <p:nvSpPr>
          <p:cNvPr id="38" name="Rectangle 37"/>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39" name="ZoneTexte 22"/>
          <p:cNvSpPr txBox="1"/>
          <p:nvPr/>
        </p:nvSpPr>
        <p:spPr>
          <a:xfrm>
            <a:off x="-55252" y="862665"/>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Présentation du projet </a:t>
            </a:r>
            <a:endParaRPr lang="fr-FR" sz="2400" b="1" dirty="0">
              <a:latin typeface="Garamond" pitchFamily="18" charset="0"/>
            </a:endParaRPr>
          </a:p>
        </p:txBody>
      </p:sp>
      <p:sp>
        <p:nvSpPr>
          <p:cNvPr id="40" name="ZoneTexte 22"/>
          <p:cNvSpPr txBox="1"/>
          <p:nvPr/>
        </p:nvSpPr>
        <p:spPr>
          <a:xfrm>
            <a:off x="-21800" y="1299663"/>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Planification du projet </a:t>
            </a:r>
            <a:endParaRPr lang="fr-FR" sz="2400" b="1" dirty="0">
              <a:latin typeface="Garamond" pitchFamily="18" charset="0"/>
            </a:endParaRPr>
          </a:p>
        </p:txBody>
      </p:sp>
      <p:sp>
        <p:nvSpPr>
          <p:cNvPr id="2053" name="Espace réservé du numéro de diapositive 2052"/>
          <p:cNvSpPr>
            <a:spLocks noGrp="1"/>
          </p:cNvSpPr>
          <p:nvPr>
            <p:ph type="sldNum" sz="quarter" idx="12"/>
          </p:nvPr>
        </p:nvSpPr>
        <p:spPr/>
        <p:txBody>
          <a:bodyPr/>
          <a:lstStyle/>
          <a:p>
            <a:fld id="{C5C38CE2-D36F-4B9B-9204-BBE98EC52859}" type="slidenum">
              <a:rPr lang="fr-FR" smtClean="0"/>
              <a:t>10</a:t>
            </a:fld>
            <a:endParaRPr lang="fr-FR"/>
          </a:p>
        </p:txBody>
      </p:sp>
    </p:spTree>
    <p:extLst>
      <p:ext uri="{BB962C8B-B14F-4D97-AF65-F5344CB8AC3E}">
        <p14:creationId xmlns:p14="http://schemas.microsoft.com/office/powerpoint/2010/main" val="98187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1000"/>
                                        <p:tgtEl>
                                          <p:spTgt spid="18"/>
                                        </p:tgtEl>
                                      </p:cBhvr>
                                    </p:animEffect>
                                    <p:anim calcmode="lin" valueType="num">
                                      <p:cBhvr>
                                        <p:cTn id="90" dur="1000" fill="hold"/>
                                        <p:tgtEl>
                                          <p:spTgt spid="18"/>
                                        </p:tgtEl>
                                        <p:attrNameLst>
                                          <p:attrName>ppt_x</p:attrName>
                                        </p:attrNameLst>
                                      </p:cBhvr>
                                      <p:tavLst>
                                        <p:tav tm="0">
                                          <p:val>
                                            <p:strVal val="#ppt_x"/>
                                          </p:val>
                                        </p:tav>
                                        <p:tav tm="100000">
                                          <p:val>
                                            <p:strVal val="#ppt_x"/>
                                          </p:val>
                                        </p:tav>
                                      </p:tavLst>
                                    </p:anim>
                                    <p:anim calcmode="lin" valueType="num">
                                      <p:cBhvr>
                                        <p:cTn id="91" dur="1000" fill="hold"/>
                                        <p:tgtEl>
                                          <p:spTgt spid="1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1000"/>
                                        <p:tgtEl>
                                          <p:spTgt spid="17"/>
                                        </p:tgtEl>
                                      </p:cBhvr>
                                    </p:animEffect>
                                    <p:anim calcmode="lin" valueType="num">
                                      <p:cBhvr>
                                        <p:cTn id="95" dur="1000" fill="hold"/>
                                        <p:tgtEl>
                                          <p:spTgt spid="17"/>
                                        </p:tgtEl>
                                        <p:attrNameLst>
                                          <p:attrName>ppt_x</p:attrName>
                                        </p:attrNameLst>
                                      </p:cBhvr>
                                      <p:tavLst>
                                        <p:tav tm="0">
                                          <p:val>
                                            <p:strVal val="#ppt_x"/>
                                          </p:val>
                                        </p:tav>
                                        <p:tav tm="100000">
                                          <p:val>
                                            <p:strVal val="#ppt_x"/>
                                          </p:val>
                                        </p:tav>
                                      </p:tavLst>
                                    </p:anim>
                                    <p:anim calcmode="lin" valueType="num">
                                      <p:cBhvr>
                                        <p:cTn id="9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P spid="13" grpId="0"/>
      <p:bldP spid="15" grpId="0"/>
      <p:bldP spid="17"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D00000"/>
                </a:solidFill>
                <a:latin typeface="Century" pitchFamily="18" charset="0"/>
              </a:rPr>
              <a:t>Etude fonctionnelle et organisationnelle</a:t>
            </a:r>
            <a:endParaRPr lang="fr-FR" sz="1400" dirty="0">
              <a:solidFill>
                <a:srgbClr val="D00000"/>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6350" y="873117"/>
            <a:ext cx="431621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fonctionnelle </a:t>
            </a:r>
            <a:endParaRPr lang="fr-FR" sz="2400" b="1" dirty="0">
              <a:latin typeface="Garamond" pitchFamily="18" charset="0"/>
            </a:endParaRPr>
          </a:p>
        </p:txBody>
      </p:sp>
      <p:sp>
        <p:nvSpPr>
          <p:cNvPr id="95" name="Rectangle 94"/>
          <p:cNvSpPr/>
          <p:nvPr/>
        </p:nvSpPr>
        <p:spPr>
          <a:xfrm>
            <a:off x="3143250" y="1428750"/>
            <a:ext cx="3409950" cy="3981450"/>
          </a:xfrm>
          <a:prstGeom prst="rect">
            <a:avLst/>
          </a:prstGeom>
          <a:solidFill>
            <a:srgbClr val="CCFF99"/>
          </a:solidFill>
          <a:ln w="19050">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96" name="AutoShape 4"/>
          <p:cNvSpPr>
            <a:spLocks noChangeArrowheads="1"/>
          </p:cNvSpPr>
          <p:nvPr/>
        </p:nvSpPr>
        <p:spPr bwMode="auto">
          <a:xfrm>
            <a:off x="3857625" y="2000250"/>
            <a:ext cx="1873250" cy="504825"/>
          </a:xfrm>
          <a:prstGeom prst="cube">
            <a:avLst>
              <a:gd name="adj" fmla="val 25000"/>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fr-FR" dirty="0">
                <a:latin typeface="Calibri" pitchFamily="34" charset="0"/>
              </a:rPr>
              <a:t>Chargement</a:t>
            </a:r>
          </a:p>
        </p:txBody>
      </p:sp>
      <p:sp>
        <p:nvSpPr>
          <p:cNvPr id="97" name="AutoShape 5"/>
          <p:cNvSpPr>
            <a:spLocks noChangeArrowheads="1"/>
          </p:cNvSpPr>
          <p:nvPr/>
        </p:nvSpPr>
        <p:spPr bwMode="auto">
          <a:xfrm>
            <a:off x="3857625" y="3000375"/>
            <a:ext cx="1873250" cy="504825"/>
          </a:xfrm>
          <a:prstGeom prst="cube">
            <a:avLst>
              <a:gd name="adj" fmla="val 25000"/>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fr-FR" dirty="0">
                <a:latin typeface="Calibri" pitchFamily="34" charset="0"/>
              </a:rPr>
              <a:t>Contrôle</a:t>
            </a:r>
          </a:p>
        </p:txBody>
      </p:sp>
      <p:grpSp>
        <p:nvGrpSpPr>
          <p:cNvPr id="98" name="Group 34"/>
          <p:cNvGrpSpPr>
            <a:grpSpLocks/>
          </p:cNvGrpSpPr>
          <p:nvPr/>
        </p:nvGrpSpPr>
        <p:grpSpPr bwMode="auto">
          <a:xfrm>
            <a:off x="7786688" y="1524000"/>
            <a:ext cx="863600" cy="3505200"/>
            <a:chOff x="2653" y="1752"/>
            <a:chExt cx="544" cy="1633"/>
          </a:xfrm>
        </p:grpSpPr>
        <p:sp>
          <p:nvSpPr>
            <p:cNvPr id="99" name="AutoShape 9"/>
            <p:cNvSpPr>
              <a:spLocks noChangeArrowheads="1"/>
            </p:cNvSpPr>
            <p:nvPr/>
          </p:nvSpPr>
          <p:spPr bwMode="auto">
            <a:xfrm>
              <a:off x="2653" y="1752"/>
              <a:ext cx="544" cy="1633"/>
            </a:xfrm>
            <a:prstGeom prst="cube">
              <a:avLst>
                <a:gd name="adj" fmla="val 25000"/>
              </a:avLst>
            </a:prstGeom>
            <a:gradFill rotWithShape="1">
              <a:gsLst>
                <a:gs pos="0">
                  <a:srgbClr val="03D4A8"/>
                </a:gs>
                <a:gs pos="25000">
                  <a:srgbClr val="21D6E0"/>
                </a:gs>
                <a:gs pos="75000">
                  <a:srgbClr val="0087E6"/>
                </a:gs>
                <a:gs pos="100000">
                  <a:srgbClr val="005CB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dirty="0">
                <a:latin typeface="Calibri" pitchFamily="34" charset="0"/>
              </a:endParaRPr>
            </a:p>
          </p:txBody>
        </p:sp>
        <p:sp>
          <p:nvSpPr>
            <p:cNvPr id="100" name="Text Box 11"/>
            <p:cNvSpPr txBox="1">
              <a:spLocks noChangeArrowheads="1"/>
            </p:cNvSpPr>
            <p:nvPr/>
          </p:nvSpPr>
          <p:spPr bwMode="auto">
            <a:xfrm rot="-5400000">
              <a:off x="2383" y="2521"/>
              <a:ext cx="9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spcBef>
                  <a:spcPct val="50000"/>
                </a:spcBef>
              </a:pPr>
              <a:r>
                <a:rPr lang="fr-FR" dirty="0">
                  <a:latin typeface="Calibri" pitchFamily="34" charset="0"/>
                </a:rPr>
                <a:t>BKAM</a:t>
              </a:r>
            </a:p>
          </p:txBody>
        </p:sp>
      </p:grpSp>
      <p:sp>
        <p:nvSpPr>
          <p:cNvPr id="101" name="AutoShape 35"/>
          <p:cNvSpPr>
            <a:spLocks noChangeArrowheads="1"/>
          </p:cNvSpPr>
          <p:nvPr/>
        </p:nvSpPr>
        <p:spPr bwMode="auto">
          <a:xfrm rot="10800000">
            <a:off x="3143250" y="2643188"/>
            <a:ext cx="287338" cy="431800"/>
          </a:xfrm>
          <a:prstGeom prst="downArrow">
            <a:avLst>
              <a:gd name="adj1" fmla="val 50000"/>
              <a:gd name="adj2" fmla="val 37569"/>
            </a:avLst>
          </a:prstGeom>
          <a:solidFill>
            <a:schemeClr val="accent5">
              <a:lumMod val="60000"/>
              <a:lumOff val="40000"/>
            </a:schemeClr>
          </a:solidFill>
          <a:ln w="9525" algn="ctr">
            <a:noFill/>
            <a:round/>
            <a:headEnd/>
            <a:tailEnd/>
          </a:ln>
        </p:spPr>
        <p:txBody>
          <a:bodyPr/>
          <a:lstStyle/>
          <a:p>
            <a:pPr>
              <a:defRPr/>
            </a:pPr>
            <a:endParaRPr lang="fr-FR" dirty="0"/>
          </a:p>
        </p:txBody>
      </p:sp>
      <p:sp>
        <p:nvSpPr>
          <p:cNvPr id="102" name="AutoShape 36"/>
          <p:cNvSpPr>
            <a:spLocks noChangeArrowheads="1"/>
          </p:cNvSpPr>
          <p:nvPr/>
        </p:nvSpPr>
        <p:spPr bwMode="auto">
          <a:xfrm rot="16200000">
            <a:off x="3194050" y="1835150"/>
            <a:ext cx="444500" cy="889000"/>
          </a:xfrm>
          <a:prstGeom prst="downArrow">
            <a:avLst>
              <a:gd name="adj1" fmla="val 50000"/>
              <a:gd name="adj2" fmla="val 37565"/>
            </a:avLst>
          </a:prstGeom>
          <a:solidFill>
            <a:schemeClr val="accent5">
              <a:lumMod val="60000"/>
              <a:lumOff val="40000"/>
            </a:schemeClr>
          </a:solidFill>
          <a:ln w="9525" algn="ctr">
            <a:noFill/>
            <a:round/>
            <a:headEnd/>
            <a:tailEnd/>
          </a:ln>
        </p:spPr>
        <p:txBody>
          <a:bodyPr/>
          <a:lstStyle/>
          <a:p>
            <a:pPr>
              <a:defRPr/>
            </a:pPr>
            <a:endParaRPr lang="fr-FR" dirty="0"/>
          </a:p>
        </p:txBody>
      </p:sp>
      <p:sp>
        <p:nvSpPr>
          <p:cNvPr id="103" name="AutoShape 37"/>
          <p:cNvSpPr>
            <a:spLocks noChangeArrowheads="1"/>
          </p:cNvSpPr>
          <p:nvPr/>
        </p:nvSpPr>
        <p:spPr bwMode="auto">
          <a:xfrm rot="5400000">
            <a:off x="3425031" y="3145632"/>
            <a:ext cx="287337" cy="431800"/>
          </a:xfrm>
          <a:prstGeom prst="downArrow">
            <a:avLst>
              <a:gd name="adj1" fmla="val 50000"/>
              <a:gd name="adj2" fmla="val 37569"/>
            </a:avLst>
          </a:prstGeom>
          <a:solidFill>
            <a:schemeClr val="accent5">
              <a:lumMod val="60000"/>
              <a:lumOff val="40000"/>
            </a:schemeClr>
          </a:solidFill>
          <a:ln w="9525" algn="ctr">
            <a:noFill/>
            <a:round/>
            <a:headEnd/>
            <a:tailEnd/>
          </a:ln>
        </p:spPr>
        <p:txBody>
          <a:bodyPr/>
          <a:lstStyle/>
          <a:p>
            <a:pPr>
              <a:defRPr/>
            </a:pPr>
            <a:endParaRPr lang="fr-FR" dirty="0"/>
          </a:p>
        </p:txBody>
      </p:sp>
      <p:pic>
        <p:nvPicPr>
          <p:cNvPr id="104" name="Picture 38" descr="fi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 Box 43"/>
          <p:cNvSpPr txBox="1">
            <a:spLocks noChangeArrowheads="1"/>
          </p:cNvSpPr>
          <p:nvPr/>
        </p:nvSpPr>
        <p:spPr bwMode="auto">
          <a:xfrm>
            <a:off x="3429000" y="266700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spcBef>
                <a:spcPct val="50000"/>
              </a:spcBef>
            </a:pPr>
            <a:r>
              <a:rPr lang="fr-FR" sz="1200" b="1" dirty="0">
                <a:latin typeface="Calibri" pitchFamily="34" charset="0"/>
              </a:rPr>
              <a:t>Enregistrements </a:t>
            </a:r>
            <a:r>
              <a:rPr lang="fr-FR" sz="1200" b="1" u="sng" dirty="0">
                <a:latin typeface="Calibri" pitchFamily="34" charset="0"/>
              </a:rPr>
              <a:t>KO</a:t>
            </a:r>
          </a:p>
        </p:txBody>
      </p:sp>
      <p:sp>
        <p:nvSpPr>
          <p:cNvPr id="106" name="AutoShape 5"/>
          <p:cNvSpPr>
            <a:spLocks noChangeArrowheads="1"/>
          </p:cNvSpPr>
          <p:nvPr/>
        </p:nvSpPr>
        <p:spPr bwMode="auto">
          <a:xfrm>
            <a:off x="3857625" y="4648200"/>
            <a:ext cx="1873250" cy="504825"/>
          </a:xfrm>
          <a:prstGeom prst="cube">
            <a:avLst>
              <a:gd name="adj" fmla="val 25000"/>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fr-FR" dirty="0">
                <a:latin typeface="Calibri" pitchFamily="34" charset="0"/>
              </a:rPr>
              <a:t>Interprétation</a:t>
            </a:r>
          </a:p>
        </p:txBody>
      </p:sp>
      <p:sp>
        <p:nvSpPr>
          <p:cNvPr id="107" name="Text Box 41"/>
          <p:cNvSpPr txBox="1">
            <a:spLocks noChangeArrowheads="1"/>
          </p:cNvSpPr>
          <p:nvPr/>
        </p:nvSpPr>
        <p:spPr bwMode="auto">
          <a:xfrm>
            <a:off x="5638800" y="3581400"/>
            <a:ext cx="86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spcBef>
                <a:spcPct val="50000"/>
              </a:spcBef>
            </a:pPr>
            <a:r>
              <a:rPr lang="fr-FR" sz="1200" dirty="0">
                <a:latin typeface="Calibri" pitchFamily="34" charset="0"/>
              </a:rPr>
              <a:t>Flux XML</a:t>
            </a:r>
          </a:p>
        </p:txBody>
      </p:sp>
      <p:grpSp>
        <p:nvGrpSpPr>
          <p:cNvPr id="108" name="Group 34"/>
          <p:cNvGrpSpPr>
            <a:grpSpLocks/>
          </p:cNvGrpSpPr>
          <p:nvPr/>
        </p:nvGrpSpPr>
        <p:grpSpPr bwMode="auto">
          <a:xfrm>
            <a:off x="228600" y="1524000"/>
            <a:ext cx="863600" cy="3505200"/>
            <a:chOff x="2653" y="1752"/>
            <a:chExt cx="544" cy="1633"/>
          </a:xfrm>
        </p:grpSpPr>
        <p:sp>
          <p:nvSpPr>
            <p:cNvPr id="109" name="AutoShape 9"/>
            <p:cNvSpPr>
              <a:spLocks noChangeArrowheads="1"/>
            </p:cNvSpPr>
            <p:nvPr/>
          </p:nvSpPr>
          <p:spPr bwMode="auto">
            <a:xfrm>
              <a:off x="2653" y="1752"/>
              <a:ext cx="544" cy="1633"/>
            </a:xfrm>
            <a:prstGeom prst="cube">
              <a:avLst>
                <a:gd name="adj" fmla="val 25000"/>
              </a:avLst>
            </a:prstGeom>
            <a:gradFill rotWithShape="1">
              <a:gsLst>
                <a:gs pos="0">
                  <a:srgbClr val="03D4A8"/>
                </a:gs>
                <a:gs pos="25000">
                  <a:srgbClr val="21D6E0"/>
                </a:gs>
                <a:gs pos="75000">
                  <a:srgbClr val="0087E6"/>
                </a:gs>
                <a:gs pos="100000">
                  <a:srgbClr val="005CBF"/>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fr-FR" dirty="0">
                <a:latin typeface="Calibri" pitchFamily="34" charset="0"/>
              </a:endParaRPr>
            </a:p>
          </p:txBody>
        </p:sp>
        <p:sp>
          <p:nvSpPr>
            <p:cNvPr id="110" name="Text Box 11"/>
            <p:cNvSpPr txBox="1">
              <a:spLocks noChangeArrowheads="1"/>
            </p:cNvSpPr>
            <p:nvPr/>
          </p:nvSpPr>
          <p:spPr bwMode="auto">
            <a:xfrm rot="-5400000">
              <a:off x="2469" y="2520"/>
              <a:ext cx="9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spcBef>
                  <a:spcPct val="50000"/>
                </a:spcBef>
              </a:pPr>
              <a:r>
                <a:rPr lang="fr-FR" dirty="0">
                  <a:latin typeface="Calibri" pitchFamily="34" charset="0"/>
                </a:rPr>
                <a:t>INFOCENTRE</a:t>
              </a:r>
            </a:p>
          </p:txBody>
        </p:sp>
      </p:grpSp>
      <p:sp>
        <p:nvSpPr>
          <p:cNvPr id="111" name="AutoShape 36"/>
          <p:cNvSpPr>
            <a:spLocks noChangeArrowheads="1"/>
          </p:cNvSpPr>
          <p:nvPr/>
        </p:nvSpPr>
        <p:spPr bwMode="auto">
          <a:xfrm rot="16200000">
            <a:off x="973931" y="3140869"/>
            <a:ext cx="795338" cy="457200"/>
          </a:xfrm>
          <a:prstGeom prst="downArrow">
            <a:avLst>
              <a:gd name="adj1" fmla="val 50000"/>
              <a:gd name="adj2" fmla="val 37569"/>
            </a:avLst>
          </a:prstGeom>
          <a:solidFill>
            <a:schemeClr val="accent5">
              <a:lumMod val="60000"/>
              <a:lumOff val="40000"/>
            </a:schemeClr>
          </a:solidFill>
          <a:ln w="9525" algn="ctr">
            <a:noFill/>
            <a:round/>
            <a:headEnd/>
            <a:tailEnd/>
          </a:ln>
        </p:spPr>
        <p:txBody>
          <a:bodyPr/>
          <a:lstStyle/>
          <a:p>
            <a:pPr>
              <a:defRPr/>
            </a:pPr>
            <a:endParaRPr lang="fr-FR" dirty="0"/>
          </a:p>
        </p:txBody>
      </p:sp>
      <p:pic>
        <p:nvPicPr>
          <p:cNvPr id="112" name="Picture 34" descr="MCj0433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25" y="5638800"/>
            <a:ext cx="6254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Organigramme : Disque magnétique 112"/>
          <p:cNvSpPr/>
          <p:nvPr/>
        </p:nvSpPr>
        <p:spPr>
          <a:xfrm>
            <a:off x="3048000" y="5848350"/>
            <a:ext cx="1371600" cy="1009650"/>
          </a:xfrm>
          <a:prstGeom prst="flowChartMagneticDisk">
            <a:avLst/>
          </a:prstGeom>
          <a:solidFill>
            <a:schemeClr val="bg1">
              <a:lumMod val="65000"/>
            </a:schemeClr>
          </a:solidFill>
          <a:ln>
            <a:solidFill>
              <a:schemeClr val="bg1">
                <a:lumMod val="50000"/>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600" dirty="0"/>
          </a:p>
        </p:txBody>
      </p:sp>
      <p:pic>
        <p:nvPicPr>
          <p:cNvPr id="114"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6324600"/>
            <a:ext cx="990600" cy="328613"/>
          </a:xfrm>
          <a:prstGeom prst="rect">
            <a:avLst/>
          </a:prstGeom>
          <a:noFill/>
          <a:ln w="31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115" name="ZoneTexte 114"/>
          <p:cNvSpPr txBox="1">
            <a:spLocks noChangeArrowheads="1"/>
          </p:cNvSpPr>
          <p:nvPr/>
        </p:nvSpPr>
        <p:spPr bwMode="auto">
          <a:xfrm>
            <a:off x="4572000" y="5562600"/>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fr-FR" b="1" u="sng" dirty="0">
                <a:latin typeface="Calibri" pitchFamily="34" charset="0"/>
              </a:rPr>
              <a:t>Administration </a:t>
            </a:r>
            <a:r>
              <a:rPr lang="fr-FR" dirty="0">
                <a:latin typeface="Calibri" pitchFamily="34" charset="0"/>
              </a:rPr>
              <a:t>:</a:t>
            </a:r>
          </a:p>
          <a:p>
            <a:pPr eaLnBrk="1" hangingPunct="1"/>
            <a:r>
              <a:rPr lang="fr-FR" dirty="0">
                <a:latin typeface="Calibri" pitchFamily="34" charset="0"/>
              </a:rPr>
              <a:t>- Référentiels</a:t>
            </a:r>
          </a:p>
          <a:p>
            <a:pPr eaLnBrk="1" hangingPunct="1">
              <a:buFontTx/>
              <a:buChar char="-"/>
            </a:pPr>
            <a:r>
              <a:rPr lang="fr-FR" dirty="0">
                <a:latin typeface="Calibri" pitchFamily="34" charset="0"/>
              </a:rPr>
              <a:t>Paramétrage</a:t>
            </a:r>
          </a:p>
          <a:p>
            <a:pPr eaLnBrk="1" hangingPunct="1">
              <a:buFontTx/>
              <a:buChar char="-"/>
            </a:pPr>
            <a:r>
              <a:rPr lang="fr-FR" dirty="0">
                <a:latin typeface="Calibri" pitchFamily="34" charset="0"/>
              </a:rPr>
              <a:t> Sécurité</a:t>
            </a:r>
          </a:p>
        </p:txBody>
      </p:sp>
      <p:sp>
        <p:nvSpPr>
          <p:cNvPr id="116" name="AutoShape 37"/>
          <p:cNvSpPr>
            <a:spLocks noChangeArrowheads="1"/>
          </p:cNvSpPr>
          <p:nvPr/>
        </p:nvSpPr>
        <p:spPr bwMode="auto">
          <a:xfrm>
            <a:off x="3716338" y="5410200"/>
            <a:ext cx="357187" cy="400050"/>
          </a:xfrm>
          <a:prstGeom prst="downArrow">
            <a:avLst>
              <a:gd name="adj1" fmla="val 50000"/>
              <a:gd name="adj2" fmla="val 37570"/>
            </a:avLst>
          </a:prstGeom>
          <a:solidFill>
            <a:schemeClr val="accent5">
              <a:lumMod val="60000"/>
              <a:lumOff val="40000"/>
            </a:schemeClr>
          </a:solidFill>
          <a:ln w="9525" algn="ctr">
            <a:noFill/>
            <a:round/>
            <a:headEnd/>
            <a:tailEnd/>
          </a:ln>
        </p:spPr>
        <p:txBody>
          <a:bodyPr/>
          <a:lstStyle/>
          <a:p>
            <a:pPr>
              <a:defRPr/>
            </a:pPr>
            <a:endParaRPr lang="fr-FR" dirty="0"/>
          </a:p>
        </p:txBody>
      </p:sp>
      <p:sp>
        <p:nvSpPr>
          <p:cNvPr id="117" name="AutoShape 37"/>
          <p:cNvSpPr>
            <a:spLocks noChangeArrowheads="1"/>
          </p:cNvSpPr>
          <p:nvPr/>
        </p:nvSpPr>
        <p:spPr bwMode="auto">
          <a:xfrm rot="10800000">
            <a:off x="3333750" y="5389563"/>
            <a:ext cx="357188" cy="401637"/>
          </a:xfrm>
          <a:prstGeom prst="downArrow">
            <a:avLst>
              <a:gd name="adj1" fmla="val 50000"/>
              <a:gd name="adj2" fmla="val 37570"/>
            </a:avLst>
          </a:prstGeom>
          <a:solidFill>
            <a:schemeClr val="accent5">
              <a:lumMod val="60000"/>
              <a:lumOff val="40000"/>
            </a:schemeClr>
          </a:solidFill>
          <a:ln w="9525" algn="ctr">
            <a:noFill/>
            <a:round/>
            <a:headEnd/>
            <a:tailEnd/>
          </a:ln>
        </p:spPr>
        <p:txBody>
          <a:bodyPr/>
          <a:lstStyle/>
          <a:p>
            <a:pPr>
              <a:defRPr/>
            </a:pPr>
            <a:endParaRPr lang="fr-FR" dirty="0"/>
          </a:p>
        </p:txBody>
      </p:sp>
      <p:pic>
        <p:nvPicPr>
          <p:cNvPr id="118" name="Picture 32"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286000"/>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32"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038600"/>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ZoneTexte 119"/>
          <p:cNvSpPr txBox="1">
            <a:spLocks noChangeArrowheads="1"/>
          </p:cNvSpPr>
          <p:nvPr/>
        </p:nvSpPr>
        <p:spPr bwMode="auto">
          <a:xfrm>
            <a:off x="5638800" y="4724400"/>
            <a:ext cx="121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fr-FR" sz="1200" dirty="0">
                <a:latin typeface="Calibri" pitchFamily="34" charset="0"/>
              </a:rPr>
              <a:t>Réception du fichier  de </a:t>
            </a:r>
          </a:p>
          <a:p>
            <a:pPr eaLnBrk="1" hangingPunct="1"/>
            <a:r>
              <a:rPr lang="fr-FR" sz="1200" dirty="0">
                <a:latin typeface="Calibri" pitchFamily="34" charset="0"/>
              </a:rPr>
              <a:t>retour BKAM</a:t>
            </a:r>
          </a:p>
        </p:txBody>
      </p:sp>
      <p:pic>
        <p:nvPicPr>
          <p:cNvPr id="121" name="Picture 32"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8425" y="4594225"/>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 name="Groupe 49"/>
          <p:cNvGrpSpPr>
            <a:grpSpLocks/>
          </p:cNvGrpSpPr>
          <p:nvPr/>
        </p:nvGrpSpPr>
        <p:grpSpPr bwMode="auto">
          <a:xfrm>
            <a:off x="6629400" y="2895600"/>
            <a:ext cx="1143000" cy="762000"/>
            <a:chOff x="6629400" y="2895600"/>
            <a:chExt cx="1143000" cy="762000"/>
          </a:xfrm>
        </p:grpSpPr>
        <p:sp>
          <p:nvSpPr>
            <p:cNvPr id="123" name="Double flèche horizontale 122"/>
            <p:cNvSpPr>
              <a:spLocks noChangeArrowheads="1"/>
            </p:cNvSpPr>
            <p:nvPr/>
          </p:nvSpPr>
          <p:spPr bwMode="auto">
            <a:xfrm>
              <a:off x="6629400" y="2895600"/>
              <a:ext cx="1143000" cy="762000"/>
            </a:xfrm>
            <a:prstGeom prst="leftRightArrow">
              <a:avLst>
                <a:gd name="adj1" fmla="val 50000"/>
                <a:gd name="adj2" fmla="val 50000"/>
              </a:avLst>
            </a:prstGeom>
            <a:solidFill>
              <a:schemeClr val="accent5">
                <a:lumMod val="60000"/>
                <a:lumOff val="40000"/>
              </a:schemeClr>
            </a:solidFill>
            <a:ln w="9525" algn="ctr">
              <a:noFill/>
              <a:round/>
              <a:headEnd/>
              <a:tailEnd/>
            </a:ln>
          </p:spPr>
          <p:txBody>
            <a:bodyPr/>
            <a:lstStyle/>
            <a:p>
              <a:pPr>
                <a:defRPr/>
              </a:pPr>
              <a:endParaRPr lang="fr-FR" dirty="0"/>
            </a:p>
          </p:txBody>
        </p:sp>
        <p:sp>
          <p:nvSpPr>
            <p:cNvPr id="124" name="ZoneTexte 39"/>
            <p:cNvSpPr txBox="1">
              <a:spLocks noChangeArrowheads="1"/>
            </p:cNvSpPr>
            <p:nvPr/>
          </p:nvSpPr>
          <p:spPr bwMode="auto">
            <a:xfrm>
              <a:off x="6934200" y="3124200"/>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endParaRPr lang="fr-FR" sz="1400" b="1" dirty="0"/>
            </a:p>
          </p:txBody>
        </p:sp>
      </p:grpSp>
      <p:sp>
        <p:nvSpPr>
          <p:cNvPr id="125" name="AutoShape 37"/>
          <p:cNvSpPr>
            <a:spLocks noChangeArrowheads="1"/>
          </p:cNvSpPr>
          <p:nvPr/>
        </p:nvSpPr>
        <p:spPr bwMode="auto">
          <a:xfrm rot="5400000">
            <a:off x="3501231" y="4669632"/>
            <a:ext cx="287337" cy="431800"/>
          </a:xfrm>
          <a:prstGeom prst="downArrow">
            <a:avLst>
              <a:gd name="adj1" fmla="val 50000"/>
              <a:gd name="adj2" fmla="val 37569"/>
            </a:avLst>
          </a:prstGeom>
          <a:solidFill>
            <a:schemeClr val="accent5">
              <a:lumMod val="60000"/>
              <a:lumOff val="40000"/>
            </a:schemeClr>
          </a:solidFill>
          <a:ln w="9525" algn="ctr">
            <a:noFill/>
            <a:round/>
            <a:headEnd/>
            <a:tailEnd/>
          </a:ln>
        </p:spPr>
        <p:txBody>
          <a:bodyPr/>
          <a:lstStyle/>
          <a:p>
            <a:pPr>
              <a:defRPr/>
            </a:pPr>
            <a:endParaRPr lang="fr-FR" dirty="0"/>
          </a:p>
        </p:txBody>
      </p:sp>
      <p:sp>
        <p:nvSpPr>
          <p:cNvPr id="126" name="AutoShape 35"/>
          <p:cNvSpPr>
            <a:spLocks noChangeArrowheads="1"/>
          </p:cNvSpPr>
          <p:nvPr/>
        </p:nvSpPr>
        <p:spPr bwMode="auto">
          <a:xfrm rot="10800000">
            <a:off x="3124200" y="3581400"/>
            <a:ext cx="304800" cy="1066800"/>
          </a:xfrm>
          <a:prstGeom prst="downArrow">
            <a:avLst>
              <a:gd name="adj1" fmla="val 50000"/>
              <a:gd name="adj2" fmla="val 37576"/>
            </a:avLst>
          </a:prstGeom>
          <a:solidFill>
            <a:schemeClr val="accent5">
              <a:lumMod val="60000"/>
              <a:lumOff val="40000"/>
            </a:schemeClr>
          </a:solidFill>
          <a:ln w="9525" algn="ctr">
            <a:noFill/>
            <a:round/>
            <a:headEnd/>
            <a:tailEnd/>
          </a:ln>
        </p:spPr>
        <p:txBody>
          <a:bodyPr/>
          <a:lstStyle/>
          <a:p>
            <a:pPr>
              <a:defRPr/>
            </a:pPr>
            <a:endParaRPr lang="fr-FR" dirty="0"/>
          </a:p>
        </p:txBody>
      </p:sp>
      <p:pic>
        <p:nvPicPr>
          <p:cNvPr id="127" name="Picture 22" descr="bkamLogo"/>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10596" t="6454" r="18764" b="33826"/>
          <a:stretch>
            <a:fillRect/>
          </a:stretch>
        </p:blipFill>
        <p:spPr bwMode="auto">
          <a:xfrm>
            <a:off x="7467600" y="4953000"/>
            <a:ext cx="1295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AutoShape 5"/>
          <p:cNvSpPr>
            <a:spLocks noChangeArrowheads="1"/>
          </p:cNvSpPr>
          <p:nvPr/>
        </p:nvSpPr>
        <p:spPr bwMode="auto">
          <a:xfrm>
            <a:off x="3841750" y="3762375"/>
            <a:ext cx="1873250" cy="581025"/>
          </a:xfrm>
          <a:prstGeom prst="cube">
            <a:avLst>
              <a:gd name="adj" fmla="val 25000"/>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fr-FR" sz="1600" dirty="0">
                <a:latin typeface="Calibri" pitchFamily="34" charset="0"/>
              </a:rPr>
              <a:t>Génération fichier</a:t>
            </a:r>
          </a:p>
          <a:p>
            <a:pPr algn="ctr"/>
            <a:r>
              <a:rPr lang="fr-FR" sz="1600" dirty="0">
                <a:latin typeface="Calibri" pitchFamily="34" charset="0"/>
              </a:rPr>
              <a:t> XML</a:t>
            </a:r>
          </a:p>
        </p:txBody>
      </p:sp>
      <p:sp>
        <p:nvSpPr>
          <p:cNvPr id="129" name="Rectangle 6"/>
          <p:cNvSpPr>
            <a:spLocks noChangeArrowheads="1"/>
          </p:cNvSpPr>
          <p:nvPr/>
        </p:nvSpPr>
        <p:spPr bwMode="auto">
          <a:xfrm>
            <a:off x="1676400" y="1447800"/>
            <a:ext cx="1219200" cy="3886200"/>
          </a:xfrm>
          <a:prstGeom prst="rect">
            <a:avLst/>
          </a:prstGeom>
          <a:solidFill>
            <a:srgbClr val="FFCC99"/>
          </a:solidFill>
          <a:ln w="12700" algn="ctr">
            <a:solidFill>
              <a:schemeClr val="tx1"/>
            </a:solidFill>
            <a:prstDash val="dash"/>
            <a:round/>
            <a:headEnd/>
            <a:tailEnd/>
          </a:ln>
        </p:spPr>
        <p:txBody>
          <a:bodyPr wrap="none" anchor="ctr"/>
          <a:lstStyle/>
          <a:p>
            <a:pPr algn="ctr"/>
            <a:endParaRPr lang="fr-FR" dirty="0">
              <a:latin typeface="Times New Roman" pitchFamily="18" charset="0"/>
            </a:endParaRPr>
          </a:p>
        </p:txBody>
      </p:sp>
      <p:grpSp>
        <p:nvGrpSpPr>
          <p:cNvPr id="130" name="Group 18"/>
          <p:cNvGrpSpPr>
            <a:grpSpLocks/>
          </p:cNvGrpSpPr>
          <p:nvPr/>
        </p:nvGrpSpPr>
        <p:grpSpPr bwMode="auto">
          <a:xfrm>
            <a:off x="1676400" y="1676400"/>
            <a:ext cx="1141413" cy="914400"/>
            <a:chOff x="2300" y="1152"/>
            <a:chExt cx="1012" cy="576"/>
          </a:xfrm>
        </p:grpSpPr>
        <p:grpSp>
          <p:nvGrpSpPr>
            <p:cNvPr id="131" name="Group 19"/>
            <p:cNvGrpSpPr>
              <a:grpSpLocks/>
            </p:cNvGrpSpPr>
            <p:nvPr/>
          </p:nvGrpSpPr>
          <p:grpSpPr bwMode="auto">
            <a:xfrm>
              <a:off x="2352" y="1152"/>
              <a:ext cx="828" cy="575"/>
              <a:chOff x="1632" y="1248"/>
              <a:chExt cx="2682" cy="2286"/>
            </a:xfrm>
          </p:grpSpPr>
          <p:sp>
            <p:nvSpPr>
              <p:cNvPr id="13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0070C0"/>
              </a:solidFill>
              <a:ln w="9525">
                <a:round/>
                <a:headEnd/>
                <a:tailEnd/>
              </a:ln>
              <a:scene3d>
                <a:camera prst="legacyPerspectiveFront">
                  <a:rot lat="20099983"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dirty="0"/>
              </a:p>
            </p:txBody>
          </p:sp>
          <p:sp>
            <p:nvSpPr>
              <p:cNvPr id="134" name="AutoShape 21"/>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0070C0"/>
              </a:solidFill>
              <a:ln w="9525">
                <a:round/>
                <a:headEnd/>
                <a:tailEnd/>
              </a:ln>
              <a:scene3d>
                <a:camera prst="legacyPerspectiveFront">
                  <a:rot lat="20099983"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dirty="0"/>
              </a:p>
            </p:txBody>
          </p:sp>
          <p:sp>
            <p:nvSpPr>
              <p:cNvPr id="135" name="AutoShape 22"/>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0070C0"/>
              </a:solidFill>
              <a:ln w="9525">
                <a:round/>
                <a:headEnd/>
                <a:tailEnd/>
              </a:ln>
              <a:scene3d>
                <a:camera prst="legacyPerspectiveFront">
                  <a:rot lat="20099983"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dirty="0"/>
              </a:p>
            </p:txBody>
          </p:sp>
        </p:grpSp>
        <p:sp>
          <p:nvSpPr>
            <p:cNvPr id="132" name="Text Box 23"/>
            <p:cNvSpPr txBox="1">
              <a:spLocks noChangeArrowheads="1"/>
            </p:cNvSpPr>
            <p:nvPr/>
          </p:nvSpPr>
          <p:spPr bwMode="auto">
            <a:xfrm>
              <a:off x="2300" y="1344"/>
              <a:ext cx="1012" cy="184"/>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r>
                <a:rPr lang="fr-FR" sz="1200" b="1" dirty="0"/>
                <a:t>Intégration</a:t>
              </a:r>
              <a:endParaRPr lang="fr-FR" b="1" dirty="0">
                <a:latin typeface="Times New Roman" pitchFamily="18" charset="0"/>
              </a:endParaRPr>
            </a:p>
          </p:txBody>
        </p:sp>
      </p:grpSp>
      <p:sp>
        <p:nvSpPr>
          <p:cNvPr id="136" name="Text Box 39"/>
          <p:cNvSpPr txBox="1">
            <a:spLocks noChangeArrowheads="1"/>
          </p:cNvSpPr>
          <p:nvPr/>
        </p:nvSpPr>
        <p:spPr bwMode="auto">
          <a:xfrm>
            <a:off x="1752600" y="2706688"/>
            <a:ext cx="11430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fr-FR" sz="1200" b="1" u="sng" dirty="0"/>
              <a:t>Extraction et alimentation </a:t>
            </a:r>
            <a:endParaRPr lang="fr-FR" sz="1200" dirty="0"/>
          </a:p>
          <a:p>
            <a:pPr eaLnBrk="1" hangingPunct="1">
              <a:lnSpc>
                <a:spcPct val="150000"/>
              </a:lnSpc>
              <a:buFontTx/>
              <a:buChar char="•"/>
            </a:pPr>
            <a:r>
              <a:rPr lang="fr-FR" sz="1000" dirty="0"/>
              <a:t>Transformations  (calcul, règles de gestion)</a:t>
            </a:r>
          </a:p>
          <a:p>
            <a:pPr eaLnBrk="1" hangingPunct="1">
              <a:lnSpc>
                <a:spcPct val="150000"/>
              </a:lnSpc>
              <a:buFontTx/>
              <a:buChar char="•"/>
            </a:pPr>
            <a:r>
              <a:rPr lang="fr-FR" sz="1000" dirty="0"/>
              <a:t>Contrôle de la qualité des données</a:t>
            </a:r>
          </a:p>
          <a:p>
            <a:pPr eaLnBrk="1" hangingPunct="1">
              <a:buFontTx/>
              <a:buChar char="•"/>
            </a:pPr>
            <a:endParaRPr lang="fr-FR" sz="1200" dirty="0"/>
          </a:p>
          <a:p>
            <a:pPr eaLnBrk="1" hangingPunct="1">
              <a:buFontTx/>
              <a:buChar char="•"/>
            </a:pPr>
            <a:endParaRPr lang="fr-FR" sz="1200" dirty="0"/>
          </a:p>
        </p:txBody>
      </p:sp>
      <p:sp>
        <p:nvSpPr>
          <p:cNvPr id="2" name="ZoneTexte 1"/>
          <p:cNvSpPr txBox="1"/>
          <p:nvPr/>
        </p:nvSpPr>
        <p:spPr>
          <a:xfrm>
            <a:off x="6350" y="5926931"/>
            <a:ext cx="2811463" cy="646331"/>
          </a:xfrm>
          <a:prstGeom prst="rect">
            <a:avLst/>
          </a:prstGeom>
          <a:noFill/>
        </p:spPr>
        <p:txBody>
          <a:bodyPr wrap="square" rtlCol="0">
            <a:spAutoFit/>
          </a:bodyPr>
          <a:lstStyle/>
          <a:p>
            <a:r>
              <a:rPr lang="fr-FR" b="1" dirty="0" smtClean="0">
                <a:latin typeface="Bell MT" pitchFamily="18" charset="0"/>
              </a:rPr>
              <a:t>Processus de déclaration sur BRS MCM </a:t>
            </a:r>
            <a:endParaRPr lang="fr-FR" b="1" dirty="0">
              <a:latin typeface="Bell MT" pitchFamily="18" charset="0"/>
            </a:endParaRPr>
          </a:p>
        </p:txBody>
      </p:sp>
      <p:sp>
        <p:nvSpPr>
          <p:cNvPr id="11" name="Espace réservé du numéro de diapositive 10"/>
          <p:cNvSpPr>
            <a:spLocks noGrp="1"/>
          </p:cNvSpPr>
          <p:nvPr>
            <p:ph type="sldNum" sz="quarter" idx="12"/>
          </p:nvPr>
        </p:nvSpPr>
        <p:spPr/>
        <p:txBody>
          <a:bodyPr/>
          <a:lstStyle/>
          <a:p>
            <a:fld id="{C5C38CE2-D36F-4B9B-9204-BBE98EC52859}" type="slidenum">
              <a:rPr lang="fr-FR" smtClean="0"/>
              <a:t>11</a:t>
            </a:fld>
            <a:endParaRPr lang="fr-FR"/>
          </a:p>
        </p:txBody>
      </p:sp>
    </p:spTree>
    <p:extLst>
      <p:ext uri="{BB962C8B-B14F-4D97-AF65-F5344CB8AC3E}">
        <p14:creationId xmlns:p14="http://schemas.microsoft.com/office/powerpoint/2010/main" val="68551202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checkerboard(across)">
                                          <p:cBhvr>
                                            <p:cTn id="20" dur="500"/>
                                            <p:tgtEl>
                                              <p:spTgt spid="12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30"/>
                                            </p:tgtEl>
                                            <p:attrNameLst>
                                              <p:attrName>style.visibility</p:attrName>
                                            </p:attrNameLst>
                                          </p:cBhvr>
                                          <p:to>
                                            <p:strVal val="visible"/>
                                          </p:to>
                                        </p:set>
                                        <p:animEffect transition="in" filter="checkerboard(across)">
                                          <p:cBhvr>
                                            <p:cTn id="25" dur="500"/>
                                            <p:tgtEl>
                                              <p:spTgt spid="13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36"/>
                                            </p:tgtEl>
                                            <p:attrNameLst>
                                              <p:attrName>style.visibility</p:attrName>
                                            </p:attrNameLst>
                                          </p:cBhvr>
                                          <p:to>
                                            <p:strVal val="visible"/>
                                          </p:to>
                                        </p:set>
                                        <p:animEffect transition="in" filter="checkerboard(across)">
                                          <p:cBhvr>
                                            <p:cTn id="30" dur="500"/>
                                            <p:tgtEl>
                                              <p:spTgt spid="13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fill="hold" nodeType="clickEffect" p14:presetBounceEnd="1000">
                                      <p:stCondLst>
                                        <p:cond delay="0"/>
                                      </p:stCondLst>
                                      <p:childTnLst>
                                        <p:animMotion origin="layout" path="M -0.00295 0.00717 L -0.01962 0.08927 " pathEditMode="relative" rAng="0" ptsTypes="AA" p14:bounceEnd="1000">
                                          <p:cBhvr>
                                            <p:cTn id="64" dur="2000" fill="hold"/>
                                            <p:tgtEl>
                                              <p:spTgt spid="118"/>
                                            </p:tgtEl>
                                            <p:attrNameLst>
                                              <p:attrName>ppt_x</p:attrName>
                                              <p:attrName>ppt_y</p:attrName>
                                            </p:attrNameLst>
                                          </p:cBhvr>
                                          <p:rCtr x="-833" y="4093"/>
                                        </p:animMotion>
                                      </p:childTnLst>
                                    </p:cTn>
                                  </p:par>
                                  <p:par>
                                    <p:cTn id="65" presetID="1" presetClass="entr" presetSubtype="0" fill="hold"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53" presetClass="exit" presetSubtype="0" fill="hold" nodeType="clickEffect">
                                      <p:stCondLst>
                                        <p:cond delay="0"/>
                                      </p:stCondLst>
                                      <p:childTnLst>
                                        <p:anim calcmode="lin" valueType="num">
                                          <p:cBhvr>
                                            <p:cTn id="78" dur="500"/>
                                            <p:tgtEl>
                                              <p:spTgt spid="118"/>
                                            </p:tgtEl>
                                            <p:attrNameLst>
                                              <p:attrName>ppt_w</p:attrName>
                                            </p:attrNameLst>
                                          </p:cBhvr>
                                          <p:tavLst>
                                            <p:tav tm="0">
                                              <p:val>
                                                <p:strVal val="ppt_w"/>
                                              </p:val>
                                            </p:tav>
                                            <p:tav tm="100000">
                                              <p:val>
                                                <p:fltVal val="0"/>
                                              </p:val>
                                            </p:tav>
                                          </p:tavLst>
                                        </p:anim>
                                        <p:anim calcmode="lin" valueType="num">
                                          <p:cBhvr>
                                            <p:cTn id="79" dur="500"/>
                                            <p:tgtEl>
                                              <p:spTgt spid="118"/>
                                            </p:tgtEl>
                                            <p:attrNameLst>
                                              <p:attrName>ppt_h</p:attrName>
                                            </p:attrNameLst>
                                          </p:cBhvr>
                                          <p:tavLst>
                                            <p:tav tm="0">
                                              <p:val>
                                                <p:strVal val="ppt_h"/>
                                              </p:val>
                                            </p:tav>
                                            <p:tav tm="100000">
                                              <p:val>
                                                <p:fltVal val="0"/>
                                              </p:val>
                                            </p:tav>
                                          </p:tavLst>
                                        </p:anim>
                                        <p:animEffect transition="out" filter="fade">
                                          <p:cBhvr>
                                            <p:cTn id="80" dur="500"/>
                                            <p:tgtEl>
                                              <p:spTgt spid="118"/>
                                            </p:tgtEl>
                                          </p:cBhvr>
                                        </p:animEffect>
                                        <p:set>
                                          <p:cBhvr>
                                            <p:cTn id="81" dur="1" fill="hold">
                                              <p:stCondLst>
                                                <p:cond delay="499"/>
                                              </p:stCondLst>
                                            </p:cTn>
                                            <p:tgtEl>
                                              <p:spTgt spid="118"/>
                                            </p:tgtEl>
                                            <p:attrNameLst>
                                              <p:attrName>style.visibility</p:attrName>
                                            </p:attrNameLst>
                                          </p:cBhvr>
                                          <p:to>
                                            <p:strVal val="hidden"/>
                                          </p:to>
                                        </p:set>
                                      </p:childTnLst>
                                    </p:cTn>
                                  </p:par>
                                </p:childTnLst>
                              </p:cTn>
                            </p:par>
                            <p:par>
                              <p:cTn id="82" fill="hold">
                                <p:stCondLst>
                                  <p:cond delay="500"/>
                                </p:stCondLst>
                                <p:childTnLst>
                                  <p:par>
                                    <p:cTn id="83" presetID="53" presetClass="entr" presetSubtype="0" fill="hold" nodeType="afterEffect">
                                      <p:stCondLst>
                                        <p:cond delay="0"/>
                                      </p:stCondLst>
                                      <p:childTnLst>
                                        <p:set>
                                          <p:cBhvr>
                                            <p:cTn id="84" dur="1" fill="hold">
                                              <p:stCondLst>
                                                <p:cond delay="0"/>
                                              </p:stCondLst>
                                            </p:cTn>
                                            <p:tgtEl>
                                              <p:spTgt spid="104"/>
                                            </p:tgtEl>
                                            <p:attrNameLst>
                                              <p:attrName>style.visibility</p:attrName>
                                            </p:attrNameLst>
                                          </p:cBhvr>
                                          <p:to>
                                            <p:strVal val="visible"/>
                                          </p:to>
                                        </p:set>
                                        <p:anim calcmode="lin" valueType="num">
                                          <p:cBhvr>
                                            <p:cTn id="85" dur="500" fill="hold"/>
                                            <p:tgtEl>
                                              <p:spTgt spid="104"/>
                                            </p:tgtEl>
                                            <p:attrNameLst>
                                              <p:attrName>ppt_w</p:attrName>
                                            </p:attrNameLst>
                                          </p:cBhvr>
                                          <p:tavLst>
                                            <p:tav tm="0">
                                              <p:val>
                                                <p:fltVal val="0"/>
                                              </p:val>
                                            </p:tav>
                                            <p:tav tm="100000">
                                              <p:val>
                                                <p:strVal val="#ppt_w"/>
                                              </p:val>
                                            </p:tav>
                                          </p:tavLst>
                                        </p:anim>
                                        <p:anim calcmode="lin" valueType="num">
                                          <p:cBhvr>
                                            <p:cTn id="86" dur="500" fill="hold"/>
                                            <p:tgtEl>
                                              <p:spTgt spid="104"/>
                                            </p:tgtEl>
                                            <p:attrNameLst>
                                              <p:attrName>ppt_h</p:attrName>
                                            </p:attrNameLst>
                                          </p:cBhvr>
                                          <p:tavLst>
                                            <p:tav tm="0">
                                              <p:val>
                                                <p:fltVal val="0"/>
                                              </p:val>
                                            </p:tav>
                                            <p:tav tm="100000">
                                              <p:val>
                                                <p:strVal val="#ppt_h"/>
                                              </p:val>
                                            </p:tav>
                                          </p:tavLst>
                                        </p:anim>
                                        <p:animEffect transition="in" filter="fade">
                                          <p:cBhvr>
                                            <p:cTn id="87" dur="500"/>
                                            <p:tgtEl>
                                              <p:spTgt spid="104"/>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nodeType="clickEffect">
                                      <p:stCondLst>
                                        <p:cond delay="0"/>
                                      </p:stCondLst>
                                      <p:childTnLst>
                                        <p:animMotion origin="layout" path="M 2.5E-6 -7.40741E-7 L -0.06702 -0.00532 " pathEditMode="relative" rAng="0" ptsTypes="AA">
                                          <p:cBhvr>
                                            <p:cTn id="91" dur="2000" fill="hold"/>
                                            <p:tgtEl>
                                              <p:spTgt spid="104"/>
                                            </p:tgtEl>
                                            <p:attrNameLst>
                                              <p:attrName>ppt_x</p:attrName>
                                              <p:attrName>ppt_y</p:attrName>
                                            </p:attrNameLst>
                                          </p:cBhvr>
                                          <p:rCtr x="-3351" y="-278"/>
                                        </p:animMotion>
                                      </p:childTnLst>
                                    </p:cTn>
                                  </p:par>
                                </p:childTnLst>
                              </p:cTn>
                            </p:par>
                          </p:childTnLst>
                        </p:cTn>
                      </p:par>
                      <p:par>
                        <p:cTn id="92" fill="hold">
                          <p:stCondLst>
                            <p:cond delay="indefinite"/>
                          </p:stCondLst>
                          <p:childTnLst>
                            <p:par>
                              <p:cTn id="93" fill="hold">
                                <p:stCondLst>
                                  <p:cond delay="0"/>
                                </p:stCondLst>
                                <p:childTnLst>
                                  <p:par>
                                    <p:cTn id="94" presetID="53" presetClass="exit" presetSubtype="0" fill="hold" nodeType="clickEffect">
                                      <p:stCondLst>
                                        <p:cond delay="0"/>
                                      </p:stCondLst>
                                      <p:childTnLst>
                                        <p:anim calcmode="lin" valueType="num">
                                          <p:cBhvr>
                                            <p:cTn id="95" dur="500"/>
                                            <p:tgtEl>
                                              <p:spTgt spid="104"/>
                                            </p:tgtEl>
                                            <p:attrNameLst>
                                              <p:attrName>ppt_w</p:attrName>
                                            </p:attrNameLst>
                                          </p:cBhvr>
                                          <p:tavLst>
                                            <p:tav tm="0">
                                              <p:val>
                                                <p:strVal val="ppt_w"/>
                                              </p:val>
                                            </p:tav>
                                            <p:tav tm="100000">
                                              <p:val>
                                                <p:fltVal val="0"/>
                                              </p:val>
                                            </p:tav>
                                          </p:tavLst>
                                        </p:anim>
                                        <p:anim calcmode="lin" valueType="num">
                                          <p:cBhvr>
                                            <p:cTn id="96" dur="500"/>
                                            <p:tgtEl>
                                              <p:spTgt spid="104"/>
                                            </p:tgtEl>
                                            <p:attrNameLst>
                                              <p:attrName>ppt_h</p:attrName>
                                            </p:attrNameLst>
                                          </p:cBhvr>
                                          <p:tavLst>
                                            <p:tav tm="0">
                                              <p:val>
                                                <p:strVal val="ppt_h"/>
                                              </p:val>
                                            </p:tav>
                                            <p:tav tm="100000">
                                              <p:val>
                                                <p:fltVal val="0"/>
                                              </p:val>
                                            </p:tav>
                                          </p:tavLst>
                                        </p:anim>
                                        <p:animEffect transition="out" filter="fade">
                                          <p:cBhvr>
                                            <p:cTn id="97" dur="500"/>
                                            <p:tgtEl>
                                              <p:spTgt spid="104"/>
                                            </p:tgtEl>
                                          </p:cBhvr>
                                        </p:animEffect>
                                        <p:set>
                                          <p:cBhvr>
                                            <p:cTn id="98" dur="1" fill="hold">
                                              <p:stCondLst>
                                                <p:cond delay="499"/>
                                              </p:stCondLst>
                                            </p:cTn>
                                            <p:tgtEl>
                                              <p:spTgt spid="10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128"/>
                                            </p:tgtEl>
                                            <p:attrNameLst>
                                              <p:attrName>style.visibility</p:attrName>
                                            </p:attrNameLst>
                                          </p:cBhvr>
                                          <p:to>
                                            <p:strVal val="visible"/>
                                          </p:to>
                                        </p:set>
                                        <p:animEffect transition="in" filter="checkerboard(across)">
                                          <p:cBhvr>
                                            <p:cTn id="107" dur="500"/>
                                            <p:tgtEl>
                                              <p:spTgt spid="128"/>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0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03091 0.07708 L 0.24409 0.07315 " pathEditMode="relative" rAng="0" ptsTypes="AA">
                                          <p:cBhvr>
                                            <p:cTn id="115" dur="2000" fill="hold"/>
                                            <p:tgtEl>
                                              <p:spTgt spid="119"/>
                                            </p:tgtEl>
                                            <p:attrNameLst>
                                              <p:attrName>ppt_x</p:attrName>
                                              <p:attrName>ppt_y</p:attrName>
                                            </p:attrNameLst>
                                          </p:cBhvr>
                                          <p:rCtr x="13750" y="-208"/>
                                        </p:animMotion>
                                      </p:childTnLst>
                                    </p:cTn>
                                  </p:par>
                                </p:childTnLst>
                              </p:cTn>
                            </p:par>
                          </p:childTnLst>
                        </p:cTn>
                      </p:par>
                      <p:par>
                        <p:cTn id="116" fill="hold">
                          <p:stCondLst>
                            <p:cond delay="indefinite"/>
                          </p:stCondLst>
                          <p:childTnLst>
                            <p:par>
                              <p:cTn id="117" fill="hold">
                                <p:stCondLst>
                                  <p:cond delay="0"/>
                                </p:stCondLst>
                                <p:childTnLst>
                                  <p:par>
                                    <p:cTn id="118" presetID="53" presetClass="exit" presetSubtype="0" fill="hold" nodeType="clickEffect">
                                      <p:stCondLst>
                                        <p:cond delay="0"/>
                                      </p:stCondLst>
                                      <p:childTnLst>
                                        <p:anim calcmode="lin" valueType="num">
                                          <p:cBhvr>
                                            <p:cTn id="119" dur="500"/>
                                            <p:tgtEl>
                                              <p:spTgt spid="119"/>
                                            </p:tgtEl>
                                            <p:attrNameLst>
                                              <p:attrName>ppt_w</p:attrName>
                                            </p:attrNameLst>
                                          </p:cBhvr>
                                          <p:tavLst>
                                            <p:tav tm="0">
                                              <p:val>
                                                <p:strVal val="ppt_w"/>
                                              </p:val>
                                            </p:tav>
                                            <p:tav tm="100000">
                                              <p:val>
                                                <p:fltVal val="0"/>
                                              </p:val>
                                            </p:tav>
                                          </p:tavLst>
                                        </p:anim>
                                        <p:anim calcmode="lin" valueType="num">
                                          <p:cBhvr>
                                            <p:cTn id="120" dur="500"/>
                                            <p:tgtEl>
                                              <p:spTgt spid="119"/>
                                            </p:tgtEl>
                                            <p:attrNameLst>
                                              <p:attrName>ppt_h</p:attrName>
                                            </p:attrNameLst>
                                          </p:cBhvr>
                                          <p:tavLst>
                                            <p:tav tm="0">
                                              <p:val>
                                                <p:strVal val="ppt_h"/>
                                              </p:val>
                                            </p:tav>
                                            <p:tav tm="100000">
                                              <p:val>
                                                <p:fltVal val="0"/>
                                              </p:val>
                                            </p:tav>
                                          </p:tavLst>
                                        </p:anim>
                                        <p:animEffect transition="out" filter="fade">
                                          <p:cBhvr>
                                            <p:cTn id="121" dur="500"/>
                                            <p:tgtEl>
                                              <p:spTgt spid="119"/>
                                            </p:tgtEl>
                                          </p:cBhvr>
                                        </p:animEffect>
                                        <p:set>
                                          <p:cBhvr>
                                            <p:cTn id="122" dur="1" fill="hold">
                                              <p:stCondLst>
                                                <p:cond delay="499"/>
                                              </p:stCondLst>
                                            </p:cTn>
                                            <p:tgtEl>
                                              <p:spTgt spid="11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2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nodeType="clickEffect">
                                      <p:stCondLst>
                                        <p:cond delay="0"/>
                                      </p:stCondLst>
                                      <p:childTnLst>
                                        <p:animMotion origin="layout" path="M 0.01128 -4.81481E-6 L -0.24705 -0.00393 " pathEditMode="relative" rAng="0" ptsTypes="AA">
                                          <p:cBhvr>
                                            <p:cTn id="134" dur="2000" fill="hold"/>
                                            <p:tgtEl>
                                              <p:spTgt spid="121"/>
                                            </p:tgtEl>
                                            <p:attrNameLst>
                                              <p:attrName>ppt_x</p:attrName>
                                              <p:attrName>ppt_y</p:attrName>
                                            </p:attrNameLst>
                                          </p:cBhvr>
                                          <p:rCtr x="-12917" y="-208"/>
                                        </p:animMotion>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0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53" presetClass="exit" presetSubtype="0" fill="hold" nodeType="clickEffect">
                                      <p:stCondLst>
                                        <p:cond delay="0"/>
                                      </p:stCondLst>
                                      <p:childTnLst>
                                        <p:anim calcmode="lin" valueType="num">
                                          <p:cBhvr>
                                            <p:cTn id="148" dur="500"/>
                                            <p:tgtEl>
                                              <p:spTgt spid="121"/>
                                            </p:tgtEl>
                                            <p:attrNameLst>
                                              <p:attrName>ppt_w</p:attrName>
                                            </p:attrNameLst>
                                          </p:cBhvr>
                                          <p:tavLst>
                                            <p:tav tm="0">
                                              <p:val>
                                                <p:strVal val="ppt_w"/>
                                              </p:val>
                                            </p:tav>
                                            <p:tav tm="100000">
                                              <p:val>
                                                <p:fltVal val="0"/>
                                              </p:val>
                                            </p:tav>
                                          </p:tavLst>
                                        </p:anim>
                                        <p:anim calcmode="lin" valueType="num">
                                          <p:cBhvr>
                                            <p:cTn id="149" dur="500"/>
                                            <p:tgtEl>
                                              <p:spTgt spid="121"/>
                                            </p:tgtEl>
                                            <p:attrNameLst>
                                              <p:attrName>ppt_h</p:attrName>
                                            </p:attrNameLst>
                                          </p:cBhvr>
                                          <p:tavLst>
                                            <p:tav tm="0">
                                              <p:val>
                                                <p:strVal val="ppt_h"/>
                                              </p:val>
                                            </p:tav>
                                            <p:tav tm="100000">
                                              <p:val>
                                                <p:fltVal val="0"/>
                                              </p:val>
                                            </p:tav>
                                          </p:tavLst>
                                        </p:anim>
                                        <p:animEffect transition="out" filter="fade">
                                          <p:cBhvr>
                                            <p:cTn id="150" dur="500"/>
                                            <p:tgtEl>
                                              <p:spTgt spid="121"/>
                                            </p:tgtEl>
                                          </p:cBhvr>
                                        </p:animEffect>
                                        <p:set>
                                          <p:cBhvr>
                                            <p:cTn id="151" dur="1" fill="hold">
                                              <p:stCondLst>
                                                <p:cond delay="499"/>
                                              </p:stCondLst>
                                            </p:cTn>
                                            <p:tgtEl>
                                              <p:spTgt spid="121"/>
                                            </p:tgtEl>
                                            <p:attrNameLst>
                                              <p:attrName>style.visibility</p:attrName>
                                            </p:attrNameLst>
                                          </p:cBhvr>
                                          <p:to>
                                            <p:strVal val="hidden"/>
                                          </p:to>
                                        </p:set>
                                      </p:childTnLst>
                                    </p:cTn>
                                  </p:par>
                                  <p:par>
                                    <p:cTn id="152" presetID="1" presetClass="entr" presetSubtype="0" fill="hold" nodeType="with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22"/>
                                            </p:tgtEl>
                                            <p:attrNameLst>
                                              <p:attrName>style.visibility</p:attrName>
                                            </p:attrNameLst>
                                          </p:cBhvr>
                                          <p:to>
                                            <p:strVal val="visible"/>
                                          </p:to>
                                        </p:set>
                                        <p:animEffect transition="in" filter="fade">
                                          <p:cBhvr>
                                            <p:cTn id="158" dur="2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101" grpId="0" animBg="1"/>
          <p:bldP spid="102" grpId="0" animBg="1"/>
          <p:bldP spid="103" grpId="0" animBg="1"/>
          <p:bldP spid="105" grpId="0"/>
          <p:bldP spid="107" grpId="0"/>
          <p:bldP spid="111" grpId="0" animBg="1"/>
          <p:bldP spid="113" grpId="0" animBg="1"/>
          <p:bldP spid="115" grpId="0"/>
          <p:bldP spid="116" grpId="0" animBg="1"/>
          <p:bldP spid="117" grpId="0" animBg="1"/>
          <p:bldP spid="120" grpId="0"/>
          <p:bldP spid="125" grpId="0" animBg="1"/>
          <p:bldP spid="126" grpId="0" animBg="1"/>
          <p:bldP spid="128" grpId="0" animBg="1"/>
          <p:bldP spid="129" grpId="0" animBg="1"/>
          <p:bldP spid="1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checkerboard(across)">
                                          <p:cBhvr>
                                            <p:cTn id="20" dur="500"/>
                                            <p:tgtEl>
                                              <p:spTgt spid="12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30"/>
                                            </p:tgtEl>
                                            <p:attrNameLst>
                                              <p:attrName>style.visibility</p:attrName>
                                            </p:attrNameLst>
                                          </p:cBhvr>
                                          <p:to>
                                            <p:strVal val="visible"/>
                                          </p:to>
                                        </p:set>
                                        <p:animEffect transition="in" filter="checkerboard(across)">
                                          <p:cBhvr>
                                            <p:cTn id="25" dur="500"/>
                                            <p:tgtEl>
                                              <p:spTgt spid="13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36"/>
                                            </p:tgtEl>
                                            <p:attrNameLst>
                                              <p:attrName>style.visibility</p:attrName>
                                            </p:attrNameLst>
                                          </p:cBhvr>
                                          <p:to>
                                            <p:strVal val="visible"/>
                                          </p:to>
                                        </p:set>
                                        <p:animEffect transition="in" filter="checkerboard(across)">
                                          <p:cBhvr>
                                            <p:cTn id="30" dur="500"/>
                                            <p:tgtEl>
                                              <p:spTgt spid="13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fill="hold" nodeType="clickEffect">
                                      <p:stCondLst>
                                        <p:cond delay="0"/>
                                      </p:stCondLst>
                                      <p:childTnLst>
                                        <p:animMotion origin="layout" path="M -0.00295 0.00717 L -0.01962 0.08927 " pathEditMode="relative" rAng="0" ptsTypes="AA">
                                          <p:cBhvr>
                                            <p:cTn id="64" dur="2000" fill="hold"/>
                                            <p:tgtEl>
                                              <p:spTgt spid="118"/>
                                            </p:tgtEl>
                                            <p:attrNameLst>
                                              <p:attrName>ppt_x</p:attrName>
                                              <p:attrName>ppt_y</p:attrName>
                                            </p:attrNameLst>
                                          </p:cBhvr>
                                          <p:rCtr x="-833" y="4093"/>
                                        </p:animMotion>
                                      </p:childTnLst>
                                    </p:cTn>
                                  </p:par>
                                  <p:par>
                                    <p:cTn id="65" presetID="1" presetClass="entr" presetSubtype="0" fill="hold"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53" presetClass="exit" presetSubtype="0" fill="hold" nodeType="clickEffect">
                                      <p:stCondLst>
                                        <p:cond delay="0"/>
                                      </p:stCondLst>
                                      <p:childTnLst>
                                        <p:anim calcmode="lin" valueType="num">
                                          <p:cBhvr>
                                            <p:cTn id="78" dur="500"/>
                                            <p:tgtEl>
                                              <p:spTgt spid="118"/>
                                            </p:tgtEl>
                                            <p:attrNameLst>
                                              <p:attrName>ppt_w</p:attrName>
                                            </p:attrNameLst>
                                          </p:cBhvr>
                                          <p:tavLst>
                                            <p:tav tm="0">
                                              <p:val>
                                                <p:strVal val="ppt_w"/>
                                              </p:val>
                                            </p:tav>
                                            <p:tav tm="100000">
                                              <p:val>
                                                <p:fltVal val="0"/>
                                              </p:val>
                                            </p:tav>
                                          </p:tavLst>
                                        </p:anim>
                                        <p:anim calcmode="lin" valueType="num">
                                          <p:cBhvr>
                                            <p:cTn id="79" dur="500"/>
                                            <p:tgtEl>
                                              <p:spTgt spid="118"/>
                                            </p:tgtEl>
                                            <p:attrNameLst>
                                              <p:attrName>ppt_h</p:attrName>
                                            </p:attrNameLst>
                                          </p:cBhvr>
                                          <p:tavLst>
                                            <p:tav tm="0">
                                              <p:val>
                                                <p:strVal val="ppt_h"/>
                                              </p:val>
                                            </p:tav>
                                            <p:tav tm="100000">
                                              <p:val>
                                                <p:fltVal val="0"/>
                                              </p:val>
                                            </p:tav>
                                          </p:tavLst>
                                        </p:anim>
                                        <p:animEffect transition="out" filter="fade">
                                          <p:cBhvr>
                                            <p:cTn id="80" dur="500"/>
                                            <p:tgtEl>
                                              <p:spTgt spid="118"/>
                                            </p:tgtEl>
                                          </p:cBhvr>
                                        </p:animEffect>
                                        <p:set>
                                          <p:cBhvr>
                                            <p:cTn id="81" dur="1" fill="hold">
                                              <p:stCondLst>
                                                <p:cond delay="499"/>
                                              </p:stCondLst>
                                            </p:cTn>
                                            <p:tgtEl>
                                              <p:spTgt spid="118"/>
                                            </p:tgtEl>
                                            <p:attrNameLst>
                                              <p:attrName>style.visibility</p:attrName>
                                            </p:attrNameLst>
                                          </p:cBhvr>
                                          <p:to>
                                            <p:strVal val="hidden"/>
                                          </p:to>
                                        </p:set>
                                      </p:childTnLst>
                                    </p:cTn>
                                  </p:par>
                                </p:childTnLst>
                              </p:cTn>
                            </p:par>
                            <p:par>
                              <p:cTn id="82" fill="hold">
                                <p:stCondLst>
                                  <p:cond delay="500"/>
                                </p:stCondLst>
                                <p:childTnLst>
                                  <p:par>
                                    <p:cTn id="83" presetID="53" presetClass="entr" presetSubtype="0" fill="hold" nodeType="afterEffect">
                                      <p:stCondLst>
                                        <p:cond delay="0"/>
                                      </p:stCondLst>
                                      <p:childTnLst>
                                        <p:set>
                                          <p:cBhvr>
                                            <p:cTn id="84" dur="1" fill="hold">
                                              <p:stCondLst>
                                                <p:cond delay="0"/>
                                              </p:stCondLst>
                                            </p:cTn>
                                            <p:tgtEl>
                                              <p:spTgt spid="104"/>
                                            </p:tgtEl>
                                            <p:attrNameLst>
                                              <p:attrName>style.visibility</p:attrName>
                                            </p:attrNameLst>
                                          </p:cBhvr>
                                          <p:to>
                                            <p:strVal val="visible"/>
                                          </p:to>
                                        </p:set>
                                        <p:anim calcmode="lin" valueType="num">
                                          <p:cBhvr>
                                            <p:cTn id="85" dur="500" fill="hold"/>
                                            <p:tgtEl>
                                              <p:spTgt spid="104"/>
                                            </p:tgtEl>
                                            <p:attrNameLst>
                                              <p:attrName>ppt_w</p:attrName>
                                            </p:attrNameLst>
                                          </p:cBhvr>
                                          <p:tavLst>
                                            <p:tav tm="0">
                                              <p:val>
                                                <p:fltVal val="0"/>
                                              </p:val>
                                            </p:tav>
                                            <p:tav tm="100000">
                                              <p:val>
                                                <p:strVal val="#ppt_w"/>
                                              </p:val>
                                            </p:tav>
                                          </p:tavLst>
                                        </p:anim>
                                        <p:anim calcmode="lin" valueType="num">
                                          <p:cBhvr>
                                            <p:cTn id="86" dur="500" fill="hold"/>
                                            <p:tgtEl>
                                              <p:spTgt spid="104"/>
                                            </p:tgtEl>
                                            <p:attrNameLst>
                                              <p:attrName>ppt_h</p:attrName>
                                            </p:attrNameLst>
                                          </p:cBhvr>
                                          <p:tavLst>
                                            <p:tav tm="0">
                                              <p:val>
                                                <p:fltVal val="0"/>
                                              </p:val>
                                            </p:tav>
                                            <p:tav tm="100000">
                                              <p:val>
                                                <p:strVal val="#ppt_h"/>
                                              </p:val>
                                            </p:tav>
                                          </p:tavLst>
                                        </p:anim>
                                        <p:animEffect transition="in" filter="fade">
                                          <p:cBhvr>
                                            <p:cTn id="87" dur="500"/>
                                            <p:tgtEl>
                                              <p:spTgt spid="104"/>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nodeType="clickEffect">
                                      <p:stCondLst>
                                        <p:cond delay="0"/>
                                      </p:stCondLst>
                                      <p:childTnLst>
                                        <p:animMotion origin="layout" path="M 2.5E-6 -7.40741E-7 L -0.06702 -0.00532 " pathEditMode="relative" rAng="0" ptsTypes="AA">
                                          <p:cBhvr>
                                            <p:cTn id="91" dur="2000" fill="hold"/>
                                            <p:tgtEl>
                                              <p:spTgt spid="104"/>
                                            </p:tgtEl>
                                            <p:attrNameLst>
                                              <p:attrName>ppt_x</p:attrName>
                                              <p:attrName>ppt_y</p:attrName>
                                            </p:attrNameLst>
                                          </p:cBhvr>
                                          <p:rCtr x="-3351" y="-278"/>
                                        </p:animMotion>
                                      </p:childTnLst>
                                    </p:cTn>
                                  </p:par>
                                </p:childTnLst>
                              </p:cTn>
                            </p:par>
                          </p:childTnLst>
                        </p:cTn>
                      </p:par>
                      <p:par>
                        <p:cTn id="92" fill="hold">
                          <p:stCondLst>
                            <p:cond delay="indefinite"/>
                          </p:stCondLst>
                          <p:childTnLst>
                            <p:par>
                              <p:cTn id="93" fill="hold">
                                <p:stCondLst>
                                  <p:cond delay="0"/>
                                </p:stCondLst>
                                <p:childTnLst>
                                  <p:par>
                                    <p:cTn id="94" presetID="53" presetClass="exit" presetSubtype="0" fill="hold" nodeType="clickEffect">
                                      <p:stCondLst>
                                        <p:cond delay="0"/>
                                      </p:stCondLst>
                                      <p:childTnLst>
                                        <p:anim calcmode="lin" valueType="num">
                                          <p:cBhvr>
                                            <p:cTn id="95" dur="500"/>
                                            <p:tgtEl>
                                              <p:spTgt spid="104"/>
                                            </p:tgtEl>
                                            <p:attrNameLst>
                                              <p:attrName>ppt_w</p:attrName>
                                            </p:attrNameLst>
                                          </p:cBhvr>
                                          <p:tavLst>
                                            <p:tav tm="0">
                                              <p:val>
                                                <p:strVal val="ppt_w"/>
                                              </p:val>
                                            </p:tav>
                                            <p:tav tm="100000">
                                              <p:val>
                                                <p:fltVal val="0"/>
                                              </p:val>
                                            </p:tav>
                                          </p:tavLst>
                                        </p:anim>
                                        <p:anim calcmode="lin" valueType="num">
                                          <p:cBhvr>
                                            <p:cTn id="96" dur="500"/>
                                            <p:tgtEl>
                                              <p:spTgt spid="104"/>
                                            </p:tgtEl>
                                            <p:attrNameLst>
                                              <p:attrName>ppt_h</p:attrName>
                                            </p:attrNameLst>
                                          </p:cBhvr>
                                          <p:tavLst>
                                            <p:tav tm="0">
                                              <p:val>
                                                <p:strVal val="ppt_h"/>
                                              </p:val>
                                            </p:tav>
                                            <p:tav tm="100000">
                                              <p:val>
                                                <p:fltVal val="0"/>
                                              </p:val>
                                            </p:tav>
                                          </p:tavLst>
                                        </p:anim>
                                        <p:animEffect transition="out" filter="fade">
                                          <p:cBhvr>
                                            <p:cTn id="97" dur="500"/>
                                            <p:tgtEl>
                                              <p:spTgt spid="104"/>
                                            </p:tgtEl>
                                          </p:cBhvr>
                                        </p:animEffect>
                                        <p:set>
                                          <p:cBhvr>
                                            <p:cTn id="98" dur="1" fill="hold">
                                              <p:stCondLst>
                                                <p:cond delay="499"/>
                                              </p:stCondLst>
                                            </p:cTn>
                                            <p:tgtEl>
                                              <p:spTgt spid="10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128"/>
                                            </p:tgtEl>
                                            <p:attrNameLst>
                                              <p:attrName>style.visibility</p:attrName>
                                            </p:attrNameLst>
                                          </p:cBhvr>
                                          <p:to>
                                            <p:strVal val="visible"/>
                                          </p:to>
                                        </p:set>
                                        <p:animEffect transition="in" filter="checkerboard(across)">
                                          <p:cBhvr>
                                            <p:cTn id="107" dur="500"/>
                                            <p:tgtEl>
                                              <p:spTgt spid="128"/>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0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03091 0.07708 L 0.24409 0.07315 " pathEditMode="relative" rAng="0" ptsTypes="AA">
                                          <p:cBhvr>
                                            <p:cTn id="115" dur="2000" fill="hold"/>
                                            <p:tgtEl>
                                              <p:spTgt spid="119"/>
                                            </p:tgtEl>
                                            <p:attrNameLst>
                                              <p:attrName>ppt_x</p:attrName>
                                              <p:attrName>ppt_y</p:attrName>
                                            </p:attrNameLst>
                                          </p:cBhvr>
                                          <p:rCtr x="13750" y="-208"/>
                                        </p:animMotion>
                                      </p:childTnLst>
                                    </p:cTn>
                                  </p:par>
                                </p:childTnLst>
                              </p:cTn>
                            </p:par>
                          </p:childTnLst>
                        </p:cTn>
                      </p:par>
                      <p:par>
                        <p:cTn id="116" fill="hold">
                          <p:stCondLst>
                            <p:cond delay="indefinite"/>
                          </p:stCondLst>
                          <p:childTnLst>
                            <p:par>
                              <p:cTn id="117" fill="hold">
                                <p:stCondLst>
                                  <p:cond delay="0"/>
                                </p:stCondLst>
                                <p:childTnLst>
                                  <p:par>
                                    <p:cTn id="118" presetID="53" presetClass="exit" presetSubtype="0" fill="hold" nodeType="clickEffect">
                                      <p:stCondLst>
                                        <p:cond delay="0"/>
                                      </p:stCondLst>
                                      <p:childTnLst>
                                        <p:anim calcmode="lin" valueType="num">
                                          <p:cBhvr>
                                            <p:cTn id="119" dur="500"/>
                                            <p:tgtEl>
                                              <p:spTgt spid="119"/>
                                            </p:tgtEl>
                                            <p:attrNameLst>
                                              <p:attrName>ppt_w</p:attrName>
                                            </p:attrNameLst>
                                          </p:cBhvr>
                                          <p:tavLst>
                                            <p:tav tm="0">
                                              <p:val>
                                                <p:strVal val="ppt_w"/>
                                              </p:val>
                                            </p:tav>
                                            <p:tav tm="100000">
                                              <p:val>
                                                <p:fltVal val="0"/>
                                              </p:val>
                                            </p:tav>
                                          </p:tavLst>
                                        </p:anim>
                                        <p:anim calcmode="lin" valueType="num">
                                          <p:cBhvr>
                                            <p:cTn id="120" dur="500"/>
                                            <p:tgtEl>
                                              <p:spTgt spid="119"/>
                                            </p:tgtEl>
                                            <p:attrNameLst>
                                              <p:attrName>ppt_h</p:attrName>
                                            </p:attrNameLst>
                                          </p:cBhvr>
                                          <p:tavLst>
                                            <p:tav tm="0">
                                              <p:val>
                                                <p:strVal val="ppt_h"/>
                                              </p:val>
                                            </p:tav>
                                            <p:tav tm="100000">
                                              <p:val>
                                                <p:fltVal val="0"/>
                                              </p:val>
                                            </p:tav>
                                          </p:tavLst>
                                        </p:anim>
                                        <p:animEffect transition="out" filter="fade">
                                          <p:cBhvr>
                                            <p:cTn id="121" dur="500"/>
                                            <p:tgtEl>
                                              <p:spTgt spid="119"/>
                                            </p:tgtEl>
                                          </p:cBhvr>
                                        </p:animEffect>
                                        <p:set>
                                          <p:cBhvr>
                                            <p:cTn id="122" dur="1" fill="hold">
                                              <p:stCondLst>
                                                <p:cond delay="499"/>
                                              </p:stCondLst>
                                            </p:cTn>
                                            <p:tgtEl>
                                              <p:spTgt spid="11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2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nodeType="clickEffect">
                                      <p:stCondLst>
                                        <p:cond delay="0"/>
                                      </p:stCondLst>
                                      <p:childTnLst>
                                        <p:animMotion origin="layout" path="M 0.01128 -4.81481E-6 L -0.24705 -0.00393 " pathEditMode="relative" rAng="0" ptsTypes="AA">
                                          <p:cBhvr>
                                            <p:cTn id="134" dur="2000" fill="hold"/>
                                            <p:tgtEl>
                                              <p:spTgt spid="121"/>
                                            </p:tgtEl>
                                            <p:attrNameLst>
                                              <p:attrName>ppt_x</p:attrName>
                                              <p:attrName>ppt_y</p:attrName>
                                            </p:attrNameLst>
                                          </p:cBhvr>
                                          <p:rCtr x="-12917" y="-208"/>
                                        </p:animMotion>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0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53" presetClass="exit" presetSubtype="0" fill="hold" nodeType="clickEffect">
                                      <p:stCondLst>
                                        <p:cond delay="0"/>
                                      </p:stCondLst>
                                      <p:childTnLst>
                                        <p:anim calcmode="lin" valueType="num">
                                          <p:cBhvr>
                                            <p:cTn id="148" dur="500"/>
                                            <p:tgtEl>
                                              <p:spTgt spid="121"/>
                                            </p:tgtEl>
                                            <p:attrNameLst>
                                              <p:attrName>ppt_w</p:attrName>
                                            </p:attrNameLst>
                                          </p:cBhvr>
                                          <p:tavLst>
                                            <p:tav tm="0">
                                              <p:val>
                                                <p:strVal val="ppt_w"/>
                                              </p:val>
                                            </p:tav>
                                            <p:tav tm="100000">
                                              <p:val>
                                                <p:fltVal val="0"/>
                                              </p:val>
                                            </p:tav>
                                          </p:tavLst>
                                        </p:anim>
                                        <p:anim calcmode="lin" valueType="num">
                                          <p:cBhvr>
                                            <p:cTn id="149" dur="500"/>
                                            <p:tgtEl>
                                              <p:spTgt spid="121"/>
                                            </p:tgtEl>
                                            <p:attrNameLst>
                                              <p:attrName>ppt_h</p:attrName>
                                            </p:attrNameLst>
                                          </p:cBhvr>
                                          <p:tavLst>
                                            <p:tav tm="0">
                                              <p:val>
                                                <p:strVal val="ppt_h"/>
                                              </p:val>
                                            </p:tav>
                                            <p:tav tm="100000">
                                              <p:val>
                                                <p:fltVal val="0"/>
                                              </p:val>
                                            </p:tav>
                                          </p:tavLst>
                                        </p:anim>
                                        <p:animEffect transition="out" filter="fade">
                                          <p:cBhvr>
                                            <p:cTn id="150" dur="500"/>
                                            <p:tgtEl>
                                              <p:spTgt spid="121"/>
                                            </p:tgtEl>
                                          </p:cBhvr>
                                        </p:animEffect>
                                        <p:set>
                                          <p:cBhvr>
                                            <p:cTn id="151" dur="1" fill="hold">
                                              <p:stCondLst>
                                                <p:cond delay="499"/>
                                              </p:stCondLst>
                                            </p:cTn>
                                            <p:tgtEl>
                                              <p:spTgt spid="121"/>
                                            </p:tgtEl>
                                            <p:attrNameLst>
                                              <p:attrName>style.visibility</p:attrName>
                                            </p:attrNameLst>
                                          </p:cBhvr>
                                          <p:to>
                                            <p:strVal val="hidden"/>
                                          </p:to>
                                        </p:set>
                                      </p:childTnLst>
                                    </p:cTn>
                                  </p:par>
                                  <p:par>
                                    <p:cTn id="152" presetID="1" presetClass="entr" presetSubtype="0" fill="hold" nodeType="with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22"/>
                                            </p:tgtEl>
                                            <p:attrNameLst>
                                              <p:attrName>style.visibility</p:attrName>
                                            </p:attrNameLst>
                                          </p:cBhvr>
                                          <p:to>
                                            <p:strVal val="visible"/>
                                          </p:to>
                                        </p:set>
                                        <p:animEffect transition="in" filter="fade">
                                          <p:cBhvr>
                                            <p:cTn id="158" dur="2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101" grpId="0" animBg="1"/>
          <p:bldP spid="102" grpId="0" animBg="1"/>
          <p:bldP spid="103" grpId="0" animBg="1"/>
          <p:bldP spid="105" grpId="0"/>
          <p:bldP spid="107" grpId="0"/>
          <p:bldP spid="111" grpId="0" animBg="1"/>
          <p:bldP spid="113" grpId="0" animBg="1"/>
          <p:bldP spid="115" grpId="0"/>
          <p:bldP spid="116" grpId="0" animBg="1"/>
          <p:bldP spid="117" grpId="0" animBg="1"/>
          <p:bldP spid="120" grpId="0"/>
          <p:bldP spid="125" grpId="0" animBg="1"/>
          <p:bldP spid="126" grpId="0" animBg="1"/>
          <p:bldP spid="128" grpId="0" animBg="1"/>
          <p:bldP spid="129" grpId="0" animBg="1"/>
          <p:bldP spid="13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D00000"/>
                </a:solidFill>
                <a:latin typeface="Century" pitchFamily="18" charset="0"/>
              </a:rPr>
              <a:t>Etude fonctionnelle et organisationnelle</a:t>
            </a:r>
            <a:endParaRPr lang="fr-FR" sz="1400" dirty="0">
              <a:solidFill>
                <a:srgbClr val="D00000"/>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49099"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organisationnelle </a:t>
            </a:r>
            <a:endParaRPr lang="fr-FR" sz="2400" b="1" dirty="0">
              <a:latin typeface="Garamond" pitchFamily="18" charset="0"/>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5432"/>
            <a:ext cx="9144000" cy="54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Accolade fermante 21"/>
          <p:cNvSpPr/>
          <p:nvPr/>
        </p:nvSpPr>
        <p:spPr>
          <a:xfrm>
            <a:off x="4506569" y="2433629"/>
            <a:ext cx="648072" cy="2160240"/>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23" name="ZoneTexte 22"/>
          <p:cNvSpPr txBox="1"/>
          <p:nvPr/>
        </p:nvSpPr>
        <p:spPr>
          <a:xfrm>
            <a:off x="5184068" y="3252139"/>
            <a:ext cx="2448272" cy="523220"/>
          </a:xfrm>
          <a:prstGeom prst="rect">
            <a:avLst/>
          </a:prstGeom>
          <a:noFill/>
        </p:spPr>
        <p:txBody>
          <a:bodyPr wrap="square" rtlCol="0">
            <a:spAutoFit/>
          </a:bodyPr>
          <a:lstStyle/>
          <a:p>
            <a:r>
              <a:rPr lang="fr-FR" sz="2800" b="1" dirty="0" smtClean="0">
                <a:solidFill>
                  <a:srgbClr val="FF0000"/>
                </a:solidFill>
                <a:latin typeface="Bell MT" pitchFamily="18" charset="0"/>
              </a:rPr>
              <a:t>Traitement</a:t>
            </a:r>
            <a:r>
              <a:rPr lang="fr-FR" dirty="0" smtClean="0"/>
              <a:t> </a:t>
            </a:r>
            <a:endParaRPr lang="fr-FR" dirty="0"/>
          </a:p>
        </p:txBody>
      </p:sp>
      <p:sp>
        <p:nvSpPr>
          <p:cNvPr id="25" name="ZoneTexte 24"/>
          <p:cNvSpPr txBox="1"/>
          <p:nvPr/>
        </p:nvSpPr>
        <p:spPr>
          <a:xfrm>
            <a:off x="3796845" y="4978535"/>
            <a:ext cx="2232248" cy="461665"/>
          </a:xfrm>
          <a:prstGeom prst="rect">
            <a:avLst/>
          </a:prstGeom>
          <a:noFill/>
        </p:spPr>
        <p:txBody>
          <a:bodyPr wrap="square" rtlCol="0">
            <a:spAutoFit/>
          </a:bodyPr>
          <a:lstStyle/>
          <a:p>
            <a:r>
              <a:rPr lang="fr-FR" sz="2400" b="1" dirty="0" smtClean="0">
                <a:solidFill>
                  <a:srgbClr val="7030A0"/>
                </a:solidFill>
                <a:latin typeface="Bell MT" pitchFamily="18" charset="0"/>
              </a:rPr>
              <a:t>Paramétrage </a:t>
            </a:r>
            <a:endParaRPr lang="fr-FR" sz="2400" b="1" dirty="0">
              <a:solidFill>
                <a:srgbClr val="7030A0"/>
              </a:solidFill>
              <a:latin typeface="Bell MT" pitchFamily="18" charset="0"/>
            </a:endParaRPr>
          </a:p>
        </p:txBody>
      </p:sp>
      <p:sp>
        <p:nvSpPr>
          <p:cNvPr id="26" name="Accolade fermante 25"/>
          <p:cNvSpPr/>
          <p:nvPr/>
        </p:nvSpPr>
        <p:spPr>
          <a:xfrm>
            <a:off x="2267744" y="6220312"/>
            <a:ext cx="378296" cy="525983"/>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dirty="0"/>
          </a:p>
        </p:txBody>
      </p:sp>
      <p:sp>
        <p:nvSpPr>
          <p:cNvPr id="27" name="ZoneTexte 26"/>
          <p:cNvSpPr txBox="1"/>
          <p:nvPr/>
        </p:nvSpPr>
        <p:spPr>
          <a:xfrm>
            <a:off x="2688437" y="6286565"/>
            <a:ext cx="1404156" cy="461665"/>
          </a:xfrm>
          <a:prstGeom prst="rect">
            <a:avLst/>
          </a:prstGeom>
          <a:noFill/>
        </p:spPr>
        <p:txBody>
          <a:bodyPr wrap="square" rtlCol="0">
            <a:spAutoFit/>
          </a:bodyPr>
          <a:lstStyle/>
          <a:p>
            <a:r>
              <a:rPr lang="fr-FR" sz="2400" b="1" dirty="0" smtClean="0">
                <a:solidFill>
                  <a:schemeClr val="accent6"/>
                </a:solidFill>
                <a:latin typeface="Bell MT" pitchFamily="18" charset="0"/>
              </a:rPr>
              <a:t>Sécurité</a:t>
            </a:r>
            <a:endParaRPr lang="fr-FR" sz="2400" b="1" dirty="0">
              <a:solidFill>
                <a:schemeClr val="accent6"/>
              </a:solidFill>
              <a:latin typeface="Bell MT" pitchFamily="18" charset="0"/>
            </a:endParaRPr>
          </a:p>
        </p:txBody>
      </p:sp>
      <p:sp>
        <p:nvSpPr>
          <p:cNvPr id="29" name="Rectangle à coins arrondis 28"/>
          <p:cNvSpPr/>
          <p:nvPr/>
        </p:nvSpPr>
        <p:spPr>
          <a:xfrm>
            <a:off x="5920840" y="1501898"/>
            <a:ext cx="2052228" cy="3429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Accolade fermante 29"/>
          <p:cNvSpPr/>
          <p:nvPr/>
        </p:nvSpPr>
        <p:spPr>
          <a:xfrm>
            <a:off x="2879812" y="5560677"/>
            <a:ext cx="233772" cy="601653"/>
          </a:xfrm>
          <a:prstGeom prst="righ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dirty="0"/>
          </a:p>
        </p:txBody>
      </p:sp>
      <p:sp>
        <p:nvSpPr>
          <p:cNvPr id="31" name="Accolade fermante 30"/>
          <p:cNvSpPr/>
          <p:nvPr/>
        </p:nvSpPr>
        <p:spPr>
          <a:xfrm>
            <a:off x="3367412" y="4797152"/>
            <a:ext cx="324036" cy="643048"/>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024" name="ZoneTexte 1023"/>
          <p:cNvSpPr txBox="1"/>
          <p:nvPr/>
        </p:nvSpPr>
        <p:spPr>
          <a:xfrm>
            <a:off x="3090814" y="5630670"/>
            <a:ext cx="3446610" cy="461665"/>
          </a:xfrm>
          <a:prstGeom prst="rect">
            <a:avLst/>
          </a:prstGeom>
          <a:noFill/>
          <a:ln>
            <a:noFill/>
          </a:ln>
        </p:spPr>
        <p:txBody>
          <a:bodyPr wrap="square" rtlCol="0">
            <a:spAutoFit/>
          </a:bodyPr>
          <a:lstStyle/>
          <a:p>
            <a:r>
              <a:rPr lang="fr-FR" sz="2400" b="1" dirty="0" smtClean="0">
                <a:solidFill>
                  <a:srgbClr val="008000"/>
                </a:solidFill>
                <a:latin typeface="Bell MT" pitchFamily="18" charset="0"/>
              </a:rPr>
              <a:t>Gestion du référentiel</a:t>
            </a:r>
            <a:endParaRPr lang="fr-FR" sz="2400" b="1" dirty="0">
              <a:solidFill>
                <a:srgbClr val="008000"/>
              </a:solidFill>
              <a:latin typeface="Bell MT" pitchFamily="18" charset="0"/>
            </a:endParaRPr>
          </a:p>
        </p:txBody>
      </p:sp>
      <p:pic>
        <p:nvPicPr>
          <p:cNvPr id="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41" y="1951896"/>
            <a:ext cx="863917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numéro de diapositive 1"/>
          <p:cNvSpPr>
            <a:spLocks noGrp="1"/>
          </p:cNvSpPr>
          <p:nvPr>
            <p:ph type="sldNum" sz="quarter" idx="12"/>
          </p:nvPr>
        </p:nvSpPr>
        <p:spPr/>
        <p:txBody>
          <a:bodyPr/>
          <a:lstStyle/>
          <a:p>
            <a:fld id="{C5C38CE2-D36F-4B9B-9204-BBE98EC52859}" type="slidenum">
              <a:rPr lang="fr-FR" smtClean="0"/>
              <a:t>12</a:t>
            </a:fld>
            <a:endParaRPr lang="fr-FR"/>
          </a:p>
        </p:txBody>
      </p:sp>
    </p:spTree>
    <p:extLst>
      <p:ext uri="{BB962C8B-B14F-4D97-AF65-F5344CB8AC3E}">
        <p14:creationId xmlns:p14="http://schemas.microsoft.com/office/powerpoint/2010/main" val="88899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24"/>
                                        </p:tgtEl>
                                        <p:attrNameLst>
                                          <p:attrName>style.visibility</p:attrName>
                                        </p:attrNameLst>
                                      </p:cBhvr>
                                      <p:to>
                                        <p:strVal val="visible"/>
                                      </p:to>
                                    </p:set>
                                    <p:animEffect transition="in" filter="fade">
                                      <p:cBhvr>
                                        <p:cTn id="38" dur="1000"/>
                                        <p:tgtEl>
                                          <p:spTgt spid="1024"/>
                                        </p:tgtEl>
                                      </p:cBhvr>
                                    </p:animEffect>
                                    <p:anim calcmode="lin" valueType="num">
                                      <p:cBhvr>
                                        <p:cTn id="39" dur="1000" fill="hold"/>
                                        <p:tgtEl>
                                          <p:spTgt spid="1024"/>
                                        </p:tgtEl>
                                        <p:attrNameLst>
                                          <p:attrName>ppt_x</p:attrName>
                                        </p:attrNameLst>
                                      </p:cBhvr>
                                      <p:tavLst>
                                        <p:tav tm="0">
                                          <p:val>
                                            <p:strVal val="#ppt_x"/>
                                          </p:val>
                                        </p:tav>
                                        <p:tav tm="100000">
                                          <p:val>
                                            <p:strVal val="#ppt_x"/>
                                          </p:val>
                                        </p:tav>
                                      </p:tavLst>
                                    </p:anim>
                                    <p:anim calcmode="lin" valueType="num">
                                      <p:cBhvr>
                                        <p:cTn id="40" dur="1000" fill="hold"/>
                                        <p:tgtEl>
                                          <p:spTgt spid="102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8" presetClass="exit" presetSubtype="32" fill="hold" grpId="1" nodeType="clickEffect">
                                  <p:stCondLst>
                                    <p:cond delay="0"/>
                                  </p:stCondLst>
                                  <p:childTnLst>
                                    <p:animEffect transition="out" filter="diamond(out)">
                                      <p:cBhvr>
                                        <p:cTn id="61" dur="2000"/>
                                        <p:tgtEl>
                                          <p:spTgt spid="29"/>
                                        </p:tgtEl>
                                      </p:cBhvr>
                                    </p:animEffect>
                                    <p:set>
                                      <p:cBhvr>
                                        <p:cTn id="62" dur="1" fill="hold">
                                          <p:stCondLst>
                                            <p:cond delay="1999"/>
                                          </p:stCondLst>
                                        </p:cTn>
                                        <p:tgtEl>
                                          <p:spTgt spid="29"/>
                                        </p:tgtEl>
                                        <p:attrNameLst>
                                          <p:attrName>style.visibility</p:attrName>
                                        </p:attrNameLst>
                                      </p:cBhvr>
                                      <p:to>
                                        <p:strVal val="hidden"/>
                                      </p:to>
                                    </p:set>
                                  </p:childTnLst>
                                </p:cTn>
                              </p:par>
                              <p:par>
                                <p:cTn id="63" presetID="8" presetClass="exit" presetSubtype="32" fill="hold" grpId="1" nodeType="withEffect">
                                  <p:stCondLst>
                                    <p:cond delay="0"/>
                                  </p:stCondLst>
                                  <p:childTnLst>
                                    <p:animEffect transition="out" filter="diamond(out)">
                                      <p:cBhvr>
                                        <p:cTn id="64" dur="2000"/>
                                        <p:tgtEl>
                                          <p:spTgt spid="22"/>
                                        </p:tgtEl>
                                      </p:cBhvr>
                                    </p:animEffect>
                                    <p:set>
                                      <p:cBhvr>
                                        <p:cTn id="65" dur="1" fill="hold">
                                          <p:stCondLst>
                                            <p:cond delay="1999"/>
                                          </p:stCondLst>
                                        </p:cTn>
                                        <p:tgtEl>
                                          <p:spTgt spid="22"/>
                                        </p:tgtEl>
                                        <p:attrNameLst>
                                          <p:attrName>style.visibility</p:attrName>
                                        </p:attrNameLst>
                                      </p:cBhvr>
                                      <p:to>
                                        <p:strVal val="hidden"/>
                                      </p:to>
                                    </p:set>
                                  </p:childTnLst>
                                </p:cTn>
                              </p:par>
                              <p:par>
                                <p:cTn id="66" presetID="8" presetClass="exit" presetSubtype="32" fill="hold" grpId="1" nodeType="withEffect">
                                  <p:stCondLst>
                                    <p:cond delay="0"/>
                                  </p:stCondLst>
                                  <p:childTnLst>
                                    <p:animEffect transition="out" filter="diamond(out)">
                                      <p:cBhvr>
                                        <p:cTn id="67" dur="2000"/>
                                        <p:tgtEl>
                                          <p:spTgt spid="23"/>
                                        </p:tgtEl>
                                      </p:cBhvr>
                                    </p:animEffect>
                                    <p:set>
                                      <p:cBhvr>
                                        <p:cTn id="68" dur="1" fill="hold">
                                          <p:stCondLst>
                                            <p:cond delay="1999"/>
                                          </p:stCondLst>
                                        </p:cTn>
                                        <p:tgtEl>
                                          <p:spTgt spid="23"/>
                                        </p:tgtEl>
                                        <p:attrNameLst>
                                          <p:attrName>style.visibility</p:attrName>
                                        </p:attrNameLst>
                                      </p:cBhvr>
                                      <p:to>
                                        <p:strVal val="hidden"/>
                                      </p:to>
                                    </p:set>
                                  </p:childTnLst>
                                </p:cTn>
                              </p:par>
                              <p:par>
                                <p:cTn id="69" presetID="8" presetClass="exit" presetSubtype="32" fill="hold" grpId="1" nodeType="withEffect">
                                  <p:stCondLst>
                                    <p:cond delay="0"/>
                                  </p:stCondLst>
                                  <p:childTnLst>
                                    <p:animEffect transition="out" filter="diamond(out)">
                                      <p:cBhvr>
                                        <p:cTn id="70" dur="2000"/>
                                        <p:tgtEl>
                                          <p:spTgt spid="25"/>
                                        </p:tgtEl>
                                      </p:cBhvr>
                                    </p:animEffect>
                                    <p:set>
                                      <p:cBhvr>
                                        <p:cTn id="71" dur="1" fill="hold">
                                          <p:stCondLst>
                                            <p:cond delay="1999"/>
                                          </p:stCondLst>
                                        </p:cTn>
                                        <p:tgtEl>
                                          <p:spTgt spid="25"/>
                                        </p:tgtEl>
                                        <p:attrNameLst>
                                          <p:attrName>style.visibility</p:attrName>
                                        </p:attrNameLst>
                                      </p:cBhvr>
                                      <p:to>
                                        <p:strVal val="hidden"/>
                                      </p:to>
                                    </p:set>
                                  </p:childTnLst>
                                </p:cTn>
                              </p:par>
                              <p:par>
                                <p:cTn id="72" presetID="8" presetClass="exit" presetSubtype="32" fill="hold" grpId="1" nodeType="withEffect">
                                  <p:stCondLst>
                                    <p:cond delay="0"/>
                                  </p:stCondLst>
                                  <p:childTnLst>
                                    <p:animEffect transition="out" filter="diamond(out)">
                                      <p:cBhvr>
                                        <p:cTn id="73" dur="2000"/>
                                        <p:tgtEl>
                                          <p:spTgt spid="1024"/>
                                        </p:tgtEl>
                                      </p:cBhvr>
                                    </p:animEffect>
                                    <p:set>
                                      <p:cBhvr>
                                        <p:cTn id="74" dur="1" fill="hold">
                                          <p:stCondLst>
                                            <p:cond delay="1999"/>
                                          </p:stCondLst>
                                        </p:cTn>
                                        <p:tgtEl>
                                          <p:spTgt spid="1024"/>
                                        </p:tgtEl>
                                        <p:attrNameLst>
                                          <p:attrName>style.visibility</p:attrName>
                                        </p:attrNameLst>
                                      </p:cBhvr>
                                      <p:to>
                                        <p:strVal val="hidden"/>
                                      </p:to>
                                    </p:set>
                                  </p:childTnLst>
                                </p:cTn>
                              </p:par>
                              <p:par>
                                <p:cTn id="75" presetID="8" presetClass="exit" presetSubtype="32" fill="hold" grpId="1" nodeType="withEffect">
                                  <p:stCondLst>
                                    <p:cond delay="0"/>
                                  </p:stCondLst>
                                  <p:childTnLst>
                                    <p:animEffect transition="out" filter="diamond(out)">
                                      <p:cBhvr>
                                        <p:cTn id="76" dur="2000"/>
                                        <p:tgtEl>
                                          <p:spTgt spid="30"/>
                                        </p:tgtEl>
                                      </p:cBhvr>
                                    </p:animEffect>
                                    <p:set>
                                      <p:cBhvr>
                                        <p:cTn id="77" dur="1" fill="hold">
                                          <p:stCondLst>
                                            <p:cond delay="1999"/>
                                          </p:stCondLst>
                                        </p:cTn>
                                        <p:tgtEl>
                                          <p:spTgt spid="30"/>
                                        </p:tgtEl>
                                        <p:attrNameLst>
                                          <p:attrName>style.visibility</p:attrName>
                                        </p:attrNameLst>
                                      </p:cBhvr>
                                      <p:to>
                                        <p:strVal val="hidden"/>
                                      </p:to>
                                    </p:set>
                                  </p:childTnLst>
                                </p:cTn>
                              </p:par>
                              <p:par>
                                <p:cTn id="78" presetID="8" presetClass="exit" presetSubtype="32" fill="hold" grpId="1" nodeType="withEffect">
                                  <p:stCondLst>
                                    <p:cond delay="0"/>
                                  </p:stCondLst>
                                  <p:childTnLst>
                                    <p:animEffect transition="out" filter="diamond(out)">
                                      <p:cBhvr>
                                        <p:cTn id="79" dur="2000"/>
                                        <p:tgtEl>
                                          <p:spTgt spid="26"/>
                                        </p:tgtEl>
                                      </p:cBhvr>
                                    </p:animEffect>
                                    <p:set>
                                      <p:cBhvr>
                                        <p:cTn id="80" dur="1" fill="hold">
                                          <p:stCondLst>
                                            <p:cond delay="1999"/>
                                          </p:stCondLst>
                                        </p:cTn>
                                        <p:tgtEl>
                                          <p:spTgt spid="26"/>
                                        </p:tgtEl>
                                        <p:attrNameLst>
                                          <p:attrName>style.visibility</p:attrName>
                                        </p:attrNameLst>
                                      </p:cBhvr>
                                      <p:to>
                                        <p:strVal val="hidden"/>
                                      </p:to>
                                    </p:set>
                                  </p:childTnLst>
                                </p:cTn>
                              </p:par>
                              <p:par>
                                <p:cTn id="81" presetID="8" presetClass="exit" presetSubtype="32" fill="hold" grpId="1" nodeType="withEffect">
                                  <p:stCondLst>
                                    <p:cond delay="0"/>
                                  </p:stCondLst>
                                  <p:childTnLst>
                                    <p:animEffect transition="out" filter="diamond(out)">
                                      <p:cBhvr>
                                        <p:cTn id="82" dur="2000"/>
                                        <p:tgtEl>
                                          <p:spTgt spid="27"/>
                                        </p:tgtEl>
                                      </p:cBhvr>
                                    </p:animEffect>
                                    <p:set>
                                      <p:cBhvr>
                                        <p:cTn id="83" dur="1" fill="hold">
                                          <p:stCondLst>
                                            <p:cond delay="1999"/>
                                          </p:stCondLst>
                                        </p:cTn>
                                        <p:tgtEl>
                                          <p:spTgt spid="27"/>
                                        </p:tgtEl>
                                        <p:attrNameLst>
                                          <p:attrName>style.visibility</p:attrName>
                                        </p:attrNameLst>
                                      </p:cBhvr>
                                      <p:to>
                                        <p:strVal val="hidden"/>
                                      </p:to>
                                    </p:set>
                                  </p:childTnLst>
                                </p:cTn>
                              </p:par>
                              <p:par>
                                <p:cTn id="84" presetID="8" presetClass="exit" presetSubtype="32" fill="hold" grpId="1" nodeType="withEffect">
                                  <p:stCondLst>
                                    <p:cond delay="0"/>
                                  </p:stCondLst>
                                  <p:childTnLst>
                                    <p:animEffect transition="out" filter="diamond(out)">
                                      <p:cBhvr>
                                        <p:cTn id="85" dur="2000"/>
                                        <p:tgtEl>
                                          <p:spTgt spid="31"/>
                                        </p:tgtEl>
                                      </p:cBhvr>
                                    </p:animEffect>
                                    <p:set>
                                      <p:cBhvr>
                                        <p:cTn id="86" dur="1" fill="hold">
                                          <p:stCondLst>
                                            <p:cond delay="1999"/>
                                          </p:stCondLst>
                                        </p:cTn>
                                        <p:tgtEl>
                                          <p:spTgt spid="31"/>
                                        </p:tgtEl>
                                        <p:attrNameLst>
                                          <p:attrName>style.visibility</p:attrName>
                                        </p:attrNameLst>
                                      </p:cBhvr>
                                      <p:to>
                                        <p:strVal val="hidden"/>
                                      </p:to>
                                    </p:set>
                                  </p:childTnLst>
                                </p:cTn>
                              </p:par>
                              <p:par>
                                <p:cTn id="87" presetID="8" presetClass="exit" presetSubtype="32" fill="hold" nodeType="withEffect">
                                  <p:stCondLst>
                                    <p:cond delay="0"/>
                                  </p:stCondLst>
                                  <p:childTnLst>
                                    <p:animEffect transition="out" filter="diamond(out)">
                                      <p:cBhvr>
                                        <p:cTn id="88" dur="2000"/>
                                        <p:tgtEl>
                                          <p:spTgt spid="21"/>
                                        </p:tgtEl>
                                      </p:cBhvr>
                                    </p:animEffect>
                                    <p:set>
                                      <p:cBhvr>
                                        <p:cTn id="89" dur="1" fill="hold">
                                          <p:stCondLst>
                                            <p:cond delay="1999"/>
                                          </p:stCondLst>
                                        </p:cTn>
                                        <p:tgtEl>
                                          <p:spTgt spid="21"/>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ppt_x</p:attrName>
                                        </p:attrNameLst>
                                      </p:cBhvr>
                                      <p:tavLst>
                                        <p:tav tm="0">
                                          <p:val>
                                            <p:strVal val="#ppt_x"/>
                                          </p:val>
                                        </p:tav>
                                        <p:tav tm="100000">
                                          <p:val>
                                            <p:strVal val="#ppt_x"/>
                                          </p:val>
                                        </p:tav>
                                      </p:tavLst>
                                    </p:anim>
                                    <p:anim calcmode="lin" valueType="num">
                                      <p:cBhvr>
                                        <p:cTn id="9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p:bldP spid="23" grpId="1"/>
      <p:bldP spid="25" grpId="0"/>
      <p:bldP spid="25" grpId="1"/>
      <p:bldP spid="26" grpId="0" animBg="1"/>
      <p:bldP spid="26" grpId="1" animBg="1"/>
      <p:bldP spid="27" grpId="0"/>
      <p:bldP spid="27" grpId="1"/>
      <p:bldP spid="29" grpId="0" animBg="1"/>
      <p:bldP spid="29" grpId="1" animBg="1"/>
      <p:bldP spid="30" grpId="0" animBg="1"/>
      <p:bldP spid="30" grpId="1" animBg="1"/>
      <p:bldP spid="31" grpId="0" animBg="1"/>
      <p:bldP spid="31" grpId="1" animBg="1"/>
      <p:bldP spid="1024" grpId="0"/>
      <p:bldP spid="102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D00000"/>
                </a:solidFill>
                <a:latin typeface="Century" pitchFamily="18" charset="0"/>
              </a:rPr>
              <a:t>Etude fonctionnelle et organisationnelle</a:t>
            </a:r>
            <a:endParaRPr lang="fr-FR" sz="1400" dirty="0">
              <a:solidFill>
                <a:srgbClr val="D00000"/>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0" y="873117"/>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organisationnelle</a:t>
            </a:r>
            <a:endParaRPr lang="fr-FR" sz="2400" b="1" dirty="0">
              <a:latin typeface="Garamond" pitchFamily="18" charset="0"/>
            </a:endParaRPr>
          </a:p>
        </p:txBody>
      </p:sp>
      <p:pic>
        <p:nvPicPr>
          <p:cNvPr id="11" name="Image 10"/>
          <p:cNvPicPr/>
          <p:nvPr/>
        </p:nvPicPr>
        <p:blipFill>
          <a:blip r:embed="rId2">
            <a:extLst>
              <a:ext uri="{28A0092B-C50C-407E-A947-70E740481C1C}">
                <a14:useLocalDpi xmlns:a14="http://schemas.microsoft.com/office/drawing/2010/main" val="0"/>
              </a:ext>
            </a:extLst>
          </a:blip>
          <a:srcRect/>
          <a:stretch>
            <a:fillRect/>
          </a:stretch>
        </p:blipFill>
        <p:spPr bwMode="auto">
          <a:xfrm>
            <a:off x="0" y="1348274"/>
            <a:ext cx="9144000" cy="5509726"/>
          </a:xfrm>
          <a:prstGeom prst="rect">
            <a:avLst/>
          </a:prstGeom>
          <a:noFill/>
          <a:ln>
            <a:noFill/>
          </a:ln>
        </p:spPr>
      </p:pic>
      <p:sp>
        <p:nvSpPr>
          <p:cNvPr id="2" name="Accolade fermante 1"/>
          <p:cNvSpPr/>
          <p:nvPr/>
        </p:nvSpPr>
        <p:spPr>
          <a:xfrm>
            <a:off x="4139952" y="2564904"/>
            <a:ext cx="648072" cy="2160240"/>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 name="ZoneTexte 2"/>
          <p:cNvSpPr txBox="1"/>
          <p:nvPr/>
        </p:nvSpPr>
        <p:spPr>
          <a:xfrm>
            <a:off x="4788024" y="3501008"/>
            <a:ext cx="2448272" cy="523220"/>
          </a:xfrm>
          <a:prstGeom prst="rect">
            <a:avLst/>
          </a:prstGeom>
          <a:noFill/>
        </p:spPr>
        <p:txBody>
          <a:bodyPr wrap="square" rtlCol="0">
            <a:spAutoFit/>
          </a:bodyPr>
          <a:lstStyle/>
          <a:p>
            <a:r>
              <a:rPr lang="fr-FR" sz="2800" b="1" dirty="0" smtClean="0">
                <a:solidFill>
                  <a:srgbClr val="FF0000"/>
                </a:solidFill>
                <a:latin typeface="Bell MT" pitchFamily="18" charset="0"/>
              </a:rPr>
              <a:t>Traitement</a:t>
            </a:r>
            <a:r>
              <a:rPr lang="fr-FR" dirty="0" smtClean="0"/>
              <a:t> </a:t>
            </a:r>
            <a:endParaRPr lang="fr-FR" dirty="0"/>
          </a:p>
        </p:txBody>
      </p:sp>
      <p:sp>
        <p:nvSpPr>
          <p:cNvPr id="13" name="Accolade fermante 12"/>
          <p:cNvSpPr/>
          <p:nvPr/>
        </p:nvSpPr>
        <p:spPr>
          <a:xfrm>
            <a:off x="3362165" y="4725144"/>
            <a:ext cx="324036" cy="684076"/>
          </a:xfrm>
          <a:prstGeom prst="rightBrace">
            <a:avLst/>
          </a:prstGeom>
          <a:noFill/>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 name="ZoneTexte 13"/>
          <p:cNvSpPr txBox="1"/>
          <p:nvPr/>
        </p:nvSpPr>
        <p:spPr>
          <a:xfrm>
            <a:off x="3686365" y="4836349"/>
            <a:ext cx="2232248" cy="461665"/>
          </a:xfrm>
          <a:prstGeom prst="rect">
            <a:avLst/>
          </a:prstGeom>
          <a:noFill/>
        </p:spPr>
        <p:txBody>
          <a:bodyPr wrap="square" rtlCol="0">
            <a:spAutoFit/>
          </a:bodyPr>
          <a:lstStyle/>
          <a:p>
            <a:r>
              <a:rPr lang="fr-FR" sz="2400" b="1" dirty="0" smtClean="0">
                <a:solidFill>
                  <a:srgbClr val="7030A0"/>
                </a:solidFill>
                <a:latin typeface="Bell MT" pitchFamily="18" charset="0"/>
              </a:rPr>
              <a:t>Paramétrage </a:t>
            </a:r>
            <a:endParaRPr lang="fr-FR" sz="2400" b="1" dirty="0">
              <a:solidFill>
                <a:srgbClr val="7030A0"/>
              </a:solidFill>
              <a:latin typeface="Bell MT" pitchFamily="18" charset="0"/>
            </a:endParaRPr>
          </a:p>
        </p:txBody>
      </p:sp>
      <p:sp>
        <p:nvSpPr>
          <p:cNvPr id="15" name="Accolade fermante 14"/>
          <p:cNvSpPr/>
          <p:nvPr/>
        </p:nvSpPr>
        <p:spPr>
          <a:xfrm>
            <a:off x="2569652" y="6207695"/>
            <a:ext cx="378296" cy="525983"/>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fr-FR" dirty="0"/>
          </a:p>
        </p:txBody>
      </p:sp>
      <p:sp>
        <p:nvSpPr>
          <p:cNvPr id="16" name="ZoneTexte 15"/>
          <p:cNvSpPr txBox="1"/>
          <p:nvPr/>
        </p:nvSpPr>
        <p:spPr>
          <a:xfrm>
            <a:off x="2984123" y="6272013"/>
            <a:ext cx="1404156" cy="461665"/>
          </a:xfrm>
          <a:prstGeom prst="rect">
            <a:avLst/>
          </a:prstGeom>
          <a:noFill/>
        </p:spPr>
        <p:txBody>
          <a:bodyPr wrap="square" rtlCol="0">
            <a:spAutoFit/>
          </a:bodyPr>
          <a:lstStyle/>
          <a:p>
            <a:r>
              <a:rPr lang="fr-FR" sz="2400" b="1" dirty="0" smtClean="0">
                <a:solidFill>
                  <a:schemeClr val="accent6"/>
                </a:solidFill>
                <a:latin typeface="Bell MT" pitchFamily="18" charset="0"/>
              </a:rPr>
              <a:t>Sécurité</a:t>
            </a:r>
            <a:endParaRPr lang="fr-FR" sz="2400" b="1" dirty="0">
              <a:solidFill>
                <a:schemeClr val="accent6"/>
              </a:solidFill>
              <a:latin typeface="Bell MT" pitchFamily="18" charset="0"/>
            </a:endParaRPr>
          </a:p>
        </p:txBody>
      </p:sp>
      <p:sp>
        <p:nvSpPr>
          <p:cNvPr id="17" name="Rectangle à coins arrondis 16"/>
          <p:cNvSpPr/>
          <p:nvPr/>
        </p:nvSpPr>
        <p:spPr>
          <a:xfrm>
            <a:off x="5928485" y="1484784"/>
            <a:ext cx="1584176" cy="4332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Accolade fermante 17"/>
          <p:cNvSpPr/>
          <p:nvPr/>
        </p:nvSpPr>
        <p:spPr>
          <a:xfrm>
            <a:off x="3151163" y="5676037"/>
            <a:ext cx="233772" cy="601653"/>
          </a:xfrm>
          <a:prstGeom prst="righ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dirty="0"/>
          </a:p>
        </p:txBody>
      </p:sp>
      <p:sp>
        <p:nvSpPr>
          <p:cNvPr id="19" name="ZoneTexte 18"/>
          <p:cNvSpPr txBox="1"/>
          <p:nvPr/>
        </p:nvSpPr>
        <p:spPr>
          <a:xfrm>
            <a:off x="3362165" y="5746030"/>
            <a:ext cx="3446610" cy="461665"/>
          </a:xfrm>
          <a:prstGeom prst="rect">
            <a:avLst/>
          </a:prstGeom>
          <a:noFill/>
          <a:ln>
            <a:noFill/>
          </a:ln>
        </p:spPr>
        <p:txBody>
          <a:bodyPr wrap="square" rtlCol="0">
            <a:spAutoFit/>
          </a:bodyPr>
          <a:lstStyle/>
          <a:p>
            <a:r>
              <a:rPr lang="fr-FR" sz="2400" b="1" dirty="0" smtClean="0">
                <a:solidFill>
                  <a:srgbClr val="008000"/>
                </a:solidFill>
                <a:latin typeface="Bell MT" pitchFamily="18" charset="0"/>
              </a:rPr>
              <a:t>Gestion du référentiel</a:t>
            </a:r>
            <a:endParaRPr lang="fr-FR" sz="2400" b="1" dirty="0">
              <a:solidFill>
                <a:srgbClr val="008000"/>
              </a:solidFill>
              <a:latin typeface="Bell MT" pitchFamily="18" charset="0"/>
            </a:endParaRP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25" y="2090283"/>
            <a:ext cx="846772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Espace réservé du numéro de diapositive 11"/>
          <p:cNvSpPr>
            <a:spLocks noGrp="1"/>
          </p:cNvSpPr>
          <p:nvPr>
            <p:ph type="sldNum" sz="quarter" idx="12"/>
          </p:nvPr>
        </p:nvSpPr>
        <p:spPr/>
        <p:txBody>
          <a:bodyPr/>
          <a:lstStyle/>
          <a:p>
            <a:fld id="{C5C38CE2-D36F-4B9B-9204-BBE98EC52859}" type="slidenum">
              <a:rPr lang="fr-FR" smtClean="0"/>
              <a:t>13</a:t>
            </a:fld>
            <a:endParaRPr lang="fr-FR"/>
          </a:p>
        </p:txBody>
      </p:sp>
    </p:spTree>
    <p:extLst>
      <p:ext uri="{BB962C8B-B14F-4D97-AF65-F5344CB8AC3E}">
        <p14:creationId xmlns:p14="http://schemas.microsoft.com/office/powerpoint/2010/main" val="120278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xit" presetSubtype="0" fill="hold" grpId="1" nodeType="clickEffect">
                                  <p:stCondLst>
                                    <p:cond delay="0"/>
                                  </p:stCondLst>
                                  <p:childTnLst>
                                    <p:animEffect transition="out" filter="fade">
                                      <p:cBhvr>
                                        <p:cTn id="13" dur="1000"/>
                                        <p:tgtEl>
                                          <p:spTgt spid="17"/>
                                        </p:tgtEl>
                                      </p:cBhvr>
                                    </p:animEffect>
                                    <p:anim calcmode="lin" valueType="num">
                                      <p:cBhvr>
                                        <p:cTn id="14" dur="1000"/>
                                        <p:tgtEl>
                                          <p:spTgt spid="17"/>
                                        </p:tgtEl>
                                        <p:attrNameLst>
                                          <p:attrName>ppt_x</p:attrName>
                                        </p:attrNameLst>
                                      </p:cBhvr>
                                      <p:tavLst>
                                        <p:tav tm="0">
                                          <p:val>
                                            <p:strVal val="ppt_x"/>
                                          </p:val>
                                        </p:tav>
                                        <p:tav tm="100000">
                                          <p:val>
                                            <p:strVal val="ppt_x"/>
                                          </p:val>
                                        </p:tav>
                                      </p:tavLst>
                                    </p:anim>
                                    <p:anim calcmode="lin" valueType="num">
                                      <p:cBhvr>
                                        <p:cTn id="15" dur="100" decel="100000"/>
                                        <p:tgtEl>
                                          <p:spTgt spid="17"/>
                                        </p:tgtEl>
                                        <p:attrNameLst>
                                          <p:attrName>ppt_y</p:attrName>
                                        </p:attrNameLst>
                                      </p:cBhvr>
                                      <p:tavLst>
                                        <p:tav tm="0">
                                          <p:val>
                                            <p:strVal val="ppt_y"/>
                                          </p:val>
                                        </p:tav>
                                        <p:tav tm="100000">
                                          <p:val>
                                            <p:strVal val="ppt_y-.03"/>
                                          </p:val>
                                        </p:tav>
                                      </p:tavLst>
                                    </p:anim>
                                    <p:anim calcmode="lin" valueType="num">
                                      <p:cBhvr>
                                        <p:cTn id="16" dur="900" accel="100000">
                                          <p:stCondLst>
                                            <p:cond delay="100"/>
                                          </p:stCondLst>
                                        </p:cTn>
                                        <p:tgtEl>
                                          <p:spTgt spid="17"/>
                                        </p:tgtEl>
                                        <p:attrNameLst>
                                          <p:attrName>ppt_y</p:attrName>
                                        </p:attrNameLst>
                                      </p:cBhvr>
                                      <p:tavLst>
                                        <p:tav tm="0">
                                          <p:val>
                                            <p:strVal val="ppt_y"/>
                                          </p:val>
                                        </p:tav>
                                        <p:tav tm="100000">
                                          <p:val>
                                            <p:strVal val="ppt_y+1"/>
                                          </p:val>
                                        </p:tav>
                                      </p:tavLst>
                                    </p:anim>
                                    <p:set>
                                      <p:cBhvr>
                                        <p:cTn id="17" dur="1" fill="hold">
                                          <p:stCondLst>
                                            <p:cond delay="999"/>
                                          </p:stCondLst>
                                        </p:cTn>
                                        <p:tgtEl>
                                          <p:spTgt spid="17"/>
                                        </p:tgtEl>
                                        <p:attrNameLst>
                                          <p:attrName>style.visibility</p:attrName>
                                        </p:attrNameLst>
                                      </p:cBhvr>
                                      <p:to>
                                        <p:strVal val="hidden"/>
                                      </p:to>
                                    </p:set>
                                  </p:childTnLst>
                                </p:cTn>
                              </p:par>
                              <p:par>
                                <p:cTn id="18" presetID="37" presetClass="exit" presetSubtype="0" fill="hold" grpId="0" nodeType="withEffect">
                                  <p:stCondLst>
                                    <p:cond delay="0"/>
                                  </p:stCondLst>
                                  <p:childTnLst>
                                    <p:animEffect transition="out" filter="fade">
                                      <p:cBhvr>
                                        <p:cTn id="19" dur="1000"/>
                                        <p:tgtEl>
                                          <p:spTgt spid="2"/>
                                        </p:tgtEl>
                                      </p:cBhvr>
                                    </p:animEffect>
                                    <p:anim calcmode="lin" valueType="num">
                                      <p:cBhvr>
                                        <p:cTn id="20" dur="1000"/>
                                        <p:tgtEl>
                                          <p:spTgt spid="2"/>
                                        </p:tgtEl>
                                        <p:attrNameLst>
                                          <p:attrName>ppt_x</p:attrName>
                                        </p:attrNameLst>
                                      </p:cBhvr>
                                      <p:tavLst>
                                        <p:tav tm="0">
                                          <p:val>
                                            <p:strVal val="ppt_x"/>
                                          </p:val>
                                        </p:tav>
                                        <p:tav tm="100000">
                                          <p:val>
                                            <p:strVal val="ppt_x"/>
                                          </p:val>
                                        </p:tav>
                                      </p:tavLst>
                                    </p:anim>
                                    <p:anim calcmode="lin" valueType="num">
                                      <p:cBhvr>
                                        <p:cTn id="21" dur="100" decel="100000"/>
                                        <p:tgtEl>
                                          <p:spTgt spid="2"/>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2"/>
                                        </p:tgtEl>
                                        <p:attrNameLst>
                                          <p:attrName>ppt_y</p:attrName>
                                        </p:attrNameLst>
                                      </p:cBhvr>
                                      <p:tavLst>
                                        <p:tav tm="0">
                                          <p:val>
                                            <p:strVal val="ppt_y"/>
                                          </p:val>
                                        </p:tav>
                                        <p:tav tm="100000">
                                          <p:val>
                                            <p:strVal val="ppt_y+1"/>
                                          </p:val>
                                        </p:tav>
                                      </p:tavLst>
                                    </p:anim>
                                    <p:set>
                                      <p:cBhvr>
                                        <p:cTn id="23" dur="1" fill="hold">
                                          <p:stCondLst>
                                            <p:cond delay="999"/>
                                          </p:stCondLst>
                                        </p:cTn>
                                        <p:tgtEl>
                                          <p:spTgt spid="2"/>
                                        </p:tgtEl>
                                        <p:attrNameLst>
                                          <p:attrName>style.visibility</p:attrName>
                                        </p:attrNameLst>
                                      </p:cBhvr>
                                      <p:to>
                                        <p:strVal val="hidden"/>
                                      </p:to>
                                    </p:set>
                                  </p:childTnLst>
                                </p:cTn>
                              </p:par>
                              <p:par>
                                <p:cTn id="24" presetID="37" presetClass="exit" presetSubtype="0" fill="hold" grpId="0" nodeType="with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 decel="100000"/>
                                        <p:tgtEl>
                                          <p:spTgt spid="3"/>
                                        </p:tgtEl>
                                        <p:attrNameLst>
                                          <p:attrName>ppt_y</p:attrName>
                                        </p:attrNameLst>
                                      </p:cBhvr>
                                      <p:tavLst>
                                        <p:tav tm="0">
                                          <p:val>
                                            <p:strVal val="ppt_y"/>
                                          </p:val>
                                        </p:tav>
                                        <p:tav tm="100000">
                                          <p:val>
                                            <p:strVal val="ppt_y-.03"/>
                                          </p:val>
                                        </p:tav>
                                      </p:tavLst>
                                    </p:anim>
                                    <p:anim calcmode="lin" valueType="num">
                                      <p:cBhvr>
                                        <p:cTn id="28" dur="900" accel="100000">
                                          <p:stCondLst>
                                            <p:cond delay="100"/>
                                          </p:stCondLst>
                                        </p:cTn>
                                        <p:tgtEl>
                                          <p:spTgt spid="3"/>
                                        </p:tgtEl>
                                        <p:attrNameLst>
                                          <p:attrName>ppt_y</p:attrName>
                                        </p:attrNameLst>
                                      </p:cBhvr>
                                      <p:tavLst>
                                        <p:tav tm="0">
                                          <p:val>
                                            <p:strVal val="ppt_y"/>
                                          </p:val>
                                        </p:tav>
                                        <p:tav tm="100000">
                                          <p:val>
                                            <p:strVal val="ppt_y+1"/>
                                          </p:val>
                                        </p:tav>
                                      </p:tavLst>
                                    </p:anim>
                                    <p:set>
                                      <p:cBhvr>
                                        <p:cTn id="29" dur="1" fill="hold">
                                          <p:stCondLst>
                                            <p:cond delay="999"/>
                                          </p:stCondLst>
                                        </p:cTn>
                                        <p:tgtEl>
                                          <p:spTgt spid="3"/>
                                        </p:tgtEl>
                                        <p:attrNameLst>
                                          <p:attrName>style.visibility</p:attrName>
                                        </p:attrNameLst>
                                      </p:cBhvr>
                                      <p:to>
                                        <p:strVal val="hidden"/>
                                      </p:to>
                                    </p:set>
                                  </p:childTnLst>
                                </p:cTn>
                              </p:par>
                              <p:par>
                                <p:cTn id="30" presetID="37" presetClass="exit" presetSubtype="0" fill="hold" grpId="0" nodeType="withEffect">
                                  <p:stCondLst>
                                    <p:cond delay="0"/>
                                  </p:stCondLst>
                                  <p:childTnLst>
                                    <p:animEffect transition="out" filter="fade">
                                      <p:cBhvr>
                                        <p:cTn id="31" dur="1000"/>
                                        <p:tgtEl>
                                          <p:spTgt spid="14"/>
                                        </p:tgtEl>
                                      </p:cBhvr>
                                    </p:animEffect>
                                    <p:anim calcmode="lin" valueType="num">
                                      <p:cBhvr>
                                        <p:cTn id="32" dur="1000"/>
                                        <p:tgtEl>
                                          <p:spTgt spid="14"/>
                                        </p:tgtEl>
                                        <p:attrNameLst>
                                          <p:attrName>ppt_x</p:attrName>
                                        </p:attrNameLst>
                                      </p:cBhvr>
                                      <p:tavLst>
                                        <p:tav tm="0">
                                          <p:val>
                                            <p:strVal val="ppt_x"/>
                                          </p:val>
                                        </p:tav>
                                        <p:tav tm="100000">
                                          <p:val>
                                            <p:strVal val="ppt_x"/>
                                          </p:val>
                                        </p:tav>
                                      </p:tavLst>
                                    </p:anim>
                                    <p:anim calcmode="lin" valueType="num">
                                      <p:cBhvr>
                                        <p:cTn id="33" dur="100" decel="100000"/>
                                        <p:tgtEl>
                                          <p:spTgt spid="14"/>
                                        </p:tgtEl>
                                        <p:attrNameLst>
                                          <p:attrName>ppt_y</p:attrName>
                                        </p:attrNameLst>
                                      </p:cBhvr>
                                      <p:tavLst>
                                        <p:tav tm="0">
                                          <p:val>
                                            <p:strVal val="ppt_y"/>
                                          </p:val>
                                        </p:tav>
                                        <p:tav tm="100000">
                                          <p:val>
                                            <p:strVal val="ppt_y-.03"/>
                                          </p:val>
                                        </p:tav>
                                      </p:tavLst>
                                    </p:anim>
                                    <p:anim calcmode="lin" valueType="num">
                                      <p:cBhvr>
                                        <p:cTn id="34" dur="900" accel="100000">
                                          <p:stCondLst>
                                            <p:cond delay="100"/>
                                          </p:stCondLst>
                                        </p:cTn>
                                        <p:tgtEl>
                                          <p:spTgt spid="14"/>
                                        </p:tgtEl>
                                        <p:attrNameLst>
                                          <p:attrName>ppt_y</p:attrName>
                                        </p:attrNameLst>
                                      </p:cBhvr>
                                      <p:tavLst>
                                        <p:tav tm="0">
                                          <p:val>
                                            <p:strVal val="ppt_y"/>
                                          </p:val>
                                        </p:tav>
                                        <p:tav tm="100000">
                                          <p:val>
                                            <p:strVal val="ppt_y+1"/>
                                          </p:val>
                                        </p:tav>
                                      </p:tavLst>
                                    </p:anim>
                                    <p:set>
                                      <p:cBhvr>
                                        <p:cTn id="35" dur="1" fill="hold">
                                          <p:stCondLst>
                                            <p:cond delay="999"/>
                                          </p:stCondLst>
                                        </p:cTn>
                                        <p:tgtEl>
                                          <p:spTgt spid="14"/>
                                        </p:tgtEl>
                                        <p:attrNameLst>
                                          <p:attrName>style.visibility</p:attrName>
                                        </p:attrNameLst>
                                      </p:cBhvr>
                                      <p:to>
                                        <p:strVal val="hidden"/>
                                      </p:to>
                                    </p:set>
                                  </p:childTnLst>
                                </p:cTn>
                              </p:par>
                              <p:par>
                                <p:cTn id="36" presetID="37" presetClass="exit" presetSubtype="0" fill="hold" grpId="0" nodeType="withEffect">
                                  <p:stCondLst>
                                    <p:cond delay="0"/>
                                  </p:stCondLst>
                                  <p:childTnLst>
                                    <p:animEffect transition="out" filter="fade">
                                      <p:cBhvr>
                                        <p:cTn id="37" dur="1000"/>
                                        <p:tgtEl>
                                          <p:spTgt spid="13"/>
                                        </p:tgtEl>
                                      </p:cBhvr>
                                    </p:animEffect>
                                    <p:anim calcmode="lin" valueType="num">
                                      <p:cBhvr>
                                        <p:cTn id="38" dur="1000"/>
                                        <p:tgtEl>
                                          <p:spTgt spid="13"/>
                                        </p:tgtEl>
                                        <p:attrNameLst>
                                          <p:attrName>ppt_x</p:attrName>
                                        </p:attrNameLst>
                                      </p:cBhvr>
                                      <p:tavLst>
                                        <p:tav tm="0">
                                          <p:val>
                                            <p:strVal val="ppt_x"/>
                                          </p:val>
                                        </p:tav>
                                        <p:tav tm="100000">
                                          <p:val>
                                            <p:strVal val="ppt_x"/>
                                          </p:val>
                                        </p:tav>
                                      </p:tavLst>
                                    </p:anim>
                                    <p:anim calcmode="lin" valueType="num">
                                      <p:cBhvr>
                                        <p:cTn id="39" dur="100" decel="100000"/>
                                        <p:tgtEl>
                                          <p:spTgt spid="13"/>
                                        </p:tgtEl>
                                        <p:attrNameLst>
                                          <p:attrName>ppt_y</p:attrName>
                                        </p:attrNameLst>
                                      </p:cBhvr>
                                      <p:tavLst>
                                        <p:tav tm="0">
                                          <p:val>
                                            <p:strVal val="ppt_y"/>
                                          </p:val>
                                        </p:tav>
                                        <p:tav tm="100000">
                                          <p:val>
                                            <p:strVal val="ppt_y-.03"/>
                                          </p:val>
                                        </p:tav>
                                      </p:tavLst>
                                    </p:anim>
                                    <p:anim calcmode="lin" valueType="num">
                                      <p:cBhvr>
                                        <p:cTn id="40" dur="900" accel="100000">
                                          <p:stCondLst>
                                            <p:cond delay="100"/>
                                          </p:stCondLst>
                                        </p:cTn>
                                        <p:tgtEl>
                                          <p:spTgt spid="13"/>
                                        </p:tgtEl>
                                        <p:attrNameLst>
                                          <p:attrName>ppt_y</p:attrName>
                                        </p:attrNameLst>
                                      </p:cBhvr>
                                      <p:tavLst>
                                        <p:tav tm="0">
                                          <p:val>
                                            <p:strVal val="ppt_y"/>
                                          </p:val>
                                        </p:tav>
                                        <p:tav tm="100000">
                                          <p:val>
                                            <p:strVal val="ppt_y+1"/>
                                          </p:val>
                                        </p:tav>
                                      </p:tavLst>
                                    </p:anim>
                                    <p:set>
                                      <p:cBhvr>
                                        <p:cTn id="41" dur="1" fill="hold">
                                          <p:stCondLst>
                                            <p:cond delay="999"/>
                                          </p:stCondLst>
                                        </p:cTn>
                                        <p:tgtEl>
                                          <p:spTgt spid="13"/>
                                        </p:tgtEl>
                                        <p:attrNameLst>
                                          <p:attrName>style.visibility</p:attrName>
                                        </p:attrNameLst>
                                      </p:cBhvr>
                                      <p:to>
                                        <p:strVal val="hidden"/>
                                      </p:to>
                                    </p:set>
                                  </p:childTnLst>
                                </p:cTn>
                              </p:par>
                              <p:par>
                                <p:cTn id="42" presetID="37" presetClass="exit" presetSubtype="0" fill="hold" grpId="0" nodeType="withEffect">
                                  <p:stCondLst>
                                    <p:cond delay="0"/>
                                  </p:stCondLst>
                                  <p:childTnLst>
                                    <p:animEffect transition="out" filter="fade">
                                      <p:cBhvr>
                                        <p:cTn id="43" dur="1000"/>
                                        <p:tgtEl>
                                          <p:spTgt spid="18"/>
                                        </p:tgtEl>
                                      </p:cBhvr>
                                    </p:animEffect>
                                    <p:anim calcmode="lin" valueType="num">
                                      <p:cBhvr>
                                        <p:cTn id="44" dur="1000"/>
                                        <p:tgtEl>
                                          <p:spTgt spid="18"/>
                                        </p:tgtEl>
                                        <p:attrNameLst>
                                          <p:attrName>ppt_x</p:attrName>
                                        </p:attrNameLst>
                                      </p:cBhvr>
                                      <p:tavLst>
                                        <p:tav tm="0">
                                          <p:val>
                                            <p:strVal val="ppt_x"/>
                                          </p:val>
                                        </p:tav>
                                        <p:tav tm="100000">
                                          <p:val>
                                            <p:strVal val="ppt_x"/>
                                          </p:val>
                                        </p:tav>
                                      </p:tavLst>
                                    </p:anim>
                                    <p:anim calcmode="lin" valueType="num">
                                      <p:cBhvr>
                                        <p:cTn id="45" dur="100" decel="100000"/>
                                        <p:tgtEl>
                                          <p:spTgt spid="18"/>
                                        </p:tgtEl>
                                        <p:attrNameLst>
                                          <p:attrName>ppt_y</p:attrName>
                                        </p:attrNameLst>
                                      </p:cBhvr>
                                      <p:tavLst>
                                        <p:tav tm="0">
                                          <p:val>
                                            <p:strVal val="ppt_y"/>
                                          </p:val>
                                        </p:tav>
                                        <p:tav tm="100000">
                                          <p:val>
                                            <p:strVal val="ppt_y-.03"/>
                                          </p:val>
                                        </p:tav>
                                      </p:tavLst>
                                    </p:anim>
                                    <p:anim calcmode="lin" valueType="num">
                                      <p:cBhvr>
                                        <p:cTn id="46" dur="900" accel="100000">
                                          <p:stCondLst>
                                            <p:cond delay="100"/>
                                          </p:stCondLst>
                                        </p:cTn>
                                        <p:tgtEl>
                                          <p:spTgt spid="18"/>
                                        </p:tgtEl>
                                        <p:attrNameLst>
                                          <p:attrName>ppt_y</p:attrName>
                                        </p:attrNameLst>
                                      </p:cBhvr>
                                      <p:tavLst>
                                        <p:tav tm="0">
                                          <p:val>
                                            <p:strVal val="ppt_y"/>
                                          </p:val>
                                        </p:tav>
                                        <p:tav tm="100000">
                                          <p:val>
                                            <p:strVal val="ppt_y+1"/>
                                          </p:val>
                                        </p:tav>
                                      </p:tavLst>
                                    </p:anim>
                                    <p:set>
                                      <p:cBhvr>
                                        <p:cTn id="47" dur="1" fill="hold">
                                          <p:stCondLst>
                                            <p:cond delay="999"/>
                                          </p:stCondLst>
                                        </p:cTn>
                                        <p:tgtEl>
                                          <p:spTgt spid="18"/>
                                        </p:tgtEl>
                                        <p:attrNameLst>
                                          <p:attrName>style.visibility</p:attrName>
                                        </p:attrNameLst>
                                      </p:cBhvr>
                                      <p:to>
                                        <p:strVal val="hidden"/>
                                      </p:to>
                                    </p:set>
                                  </p:childTnLst>
                                </p:cTn>
                              </p:par>
                              <p:par>
                                <p:cTn id="48" presetID="37" presetClass="exit" presetSubtype="0" fill="hold" grpId="0" nodeType="withEffect">
                                  <p:stCondLst>
                                    <p:cond delay="0"/>
                                  </p:stCondLst>
                                  <p:childTnLst>
                                    <p:animEffect transition="out" filter="fade">
                                      <p:cBhvr>
                                        <p:cTn id="49" dur="1000"/>
                                        <p:tgtEl>
                                          <p:spTgt spid="19"/>
                                        </p:tgtEl>
                                      </p:cBhvr>
                                    </p:animEffect>
                                    <p:anim calcmode="lin" valueType="num">
                                      <p:cBhvr>
                                        <p:cTn id="50" dur="1000"/>
                                        <p:tgtEl>
                                          <p:spTgt spid="19"/>
                                        </p:tgtEl>
                                        <p:attrNameLst>
                                          <p:attrName>ppt_x</p:attrName>
                                        </p:attrNameLst>
                                      </p:cBhvr>
                                      <p:tavLst>
                                        <p:tav tm="0">
                                          <p:val>
                                            <p:strVal val="ppt_x"/>
                                          </p:val>
                                        </p:tav>
                                        <p:tav tm="100000">
                                          <p:val>
                                            <p:strVal val="ppt_x"/>
                                          </p:val>
                                        </p:tav>
                                      </p:tavLst>
                                    </p:anim>
                                    <p:anim calcmode="lin" valueType="num">
                                      <p:cBhvr>
                                        <p:cTn id="51" dur="100" decel="100000"/>
                                        <p:tgtEl>
                                          <p:spTgt spid="19"/>
                                        </p:tgtEl>
                                        <p:attrNameLst>
                                          <p:attrName>ppt_y</p:attrName>
                                        </p:attrNameLst>
                                      </p:cBhvr>
                                      <p:tavLst>
                                        <p:tav tm="0">
                                          <p:val>
                                            <p:strVal val="ppt_y"/>
                                          </p:val>
                                        </p:tav>
                                        <p:tav tm="100000">
                                          <p:val>
                                            <p:strVal val="ppt_y-.03"/>
                                          </p:val>
                                        </p:tav>
                                      </p:tavLst>
                                    </p:anim>
                                    <p:anim calcmode="lin" valueType="num">
                                      <p:cBhvr>
                                        <p:cTn id="52" dur="900" accel="100000">
                                          <p:stCondLst>
                                            <p:cond delay="100"/>
                                          </p:stCondLst>
                                        </p:cTn>
                                        <p:tgtEl>
                                          <p:spTgt spid="19"/>
                                        </p:tgtEl>
                                        <p:attrNameLst>
                                          <p:attrName>ppt_y</p:attrName>
                                        </p:attrNameLst>
                                      </p:cBhvr>
                                      <p:tavLst>
                                        <p:tav tm="0">
                                          <p:val>
                                            <p:strVal val="ppt_y"/>
                                          </p:val>
                                        </p:tav>
                                        <p:tav tm="100000">
                                          <p:val>
                                            <p:strVal val="ppt_y+1"/>
                                          </p:val>
                                        </p:tav>
                                      </p:tavLst>
                                    </p:anim>
                                    <p:set>
                                      <p:cBhvr>
                                        <p:cTn id="53" dur="1" fill="hold">
                                          <p:stCondLst>
                                            <p:cond delay="999"/>
                                          </p:stCondLst>
                                        </p:cTn>
                                        <p:tgtEl>
                                          <p:spTgt spid="19"/>
                                        </p:tgtEl>
                                        <p:attrNameLst>
                                          <p:attrName>style.visibility</p:attrName>
                                        </p:attrNameLst>
                                      </p:cBhvr>
                                      <p:to>
                                        <p:strVal val="hidden"/>
                                      </p:to>
                                    </p:set>
                                  </p:childTnLst>
                                </p:cTn>
                              </p:par>
                              <p:par>
                                <p:cTn id="54" presetID="37" presetClass="exit" presetSubtype="0" fill="hold" grpId="0" nodeType="withEffect">
                                  <p:stCondLst>
                                    <p:cond delay="0"/>
                                  </p:stCondLst>
                                  <p:childTnLst>
                                    <p:animEffect transition="out" filter="fade">
                                      <p:cBhvr>
                                        <p:cTn id="55" dur="1000"/>
                                        <p:tgtEl>
                                          <p:spTgt spid="15"/>
                                        </p:tgtEl>
                                      </p:cBhvr>
                                    </p:animEffect>
                                    <p:anim calcmode="lin" valueType="num">
                                      <p:cBhvr>
                                        <p:cTn id="56" dur="1000"/>
                                        <p:tgtEl>
                                          <p:spTgt spid="15"/>
                                        </p:tgtEl>
                                        <p:attrNameLst>
                                          <p:attrName>ppt_x</p:attrName>
                                        </p:attrNameLst>
                                      </p:cBhvr>
                                      <p:tavLst>
                                        <p:tav tm="0">
                                          <p:val>
                                            <p:strVal val="ppt_x"/>
                                          </p:val>
                                        </p:tav>
                                        <p:tav tm="100000">
                                          <p:val>
                                            <p:strVal val="ppt_x"/>
                                          </p:val>
                                        </p:tav>
                                      </p:tavLst>
                                    </p:anim>
                                    <p:anim calcmode="lin" valueType="num">
                                      <p:cBhvr>
                                        <p:cTn id="57" dur="100" decel="100000"/>
                                        <p:tgtEl>
                                          <p:spTgt spid="15"/>
                                        </p:tgtEl>
                                        <p:attrNameLst>
                                          <p:attrName>ppt_y</p:attrName>
                                        </p:attrNameLst>
                                      </p:cBhvr>
                                      <p:tavLst>
                                        <p:tav tm="0">
                                          <p:val>
                                            <p:strVal val="ppt_y"/>
                                          </p:val>
                                        </p:tav>
                                        <p:tav tm="100000">
                                          <p:val>
                                            <p:strVal val="ppt_y-.03"/>
                                          </p:val>
                                        </p:tav>
                                      </p:tavLst>
                                    </p:anim>
                                    <p:anim calcmode="lin" valueType="num">
                                      <p:cBhvr>
                                        <p:cTn id="58" dur="900" accel="100000">
                                          <p:stCondLst>
                                            <p:cond delay="100"/>
                                          </p:stCondLst>
                                        </p:cTn>
                                        <p:tgtEl>
                                          <p:spTgt spid="15"/>
                                        </p:tgtEl>
                                        <p:attrNameLst>
                                          <p:attrName>ppt_y</p:attrName>
                                        </p:attrNameLst>
                                      </p:cBhvr>
                                      <p:tavLst>
                                        <p:tav tm="0">
                                          <p:val>
                                            <p:strVal val="ppt_y"/>
                                          </p:val>
                                        </p:tav>
                                        <p:tav tm="100000">
                                          <p:val>
                                            <p:strVal val="ppt_y+1"/>
                                          </p:val>
                                        </p:tav>
                                      </p:tavLst>
                                    </p:anim>
                                    <p:set>
                                      <p:cBhvr>
                                        <p:cTn id="59" dur="1" fill="hold">
                                          <p:stCondLst>
                                            <p:cond delay="999"/>
                                          </p:stCondLst>
                                        </p:cTn>
                                        <p:tgtEl>
                                          <p:spTgt spid="15"/>
                                        </p:tgtEl>
                                        <p:attrNameLst>
                                          <p:attrName>style.visibility</p:attrName>
                                        </p:attrNameLst>
                                      </p:cBhvr>
                                      <p:to>
                                        <p:strVal val="hidden"/>
                                      </p:to>
                                    </p:set>
                                  </p:childTnLst>
                                </p:cTn>
                              </p:par>
                              <p:par>
                                <p:cTn id="60" presetID="37" presetClass="exit" presetSubtype="0" fill="hold" grpId="0" nodeType="withEffect">
                                  <p:stCondLst>
                                    <p:cond delay="0"/>
                                  </p:stCondLst>
                                  <p:childTnLst>
                                    <p:animEffect transition="out" filter="fade">
                                      <p:cBhvr>
                                        <p:cTn id="61" dur="1000"/>
                                        <p:tgtEl>
                                          <p:spTgt spid="16"/>
                                        </p:tgtEl>
                                      </p:cBhvr>
                                    </p:animEffect>
                                    <p:anim calcmode="lin" valueType="num">
                                      <p:cBhvr>
                                        <p:cTn id="62" dur="1000"/>
                                        <p:tgtEl>
                                          <p:spTgt spid="16"/>
                                        </p:tgtEl>
                                        <p:attrNameLst>
                                          <p:attrName>ppt_x</p:attrName>
                                        </p:attrNameLst>
                                      </p:cBhvr>
                                      <p:tavLst>
                                        <p:tav tm="0">
                                          <p:val>
                                            <p:strVal val="ppt_x"/>
                                          </p:val>
                                        </p:tav>
                                        <p:tav tm="100000">
                                          <p:val>
                                            <p:strVal val="ppt_x"/>
                                          </p:val>
                                        </p:tav>
                                      </p:tavLst>
                                    </p:anim>
                                    <p:anim calcmode="lin" valueType="num">
                                      <p:cBhvr>
                                        <p:cTn id="63" dur="100" decel="100000"/>
                                        <p:tgtEl>
                                          <p:spTgt spid="16"/>
                                        </p:tgtEl>
                                        <p:attrNameLst>
                                          <p:attrName>ppt_y</p:attrName>
                                        </p:attrNameLst>
                                      </p:cBhvr>
                                      <p:tavLst>
                                        <p:tav tm="0">
                                          <p:val>
                                            <p:strVal val="ppt_y"/>
                                          </p:val>
                                        </p:tav>
                                        <p:tav tm="100000">
                                          <p:val>
                                            <p:strVal val="ppt_y-.03"/>
                                          </p:val>
                                        </p:tav>
                                      </p:tavLst>
                                    </p:anim>
                                    <p:anim calcmode="lin" valueType="num">
                                      <p:cBhvr>
                                        <p:cTn id="64" dur="900" accel="100000">
                                          <p:stCondLst>
                                            <p:cond delay="100"/>
                                          </p:stCondLst>
                                        </p:cTn>
                                        <p:tgtEl>
                                          <p:spTgt spid="16"/>
                                        </p:tgtEl>
                                        <p:attrNameLst>
                                          <p:attrName>ppt_y</p:attrName>
                                        </p:attrNameLst>
                                      </p:cBhvr>
                                      <p:tavLst>
                                        <p:tav tm="0">
                                          <p:val>
                                            <p:strVal val="ppt_y"/>
                                          </p:val>
                                        </p:tav>
                                        <p:tav tm="100000">
                                          <p:val>
                                            <p:strVal val="ppt_y+1"/>
                                          </p:val>
                                        </p:tav>
                                      </p:tavLst>
                                    </p:anim>
                                    <p:set>
                                      <p:cBhvr>
                                        <p:cTn id="65" dur="1" fill="hold">
                                          <p:stCondLst>
                                            <p:cond delay="999"/>
                                          </p:stCondLst>
                                        </p:cTn>
                                        <p:tgtEl>
                                          <p:spTgt spid="16"/>
                                        </p:tgtEl>
                                        <p:attrNameLst>
                                          <p:attrName>style.visibility</p:attrName>
                                        </p:attrNameLst>
                                      </p:cBhvr>
                                      <p:to>
                                        <p:strVal val="hidden"/>
                                      </p:to>
                                    </p:set>
                                  </p:childTnLst>
                                </p:cTn>
                              </p:par>
                              <p:par>
                                <p:cTn id="66" presetID="37" presetClass="exit" presetSubtype="0" fill="hold" nodeType="withEffect">
                                  <p:stCondLst>
                                    <p:cond delay="0"/>
                                  </p:stCondLst>
                                  <p:childTnLst>
                                    <p:animEffect transition="out" filter="fade">
                                      <p:cBhvr>
                                        <p:cTn id="67" dur="1000"/>
                                        <p:tgtEl>
                                          <p:spTgt spid="11"/>
                                        </p:tgtEl>
                                      </p:cBhvr>
                                    </p:animEffect>
                                    <p:anim calcmode="lin" valueType="num">
                                      <p:cBhvr>
                                        <p:cTn id="68" dur="1000"/>
                                        <p:tgtEl>
                                          <p:spTgt spid="11"/>
                                        </p:tgtEl>
                                        <p:attrNameLst>
                                          <p:attrName>ppt_x</p:attrName>
                                        </p:attrNameLst>
                                      </p:cBhvr>
                                      <p:tavLst>
                                        <p:tav tm="0">
                                          <p:val>
                                            <p:strVal val="ppt_x"/>
                                          </p:val>
                                        </p:tav>
                                        <p:tav tm="100000">
                                          <p:val>
                                            <p:strVal val="ppt_x"/>
                                          </p:val>
                                        </p:tav>
                                      </p:tavLst>
                                    </p:anim>
                                    <p:anim calcmode="lin" valueType="num">
                                      <p:cBhvr>
                                        <p:cTn id="69" dur="100" decel="100000"/>
                                        <p:tgtEl>
                                          <p:spTgt spid="11"/>
                                        </p:tgtEl>
                                        <p:attrNameLst>
                                          <p:attrName>ppt_y</p:attrName>
                                        </p:attrNameLst>
                                      </p:cBhvr>
                                      <p:tavLst>
                                        <p:tav tm="0">
                                          <p:val>
                                            <p:strVal val="ppt_y"/>
                                          </p:val>
                                        </p:tav>
                                        <p:tav tm="100000">
                                          <p:val>
                                            <p:strVal val="ppt_y-.03"/>
                                          </p:val>
                                        </p:tav>
                                      </p:tavLst>
                                    </p:anim>
                                    <p:anim calcmode="lin" valueType="num">
                                      <p:cBhvr>
                                        <p:cTn id="70" dur="900" accel="100000">
                                          <p:stCondLst>
                                            <p:cond delay="100"/>
                                          </p:stCondLst>
                                        </p:cTn>
                                        <p:tgtEl>
                                          <p:spTgt spid="11"/>
                                        </p:tgtEl>
                                        <p:attrNameLst>
                                          <p:attrName>ppt_y</p:attrName>
                                        </p:attrNameLst>
                                      </p:cBhvr>
                                      <p:tavLst>
                                        <p:tav tm="0">
                                          <p:val>
                                            <p:strVal val="ppt_y"/>
                                          </p:val>
                                        </p:tav>
                                        <p:tav tm="100000">
                                          <p:val>
                                            <p:strVal val="ppt_y+1"/>
                                          </p:val>
                                        </p:tav>
                                      </p:tavLst>
                                    </p:anim>
                                    <p:set>
                                      <p:cBhvr>
                                        <p:cTn id="71" dur="1" fill="hold">
                                          <p:stCondLst>
                                            <p:cond delay="999"/>
                                          </p:stCondLst>
                                        </p:cTn>
                                        <p:tgtEl>
                                          <p:spTgt spid="1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7" grpId="0" animBg="1"/>
      <p:bldP spid="17" grpId="1" animBg="1"/>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979712"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rgbClr val="D00000"/>
                </a:solidFill>
                <a:latin typeface="Century" pitchFamily="18" charset="0"/>
              </a:rPr>
              <a:t>Etude fonctionnelle et organisationnelle</a:t>
            </a:r>
            <a:endParaRPr lang="fr-FR" sz="1400" dirty="0">
              <a:solidFill>
                <a:srgbClr val="D00000"/>
              </a:solidFill>
              <a:latin typeface="Century" pitchFamily="18" charset="0"/>
            </a:endParaRPr>
          </a:p>
        </p:txBody>
      </p:sp>
      <p:sp>
        <p:nvSpPr>
          <p:cNvPr id="6" name="Rectangle à coins arrondis 5"/>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7" name="Rectangle à coins arrondis 6"/>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8" name="Rectangle à coins arrondis 7"/>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9" name="Rectangle à coins arrondis 8"/>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10" name="Rectangle 9"/>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3533"/>
            <a:ext cx="9144000" cy="548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Accolade fermante 12"/>
          <p:cNvSpPr/>
          <p:nvPr/>
        </p:nvSpPr>
        <p:spPr>
          <a:xfrm>
            <a:off x="4139952" y="2564904"/>
            <a:ext cx="648072" cy="2160240"/>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 name="ZoneTexte 13"/>
          <p:cNvSpPr txBox="1"/>
          <p:nvPr/>
        </p:nvSpPr>
        <p:spPr>
          <a:xfrm>
            <a:off x="4788024" y="3501008"/>
            <a:ext cx="2448272" cy="523220"/>
          </a:xfrm>
          <a:prstGeom prst="rect">
            <a:avLst/>
          </a:prstGeom>
          <a:noFill/>
        </p:spPr>
        <p:txBody>
          <a:bodyPr wrap="square" rtlCol="0">
            <a:spAutoFit/>
          </a:bodyPr>
          <a:lstStyle/>
          <a:p>
            <a:r>
              <a:rPr lang="fr-FR" sz="2800" b="1" dirty="0" smtClean="0">
                <a:solidFill>
                  <a:srgbClr val="FF0000"/>
                </a:solidFill>
                <a:latin typeface="Bell MT" pitchFamily="18" charset="0"/>
              </a:rPr>
              <a:t>Traitement</a:t>
            </a:r>
            <a:r>
              <a:rPr lang="fr-FR" dirty="0" smtClean="0"/>
              <a:t> </a:t>
            </a:r>
            <a:endParaRPr lang="fr-FR" dirty="0"/>
          </a:p>
        </p:txBody>
      </p:sp>
      <p:sp>
        <p:nvSpPr>
          <p:cNvPr id="15" name="Accolade fermante 14"/>
          <p:cNvSpPr/>
          <p:nvPr/>
        </p:nvSpPr>
        <p:spPr>
          <a:xfrm>
            <a:off x="3347281" y="4768991"/>
            <a:ext cx="324036" cy="684076"/>
          </a:xfrm>
          <a:prstGeom prst="rightBrace">
            <a:avLst/>
          </a:prstGeom>
          <a:noFill/>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6" name="ZoneTexte 15"/>
          <p:cNvSpPr txBox="1"/>
          <p:nvPr/>
        </p:nvSpPr>
        <p:spPr>
          <a:xfrm>
            <a:off x="3699675" y="4930277"/>
            <a:ext cx="2232248" cy="461665"/>
          </a:xfrm>
          <a:prstGeom prst="rect">
            <a:avLst/>
          </a:prstGeom>
          <a:noFill/>
        </p:spPr>
        <p:txBody>
          <a:bodyPr wrap="square" rtlCol="0">
            <a:spAutoFit/>
          </a:bodyPr>
          <a:lstStyle/>
          <a:p>
            <a:r>
              <a:rPr lang="fr-FR" sz="2400" b="1" dirty="0" smtClean="0">
                <a:solidFill>
                  <a:srgbClr val="7030A0"/>
                </a:solidFill>
                <a:latin typeface="Bell MT" pitchFamily="18" charset="0"/>
              </a:rPr>
              <a:t>Paramétrage </a:t>
            </a:r>
            <a:endParaRPr lang="fr-FR" sz="2400" b="1" dirty="0">
              <a:solidFill>
                <a:srgbClr val="7030A0"/>
              </a:solidFill>
              <a:latin typeface="Bell MT" pitchFamily="18" charset="0"/>
            </a:endParaRPr>
          </a:p>
        </p:txBody>
      </p:sp>
      <p:sp>
        <p:nvSpPr>
          <p:cNvPr id="17" name="Accolade fermante 16"/>
          <p:cNvSpPr/>
          <p:nvPr/>
        </p:nvSpPr>
        <p:spPr>
          <a:xfrm>
            <a:off x="2551385" y="6257892"/>
            <a:ext cx="378296" cy="525983"/>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dirty="0"/>
          </a:p>
        </p:txBody>
      </p:sp>
      <p:sp>
        <p:nvSpPr>
          <p:cNvPr id="18" name="ZoneTexte 17"/>
          <p:cNvSpPr txBox="1"/>
          <p:nvPr/>
        </p:nvSpPr>
        <p:spPr>
          <a:xfrm>
            <a:off x="2984123" y="6272013"/>
            <a:ext cx="1404156" cy="461665"/>
          </a:xfrm>
          <a:prstGeom prst="rect">
            <a:avLst/>
          </a:prstGeom>
          <a:noFill/>
        </p:spPr>
        <p:txBody>
          <a:bodyPr wrap="square" rtlCol="0">
            <a:spAutoFit/>
          </a:bodyPr>
          <a:lstStyle/>
          <a:p>
            <a:r>
              <a:rPr lang="fr-FR" sz="2400" b="1" dirty="0" smtClean="0">
                <a:solidFill>
                  <a:schemeClr val="accent6"/>
                </a:solidFill>
                <a:latin typeface="Bell MT" pitchFamily="18" charset="0"/>
              </a:rPr>
              <a:t>Sécurité</a:t>
            </a:r>
            <a:endParaRPr lang="fr-FR" sz="2400" b="1" dirty="0">
              <a:solidFill>
                <a:schemeClr val="accent6"/>
              </a:solidFill>
              <a:latin typeface="Bell MT" pitchFamily="18" charset="0"/>
            </a:endParaRPr>
          </a:p>
        </p:txBody>
      </p:sp>
      <p:sp>
        <p:nvSpPr>
          <p:cNvPr id="12" name="Rectangle à coins arrondis 11"/>
          <p:cNvSpPr/>
          <p:nvPr/>
        </p:nvSpPr>
        <p:spPr>
          <a:xfrm>
            <a:off x="5580112" y="1628800"/>
            <a:ext cx="2952328" cy="21602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Accolade fermante 19"/>
          <p:cNvSpPr/>
          <p:nvPr/>
        </p:nvSpPr>
        <p:spPr>
          <a:xfrm>
            <a:off x="2879812" y="5560677"/>
            <a:ext cx="233772" cy="601653"/>
          </a:xfrm>
          <a:prstGeom prst="righ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fr-FR" dirty="0"/>
          </a:p>
        </p:txBody>
      </p:sp>
      <p:sp>
        <p:nvSpPr>
          <p:cNvPr id="21" name="ZoneTexte 20"/>
          <p:cNvSpPr txBox="1"/>
          <p:nvPr/>
        </p:nvSpPr>
        <p:spPr>
          <a:xfrm>
            <a:off x="3090814" y="5630670"/>
            <a:ext cx="3446610" cy="461665"/>
          </a:xfrm>
          <a:prstGeom prst="rect">
            <a:avLst/>
          </a:prstGeom>
          <a:noFill/>
          <a:ln>
            <a:noFill/>
          </a:ln>
        </p:spPr>
        <p:txBody>
          <a:bodyPr wrap="square" rtlCol="0">
            <a:spAutoFit/>
          </a:bodyPr>
          <a:lstStyle/>
          <a:p>
            <a:r>
              <a:rPr lang="fr-FR" sz="2400" b="1" dirty="0" smtClean="0">
                <a:solidFill>
                  <a:srgbClr val="008000"/>
                </a:solidFill>
                <a:latin typeface="Bell MT" pitchFamily="18" charset="0"/>
              </a:rPr>
              <a:t>Gestion du référentiel</a:t>
            </a:r>
            <a:endParaRPr lang="fr-FR" sz="2400" b="1" dirty="0">
              <a:solidFill>
                <a:srgbClr val="008000"/>
              </a:solidFill>
              <a:latin typeface="Bell MT" pitchFamily="18" charset="0"/>
            </a:endParaRPr>
          </a:p>
        </p:txBody>
      </p:sp>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80" y="1744836"/>
            <a:ext cx="863917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ZoneTexte 22"/>
          <p:cNvSpPr txBox="1"/>
          <p:nvPr/>
        </p:nvSpPr>
        <p:spPr>
          <a:xfrm>
            <a:off x="0" y="873117"/>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organisationnelle</a:t>
            </a:r>
            <a:endParaRPr lang="fr-FR" sz="2400" b="1" dirty="0">
              <a:latin typeface="Garamond" pitchFamily="18"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14</a:t>
            </a:fld>
            <a:endParaRPr lang="fr-FR"/>
          </a:p>
        </p:txBody>
      </p:sp>
    </p:spTree>
    <p:extLst>
      <p:ext uri="{BB962C8B-B14F-4D97-AF65-F5344CB8AC3E}">
        <p14:creationId xmlns:p14="http://schemas.microsoft.com/office/powerpoint/2010/main" val="132726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xit" presetSubtype="0" fill="hold" grpId="1" nodeType="clickEffect">
                                  <p:stCondLst>
                                    <p:cond delay="0"/>
                                  </p:stCondLst>
                                  <p:childTnLst>
                                    <p:animEffect transition="out" filter="fade">
                                      <p:cBhvr>
                                        <p:cTn id="13" dur="1000"/>
                                        <p:tgtEl>
                                          <p:spTgt spid="12"/>
                                        </p:tgtEl>
                                      </p:cBhvr>
                                    </p:animEffect>
                                    <p:anim calcmode="lin" valueType="num">
                                      <p:cBhvr>
                                        <p:cTn id="14" dur="1000"/>
                                        <p:tgtEl>
                                          <p:spTgt spid="12"/>
                                        </p:tgtEl>
                                        <p:attrNameLst>
                                          <p:attrName>ppt_x</p:attrName>
                                        </p:attrNameLst>
                                      </p:cBhvr>
                                      <p:tavLst>
                                        <p:tav tm="0">
                                          <p:val>
                                            <p:strVal val="ppt_x"/>
                                          </p:val>
                                        </p:tav>
                                        <p:tav tm="100000">
                                          <p:val>
                                            <p:strVal val="ppt_x"/>
                                          </p:val>
                                        </p:tav>
                                      </p:tavLst>
                                    </p:anim>
                                    <p:anim calcmode="lin" valueType="num">
                                      <p:cBhvr>
                                        <p:cTn id="15" dur="100" decel="100000"/>
                                        <p:tgtEl>
                                          <p:spTgt spid="12"/>
                                        </p:tgtEl>
                                        <p:attrNameLst>
                                          <p:attrName>ppt_y</p:attrName>
                                        </p:attrNameLst>
                                      </p:cBhvr>
                                      <p:tavLst>
                                        <p:tav tm="0">
                                          <p:val>
                                            <p:strVal val="ppt_y"/>
                                          </p:val>
                                        </p:tav>
                                        <p:tav tm="100000">
                                          <p:val>
                                            <p:strVal val="ppt_y-.03"/>
                                          </p:val>
                                        </p:tav>
                                      </p:tavLst>
                                    </p:anim>
                                    <p:anim calcmode="lin" valueType="num">
                                      <p:cBhvr>
                                        <p:cTn id="16" dur="900" accel="100000">
                                          <p:stCondLst>
                                            <p:cond delay="100"/>
                                          </p:stCondLst>
                                        </p:cTn>
                                        <p:tgtEl>
                                          <p:spTgt spid="12"/>
                                        </p:tgtEl>
                                        <p:attrNameLst>
                                          <p:attrName>ppt_y</p:attrName>
                                        </p:attrNameLst>
                                      </p:cBhvr>
                                      <p:tavLst>
                                        <p:tav tm="0">
                                          <p:val>
                                            <p:strVal val="ppt_y"/>
                                          </p:val>
                                        </p:tav>
                                        <p:tav tm="100000">
                                          <p:val>
                                            <p:strVal val="ppt_y+1"/>
                                          </p:val>
                                        </p:tav>
                                      </p:tavLst>
                                    </p:anim>
                                    <p:set>
                                      <p:cBhvr>
                                        <p:cTn id="17" dur="1" fill="hold">
                                          <p:stCondLst>
                                            <p:cond delay="999"/>
                                          </p:stCondLst>
                                        </p:cTn>
                                        <p:tgtEl>
                                          <p:spTgt spid="12"/>
                                        </p:tgtEl>
                                        <p:attrNameLst>
                                          <p:attrName>style.visibility</p:attrName>
                                        </p:attrNameLst>
                                      </p:cBhvr>
                                      <p:to>
                                        <p:strVal val="hidden"/>
                                      </p:to>
                                    </p:set>
                                  </p:childTnLst>
                                </p:cTn>
                              </p:par>
                              <p:par>
                                <p:cTn id="18" presetID="37" presetClass="exit" presetSubtype="0" fill="hold" nodeType="withEffect">
                                  <p:stCondLst>
                                    <p:cond delay="0"/>
                                  </p:stCondLst>
                                  <p:childTnLst>
                                    <p:animEffect transition="out" filter="fade">
                                      <p:cBhvr>
                                        <p:cTn id="19" dur="1000"/>
                                        <p:tgtEl>
                                          <p:spTgt spid="2050"/>
                                        </p:tgtEl>
                                      </p:cBhvr>
                                    </p:animEffect>
                                    <p:anim calcmode="lin" valueType="num">
                                      <p:cBhvr>
                                        <p:cTn id="20" dur="1000"/>
                                        <p:tgtEl>
                                          <p:spTgt spid="2050"/>
                                        </p:tgtEl>
                                        <p:attrNameLst>
                                          <p:attrName>ppt_x</p:attrName>
                                        </p:attrNameLst>
                                      </p:cBhvr>
                                      <p:tavLst>
                                        <p:tav tm="0">
                                          <p:val>
                                            <p:strVal val="ppt_x"/>
                                          </p:val>
                                        </p:tav>
                                        <p:tav tm="100000">
                                          <p:val>
                                            <p:strVal val="ppt_x"/>
                                          </p:val>
                                        </p:tav>
                                      </p:tavLst>
                                    </p:anim>
                                    <p:anim calcmode="lin" valueType="num">
                                      <p:cBhvr>
                                        <p:cTn id="21" dur="100" decel="100000"/>
                                        <p:tgtEl>
                                          <p:spTgt spid="2050"/>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2050"/>
                                        </p:tgtEl>
                                        <p:attrNameLst>
                                          <p:attrName>ppt_y</p:attrName>
                                        </p:attrNameLst>
                                      </p:cBhvr>
                                      <p:tavLst>
                                        <p:tav tm="0">
                                          <p:val>
                                            <p:strVal val="ppt_y"/>
                                          </p:val>
                                        </p:tav>
                                        <p:tav tm="100000">
                                          <p:val>
                                            <p:strVal val="ppt_y+1"/>
                                          </p:val>
                                        </p:tav>
                                      </p:tavLst>
                                    </p:anim>
                                    <p:set>
                                      <p:cBhvr>
                                        <p:cTn id="23" dur="1" fill="hold">
                                          <p:stCondLst>
                                            <p:cond delay="999"/>
                                          </p:stCondLst>
                                        </p:cTn>
                                        <p:tgtEl>
                                          <p:spTgt spid="2050"/>
                                        </p:tgtEl>
                                        <p:attrNameLst>
                                          <p:attrName>style.visibility</p:attrName>
                                        </p:attrNameLst>
                                      </p:cBhvr>
                                      <p:to>
                                        <p:strVal val="hidden"/>
                                      </p:to>
                                    </p:set>
                                  </p:childTnLst>
                                </p:cTn>
                              </p:par>
                              <p:par>
                                <p:cTn id="24" presetID="37" presetClass="exit" presetSubtype="0" fill="hold" grpId="0" nodeType="withEffect">
                                  <p:stCondLst>
                                    <p:cond delay="0"/>
                                  </p:stCondLst>
                                  <p:childTnLst>
                                    <p:animEffect transition="out" filter="fade">
                                      <p:cBhvr>
                                        <p:cTn id="25" dur="1000"/>
                                        <p:tgtEl>
                                          <p:spTgt spid="13"/>
                                        </p:tgtEl>
                                      </p:cBhvr>
                                    </p:animEffect>
                                    <p:anim calcmode="lin" valueType="num">
                                      <p:cBhvr>
                                        <p:cTn id="26" dur="1000"/>
                                        <p:tgtEl>
                                          <p:spTgt spid="13"/>
                                        </p:tgtEl>
                                        <p:attrNameLst>
                                          <p:attrName>ppt_x</p:attrName>
                                        </p:attrNameLst>
                                      </p:cBhvr>
                                      <p:tavLst>
                                        <p:tav tm="0">
                                          <p:val>
                                            <p:strVal val="ppt_x"/>
                                          </p:val>
                                        </p:tav>
                                        <p:tav tm="100000">
                                          <p:val>
                                            <p:strVal val="ppt_x"/>
                                          </p:val>
                                        </p:tav>
                                      </p:tavLst>
                                    </p:anim>
                                    <p:anim calcmode="lin" valueType="num">
                                      <p:cBhvr>
                                        <p:cTn id="27" dur="100" decel="100000"/>
                                        <p:tgtEl>
                                          <p:spTgt spid="13"/>
                                        </p:tgtEl>
                                        <p:attrNameLst>
                                          <p:attrName>ppt_y</p:attrName>
                                        </p:attrNameLst>
                                      </p:cBhvr>
                                      <p:tavLst>
                                        <p:tav tm="0">
                                          <p:val>
                                            <p:strVal val="ppt_y"/>
                                          </p:val>
                                        </p:tav>
                                        <p:tav tm="100000">
                                          <p:val>
                                            <p:strVal val="ppt_y-.03"/>
                                          </p:val>
                                        </p:tav>
                                      </p:tavLst>
                                    </p:anim>
                                    <p:anim calcmode="lin" valueType="num">
                                      <p:cBhvr>
                                        <p:cTn id="28" dur="900" accel="100000">
                                          <p:stCondLst>
                                            <p:cond delay="100"/>
                                          </p:stCondLst>
                                        </p:cTn>
                                        <p:tgtEl>
                                          <p:spTgt spid="13"/>
                                        </p:tgtEl>
                                        <p:attrNameLst>
                                          <p:attrName>ppt_y</p:attrName>
                                        </p:attrNameLst>
                                      </p:cBhvr>
                                      <p:tavLst>
                                        <p:tav tm="0">
                                          <p:val>
                                            <p:strVal val="ppt_y"/>
                                          </p:val>
                                        </p:tav>
                                        <p:tav tm="100000">
                                          <p:val>
                                            <p:strVal val="ppt_y+1"/>
                                          </p:val>
                                        </p:tav>
                                      </p:tavLst>
                                    </p:anim>
                                    <p:set>
                                      <p:cBhvr>
                                        <p:cTn id="29" dur="1" fill="hold">
                                          <p:stCondLst>
                                            <p:cond delay="999"/>
                                          </p:stCondLst>
                                        </p:cTn>
                                        <p:tgtEl>
                                          <p:spTgt spid="13"/>
                                        </p:tgtEl>
                                        <p:attrNameLst>
                                          <p:attrName>style.visibility</p:attrName>
                                        </p:attrNameLst>
                                      </p:cBhvr>
                                      <p:to>
                                        <p:strVal val="hidden"/>
                                      </p:to>
                                    </p:set>
                                  </p:childTnLst>
                                </p:cTn>
                              </p:par>
                              <p:par>
                                <p:cTn id="30" presetID="37" presetClass="exit" presetSubtype="0" fill="hold" grpId="0" nodeType="withEffect">
                                  <p:stCondLst>
                                    <p:cond delay="0"/>
                                  </p:stCondLst>
                                  <p:childTnLst>
                                    <p:animEffect transition="out" filter="fade">
                                      <p:cBhvr>
                                        <p:cTn id="31" dur="1000"/>
                                        <p:tgtEl>
                                          <p:spTgt spid="14"/>
                                        </p:tgtEl>
                                      </p:cBhvr>
                                    </p:animEffect>
                                    <p:anim calcmode="lin" valueType="num">
                                      <p:cBhvr>
                                        <p:cTn id="32" dur="1000"/>
                                        <p:tgtEl>
                                          <p:spTgt spid="14"/>
                                        </p:tgtEl>
                                        <p:attrNameLst>
                                          <p:attrName>ppt_x</p:attrName>
                                        </p:attrNameLst>
                                      </p:cBhvr>
                                      <p:tavLst>
                                        <p:tav tm="0">
                                          <p:val>
                                            <p:strVal val="ppt_x"/>
                                          </p:val>
                                        </p:tav>
                                        <p:tav tm="100000">
                                          <p:val>
                                            <p:strVal val="ppt_x"/>
                                          </p:val>
                                        </p:tav>
                                      </p:tavLst>
                                    </p:anim>
                                    <p:anim calcmode="lin" valueType="num">
                                      <p:cBhvr>
                                        <p:cTn id="33" dur="100" decel="100000"/>
                                        <p:tgtEl>
                                          <p:spTgt spid="14"/>
                                        </p:tgtEl>
                                        <p:attrNameLst>
                                          <p:attrName>ppt_y</p:attrName>
                                        </p:attrNameLst>
                                      </p:cBhvr>
                                      <p:tavLst>
                                        <p:tav tm="0">
                                          <p:val>
                                            <p:strVal val="ppt_y"/>
                                          </p:val>
                                        </p:tav>
                                        <p:tav tm="100000">
                                          <p:val>
                                            <p:strVal val="ppt_y-.03"/>
                                          </p:val>
                                        </p:tav>
                                      </p:tavLst>
                                    </p:anim>
                                    <p:anim calcmode="lin" valueType="num">
                                      <p:cBhvr>
                                        <p:cTn id="34" dur="900" accel="100000">
                                          <p:stCondLst>
                                            <p:cond delay="100"/>
                                          </p:stCondLst>
                                        </p:cTn>
                                        <p:tgtEl>
                                          <p:spTgt spid="14"/>
                                        </p:tgtEl>
                                        <p:attrNameLst>
                                          <p:attrName>ppt_y</p:attrName>
                                        </p:attrNameLst>
                                      </p:cBhvr>
                                      <p:tavLst>
                                        <p:tav tm="0">
                                          <p:val>
                                            <p:strVal val="ppt_y"/>
                                          </p:val>
                                        </p:tav>
                                        <p:tav tm="100000">
                                          <p:val>
                                            <p:strVal val="ppt_y+1"/>
                                          </p:val>
                                        </p:tav>
                                      </p:tavLst>
                                    </p:anim>
                                    <p:set>
                                      <p:cBhvr>
                                        <p:cTn id="35" dur="1" fill="hold">
                                          <p:stCondLst>
                                            <p:cond delay="999"/>
                                          </p:stCondLst>
                                        </p:cTn>
                                        <p:tgtEl>
                                          <p:spTgt spid="14"/>
                                        </p:tgtEl>
                                        <p:attrNameLst>
                                          <p:attrName>style.visibility</p:attrName>
                                        </p:attrNameLst>
                                      </p:cBhvr>
                                      <p:to>
                                        <p:strVal val="hidden"/>
                                      </p:to>
                                    </p:set>
                                  </p:childTnLst>
                                </p:cTn>
                              </p:par>
                              <p:par>
                                <p:cTn id="36" presetID="37" presetClass="exit" presetSubtype="0" fill="hold" grpId="0" nodeType="withEffect">
                                  <p:stCondLst>
                                    <p:cond delay="0"/>
                                  </p:stCondLst>
                                  <p:childTnLst>
                                    <p:animEffect transition="out" filter="fade">
                                      <p:cBhvr>
                                        <p:cTn id="37" dur="1000"/>
                                        <p:tgtEl>
                                          <p:spTgt spid="16"/>
                                        </p:tgtEl>
                                      </p:cBhvr>
                                    </p:animEffect>
                                    <p:anim calcmode="lin" valueType="num">
                                      <p:cBhvr>
                                        <p:cTn id="38" dur="1000"/>
                                        <p:tgtEl>
                                          <p:spTgt spid="16"/>
                                        </p:tgtEl>
                                        <p:attrNameLst>
                                          <p:attrName>ppt_x</p:attrName>
                                        </p:attrNameLst>
                                      </p:cBhvr>
                                      <p:tavLst>
                                        <p:tav tm="0">
                                          <p:val>
                                            <p:strVal val="ppt_x"/>
                                          </p:val>
                                        </p:tav>
                                        <p:tav tm="100000">
                                          <p:val>
                                            <p:strVal val="ppt_x"/>
                                          </p:val>
                                        </p:tav>
                                      </p:tavLst>
                                    </p:anim>
                                    <p:anim calcmode="lin" valueType="num">
                                      <p:cBhvr>
                                        <p:cTn id="39" dur="100" decel="100000"/>
                                        <p:tgtEl>
                                          <p:spTgt spid="16"/>
                                        </p:tgtEl>
                                        <p:attrNameLst>
                                          <p:attrName>ppt_y</p:attrName>
                                        </p:attrNameLst>
                                      </p:cBhvr>
                                      <p:tavLst>
                                        <p:tav tm="0">
                                          <p:val>
                                            <p:strVal val="ppt_y"/>
                                          </p:val>
                                        </p:tav>
                                        <p:tav tm="100000">
                                          <p:val>
                                            <p:strVal val="ppt_y-.03"/>
                                          </p:val>
                                        </p:tav>
                                      </p:tavLst>
                                    </p:anim>
                                    <p:anim calcmode="lin" valueType="num">
                                      <p:cBhvr>
                                        <p:cTn id="40" dur="900" accel="100000">
                                          <p:stCondLst>
                                            <p:cond delay="100"/>
                                          </p:stCondLst>
                                        </p:cTn>
                                        <p:tgtEl>
                                          <p:spTgt spid="16"/>
                                        </p:tgtEl>
                                        <p:attrNameLst>
                                          <p:attrName>ppt_y</p:attrName>
                                        </p:attrNameLst>
                                      </p:cBhvr>
                                      <p:tavLst>
                                        <p:tav tm="0">
                                          <p:val>
                                            <p:strVal val="ppt_y"/>
                                          </p:val>
                                        </p:tav>
                                        <p:tav tm="100000">
                                          <p:val>
                                            <p:strVal val="ppt_y+1"/>
                                          </p:val>
                                        </p:tav>
                                      </p:tavLst>
                                    </p:anim>
                                    <p:set>
                                      <p:cBhvr>
                                        <p:cTn id="41" dur="1" fill="hold">
                                          <p:stCondLst>
                                            <p:cond delay="999"/>
                                          </p:stCondLst>
                                        </p:cTn>
                                        <p:tgtEl>
                                          <p:spTgt spid="16"/>
                                        </p:tgtEl>
                                        <p:attrNameLst>
                                          <p:attrName>style.visibility</p:attrName>
                                        </p:attrNameLst>
                                      </p:cBhvr>
                                      <p:to>
                                        <p:strVal val="hidden"/>
                                      </p:to>
                                    </p:set>
                                  </p:childTnLst>
                                </p:cTn>
                              </p:par>
                              <p:par>
                                <p:cTn id="42" presetID="37" presetClass="exit" presetSubtype="0" fill="hold" grpId="0" nodeType="withEffect">
                                  <p:stCondLst>
                                    <p:cond delay="0"/>
                                  </p:stCondLst>
                                  <p:childTnLst>
                                    <p:animEffect transition="out" filter="fade">
                                      <p:cBhvr>
                                        <p:cTn id="43" dur="1000"/>
                                        <p:tgtEl>
                                          <p:spTgt spid="15"/>
                                        </p:tgtEl>
                                      </p:cBhvr>
                                    </p:animEffect>
                                    <p:anim calcmode="lin" valueType="num">
                                      <p:cBhvr>
                                        <p:cTn id="44" dur="1000"/>
                                        <p:tgtEl>
                                          <p:spTgt spid="15"/>
                                        </p:tgtEl>
                                        <p:attrNameLst>
                                          <p:attrName>ppt_x</p:attrName>
                                        </p:attrNameLst>
                                      </p:cBhvr>
                                      <p:tavLst>
                                        <p:tav tm="0">
                                          <p:val>
                                            <p:strVal val="ppt_x"/>
                                          </p:val>
                                        </p:tav>
                                        <p:tav tm="100000">
                                          <p:val>
                                            <p:strVal val="ppt_x"/>
                                          </p:val>
                                        </p:tav>
                                      </p:tavLst>
                                    </p:anim>
                                    <p:anim calcmode="lin" valueType="num">
                                      <p:cBhvr>
                                        <p:cTn id="45" dur="100" decel="100000"/>
                                        <p:tgtEl>
                                          <p:spTgt spid="15"/>
                                        </p:tgtEl>
                                        <p:attrNameLst>
                                          <p:attrName>ppt_y</p:attrName>
                                        </p:attrNameLst>
                                      </p:cBhvr>
                                      <p:tavLst>
                                        <p:tav tm="0">
                                          <p:val>
                                            <p:strVal val="ppt_y"/>
                                          </p:val>
                                        </p:tav>
                                        <p:tav tm="100000">
                                          <p:val>
                                            <p:strVal val="ppt_y-.03"/>
                                          </p:val>
                                        </p:tav>
                                      </p:tavLst>
                                    </p:anim>
                                    <p:anim calcmode="lin" valueType="num">
                                      <p:cBhvr>
                                        <p:cTn id="46" dur="900" accel="100000">
                                          <p:stCondLst>
                                            <p:cond delay="100"/>
                                          </p:stCondLst>
                                        </p:cTn>
                                        <p:tgtEl>
                                          <p:spTgt spid="15"/>
                                        </p:tgtEl>
                                        <p:attrNameLst>
                                          <p:attrName>ppt_y</p:attrName>
                                        </p:attrNameLst>
                                      </p:cBhvr>
                                      <p:tavLst>
                                        <p:tav tm="0">
                                          <p:val>
                                            <p:strVal val="ppt_y"/>
                                          </p:val>
                                        </p:tav>
                                        <p:tav tm="100000">
                                          <p:val>
                                            <p:strVal val="ppt_y+1"/>
                                          </p:val>
                                        </p:tav>
                                      </p:tavLst>
                                    </p:anim>
                                    <p:set>
                                      <p:cBhvr>
                                        <p:cTn id="47" dur="1" fill="hold">
                                          <p:stCondLst>
                                            <p:cond delay="999"/>
                                          </p:stCondLst>
                                        </p:cTn>
                                        <p:tgtEl>
                                          <p:spTgt spid="15"/>
                                        </p:tgtEl>
                                        <p:attrNameLst>
                                          <p:attrName>style.visibility</p:attrName>
                                        </p:attrNameLst>
                                      </p:cBhvr>
                                      <p:to>
                                        <p:strVal val="hidden"/>
                                      </p:to>
                                    </p:set>
                                  </p:childTnLst>
                                </p:cTn>
                              </p:par>
                              <p:par>
                                <p:cTn id="48" presetID="37" presetClass="exit" presetSubtype="0" fill="hold" grpId="0" nodeType="withEffect">
                                  <p:stCondLst>
                                    <p:cond delay="0"/>
                                  </p:stCondLst>
                                  <p:childTnLst>
                                    <p:animEffect transition="out" filter="fade">
                                      <p:cBhvr>
                                        <p:cTn id="49" dur="1000"/>
                                        <p:tgtEl>
                                          <p:spTgt spid="20"/>
                                        </p:tgtEl>
                                      </p:cBhvr>
                                    </p:animEffect>
                                    <p:anim calcmode="lin" valueType="num">
                                      <p:cBhvr>
                                        <p:cTn id="50" dur="1000"/>
                                        <p:tgtEl>
                                          <p:spTgt spid="20"/>
                                        </p:tgtEl>
                                        <p:attrNameLst>
                                          <p:attrName>ppt_x</p:attrName>
                                        </p:attrNameLst>
                                      </p:cBhvr>
                                      <p:tavLst>
                                        <p:tav tm="0">
                                          <p:val>
                                            <p:strVal val="ppt_x"/>
                                          </p:val>
                                        </p:tav>
                                        <p:tav tm="100000">
                                          <p:val>
                                            <p:strVal val="ppt_x"/>
                                          </p:val>
                                        </p:tav>
                                      </p:tavLst>
                                    </p:anim>
                                    <p:anim calcmode="lin" valueType="num">
                                      <p:cBhvr>
                                        <p:cTn id="51" dur="100" decel="100000"/>
                                        <p:tgtEl>
                                          <p:spTgt spid="20"/>
                                        </p:tgtEl>
                                        <p:attrNameLst>
                                          <p:attrName>ppt_y</p:attrName>
                                        </p:attrNameLst>
                                      </p:cBhvr>
                                      <p:tavLst>
                                        <p:tav tm="0">
                                          <p:val>
                                            <p:strVal val="ppt_y"/>
                                          </p:val>
                                        </p:tav>
                                        <p:tav tm="100000">
                                          <p:val>
                                            <p:strVal val="ppt_y-.03"/>
                                          </p:val>
                                        </p:tav>
                                      </p:tavLst>
                                    </p:anim>
                                    <p:anim calcmode="lin" valueType="num">
                                      <p:cBhvr>
                                        <p:cTn id="52" dur="900" accel="100000">
                                          <p:stCondLst>
                                            <p:cond delay="100"/>
                                          </p:stCondLst>
                                        </p:cTn>
                                        <p:tgtEl>
                                          <p:spTgt spid="20"/>
                                        </p:tgtEl>
                                        <p:attrNameLst>
                                          <p:attrName>ppt_y</p:attrName>
                                        </p:attrNameLst>
                                      </p:cBhvr>
                                      <p:tavLst>
                                        <p:tav tm="0">
                                          <p:val>
                                            <p:strVal val="ppt_y"/>
                                          </p:val>
                                        </p:tav>
                                        <p:tav tm="100000">
                                          <p:val>
                                            <p:strVal val="ppt_y+1"/>
                                          </p:val>
                                        </p:tav>
                                      </p:tavLst>
                                    </p:anim>
                                    <p:set>
                                      <p:cBhvr>
                                        <p:cTn id="53" dur="1" fill="hold">
                                          <p:stCondLst>
                                            <p:cond delay="999"/>
                                          </p:stCondLst>
                                        </p:cTn>
                                        <p:tgtEl>
                                          <p:spTgt spid="20"/>
                                        </p:tgtEl>
                                        <p:attrNameLst>
                                          <p:attrName>style.visibility</p:attrName>
                                        </p:attrNameLst>
                                      </p:cBhvr>
                                      <p:to>
                                        <p:strVal val="hidden"/>
                                      </p:to>
                                    </p:set>
                                  </p:childTnLst>
                                </p:cTn>
                              </p:par>
                              <p:par>
                                <p:cTn id="54" presetID="37" presetClass="exit" presetSubtype="0" fill="hold" grpId="0" nodeType="withEffect">
                                  <p:stCondLst>
                                    <p:cond delay="0"/>
                                  </p:stCondLst>
                                  <p:childTnLst>
                                    <p:animEffect transition="out" filter="fade">
                                      <p:cBhvr>
                                        <p:cTn id="55" dur="1000"/>
                                        <p:tgtEl>
                                          <p:spTgt spid="21"/>
                                        </p:tgtEl>
                                      </p:cBhvr>
                                    </p:animEffect>
                                    <p:anim calcmode="lin" valueType="num">
                                      <p:cBhvr>
                                        <p:cTn id="56" dur="1000"/>
                                        <p:tgtEl>
                                          <p:spTgt spid="21"/>
                                        </p:tgtEl>
                                        <p:attrNameLst>
                                          <p:attrName>ppt_x</p:attrName>
                                        </p:attrNameLst>
                                      </p:cBhvr>
                                      <p:tavLst>
                                        <p:tav tm="0">
                                          <p:val>
                                            <p:strVal val="ppt_x"/>
                                          </p:val>
                                        </p:tav>
                                        <p:tav tm="100000">
                                          <p:val>
                                            <p:strVal val="ppt_x"/>
                                          </p:val>
                                        </p:tav>
                                      </p:tavLst>
                                    </p:anim>
                                    <p:anim calcmode="lin" valueType="num">
                                      <p:cBhvr>
                                        <p:cTn id="57" dur="100" decel="100000"/>
                                        <p:tgtEl>
                                          <p:spTgt spid="21"/>
                                        </p:tgtEl>
                                        <p:attrNameLst>
                                          <p:attrName>ppt_y</p:attrName>
                                        </p:attrNameLst>
                                      </p:cBhvr>
                                      <p:tavLst>
                                        <p:tav tm="0">
                                          <p:val>
                                            <p:strVal val="ppt_y"/>
                                          </p:val>
                                        </p:tav>
                                        <p:tav tm="100000">
                                          <p:val>
                                            <p:strVal val="ppt_y-.03"/>
                                          </p:val>
                                        </p:tav>
                                      </p:tavLst>
                                    </p:anim>
                                    <p:anim calcmode="lin" valueType="num">
                                      <p:cBhvr>
                                        <p:cTn id="58" dur="900" accel="100000">
                                          <p:stCondLst>
                                            <p:cond delay="100"/>
                                          </p:stCondLst>
                                        </p:cTn>
                                        <p:tgtEl>
                                          <p:spTgt spid="21"/>
                                        </p:tgtEl>
                                        <p:attrNameLst>
                                          <p:attrName>ppt_y</p:attrName>
                                        </p:attrNameLst>
                                      </p:cBhvr>
                                      <p:tavLst>
                                        <p:tav tm="0">
                                          <p:val>
                                            <p:strVal val="ppt_y"/>
                                          </p:val>
                                        </p:tav>
                                        <p:tav tm="100000">
                                          <p:val>
                                            <p:strVal val="ppt_y+1"/>
                                          </p:val>
                                        </p:tav>
                                      </p:tavLst>
                                    </p:anim>
                                    <p:set>
                                      <p:cBhvr>
                                        <p:cTn id="59" dur="1" fill="hold">
                                          <p:stCondLst>
                                            <p:cond delay="999"/>
                                          </p:stCondLst>
                                        </p:cTn>
                                        <p:tgtEl>
                                          <p:spTgt spid="21"/>
                                        </p:tgtEl>
                                        <p:attrNameLst>
                                          <p:attrName>style.visibility</p:attrName>
                                        </p:attrNameLst>
                                      </p:cBhvr>
                                      <p:to>
                                        <p:strVal val="hidden"/>
                                      </p:to>
                                    </p:set>
                                  </p:childTnLst>
                                </p:cTn>
                              </p:par>
                              <p:par>
                                <p:cTn id="60" presetID="37" presetClass="exit" presetSubtype="0" fill="hold" grpId="0" nodeType="withEffect">
                                  <p:stCondLst>
                                    <p:cond delay="0"/>
                                  </p:stCondLst>
                                  <p:childTnLst>
                                    <p:animEffect transition="out" filter="fade">
                                      <p:cBhvr>
                                        <p:cTn id="61" dur="1000"/>
                                        <p:tgtEl>
                                          <p:spTgt spid="18"/>
                                        </p:tgtEl>
                                      </p:cBhvr>
                                    </p:animEffect>
                                    <p:anim calcmode="lin" valueType="num">
                                      <p:cBhvr>
                                        <p:cTn id="62" dur="1000"/>
                                        <p:tgtEl>
                                          <p:spTgt spid="18"/>
                                        </p:tgtEl>
                                        <p:attrNameLst>
                                          <p:attrName>ppt_x</p:attrName>
                                        </p:attrNameLst>
                                      </p:cBhvr>
                                      <p:tavLst>
                                        <p:tav tm="0">
                                          <p:val>
                                            <p:strVal val="ppt_x"/>
                                          </p:val>
                                        </p:tav>
                                        <p:tav tm="100000">
                                          <p:val>
                                            <p:strVal val="ppt_x"/>
                                          </p:val>
                                        </p:tav>
                                      </p:tavLst>
                                    </p:anim>
                                    <p:anim calcmode="lin" valueType="num">
                                      <p:cBhvr>
                                        <p:cTn id="63" dur="100" decel="100000"/>
                                        <p:tgtEl>
                                          <p:spTgt spid="18"/>
                                        </p:tgtEl>
                                        <p:attrNameLst>
                                          <p:attrName>ppt_y</p:attrName>
                                        </p:attrNameLst>
                                      </p:cBhvr>
                                      <p:tavLst>
                                        <p:tav tm="0">
                                          <p:val>
                                            <p:strVal val="ppt_y"/>
                                          </p:val>
                                        </p:tav>
                                        <p:tav tm="100000">
                                          <p:val>
                                            <p:strVal val="ppt_y-.03"/>
                                          </p:val>
                                        </p:tav>
                                      </p:tavLst>
                                    </p:anim>
                                    <p:anim calcmode="lin" valueType="num">
                                      <p:cBhvr>
                                        <p:cTn id="64" dur="900" accel="100000">
                                          <p:stCondLst>
                                            <p:cond delay="100"/>
                                          </p:stCondLst>
                                        </p:cTn>
                                        <p:tgtEl>
                                          <p:spTgt spid="18"/>
                                        </p:tgtEl>
                                        <p:attrNameLst>
                                          <p:attrName>ppt_y</p:attrName>
                                        </p:attrNameLst>
                                      </p:cBhvr>
                                      <p:tavLst>
                                        <p:tav tm="0">
                                          <p:val>
                                            <p:strVal val="ppt_y"/>
                                          </p:val>
                                        </p:tav>
                                        <p:tav tm="100000">
                                          <p:val>
                                            <p:strVal val="ppt_y+1"/>
                                          </p:val>
                                        </p:tav>
                                      </p:tavLst>
                                    </p:anim>
                                    <p:set>
                                      <p:cBhvr>
                                        <p:cTn id="65" dur="1" fill="hold">
                                          <p:stCondLst>
                                            <p:cond delay="999"/>
                                          </p:stCondLst>
                                        </p:cTn>
                                        <p:tgtEl>
                                          <p:spTgt spid="18"/>
                                        </p:tgtEl>
                                        <p:attrNameLst>
                                          <p:attrName>style.visibility</p:attrName>
                                        </p:attrNameLst>
                                      </p:cBhvr>
                                      <p:to>
                                        <p:strVal val="hidden"/>
                                      </p:to>
                                    </p:set>
                                  </p:childTnLst>
                                </p:cTn>
                              </p:par>
                              <p:par>
                                <p:cTn id="66" presetID="37" presetClass="exit" presetSubtype="0" fill="hold" grpId="0" nodeType="withEffect">
                                  <p:stCondLst>
                                    <p:cond delay="0"/>
                                  </p:stCondLst>
                                  <p:childTnLst>
                                    <p:animEffect transition="out" filter="fade">
                                      <p:cBhvr>
                                        <p:cTn id="67" dur="1000"/>
                                        <p:tgtEl>
                                          <p:spTgt spid="17"/>
                                        </p:tgtEl>
                                      </p:cBhvr>
                                    </p:animEffect>
                                    <p:anim calcmode="lin" valueType="num">
                                      <p:cBhvr>
                                        <p:cTn id="68" dur="1000"/>
                                        <p:tgtEl>
                                          <p:spTgt spid="17"/>
                                        </p:tgtEl>
                                        <p:attrNameLst>
                                          <p:attrName>ppt_x</p:attrName>
                                        </p:attrNameLst>
                                      </p:cBhvr>
                                      <p:tavLst>
                                        <p:tav tm="0">
                                          <p:val>
                                            <p:strVal val="ppt_x"/>
                                          </p:val>
                                        </p:tav>
                                        <p:tav tm="100000">
                                          <p:val>
                                            <p:strVal val="ppt_x"/>
                                          </p:val>
                                        </p:tav>
                                      </p:tavLst>
                                    </p:anim>
                                    <p:anim calcmode="lin" valueType="num">
                                      <p:cBhvr>
                                        <p:cTn id="69" dur="100" decel="100000"/>
                                        <p:tgtEl>
                                          <p:spTgt spid="17"/>
                                        </p:tgtEl>
                                        <p:attrNameLst>
                                          <p:attrName>ppt_y</p:attrName>
                                        </p:attrNameLst>
                                      </p:cBhvr>
                                      <p:tavLst>
                                        <p:tav tm="0">
                                          <p:val>
                                            <p:strVal val="ppt_y"/>
                                          </p:val>
                                        </p:tav>
                                        <p:tav tm="100000">
                                          <p:val>
                                            <p:strVal val="ppt_y-.03"/>
                                          </p:val>
                                        </p:tav>
                                      </p:tavLst>
                                    </p:anim>
                                    <p:anim calcmode="lin" valueType="num">
                                      <p:cBhvr>
                                        <p:cTn id="70" dur="900" accel="100000">
                                          <p:stCondLst>
                                            <p:cond delay="100"/>
                                          </p:stCondLst>
                                        </p:cTn>
                                        <p:tgtEl>
                                          <p:spTgt spid="17"/>
                                        </p:tgtEl>
                                        <p:attrNameLst>
                                          <p:attrName>ppt_y</p:attrName>
                                        </p:attrNameLst>
                                      </p:cBhvr>
                                      <p:tavLst>
                                        <p:tav tm="0">
                                          <p:val>
                                            <p:strVal val="ppt_y"/>
                                          </p:val>
                                        </p:tav>
                                        <p:tav tm="100000">
                                          <p:val>
                                            <p:strVal val="ppt_y+1"/>
                                          </p:val>
                                        </p:tav>
                                      </p:tavLst>
                                    </p:anim>
                                    <p:set>
                                      <p:cBhvr>
                                        <p:cTn id="71" dur="1" fill="hold">
                                          <p:stCondLst>
                                            <p:cond delay="999"/>
                                          </p:stCondLst>
                                        </p:cTn>
                                        <p:tgtEl>
                                          <p:spTgt spid="1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1000"/>
                                        <p:tgtEl>
                                          <p:spTgt spid="23"/>
                                        </p:tgtEl>
                                      </p:cBhvr>
                                    </p:animEffect>
                                    <p:anim calcmode="lin" valueType="num">
                                      <p:cBhvr>
                                        <p:cTn id="77" dur="1000" fill="hold"/>
                                        <p:tgtEl>
                                          <p:spTgt spid="23"/>
                                        </p:tgtEl>
                                        <p:attrNameLst>
                                          <p:attrName>ppt_x</p:attrName>
                                        </p:attrNameLst>
                                      </p:cBhvr>
                                      <p:tavLst>
                                        <p:tav tm="0">
                                          <p:val>
                                            <p:strVal val="#ppt_x"/>
                                          </p:val>
                                        </p:tav>
                                        <p:tav tm="100000">
                                          <p:val>
                                            <p:strVal val="#ppt_x"/>
                                          </p:val>
                                        </p:tav>
                                      </p:tavLst>
                                    </p:anim>
                                    <p:anim calcmode="lin" valueType="num">
                                      <p:cBhvr>
                                        <p:cTn id="7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2" grpId="0" animBg="1"/>
      <p:bldP spid="12" grpId="1" animBg="1"/>
      <p:bldP spid="20"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648663"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smtClean="0">
                <a:latin typeface="Garamond" pitchFamily="18" charset="0"/>
              </a:rPr>
              <a:t>Analyse des risques </a:t>
            </a:r>
            <a:endParaRPr lang="fr-FR" sz="2400" b="1" dirty="0">
              <a:latin typeface="Garamond" pitchFamily="18" charset="0"/>
            </a:endParaRPr>
          </a:p>
        </p:txBody>
      </p:sp>
      <p:grpSp>
        <p:nvGrpSpPr>
          <p:cNvPr id="11" name="Groupe 10"/>
          <p:cNvGrpSpPr/>
          <p:nvPr/>
        </p:nvGrpSpPr>
        <p:grpSpPr>
          <a:xfrm>
            <a:off x="274698" y="3230191"/>
            <a:ext cx="8594604" cy="2643210"/>
            <a:chOff x="428596" y="3500435"/>
            <a:chExt cx="8594604" cy="2643210"/>
          </a:xfrm>
        </p:grpSpPr>
        <p:grpSp>
          <p:nvGrpSpPr>
            <p:cNvPr id="12" name="Groupe 11"/>
            <p:cNvGrpSpPr>
              <a:grpSpLocks/>
            </p:cNvGrpSpPr>
            <p:nvPr/>
          </p:nvGrpSpPr>
          <p:grpSpPr bwMode="auto">
            <a:xfrm>
              <a:off x="3070335" y="3500435"/>
              <a:ext cx="5952865" cy="2643210"/>
              <a:chOff x="2051499" y="4130041"/>
              <a:chExt cx="6583482" cy="2516628"/>
            </a:xfrm>
          </p:grpSpPr>
          <p:sp>
            <p:nvSpPr>
              <p:cNvPr id="16" name="Flèche droite 15"/>
              <p:cNvSpPr>
                <a:spLocks noChangeArrowheads="1"/>
              </p:cNvSpPr>
              <p:nvPr/>
            </p:nvSpPr>
            <p:spPr bwMode="auto">
              <a:xfrm rot="2521431">
                <a:off x="2093678" y="5478514"/>
                <a:ext cx="705912" cy="345540"/>
              </a:xfrm>
              <a:prstGeom prst="rightArrow">
                <a:avLst>
                  <a:gd name="adj1" fmla="val 50000"/>
                  <a:gd name="adj2" fmla="val 75774"/>
                </a:avLst>
              </a:prstGeom>
              <a:solidFill>
                <a:srgbClr val="ECCA98"/>
              </a:solidFill>
              <a:ln w="25400" algn="ctr">
                <a:solidFill>
                  <a:srgbClr val="ECCA98"/>
                </a:solidFill>
                <a:miter lim="800000"/>
                <a:headEnd/>
                <a:tailEnd/>
              </a:ln>
            </p:spPr>
            <p:txBody>
              <a:bodyPr rot="10800000" vert="eaVe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defRPr/>
                </a:pPr>
                <a:endParaRPr lang="fr-FR" sz="2900" dirty="0">
                  <a:latin typeface="Arial MT" pitchFamily="50" charset="0"/>
                  <a:cs typeface="+mn-cs"/>
                </a:endParaRPr>
              </a:p>
            </p:txBody>
          </p:sp>
          <p:sp>
            <p:nvSpPr>
              <p:cNvPr id="17" name="Flèche droite 16"/>
              <p:cNvSpPr>
                <a:spLocks noChangeArrowheads="1"/>
              </p:cNvSpPr>
              <p:nvPr/>
            </p:nvSpPr>
            <p:spPr bwMode="auto">
              <a:xfrm rot="19635925">
                <a:off x="2051499" y="4506943"/>
                <a:ext cx="731889" cy="353352"/>
              </a:xfrm>
              <a:prstGeom prst="rightArrow">
                <a:avLst>
                  <a:gd name="adj1" fmla="val 50000"/>
                  <a:gd name="adj2" fmla="val 69792"/>
                </a:avLst>
              </a:prstGeom>
              <a:solidFill>
                <a:srgbClr val="ECCA98"/>
              </a:solidFill>
              <a:ln w="25400" algn="ctr">
                <a:solidFill>
                  <a:srgbClr val="ECCA98"/>
                </a:solidFill>
                <a:miter lim="800000"/>
                <a:headEnd/>
                <a:tailEnd/>
              </a:ln>
            </p:spPr>
            <p:txBody>
              <a:bodyPr vert="eaVert"/>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buFontTx/>
                  <a:buChar char="•"/>
                  <a:defRPr/>
                </a:pPr>
                <a:endParaRPr lang="fr-FR" sz="2900" dirty="0">
                  <a:latin typeface="Arial MT" pitchFamily="50" charset="0"/>
                  <a:cs typeface="+mn-cs"/>
                </a:endParaRPr>
              </a:p>
            </p:txBody>
          </p:sp>
          <p:sp>
            <p:nvSpPr>
              <p:cNvPr id="18" name="Rectangle à coins arrondis 17"/>
              <p:cNvSpPr/>
              <p:nvPr/>
            </p:nvSpPr>
            <p:spPr bwMode="auto">
              <a:xfrm>
                <a:off x="7267504" y="4878230"/>
                <a:ext cx="1367477" cy="587467"/>
              </a:xfrm>
              <a:prstGeom prst="roundRect">
                <a:avLst/>
              </a:prstGeom>
              <a:solidFill>
                <a:srgbClr val="F89EC7"/>
              </a:solidFill>
              <a:ln>
                <a:solidFill>
                  <a:srgbClr val="F89EC7"/>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defRPr/>
                </a:pPr>
                <a:r>
                  <a:rPr lang="fr-FR" sz="1400" b="1" dirty="0" smtClean="0">
                    <a:solidFill>
                      <a:schemeClr val="tx1"/>
                    </a:solidFill>
                    <a:latin typeface="Calibri" pitchFamily="34" charset="0"/>
                    <a:cs typeface="Calibri" pitchFamily="34" charset="0"/>
                  </a:rPr>
                  <a:t>Elaborer le plan d’action</a:t>
                </a:r>
              </a:p>
              <a:p>
                <a:pPr algn="ctr">
                  <a:spcBef>
                    <a:spcPct val="20000"/>
                  </a:spcBef>
                  <a:defRPr/>
                </a:pPr>
                <a:r>
                  <a:rPr lang="fr-FR" sz="1400" dirty="0" err="1" smtClean="0">
                    <a:solidFill>
                      <a:schemeClr val="bg1"/>
                    </a:solidFill>
                    <a:latin typeface="Calibri" pitchFamily="34" charset="0"/>
                    <a:cs typeface="Calibri" pitchFamily="34" charset="0"/>
                  </a:rPr>
                  <a:t>zz</a:t>
                </a:r>
                <a:endParaRPr lang="fr-FR" sz="1400" dirty="0">
                  <a:solidFill>
                    <a:schemeClr val="bg1"/>
                  </a:solidFill>
                  <a:latin typeface="Calibri" pitchFamily="34" charset="0"/>
                  <a:cs typeface="Calibri" pitchFamily="34" charset="0"/>
                </a:endParaRPr>
              </a:p>
            </p:txBody>
          </p:sp>
          <p:sp>
            <p:nvSpPr>
              <p:cNvPr id="19" name="Rectangle à coins arrondis 18"/>
              <p:cNvSpPr/>
              <p:nvPr/>
            </p:nvSpPr>
            <p:spPr bwMode="auto">
              <a:xfrm>
                <a:off x="5158935" y="4878226"/>
                <a:ext cx="1397516" cy="544134"/>
              </a:xfrm>
              <a:prstGeom prst="roundRect">
                <a:avLst/>
              </a:prstGeom>
              <a:solidFill>
                <a:srgbClr val="89FF89"/>
              </a:solidFill>
              <a:ln w="28575">
                <a:solidFill>
                  <a:srgbClr val="92D05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defRPr/>
                </a:pPr>
                <a:r>
                  <a:rPr lang="fr-FR" sz="1400" b="1" dirty="0" smtClean="0">
                    <a:solidFill>
                      <a:schemeClr val="bg2">
                        <a:lumMod val="10000"/>
                      </a:schemeClr>
                    </a:solidFill>
                    <a:latin typeface="Calibri" pitchFamily="34" charset="0"/>
                    <a:cs typeface="Calibri" pitchFamily="34" charset="0"/>
                  </a:rPr>
                  <a:t>Evaluer les risques</a:t>
                </a:r>
                <a:endParaRPr lang="fr-FR" sz="1400" b="1" dirty="0">
                  <a:solidFill>
                    <a:schemeClr val="bg2">
                      <a:lumMod val="10000"/>
                    </a:schemeClr>
                  </a:solidFill>
                  <a:latin typeface="Calibri" pitchFamily="34" charset="0"/>
                  <a:cs typeface="Calibri" pitchFamily="34" charset="0"/>
                </a:endParaRPr>
              </a:p>
            </p:txBody>
          </p:sp>
          <p:sp>
            <p:nvSpPr>
              <p:cNvPr id="20" name="Flèche droite 19"/>
              <p:cNvSpPr/>
              <p:nvPr/>
            </p:nvSpPr>
            <p:spPr bwMode="auto">
              <a:xfrm>
                <a:off x="6581730" y="4952489"/>
                <a:ext cx="685772" cy="395345"/>
              </a:xfrm>
              <a:prstGeom prst="rightArrow">
                <a:avLst/>
              </a:prstGeom>
              <a:solidFill>
                <a:srgbClr val="ECCA98"/>
              </a:solidFill>
              <a:ln>
                <a:solidFill>
                  <a:srgbClr val="ECCA98"/>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spcBef>
                    <a:spcPct val="20000"/>
                  </a:spcBef>
                  <a:buFontTx/>
                  <a:buChar char="•"/>
                  <a:defRPr/>
                </a:pPr>
                <a:endParaRPr lang="fr-FR" sz="2900">
                  <a:solidFill>
                    <a:srgbClr val="28144F"/>
                  </a:solidFill>
                  <a:latin typeface="Arial MT" pitchFamily="50" charset="0"/>
                </a:endParaRPr>
              </a:p>
            </p:txBody>
          </p:sp>
          <p:sp>
            <p:nvSpPr>
              <p:cNvPr id="21" name="Flèche droite 20"/>
              <p:cNvSpPr/>
              <p:nvPr/>
            </p:nvSpPr>
            <p:spPr bwMode="auto">
              <a:xfrm rot="18772244">
                <a:off x="4397691" y="5416641"/>
                <a:ext cx="837264" cy="459218"/>
              </a:xfrm>
              <a:prstGeom prst="rightArrow">
                <a:avLst/>
              </a:prstGeom>
              <a:solidFill>
                <a:srgbClr val="ECCA98"/>
              </a:solidFill>
              <a:ln>
                <a:solidFill>
                  <a:srgbClr val="ECCA98"/>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742950" lvl="1" indent="-285750">
                  <a:spcBef>
                    <a:spcPct val="20000"/>
                  </a:spcBef>
                  <a:buFontTx/>
                  <a:buChar char="•"/>
                  <a:defRPr/>
                </a:pPr>
                <a:endParaRPr lang="fr-FR" sz="2900">
                  <a:solidFill>
                    <a:srgbClr val="28144F"/>
                  </a:solidFill>
                  <a:latin typeface="Arial MT"/>
                  <a:cs typeface="Arial" charset="0"/>
                </a:endParaRPr>
              </a:p>
            </p:txBody>
          </p:sp>
          <p:sp>
            <p:nvSpPr>
              <p:cNvPr id="22" name="Flèche droite 21"/>
              <p:cNvSpPr/>
              <p:nvPr/>
            </p:nvSpPr>
            <p:spPr bwMode="auto">
              <a:xfrm rot="1807779">
                <a:off x="4358594" y="4542321"/>
                <a:ext cx="913812" cy="395346"/>
              </a:xfrm>
              <a:prstGeom prst="rightArrow">
                <a:avLst/>
              </a:prstGeom>
              <a:solidFill>
                <a:srgbClr val="ECCA98"/>
              </a:solidFill>
              <a:ln>
                <a:solidFill>
                  <a:srgbClr val="ECCA98"/>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spcBef>
                    <a:spcPct val="20000"/>
                  </a:spcBef>
                  <a:buFontTx/>
                  <a:buChar char="•"/>
                  <a:defRPr/>
                </a:pPr>
                <a:endParaRPr lang="fr-FR" sz="2900">
                  <a:solidFill>
                    <a:srgbClr val="28144F"/>
                  </a:solidFill>
                  <a:latin typeface="Arial MT" pitchFamily="50" charset="0"/>
                </a:endParaRPr>
              </a:p>
            </p:txBody>
          </p:sp>
          <p:sp>
            <p:nvSpPr>
              <p:cNvPr id="23" name="Rectangle à coins arrondis 22"/>
              <p:cNvSpPr/>
              <p:nvPr/>
            </p:nvSpPr>
            <p:spPr bwMode="auto">
              <a:xfrm>
                <a:off x="2727184" y="4130041"/>
                <a:ext cx="1854122" cy="608103"/>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Bef>
                    <a:spcPct val="20000"/>
                  </a:spcBef>
                  <a:defRPr/>
                </a:pPr>
                <a:r>
                  <a:rPr lang="fr-FR" sz="1400" b="1" dirty="0">
                    <a:solidFill>
                      <a:schemeClr val="bg2">
                        <a:lumMod val="10000"/>
                      </a:schemeClr>
                    </a:solidFill>
                    <a:latin typeface="Calibri" pitchFamily="34" charset="0"/>
                    <a:cs typeface="Calibri" pitchFamily="34" charset="0"/>
                  </a:rPr>
                  <a:t>Identifier les principaux enjeux </a:t>
                </a:r>
              </a:p>
            </p:txBody>
          </p:sp>
          <p:sp>
            <p:nvSpPr>
              <p:cNvPr id="24" name="Rectangle à coins arrondis 23"/>
              <p:cNvSpPr/>
              <p:nvPr/>
            </p:nvSpPr>
            <p:spPr bwMode="auto">
              <a:xfrm>
                <a:off x="2722420" y="5762444"/>
                <a:ext cx="1858884" cy="88422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Bef>
                    <a:spcPct val="20000"/>
                  </a:spcBef>
                  <a:defRPr/>
                </a:pPr>
                <a:r>
                  <a:rPr lang="fr-FR" sz="1400" b="1" dirty="0" smtClean="0">
                    <a:solidFill>
                      <a:schemeClr val="bg2">
                        <a:lumMod val="10000"/>
                      </a:schemeClr>
                    </a:solidFill>
                    <a:latin typeface="Calibri" pitchFamily="34" charset="0"/>
                    <a:cs typeface="Calibri" pitchFamily="34" charset="0"/>
                  </a:rPr>
                  <a:t> Auditer les services de sécurité</a:t>
                </a:r>
                <a:endParaRPr lang="fr-FR" sz="1400" b="1" dirty="0">
                  <a:solidFill>
                    <a:schemeClr val="bg2">
                      <a:lumMod val="10000"/>
                    </a:schemeClr>
                  </a:solidFill>
                  <a:latin typeface="Calibri" pitchFamily="34" charset="0"/>
                  <a:cs typeface="Calibri" pitchFamily="34" charset="0"/>
                </a:endParaRPr>
              </a:p>
            </p:txBody>
          </p:sp>
        </p:grpSp>
        <p:sp>
          <p:nvSpPr>
            <p:cNvPr id="13" name="Flèche droite 12"/>
            <p:cNvSpPr/>
            <p:nvPr/>
          </p:nvSpPr>
          <p:spPr bwMode="auto">
            <a:xfrm>
              <a:off x="1500166" y="4429132"/>
              <a:ext cx="620084" cy="415231"/>
            </a:xfrm>
            <a:prstGeom prst="rightArrow">
              <a:avLst/>
            </a:prstGeom>
            <a:solidFill>
              <a:srgbClr val="ECCA98"/>
            </a:solidFill>
            <a:ln>
              <a:solidFill>
                <a:srgbClr val="ECCA98"/>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spcBef>
                  <a:spcPct val="20000"/>
                </a:spcBef>
                <a:buFontTx/>
                <a:buChar char="•"/>
                <a:defRPr/>
              </a:pPr>
              <a:endParaRPr lang="fr-FR" sz="2900">
                <a:solidFill>
                  <a:srgbClr val="28144F"/>
                </a:solidFill>
                <a:latin typeface="Arial MT" pitchFamily="50" charset="0"/>
              </a:endParaRPr>
            </a:p>
          </p:txBody>
        </p:sp>
        <p:sp>
          <p:nvSpPr>
            <p:cNvPr id="14" name="Rectangle à coins arrondis 13"/>
            <p:cNvSpPr/>
            <p:nvPr/>
          </p:nvSpPr>
          <p:spPr bwMode="auto">
            <a:xfrm>
              <a:off x="2071671" y="4286256"/>
              <a:ext cx="1143008" cy="57150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defRPr/>
              </a:pPr>
              <a:r>
                <a:rPr lang="fr-FR" sz="1400" b="1" dirty="0" smtClean="0">
                  <a:solidFill>
                    <a:schemeClr val="bg2">
                      <a:lumMod val="10000"/>
                    </a:schemeClr>
                  </a:solidFill>
                  <a:latin typeface="Calibri" pitchFamily="34" charset="0"/>
                  <a:cs typeface="Calibri" pitchFamily="34" charset="0"/>
                </a:rPr>
                <a:t>Classifier les actifs</a:t>
              </a:r>
              <a:endParaRPr lang="fr-FR" sz="1400" b="1" dirty="0">
                <a:solidFill>
                  <a:schemeClr val="bg2">
                    <a:lumMod val="10000"/>
                  </a:schemeClr>
                </a:solidFill>
                <a:latin typeface="Calibri" pitchFamily="34" charset="0"/>
                <a:cs typeface="Calibri" pitchFamily="34" charset="0"/>
              </a:endParaRPr>
            </a:p>
          </p:txBody>
        </p:sp>
        <p:sp>
          <p:nvSpPr>
            <p:cNvPr id="15" name="Rectangle à coins arrondis 14"/>
            <p:cNvSpPr/>
            <p:nvPr/>
          </p:nvSpPr>
          <p:spPr bwMode="auto">
            <a:xfrm>
              <a:off x="428596" y="4286256"/>
              <a:ext cx="1120775" cy="571504"/>
            </a:xfrm>
            <a:prstGeom prst="roundRect">
              <a:avLst/>
            </a:prstGeom>
            <a:solidFill>
              <a:srgbClr val="FEE786"/>
            </a:solidFill>
            <a:ln w="28575">
              <a:solidFill>
                <a:srgbClr val="FFC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defRPr/>
              </a:pPr>
              <a:r>
                <a:rPr lang="fr-FR" sz="1400" b="1" dirty="0" smtClean="0">
                  <a:solidFill>
                    <a:schemeClr val="bg2">
                      <a:lumMod val="10000"/>
                    </a:schemeClr>
                  </a:solidFill>
                  <a:latin typeface="Calibri" pitchFamily="34" charset="0"/>
                  <a:cs typeface="Calibri" pitchFamily="34" charset="0"/>
                </a:rPr>
                <a:t>Identifier les actifs</a:t>
              </a:r>
              <a:endParaRPr lang="fr-FR" sz="1400" b="1" dirty="0">
                <a:solidFill>
                  <a:schemeClr val="bg2">
                    <a:lumMod val="10000"/>
                  </a:schemeClr>
                </a:solidFill>
                <a:latin typeface="Calibri" pitchFamily="34" charset="0"/>
                <a:cs typeface="Calibri" pitchFamily="34" charset="0"/>
              </a:endParaRPr>
            </a:p>
          </p:txBody>
        </p:sp>
      </p:grpSp>
      <p:sp>
        <p:nvSpPr>
          <p:cNvPr id="33" name="ZoneTexte 32"/>
          <p:cNvSpPr txBox="1"/>
          <p:nvPr/>
        </p:nvSpPr>
        <p:spPr>
          <a:xfrm>
            <a:off x="475455" y="1700808"/>
            <a:ext cx="7840961" cy="461665"/>
          </a:xfrm>
          <a:prstGeom prst="rect">
            <a:avLst/>
          </a:prstGeom>
          <a:noFill/>
        </p:spPr>
        <p:txBody>
          <a:bodyPr wrap="square" rtlCol="0">
            <a:spAutoFit/>
          </a:bodyPr>
          <a:lstStyle/>
          <a:p>
            <a:r>
              <a:rPr lang="fr-FR" sz="2400" dirty="0" smtClean="0">
                <a:latin typeface="Bell MT" pitchFamily="18" charset="0"/>
              </a:rPr>
              <a:t>MEHARI  : Méthode harmonisée d’analyse des risques </a:t>
            </a:r>
            <a:endParaRPr lang="fr-FR" sz="2400" dirty="0">
              <a:latin typeface="Bell MT" pitchFamily="18" charset="0"/>
            </a:endParaRPr>
          </a:p>
        </p:txBody>
      </p:sp>
      <p:sp>
        <p:nvSpPr>
          <p:cNvPr id="34" name="Ellipse 33"/>
          <p:cNvSpPr/>
          <p:nvPr/>
        </p:nvSpPr>
        <p:spPr>
          <a:xfrm>
            <a:off x="638998" y="3549536"/>
            <a:ext cx="396044" cy="32128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b="1" dirty="0" smtClean="0"/>
              <a:t>1</a:t>
            </a:r>
            <a:endParaRPr lang="fr-FR" b="1" dirty="0"/>
          </a:p>
        </p:txBody>
      </p:sp>
      <p:sp>
        <p:nvSpPr>
          <p:cNvPr id="35" name="Ellipse 34"/>
          <p:cNvSpPr/>
          <p:nvPr/>
        </p:nvSpPr>
        <p:spPr>
          <a:xfrm>
            <a:off x="2254728" y="3549536"/>
            <a:ext cx="396044" cy="32128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b="1" dirty="0" smtClean="0"/>
              <a:t>2</a:t>
            </a:r>
            <a:endParaRPr lang="fr-FR" b="1" dirty="0"/>
          </a:p>
        </p:txBody>
      </p:sp>
      <p:sp>
        <p:nvSpPr>
          <p:cNvPr id="36" name="Ellipse 35"/>
          <p:cNvSpPr/>
          <p:nvPr/>
        </p:nvSpPr>
        <p:spPr>
          <a:xfrm>
            <a:off x="4161131" y="2741150"/>
            <a:ext cx="396044" cy="32128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b="1" dirty="0" smtClean="0"/>
              <a:t>3</a:t>
            </a:r>
            <a:endParaRPr lang="fr-FR" b="1" dirty="0"/>
          </a:p>
        </p:txBody>
      </p:sp>
      <p:sp>
        <p:nvSpPr>
          <p:cNvPr id="37" name="Ellipse 36"/>
          <p:cNvSpPr/>
          <p:nvPr/>
        </p:nvSpPr>
        <p:spPr>
          <a:xfrm>
            <a:off x="6160022" y="3535853"/>
            <a:ext cx="396044" cy="32128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b="1" dirty="0" smtClean="0"/>
              <a:t>4</a:t>
            </a:r>
            <a:endParaRPr lang="fr-FR" b="1" dirty="0"/>
          </a:p>
        </p:txBody>
      </p:sp>
      <p:sp>
        <p:nvSpPr>
          <p:cNvPr id="38" name="Ellipse 37"/>
          <p:cNvSpPr/>
          <p:nvPr/>
        </p:nvSpPr>
        <p:spPr>
          <a:xfrm>
            <a:off x="8053035" y="3483879"/>
            <a:ext cx="396044" cy="32128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b="1" dirty="0" smtClean="0"/>
              <a:t>5</a:t>
            </a:r>
            <a:endParaRPr lang="fr-FR" b="1" dirty="0"/>
          </a:p>
        </p:txBody>
      </p:sp>
      <p:sp>
        <p:nvSpPr>
          <p:cNvPr id="39" name="ZoneTexte 38"/>
          <p:cNvSpPr txBox="1"/>
          <p:nvPr/>
        </p:nvSpPr>
        <p:spPr>
          <a:xfrm>
            <a:off x="446152" y="2258365"/>
            <a:ext cx="3333760" cy="738664"/>
          </a:xfrm>
          <a:prstGeom prst="rect">
            <a:avLst/>
          </a:prstGeom>
          <a:noFill/>
        </p:spPr>
        <p:txBody>
          <a:bodyPr wrap="square" rtlCol="0">
            <a:spAutoFit/>
          </a:bodyPr>
          <a:lstStyle/>
          <a:p>
            <a:r>
              <a:rPr lang="fr-FR" sz="2400" b="1" dirty="0">
                <a:latin typeface="Bell MT" pitchFamily="18" charset="0"/>
              </a:rPr>
              <a:t>Démarche </a:t>
            </a:r>
            <a:r>
              <a:rPr lang="fr-FR" sz="2400" b="1" dirty="0" smtClean="0">
                <a:latin typeface="Bell MT" pitchFamily="18" charset="0"/>
              </a:rPr>
              <a:t>MEHARI: </a:t>
            </a:r>
            <a:endParaRPr lang="fr-FR" sz="2400" b="1" dirty="0">
              <a:latin typeface="Bell MT" pitchFamily="18" charset="0"/>
            </a:endParaRPr>
          </a:p>
          <a:p>
            <a:endParaRPr lang="fr-FR" dirty="0"/>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15</a:t>
            </a:fld>
            <a:endParaRPr lang="fr-FR"/>
          </a:p>
        </p:txBody>
      </p:sp>
    </p:spTree>
    <p:extLst>
      <p:ext uri="{BB962C8B-B14F-4D97-AF65-F5344CB8AC3E}">
        <p14:creationId xmlns:p14="http://schemas.microsoft.com/office/powerpoint/2010/main" val="1731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580">
                                          <p:stCondLst>
                                            <p:cond delay="0"/>
                                          </p:stCondLst>
                                        </p:cTn>
                                        <p:tgtEl>
                                          <p:spTgt spid="35"/>
                                        </p:tgtEl>
                                      </p:cBhvr>
                                    </p:animEffect>
                                    <p:anim calcmode="lin" valueType="num">
                                      <p:cBhvr>
                                        <p:cTn id="26"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31" dur="26">
                                          <p:stCondLst>
                                            <p:cond delay="650"/>
                                          </p:stCondLst>
                                        </p:cTn>
                                        <p:tgtEl>
                                          <p:spTgt spid="35"/>
                                        </p:tgtEl>
                                      </p:cBhvr>
                                      <p:to x="100000" y="60000"/>
                                    </p:animScale>
                                    <p:animScale>
                                      <p:cBhvr>
                                        <p:cTn id="32" dur="166" decel="50000">
                                          <p:stCondLst>
                                            <p:cond delay="676"/>
                                          </p:stCondLst>
                                        </p:cTn>
                                        <p:tgtEl>
                                          <p:spTgt spid="35"/>
                                        </p:tgtEl>
                                      </p:cBhvr>
                                      <p:to x="100000" y="100000"/>
                                    </p:animScale>
                                    <p:animScale>
                                      <p:cBhvr>
                                        <p:cTn id="33" dur="26">
                                          <p:stCondLst>
                                            <p:cond delay="1312"/>
                                          </p:stCondLst>
                                        </p:cTn>
                                        <p:tgtEl>
                                          <p:spTgt spid="35"/>
                                        </p:tgtEl>
                                      </p:cBhvr>
                                      <p:to x="100000" y="80000"/>
                                    </p:animScale>
                                    <p:animScale>
                                      <p:cBhvr>
                                        <p:cTn id="34" dur="166" decel="50000">
                                          <p:stCondLst>
                                            <p:cond delay="1338"/>
                                          </p:stCondLst>
                                        </p:cTn>
                                        <p:tgtEl>
                                          <p:spTgt spid="35"/>
                                        </p:tgtEl>
                                      </p:cBhvr>
                                      <p:to x="100000" y="100000"/>
                                    </p:animScale>
                                    <p:animScale>
                                      <p:cBhvr>
                                        <p:cTn id="35" dur="26">
                                          <p:stCondLst>
                                            <p:cond delay="1642"/>
                                          </p:stCondLst>
                                        </p:cTn>
                                        <p:tgtEl>
                                          <p:spTgt spid="35"/>
                                        </p:tgtEl>
                                      </p:cBhvr>
                                      <p:to x="100000" y="90000"/>
                                    </p:animScale>
                                    <p:animScale>
                                      <p:cBhvr>
                                        <p:cTn id="36" dur="166" decel="50000">
                                          <p:stCondLst>
                                            <p:cond delay="1668"/>
                                          </p:stCondLst>
                                        </p:cTn>
                                        <p:tgtEl>
                                          <p:spTgt spid="35"/>
                                        </p:tgtEl>
                                      </p:cBhvr>
                                      <p:to x="100000" y="100000"/>
                                    </p:animScale>
                                    <p:animScale>
                                      <p:cBhvr>
                                        <p:cTn id="37" dur="26">
                                          <p:stCondLst>
                                            <p:cond delay="1808"/>
                                          </p:stCondLst>
                                        </p:cTn>
                                        <p:tgtEl>
                                          <p:spTgt spid="35"/>
                                        </p:tgtEl>
                                      </p:cBhvr>
                                      <p:to x="100000" y="95000"/>
                                    </p:animScale>
                                    <p:animScale>
                                      <p:cBhvr>
                                        <p:cTn id="38" dur="166" decel="50000">
                                          <p:stCondLst>
                                            <p:cond delay="1834"/>
                                          </p:stCondLst>
                                        </p:cTn>
                                        <p:tgtEl>
                                          <p:spTgt spid="3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80">
                                          <p:stCondLst>
                                            <p:cond delay="0"/>
                                          </p:stCondLst>
                                        </p:cTn>
                                        <p:tgtEl>
                                          <p:spTgt spid="36"/>
                                        </p:tgtEl>
                                      </p:cBhvr>
                                    </p:animEffect>
                                    <p:anim calcmode="lin" valueType="num">
                                      <p:cBhvr>
                                        <p:cTn id="4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49" dur="26">
                                          <p:stCondLst>
                                            <p:cond delay="650"/>
                                          </p:stCondLst>
                                        </p:cTn>
                                        <p:tgtEl>
                                          <p:spTgt spid="36"/>
                                        </p:tgtEl>
                                      </p:cBhvr>
                                      <p:to x="100000" y="60000"/>
                                    </p:animScale>
                                    <p:animScale>
                                      <p:cBhvr>
                                        <p:cTn id="50" dur="166" decel="50000">
                                          <p:stCondLst>
                                            <p:cond delay="676"/>
                                          </p:stCondLst>
                                        </p:cTn>
                                        <p:tgtEl>
                                          <p:spTgt spid="36"/>
                                        </p:tgtEl>
                                      </p:cBhvr>
                                      <p:to x="100000" y="100000"/>
                                    </p:animScale>
                                    <p:animScale>
                                      <p:cBhvr>
                                        <p:cTn id="51" dur="26">
                                          <p:stCondLst>
                                            <p:cond delay="1312"/>
                                          </p:stCondLst>
                                        </p:cTn>
                                        <p:tgtEl>
                                          <p:spTgt spid="36"/>
                                        </p:tgtEl>
                                      </p:cBhvr>
                                      <p:to x="100000" y="80000"/>
                                    </p:animScale>
                                    <p:animScale>
                                      <p:cBhvr>
                                        <p:cTn id="52" dur="166" decel="50000">
                                          <p:stCondLst>
                                            <p:cond delay="1338"/>
                                          </p:stCondLst>
                                        </p:cTn>
                                        <p:tgtEl>
                                          <p:spTgt spid="36"/>
                                        </p:tgtEl>
                                      </p:cBhvr>
                                      <p:to x="100000" y="100000"/>
                                    </p:animScale>
                                    <p:animScale>
                                      <p:cBhvr>
                                        <p:cTn id="53" dur="26">
                                          <p:stCondLst>
                                            <p:cond delay="1642"/>
                                          </p:stCondLst>
                                        </p:cTn>
                                        <p:tgtEl>
                                          <p:spTgt spid="36"/>
                                        </p:tgtEl>
                                      </p:cBhvr>
                                      <p:to x="100000" y="90000"/>
                                    </p:animScale>
                                    <p:animScale>
                                      <p:cBhvr>
                                        <p:cTn id="54" dur="166" decel="50000">
                                          <p:stCondLst>
                                            <p:cond delay="1668"/>
                                          </p:stCondLst>
                                        </p:cTn>
                                        <p:tgtEl>
                                          <p:spTgt spid="36"/>
                                        </p:tgtEl>
                                      </p:cBhvr>
                                      <p:to x="100000" y="100000"/>
                                    </p:animScale>
                                    <p:animScale>
                                      <p:cBhvr>
                                        <p:cTn id="55" dur="26">
                                          <p:stCondLst>
                                            <p:cond delay="1808"/>
                                          </p:stCondLst>
                                        </p:cTn>
                                        <p:tgtEl>
                                          <p:spTgt spid="36"/>
                                        </p:tgtEl>
                                      </p:cBhvr>
                                      <p:to x="100000" y="95000"/>
                                    </p:animScale>
                                    <p:animScale>
                                      <p:cBhvr>
                                        <p:cTn id="56" dur="166" decel="50000">
                                          <p:stCondLst>
                                            <p:cond delay="1834"/>
                                          </p:stCondLst>
                                        </p:cTn>
                                        <p:tgtEl>
                                          <p:spTgt spid="36"/>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80">
                                          <p:stCondLst>
                                            <p:cond delay="0"/>
                                          </p:stCondLst>
                                        </p:cTn>
                                        <p:tgtEl>
                                          <p:spTgt spid="37"/>
                                        </p:tgtEl>
                                      </p:cBhvr>
                                    </p:animEffect>
                                    <p:anim calcmode="lin" valueType="num">
                                      <p:cBhvr>
                                        <p:cTn id="6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67" dur="26">
                                          <p:stCondLst>
                                            <p:cond delay="650"/>
                                          </p:stCondLst>
                                        </p:cTn>
                                        <p:tgtEl>
                                          <p:spTgt spid="37"/>
                                        </p:tgtEl>
                                      </p:cBhvr>
                                      <p:to x="100000" y="60000"/>
                                    </p:animScale>
                                    <p:animScale>
                                      <p:cBhvr>
                                        <p:cTn id="68" dur="166" decel="50000">
                                          <p:stCondLst>
                                            <p:cond delay="676"/>
                                          </p:stCondLst>
                                        </p:cTn>
                                        <p:tgtEl>
                                          <p:spTgt spid="37"/>
                                        </p:tgtEl>
                                      </p:cBhvr>
                                      <p:to x="100000" y="100000"/>
                                    </p:animScale>
                                    <p:animScale>
                                      <p:cBhvr>
                                        <p:cTn id="69" dur="26">
                                          <p:stCondLst>
                                            <p:cond delay="1312"/>
                                          </p:stCondLst>
                                        </p:cTn>
                                        <p:tgtEl>
                                          <p:spTgt spid="37"/>
                                        </p:tgtEl>
                                      </p:cBhvr>
                                      <p:to x="100000" y="80000"/>
                                    </p:animScale>
                                    <p:animScale>
                                      <p:cBhvr>
                                        <p:cTn id="70" dur="166" decel="50000">
                                          <p:stCondLst>
                                            <p:cond delay="1338"/>
                                          </p:stCondLst>
                                        </p:cTn>
                                        <p:tgtEl>
                                          <p:spTgt spid="37"/>
                                        </p:tgtEl>
                                      </p:cBhvr>
                                      <p:to x="100000" y="100000"/>
                                    </p:animScale>
                                    <p:animScale>
                                      <p:cBhvr>
                                        <p:cTn id="71" dur="26">
                                          <p:stCondLst>
                                            <p:cond delay="1642"/>
                                          </p:stCondLst>
                                        </p:cTn>
                                        <p:tgtEl>
                                          <p:spTgt spid="37"/>
                                        </p:tgtEl>
                                      </p:cBhvr>
                                      <p:to x="100000" y="90000"/>
                                    </p:animScale>
                                    <p:animScale>
                                      <p:cBhvr>
                                        <p:cTn id="72" dur="166" decel="50000">
                                          <p:stCondLst>
                                            <p:cond delay="1668"/>
                                          </p:stCondLst>
                                        </p:cTn>
                                        <p:tgtEl>
                                          <p:spTgt spid="37"/>
                                        </p:tgtEl>
                                      </p:cBhvr>
                                      <p:to x="100000" y="100000"/>
                                    </p:animScale>
                                    <p:animScale>
                                      <p:cBhvr>
                                        <p:cTn id="73" dur="26">
                                          <p:stCondLst>
                                            <p:cond delay="1808"/>
                                          </p:stCondLst>
                                        </p:cTn>
                                        <p:tgtEl>
                                          <p:spTgt spid="37"/>
                                        </p:tgtEl>
                                      </p:cBhvr>
                                      <p:to x="100000" y="95000"/>
                                    </p:animScale>
                                    <p:animScale>
                                      <p:cBhvr>
                                        <p:cTn id="74" dur="166" decel="50000">
                                          <p:stCondLst>
                                            <p:cond delay="1834"/>
                                          </p:stCondLst>
                                        </p:cTn>
                                        <p:tgtEl>
                                          <p:spTgt spid="37"/>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down)">
                                      <p:cBhvr>
                                        <p:cTn id="79" dur="580">
                                          <p:stCondLst>
                                            <p:cond delay="0"/>
                                          </p:stCondLst>
                                        </p:cTn>
                                        <p:tgtEl>
                                          <p:spTgt spid="38"/>
                                        </p:tgtEl>
                                      </p:cBhvr>
                                    </p:animEffect>
                                    <p:anim calcmode="lin" valueType="num">
                                      <p:cBhvr>
                                        <p:cTn id="80"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85" dur="26">
                                          <p:stCondLst>
                                            <p:cond delay="650"/>
                                          </p:stCondLst>
                                        </p:cTn>
                                        <p:tgtEl>
                                          <p:spTgt spid="38"/>
                                        </p:tgtEl>
                                      </p:cBhvr>
                                      <p:to x="100000" y="60000"/>
                                    </p:animScale>
                                    <p:animScale>
                                      <p:cBhvr>
                                        <p:cTn id="86" dur="166" decel="50000">
                                          <p:stCondLst>
                                            <p:cond delay="676"/>
                                          </p:stCondLst>
                                        </p:cTn>
                                        <p:tgtEl>
                                          <p:spTgt spid="38"/>
                                        </p:tgtEl>
                                      </p:cBhvr>
                                      <p:to x="100000" y="100000"/>
                                    </p:animScale>
                                    <p:animScale>
                                      <p:cBhvr>
                                        <p:cTn id="87" dur="26">
                                          <p:stCondLst>
                                            <p:cond delay="1312"/>
                                          </p:stCondLst>
                                        </p:cTn>
                                        <p:tgtEl>
                                          <p:spTgt spid="38"/>
                                        </p:tgtEl>
                                      </p:cBhvr>
                                      <p:to x="100000" y="80000"/>
                                    </p:animScale>
                                    <p:animScale>
                                      <p:cBhvr>
                                        <p:cTn id="88" dur="166" decel="50000">
                                          <p:stCondLst>
                                            <p:cond delay="1338"/>
                                          </p:stCondLst>
                                        </p:cTn>
                                        <p:tgtEl>
                                          <p:spTgt spid="38"/>
                                        </p:tgtEl>
                                      </p:cBhvr>
                                      <p:to x="100000" y="100000"/>
                                    </p:animScale>
                                    <p:animScale>
                                      <p:cBhvr>
                                        <p:cTn id="89" dur="26">
                                          <p:stCondLst>
                                            <p:cond delay="1642"/>
                                          </p:stCondLst>
                                        </p:cTn>
                                        <p:tgtEl>
                                          <p:spTgt spid="38"/>
                                        </p:tgtEl>
                                      </p:cBhvr>
                                      <p:to x="100000" y="90000"/>
                                    </p:animScale>
                                    <p:animScale>
                                      <p:cBhvr>
                                        <p:cTn id="90" dur="166" decel="50000">
                                          <p:stCondLst>
                                            <p:cond delay="1668"/>
                                          </p:stCondLst>
                                        </p:cTn>
                                        <p:tgtEl>
                                          <p:spTgt spid="38"/>
                                        </p:tgtEl>
                                      </p:cBhvr>
                                      <p:to x="100000" y="100000"/>
                                    </p:animScale>
                                    <p:animScale>
                                      <p:cBhvr>
                                        <p:cTn id="91" dur="26">
                                          <p:stCondLst>
                                            <p:cond delay="1808"/>
                                          </p:stCondLst>
                                        </p:cTn>
                                        <p:tgtEl>
                                          <p:spTgt spid="38"/>
                                        </p:tgtEl>
                                      </p:cBhvr>
                                      <p:to x="100000" y="95000"/>
                                    </p:animScale>
                                    <p:animScale>
                                      <p:cBhvr>
                                        <p:cTn id="92"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648663"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smtClean="0">
                <a:latin typeface="Garamond" pitchFamily="18" charset="0"/>
              </a:rPr>
              <a:t>Analyse des risques </a:t>
            </a:r>
            <a:endParaRPr lang="fr-FR" sz="2400" b="1" dirty="0">
              <a:latin typeface="Garamond" pitchFamily="18" charset="0"/>
            </a:endParaRPr>
          </a:p>
        </p:txBody>
      </p:sp>
      <p:sp>
        <p:nvSpPr>
          <p:cNvPr id="31" name="Espace réservé du contenu 11"/>
          <p:cNvSpPr>
            <a:spLocks noGrp="1"/>
          </p:cNvSpPr>
          <p:nvPr>
            <p:ph idx="1"/>
          </p:nvPr>
        </p:nvSpPr>
        <p:spPr>
          <a:xfrm>
            <a:off x="914400" y="1939012"/>
            <a:ext cx="8229600" cy="4525963"/>
          </a:xfrm>
        </p:spPr>
        <p:txBody>
          <a:bodyPr/>
          <a:lstStyle/>
          <a:p>
            <a:pPr marL="0" indent="0">
              <a:buNone/>
            </a:pPr>
            <a:endParaRPr lang="fr-FR" sz="2400" dirty="0" smtClean="0">
              <a:solidFill>
                <a:schemeClr val="tx1">
                  <a:lumMod val="75000"/>
                  <a:lumOff val="25000"/>
                </a:schemeClr>
              </a:solidFill>
              <a:latin typeface="Bell MT" pitchFamily="18" charset="0"/>
            </a:endParaRPr>
          </a:p>
          <a:p>
            <a:pPr marL="0" indent="0">
              <a:buNone/>
            </a:pPr>
            <a:r>
              <a:rPr lang="fr-FR" sz="2400" dirty="0" smtClean="0">
                <a:solidFill>
                  <a:schemeClr val="tx1">
                    <a:lumMod val="75000"/>
                    <a:lumOff val="25000"/>
                  </a:schemeClr>
                </a:solidFill>
                <a:latin typeface="Bell MT" pitchFamily="18" charset="0"/>
              </a:rPr>
              <a:t>  Périmètre d’analyse des risques : Le projet BRS MCM </a:t>
            </a:r>
            <a:endParaRPr lang="fr-FR" sz="2400" dirty="0">
              <a:solidFill>
                <a:schemeClr val="tx1">
                  <a:lumMod val="75000"/>
                  <a:lumOff val="25000"/>
                </a:schemeClr>
              </a:solidFill>
              <a:latin typeface="Bell MT" pitchFamily="18" charset="0"/>
            </a:endParaRPr>
          </a:p>
          <a:p>
            <a:pPr marL="0" indent="0">
              <a:buNone/>
            </a:pPr>
            <a:r>
              <a:rPr lang="fr-FR" sz="2400" dirty="0" smtClean="0">
                <a:solidFill>
                  <a:schemeClr val="tx1">
                    <a:lumMod val="75000"/>
                    <a:lumOff val="25000"/>
                  </a:schemeClr>
                </a:solidFill>
                <a:latin typeface="Bell MT" pitchFamily="18" charset="0"/>
              </a:rPr>
              <a:t>  Structure informatique: </a:t>
            </a:r>
            <a:endParaRPr lang="fr-FR" sz="2400" dirty="0">
              <a:solidFill>
                <a:schemeClr val="tx1">
                  <a:lumMod val="75000"/>
                  <a:lumOff val="25000"/>
                </a:schemeClr>
              </a:solidFill>
              <a:latin typeface="Bell MT" pitchFamily="18" charset="0"/>
            </a:endParaRPr>
          </a:p>
        </p:txBody>
      </p:sp>
      <p:sp>
        <p:nvSpPr>
          <p:cNvPr id="32" name="ZoneTexte 20"/>
          <p:cNvSpPr txBox="1"/>
          <p:nvPr/>
        </p:nvSpPr>
        <p:spPr>
          <a:xfrm>
            <a:off x="1401891" y="3356992"/>
            <a:ext cx="7715304" cy="267765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itchFamily="2" charset="2"/>
              <a:buChar char="v"/>
            </a:pPr>
            <a:r>
              <a:rPr lang="fr-FR" sz="2400" dirty="0" smtClean="0">
                <a:solidFill>
                  <a:schemeClr val="tx1">
                    <a:lumMod val="75000"/>
                    <a:lumOff val="25000"/>
                  </a:schemeClr>
                </a:solidFill>
                <a:latin typeface="Bell MT" pitchFamily="18" charset="0"/>
              </a:rPr>
              <a:t>Systèmes </a:t>
            </a:r>
            <a:r>
              <a:rPr lang="fr-FR" sz="2400" dirty="0">
                <a:solidFill>
                  <a:schemeClr val="tx1">
                    <a:lumMod val="75000"/>
                    <a:lumOff val="25000"/>
                  </a:schemeClr>
                </a:solidFill>
                <a:latin typeface="Bell MT" pitchFamily="18" charset="0"/>
              </a:rPr>
              <a:t>d’exploitation clients:  Windows XP SP3, Windows  </a:t>
            </a:r>
            <a:r>
              <a:rPr lang="fr-FR" sz="2400" dirty="0" smtClean="0">
                <a:solidFill>
                  <a:schemeClr val="tx1">
                    <a:lumMod val="75000"/>
                    <a:lumOff val="25000"/>
                  </a:schemeClr>
                </a:solidFill>
                <a:latin typeface="Bell MT" pitchFamily="18" charset="0"/>
              </a:rPr>
              <a:t>7</a:t>
            </a:r>
            <a:endParaRPr lang="fr-FR" sz="2400" dirty="0">
              <a:solidFill>
                <a:schemeClr val="tx1">
                  <a:lumMod val="75000"/>
                  <a:lumOff val="25000"/>
                </a:schemeClr>
              </a:solidFill>
              <a:latin typeface="Bell MT" pitchFamily="18" charset="0"/>
            </a:endParaRPr>
          </a:p>
          <a:p>
            <a:pPr marL="342900" indent="-342900">
              <a:buFont typeface="Wingdings" pitchFamily="2" charset="2"/>
              <a:buChar char="v"/>
            </a:pPr>
            <a:r>
              <a:rPr lang="fr-FR" sz="2400" dirty="0" smtClean="0">
                <a:solidFill>
                  <a:schemeClr val="tx1">
                    <a:lumMod val="75000"/>
                    <a:lumOff val="25000"/>
                  </a:schemeClr>
                </a:solidFill>
                <a:latin typeface="Bell MT" pitchFamily="18" charset="0"/>
              </a:rPr>
              <a:t>Systèmes </a:t>
            </a:r>
            <a:r>
              <a:rPr lang="fr-FR" sz="2400" dirty="0">
                <a:solidFill>
                  <a:schemeClr val="tx1">
                    <a:lumMod val="75000"/>
                    <a:lumOff val="25000"/>
                  </a:schemeClr>
                </a:solidFill>
                <a:latin typeface="Bell MT" pitchFamily="18" charset="0"/>
              </a:rPr>
              <a:t>d’exploitation serveurs: Windows 2003, Windows </a:t>
            </a:r>
            <a:r>
              <a:rPr lang="fr-FR" sz="2400" dirty="0" smtClean="0">
                <a:solidFill>
                  <a:schemeClr val="tx1">
                    <a:lumMod val="75000"/>
                    <a:lumOff val="25000"/>
                  </a:schemeClr>
                </a:solidFill>
                <a:latin typeface="Bell MT" pitchFamily="18" charset="0"/>
              </a:rPr>
              <a:t>2008</a:t>
            </a:r>
            <a:endParaRPr lang="fr-FR" sz="2400" dirty="0">
              <a:solidFill>
                <a:schemeClr val="tx1">
                  <a:lumMod val="75000"/>
                  <a:lumOff val="25000"/>
                </a:schemeClr>
              </a:solidFill>
              <a:latin typeface="Bell MT" pitchFamily="18" charset="0"/>
            </a:endParaRPr>
          </a:p>
          <a:p>
            <a:pPr marL="342900" indent="-342900">
              <a:buFont typeface="Wingdings" pitchFamily="2" charset="2"/>
              <a:buChar char="v"/>
            </a:pPr>
            <a:r>
              <a:rPr lang="fr-FR" sz="2400" dirty="0" smtClean="0">
                <a:solidFill>
                  <a:schemeClr val="tx1">
                    <a:lumMod val="75000"/>
                    <a:lumOff val="25000"/>
                  </a:schemeClr>
                </a:solidFill>
                <a:latin typeface="Bell MT" pitchFamily="18" charset="0"/>
              </a:rPr>
              <a:t>Systèmes </a:t>
            </a:r>
            <a:r>
              <a:rPr lang="fr-FR" sz="2400" dirty="0">
                <a:solidFill>
                  <a:schemeClr val="tx1">
                    <a:lumMod val="75000"/>
                    <a:lumOff val="25000"/>
                  </a:schemeClr>
                </a:solidFill>
                <a:latin typeface="Bell MT" pitchFamily="18" charset="0"/>
              </a:rPr>
              <a:t>de gestion de base de données: Oracle 10G, Oracle </a:t>
            </a:r>
            <a:r>
              <a:rPr lang="fr-FR" sz="2400" dirty="0" smtClean="0">
                <a:solidFill>
                  <a:schemeClr val="tx1">
                    <a:lumMod val="75000"/>
                    <a:lumOff val="25000"/>
                  </a:schemeClr>
                </a:solidFill>
                <a:latin typeface="Bell MT" pitchFamily="18" charset="0"/>
              </a:rPr>
              <a:t>11G, </a:t>
            </a:r>
            <a:r>
              <a:rPr lang="fr-FR" sz="2400" dirty="0" err="1">
                <a:solidFill>
                  <a:schemeClr val="tx1">
                    <a:lumMod val="75000"/>
                    <a:lumOff val="25000"/>
                  </a:schemeClr>
                </a:solidFill>
                <a:latin typeface="Bell MT" pitchFamily="18" charset="0"/>
              </a:rPr>
              <a:t>Mysql</a:t>
            </a:r>
            <a:endParaRPr lang="fr-FR" sz="2400" dirty="0">
              <a:solidFill>
                <a:schemeClr val="tx1">
                  <a:lumMod val="75000"/>
                  <a:lumOff val="25000"/>
                </a:schemeClr>
              </a:solidFill>
              <a:latin typeface="Bell MT" pitchFamily="18" charset="0"/>
            </a:endParaRPr>
          </a:p>
          <a:p>
            <a:endParaRPr lang="fr-FR" sz="2400" dirty="0">
              <a:solidFill>
                <a:schemeClr val="tx1">
                  <a:lumMod val="75000"/>
                  <a:lumOff val="25000"/>
                </a:schemeClr>
              </a:solidFill>
              <a:latin typeface="Bell MT" pitchFamily="18" charset="0"/>
            </a:endParaRPr>
          </a:p>
        </p:txBody>
      </p:sp>
      <p:sp>
        <p:nvSpPr>
          <p:cNvPr id="40" name="ZoneTexte 22"/>
          <p:cNvSpPr txBox="1"/>
          <p:nvPr/>
        </p:nvSpPr>
        <p:spPr>
          <a:xfrm>
            <a:off x="3120714" y="1477347"/>
            <a:ext cx="290257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Phase préparatoire</a:t>
            </a:r>
            <a:endParaRPr lang="fr-FR" sz="2400" b="1" dirty="0">
              <a:latin typeface="Garamond" pitchFamily="18"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16</a:t>
            </a:fld>
            <a:endParaRPr lang="fr-FR"/>
          </a:p>
        </p:txBody>
      </p:sp>
    </p:spTree>
    <p:extLst>
      <p:ext uri="{BB962C8B-B14F-4D97-AF65-F5344CB8AC3E}">
        <p14:creationId xmlns:p14="http://schemas.microsoft.com/office/powerpoint/2010/main" val="267120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1">
                                            <p:txEl>
                                              <p:pRg st="1" end="1"/>
                                            </p:txEl>
                                          </p:spTgt>
                                        </p:tgtEl>
                                        <p:attrNameLst>
                                          <p:attrName>style.visibility</p:attrName>
                                        </p:attrNameLst>
                                      </p:cBhvr>
                                      <p:to>
                                        <p:strVal val="visible"/>
                                      </p:to>
                                    </p:set>
                                    <p:anim calcmode="lin" valueType="num">
                                      <p:cBhvr>
                                        <p:cTn id="7" dur="500" fill="hold"/>
                                        <p:tgtEl>
                                          <p:spTgt spid="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1">
                                            <p:txEl>
                                              <p:pRg st="2" end="2"/>
                                            </p:txEl>
                                          </p:spTgt>
                                        </p:tgtEl>
                                        <p:attrNameLst>
                                          <p:attrName>style.visibility</p:attrName>
                                        </p:attrNameLst>
                                      </p:cBhvr>
                                      <p:to>
                                        <p:strVal val="visible"/>
                                      </p:to>
                                    </p:set>
                                    <p:anim calcmode="lin" valueType="num">
                                      <p:cBhvr>
                                        <p:cTn id="14" dur="500" fill="hold"/>
                                        <p:tgtEl>
                                          <p:spTgt spid="3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0" y="873117"/>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sp>
        <p:nvSpPr>
          <p:cNvPr id="40" name="ZoneTexte 22"/>
          <p:cNvSpPr txBox="1"/>
          <p:nvPr/>
        </p:nvSpPr>
        <p:spPr>
          <a:xfrm>
            <a:off x="-73024" y="1356503"/>
            <a:ext cx="460851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enjeux de la sécurité </a:t>
            </a:r>
            <a:endParaRPr lang="fr-FR" sz="2400" b="1" dirty="0">
              <a:latin typeface="Garamond"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4126334954"/>
              </p:ext>
            </p:extLst>
          </p:nvPr>
        </p:nvGraphicFramePr>
        <p:xfrm>
          <a:off x="522612" y="2592130"/>
          <a:ext cx="8314800" cy="5029200"/>
        </p:xfrm>
        <a:graphic>
          <a:graphicData uri="http://schemas.openxmlformats.org/drawingml/2006/table">
            <a:tbl>
              <a:tblPr firstRow="1" firstCol="1" bandRow="1">
                <a:tableStyleId>{5FD0F851-EC5A-4D38-B0AD-8093EC10F338}</a:tableStyleId>
              </a:tblPr>
              <a:tblGrid>
                <a:gridCol w="4157400"/>
                <a:gridCol w="4157400"/>
              </a:tblGrid>
              <a:tr h="362602">
                <a:tc>
                  <a:txBody>
                    <a:bodyPr/>
                    <a:lstStyle/>
                    <a:p>
                      <a:pPr>
                        <a:lnSpc>
                          <a:spcPct val="150000"/>
                        </a:lnSpc>
                        <a:spcAft>
                          <a:spcPts val="0"/>
                        </a:spcAft>
                        <a:tabLst>
                          <a:tab pos="3028950" algn="l"/>
                        </a:tabLst>
                      </a:pPr>
                      <a:r>
                        <a:rPr lang="fr-FR" sz="2000" dirty="0" smtClean="0">
                          <a:effectLst/>
                          <a:latin typeface="Bell MT" pitchFamily="18" charset="0"/>
                        </a:rPr>
                        <a:t>Fonctionnalités</a:t>
                      </a:r>
                      <a:endParaRPr lang="fr-FR" sz="2000" dirty="0">
                        <a:solidFill>
                          <a:srgbClr val="943634"/>
                        </a:solidFill>
                        <a:effectLst/>
                        <a:latin typeface="Bell MT" pitchFamily="18" charset="0"/>
                        <a:ea typeface="Calibri"/>
                        <a:cs typeface="Arial"/>
                      </a:endParaRPr>
                    </a:p>
                  </a:txBody>
                  <a:tcPr marL="68580" marR="68580" marT="0" marB="0"/>
                </a:tc>
                <a:tc>
                  <a:txBody>
                    <a:bodyPr/>
                    <a:lstStyle/>
                    <a:p>
                      <a:pPr>
                        <a:lnSpc>
                          <a:spcPct val="150000"/>
                        </a:lnSpc>
                        <a:spcAft>
                          <a:spcPts val="0"/>
                        </a:spcAft>
                        <a:tabLst>
                          <a:tab pos="3028950" algn="l"/>
                        </a:tabLst>
                      </a:pPr>
                      <a:r>
                        <a:rPr lang="fr-FR" sz="2000" dirty="0">
                          <a:effectLst/>
                          <a:latin typeface="Bell MT" pitchFamily="18" charset="0"/>
                        </a:rPr>
                        <a:t>Résultats attendus ou objectifs </a:t>
                      </a:r>
                      <a:endParaRPr lang="fr-FR" sz="2000" dirty="0">
                        <a:solidFill>
                          <a:srgbClr val="943634"/>
                        </a:solidFill>
                        <a:effectLst/>
                        <a:latin typeface="Bell MT" pitchFamily="18" charset="0"/>
                        <a:ea typeface="Calibri"/>
                        <a:cs typeface="Arial"/>
                      </a:endParaRPr>
                    </a:p>
                  </a:txBody>
                  <a:tcPr marL="68580" marR="68580" marT="0" marB="0"/>
                </a:tc>
              </a:tr>
              <a:tr h="3808322">
                <a:tc>
                  <a:txBody>
                    <a:bodyPr/>
                    <a:lstStyle/>
                    <a:p>
                      <a:pPr>
                        <a:lnSpc>
                          <a:spcPct val="150000"/>
                        </a:lnSpc>
                        <a:spcAft>
                          <a:spcPts val="0"/>
                        </a:spcAft>
                        <a:tabLst>
                          <a:tab pos="3028950" algn="l"/>
                        </a:tabLst>
                      </a:pPr>
                      <a:r>
                        <a:rPr lang="fr-FR" sz="2000" dirty="0">
                          <a:effectLst/>
                          <a:latin typeface="Bell MT" pitchFamily="18" charset="0"/>
                        </a:rPr>
                        <a:t>Refonte de la solution BRS MCM </a:t>
                      </a:r>
                    </a:p>
                    <a:p>
                      <a:pPr>
                        <a:lnSpc>
                          <a:spcPct val="150000"/>
                        </a:lnSpc>
                        <a:spcAft>
                          <a:spcPts val="0"/>
                        </a:spcAft>
                        <a:tabLst>
                          <a:tab pos="3028950" algn="l"/>
                        </a:tabLst>
                      </a:pPr>
                      <a:r>
                        <a:rPr lang="fr-FR" sz="2000" dirty="0">
                          <a:effectLst/>
                          <a:latin typeface="Bell MT" pitchFamily="18" charset="0"/>
                        </a:rPr>
                        <a:t>sous Oracle APEX  </a:t>
                      </a:r>
                    </a:p>
                    <a:p>
                      <a:pPr>
                        <a:lnSpc>
                          <a:spcPct val="150000"/>
                        </a:lnSpc>
                        <a:spcAft>
                          <a:spcPts val="0"/>
                        </a:spcAft>
                        <a:tabLst>
                          <a:tab pos="3028950" algn="l"/>
                        </a:tabLst>
                      </a:pPr>
                      <a:r>
                        <a:rPr lang="fr-FR" sz="2000" dirty="0">
                          <a:effectLst/>
                          <a:latin typeface="Bell MT" pitchFamily="18" charset="0"/>
                        </a:rPr>
                        <a:t> </a:t>
                      </a:r>
                    </a:p>
                    <a:p>
                      <a:pPr>
                        <a:lnSpc>
                          <a:spcPct val="150000"/>
                        </a:lnSpc>
                        <a:spcAft>
                          <a:spcPts val="0"/>
                        </a:spcAft>
                        <a:tabLst>
                          <a:tab pos="3028950" algn="l"/>
                        </a:tabLst>
                      </a:pPr>
                      <a:r>
                        <a:rPr lang="fr-FR" sz="2000" b="1" dirty="0" smtClean="0">
                          <a:effectLst/>
                          <a:latin typeface="Bell MT" pitchFamily="18" charset="0"/>
                        </a:rPr>
                        <a:t>Administration des profils /utilisateurs</a:t>
                      </a:r>
                      <a:endParaRPr lang="fr-FR" sz="2000" b="1" dirty="0">
                        <a:solidFill>
                          <a:srgbClr val="943634"/>
                        </a:solidFill>
                        <a:effectLst/>
                        <a:latin typeface="Bell MT" pitchFamily="18" charset="0"/>
                        <a:ea typeface="Calibri"/>
                        <a:cs typeface="Arial"/>
                      </a:endParaRPr>
                    </a:p>
                  </a:txBody>
                  <a:tcPr marL="68580" marR="68580" marT="0" marB="0"/>
                </a:tc>
                <a:tc>
                  <a:txBody>
                    <a:bodyPr/>
                    <a:lstStyle/>
                    <a:p>
                      <a:pPr>
                        <a:lnSpc>
                          <a:spcPct val="150000"/>
                        </a:lnSpc>
                        <a:spcAft>
                          <a:spcPts val="0"/>
                        </a:spcAft>
                        <a:tabLst>
                          <a:tab pos="3028950" algn="l"/>
                        </a:tabLst>
                      </a:pPr>
                      <a:r>
                        <a:rPr lang="fr-FR" sz="2000" dirty="0">
                          <a:effectLst/>
                          <a:latin typeface="Bell MT" pitchFamily="18" charset="0"/>
                        </a:rPr>
                        <a:t>Une nouvelle solution plus pratique </a:t>
                      </a:r>
                    </a:p>
                    <a:p>
                      <a:pPr>
                        <a:lnSpc>
                          <a:spcPct val="150000"/>
                        </a:lnSpc>
                        <a:spcAft>
                          <a:spcPts val="0"/>
                        </a:spcAft>
                        <a:tabLst>
                          <a:tab pos="3028950" algn="l"/>
                        </a:tabLst>
                      </a:pPr>
                      <a:r>
                        <a:rPr lang="fr-FR" sz="2000" dirty="0">
                          <a:effectLst/>
                          <a:latin typeface="Bell MT" pitchFamily="18" charset="0"/>
                        </a:rPr>
                        <a:t> </a:t>
                      </a:r>
                    </a:p>
                    <a:p>
                      <a:pPr>
                        <a:lnSpc>
                          <a:spcPct val="150000"/>
                        </a:lnSpc>
                        <a:spcAft>
                          <a:spcPts val="0"/>
                        </a:spcAft>
                        <a:tabLst>
                          <a:tab pos="3028950" algn="l"/>
                        </a:tabLst>
                      </a:pPr>
                      <a:r>
                        <a:rPr lang="fr-FR" sz="2000" dirty="0">
                          <a:effectLst/>
                          <a:latin typeface="Bell MT" pitchFamily="18" charset="0"/>
                        </a:rPr>
                        <a:t> </a:t>
                      </a:r>
                    </a:p>
                    <a:p>
                      <a:pPr>
                        <a:lnSpc>
                          <a:spcPct val="150000"/>
                        </a:lnSpc>
                        <a:spcAft>
                          <a:spcPts val="0"/>
                        </a:spcAft>
                        <a:tabLst>
                          <a:tab pos="3028950" algn="l"/>
                        </a:tabLst>
                      </a:pPr>
                      <a:r>
                        <a:rPr lang="fr-FR" sz="2000" dirty="0">
                          <a:effectLst/>
                          <a:latin typeface="Bell MT" pitchFamily="18" charset="0"/>
                        </a:rPr>
                        <a:t>Séparation des rôles (éviter les rôles conflictuels) </a:t>
                      </a:r>
                    </a:p>
                    <a:p>
                      <a:pPr>
                        <a:lnSpc>
                          <a:spcPct val="150000"/>
                        </a:lnSpc>
                        <a:spcAft>
                          <a:spcPts val="0"/>
                        </a:spcAft>
                        <a:tabLst>
                          <a:tab pos="3028950" algn="l"/>
                        </a:tabLst>
                      </a:pPr>
                      <a:r>
                        <a:rPr lang="fr-FR" sz="2000" dirty="0">
                          <a:effectLst/>
                          <a:latin typeface="Bell MT" pitchFamily="18" charset="0"/>
                        </a:rPr>
                        <a:t>Assignation des privilèges aux utilisateurs pour assurer le contrôle d’accès</a:t>
                      </a:r>
                    </a:p>
                    <a:p>
                      <a:pPr>
                        <a:lnSpc>
                          <a:spcPct val="150000"/>
                        </a:lnSpc>
                        <a:spcAft>
                          <a:spcPts val="0"/>
                        </a:spcAft>
                        <a:tabLst>
                          <a:tab pos="3028950" algn="l"/>
                        </a:tabLst>
                      </a:pPr>
                      <a:r>
                        <a:rPr lang="fr-FR" sz="2000" dirty="0">
                          <a:effectLst/>
                          <a:latin typeface="Bell MT" pitchFamily="18" charset="0"/>
                        </a:rPr>
                        <a:t> </a:t>
                      </a:r>
                    </a:p>
                    <a:p>
                      <a:pPr>
                        <a:lnSpc>
                          <a:spcPct val="150000"/>
                        </a:lnSpc>
                        <a:spcAft>
                          <a:spcPts val="0"/>
                        </a:spcAft>
                        <a:tabLst>
                          <a:tab pos="3028950" algn="l"/>
                        </a:tabLst>
                      </a:pPr>
                      <a:r>
                        <a:rPr lang="fr-FR" sz="2000" dirty="0">
                          <a:effectLst/>
                          <a:latin typeface="Bell MT" pitchFamily="18" charset="0"/>
                        </a:rPr>
                        <a:t> </a:t>
                      </a:r>
                      <a:endParaRPr lang="fr-FR" sz="2000" dirty="0">
                        <a:solidFill>
                          <a:srgbClr val="943634"/>
                        </a:solidFill>
                        <a:effectLst/>
                        <a:latin typeface="Bell MT" pitchFamily="18" charset="0"/>
                        <a:ea typeface="Calibri"/>
                        <a:cs typeface="Arial"/>
                      </a:endParaRPr>
                    </a:p>
                  </a:txBody>
                  <a:tcPr marL="68580" marR="68580" marT="0" marB="0"/>
                </a:tc>
              </a:tr>
            </a:tbl>
          </a:graphicData>
        </a:graphic>
      </p:graphicFrame>
      <p:sp>
        <p:nvSpPr>
          <p:cNvPr id="11" name="Rectangle 10"/>
          <p:cNvSpPr/>
          <p:nvPr/>
        </p:nvSpPr>
        <p:spPr>
          <a:xfrm>
            <a:off x="1007604" y="2096846"/>
            <a:ext cx="7839851" cy="400110"/>
          </a:xfrm>
          <a:prstGeom prst="rect">
            <a:avLst/>
          </a:prstGeom>
        </p:spPr>
        <p:txBody>
          <a:bodyPr wrap="square">
            <a:spAutoFit/>
          </a:bodyPr>
          <a:lstStyle/>
          <a:p>
            <a:r>
              <a:rPr lang="fr-FR" sz="2000" b="1" dirty="0">
                <a:solidFill>
                  <a:srgbClr val="D00000"/>
                </a:solidFill>
                <a:latin typeface="Bell MT" pitchFamily="18" charset="0"/>
              </a:rPr>
              <a:t>Identification des activités majeures du projet et de leurs finalités</a:t>
            </a:r>
            <a:r>
              <a:rPr lang="fr-FR" sz="2000" dirty="0">
                <a:solidFill>
                  <a:srgbClr val="D00000"/>
                </a:solidFill>
                <a:latin typeface="Bell MT" pitchFamily="18" charset="0"/>
              </a:rPr>
              <a:t> </a:t>
            </a: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17</a:t>
            </a:fld>
            <a:endParaRPr lang="fr-FR"/>
          </a:p>
        </p:txBody>
      </p:sp>
    </p:spTree>
    <p:extLst>
      <p:ext uri="{BB962C8B-B14F-4D97-AF65-F5344CB8AC3E}">
        <p14:creationId xmlns:p14="http://schemas.microsoft.com/office/powerpoint/2010/main" val="226374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1000"/>
                                        <p:tgtEl>
                                          <p:spTgt spid="40">
                                            <p:txEl>
                                              <p:pRg st="0" end="0"/>
                                            </p:txEl>
                                          </p:spTgt>
                                        </p:tgtEl>
                                      </p:cBhvr>
                                    </p:animEffect>
                                    <p:anim calcmode="lin" valueType="num">
                                      <p:cBhvr>
                                        <p:cTn id="8" dur="10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0"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sp>
        <p:nvSpPr>
          <p:cNvPr id="40" name="ZoneTexte 22"/>
          <p:cNvSpPr txBox="1"/>
          <p:nvPr/>
        </p:nvSpPr>
        <p:spPr>
          <a:xfrm>
            <a:off x="0" y="1477346"/>
            <a:ext cx="460851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enjeux de la sécurité </a:t>
            </a:r>
            <a:endParaRPr lang="fr-FR" sz="2400" b="1" dirty="0">
              <a:latin typeface="Garamond" pitchFamily="18" charset="0"/>
            </a:endParaRPr>
          </a:p>
        </p:txBody>
      </p:sp>
      <p:sp>
        <p:nvSpPr>
          <p:cNvPr id="11" name="Rectangle 10"/>
          <p:cNvSpPr/>
          <p:nvPr/>
        </p:nvSpPr>
        <p:spPr>
          <a:xfrm>
            <a:off x="0" y="2045161"/>
            <a:ext cx="7380820" cy="400110"/>
          </a:xfrm>
          <a:prstGeom prst="rect">
            <a:avLst/>
          </a:prstGeom>
        </p:spPr>
        <p:txBody>
          <a:bodyPr wrap="square">
            <a:spAutoFit/>
          </a:bodyPr>
          <a:lstStyle/>
          <a:p>
            <a:r>
              <a:rPr lang="fr-FR" sz="2000" b="1" dirty="0">
                <a:solidFill>
                  <a:srgbClr val="D00000"/>
                </a:solidFill>
                <a:latin typeface="Bell MT" pitchFamily="18" charset="0"/>
              </a:rPr>
              <a:t>Identification des </a:t>
            </a:r>
            <a:r>
              <a:rPr lang="fr-FR" sz="2000" b="1" dirty="0" smtClean="0">
                <a:solidFill>
                  <a:srgbClr val="D00000"/>
                </a:solidFill>
                <a:latin typeface="Bell MT" pitchFamily="18" charset="0"/>
              </a:rPr>
              <a:t>dysfonctionnements redoutés</a:t>
            </a:r>
            <a:endParaRPr lang="fr-FR" sz="2000" b="1" dirty="0">
              <a:solidFill>
                <a:srgbClr val="D00000"/>
              </a:solidFill>
              <a:latin typeface="Bell MT" pitchFamily="18" charset="0"/>
            </a:endParaRPr>
          </a:p>
        </p:txBody>
      </p:sp>
      <p:graphicFrame>
        <p:nvGraphicFramePr>
          <p:cNvPr id="2" name="Tableau 1"/>
          <p:cNvGraphicFramePr>
            <a:graphicFrameLocks noGrp="1"/>
          </p:cNvGraphicFramePr>
          <p:nvPr>
            <p:extLst>
              <p:ext uri="{D42A27DB-BD31-4B8C-83A1-F6EECF244321}">
                <p14:modId xmlns:p14="http://schemas.microsoft.com/office/powerpoint/2010/main" val="1317785960"/>
              </p:ext>
            </p:extLst>
          </p:nvPr>
        </p:nvGraphicFramePr>
        <p:xfrm>
          <a:off x="323529" y="2636912"/>
          <a:ext cx="8535594" cy="3744416"/>
        </p:xfrm>
        <a:graphic>
          <a:graphicData uri="http://schemas.openxmlformats.org/drawingml/2006/table">
            <a:tbl>
              <a:tblPr firstRow="1" firstCol="1" bandRow="1">
                <a:tableStyleId>{BDBED569-4797-4DF1-A0F4-6AAB3CD982D8}</a:tableStyleId>
              </a:tblPr>
              <a:tblGrid>
                <a:gridCol w="4369256"/>
                <a:gridCol w="4166338"/>
              </a:tblGrid>
              <a:tr h="714181">
                <a:tc>
                  <a:txBody>
                    <a:bodyPr/>
                    <a:lstStyle/>
                    <a:p>
                      <a:pPr>
                        <a:lnSpc>
                          <a:spcPct val="115000"/>
                        </a:lnSpc>
                        <a:spcAft>
                          <a:spcPts val="0"/>
                        </a:spcAft>
                        <a:tabLst>
                          <a:tab pos="3028950" algn="l"/>
                        </a:tabLst>
                      </a:pPr>
                      <a:r>
                        <a:rPr lang="fr-FR" sz="2000" dirty="0">
                          <a:effectLst/>
                          <a:latin typeface="Bell MT" pitchFamily="18" charset="0"/>
                        </a:rPr>
                        <a:t>Dysfonctionnement </a:t>
                      </a:r>
                      <a:endParaRPr lang="fr-FR" sz="20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2000" dirty="0">
                          <a:effectLst/>
                          <a:latin typeface="Bell MT" pitchFamily="18" charset="0"/>
                        </a:rPr>
                        <a:t>         Conséquences </a:t>
                      </a:r>
                      <a:endParaRPr lang="fr-FR" sz="2000" dirty="0">
                        <a:solidFill>
                          <a:srgbClr val="943634"/>
                        </a:solidFill>
                        <a:effectLst/>
                        <a:latin typeface="Bell MT" pitchFamily="18" charset="0"/>
                        <a:ea typeface="Calibri"/>
                        <a:cs typeface="Arial"/>
                      </a:endParaRPr>
                    </a:p>
                  </a:txBody>
                  <a:tcPr marL="68580" marR="68580" marT="0" marB="0"/>
                </a:tc>
              </a:tr>
              <a:tr h="1053456">
                <a:tc>
                  <a:txBody>
                    <a:bodyPr/>
                    <a:lstStyle/>
                    <a:p>
                      <a:pPr>
                        <a:lnSpc>
                          <a:spcPct val="115000"/>
                        </a:lnSpc>
                        <a:spcAft>
                          <a:spcPts val="0"/>
                        </a:spcAft>
                        <a:tabLst>
                          <a:tab pos="3028950" algn="l"/>
                        </a:tabLst>
                      </a:pPr>
                      <a:r>
                        <a:rPr lang="fr-FR" sz="2000" dirty="0">
                          <a:effectLst/>
                          <a:latin typeface="Bell MT" pitchFamily="18" charset="0"/>
                        </a:rPr>
                        <a:t>Fichiers de données indisponibles ou</a:t>
                      </a:r>
                    </a:p>
                    <a:p>
                      <a:pPr>
                        <a:lnSpc>
                          <a:spcPct val="115000"/>
                        </a:lnSpc>
                        <a:spcAft>
                          <a:spcPts val="0"/>
                        </a:spcAft>
                        <a:tabLst>
                          <a:tab pos="3028950" algn="l"/>
                        </a:tabLst>
                      </a:pPr>
                      <a:r>
                        <a:rPr lang="fr-FR" sz="2000" dirty="0">
                          <a:effectLst/>
                          <a:latin typeface="Bell MT" pitchFamily="18" charset="0"/>
                        </a:rPr>
                        <a:t>contenants des données erronées </a:t>
                      </a:r>
                      <a:endParaRPr lang="fr-FR" sz="20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2000" dirty="0">
                          <a:effectLst/>
                          <a:latin typeface="Bell MT" pitchFamily="18" charset="0"/>
                        </a:rPr>
                        <a:t>Problèmes de chargement de données    et de génération des fichiers XML </a:t>
                      </a:r>
                      <a:endParaRPr lang="fr-FR" sz="2000" dirty="0">
                        <a:solidFill>
                          <a:srgbClr val="943634"/>
                        </a:solidFill>
                        <a:effectLst/>
                        <a:latin typeface="Bell MT" pitchFamily="18" charset="0"/>
                        <a:ea typeface="Calibri"/>
                        <a:cs typeface="Arial"/>
                      </a:endParaRPr>
                    </a:p>
                  </a:txBody>
                  <a:tcPr marL="68580" marR="68580" marT="0" marB="0"/>
                </a:tc>
              </a:tr>
              <a:tr h="1101482">
                <a:tc>
                  <a:txBody>
                    <a:bodyPr/>
                    <a:lstStyle/>
                    <a:p>
                      <a:pPr>
                        <a:lnSpc>
                          <a:spcPct val="115000"/>
                        </a:lnSpc>
                        <a:spcAft>
                          <a:spcPts val="0"/>
                        </a:spcAft>
                        <a:tabLst>
                          <a:tab pos="3028950" algn="l"/>
                        </a:tabLst>
                      </a:pPr>
                      <a:r>
                        <a:rPr lang="fr-FR" sz="2000" dirty="0">
                          <a:effectLst/>
                          <a:latin typeface="Bell MT" pitchFamily="18" charset="0"/>
                        </a:rPr>
                        <a:t>Accès non autorisé aux bases de données </a:t>
                      </a:r>
                      <a:endParaRPr lang="fr-FR" sz="20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2000" dirty="0">
                          <a:effectLst/>
                          <a:latin typeface="Bell MT" pitchFamily="18" charset="0"/>
                        </a:rPr>
                        <a:t>Lecture/Ecriture non autorisée des tables ou  procédures </a:t>
                      </a:r>
                      <a:endParaRPr lang="fr-FR" sz="2000" dirty="0">
                        <a:solidFill>
                          <a:srgbClr val="943634"/>
                        </a:solidFill>
                        <a:effectLst/>
                        <a:latin typeface="Bell MT" pitchFamily="18" charset="0"/>
                        <a:ea typeface="Calibri"/>
                        <a:cs typeface="Arial"/>
                      </a:endParaRPr>
                    </a:p>
                  </a:txBody>
                  <a:tcPr marL="68580" marR="68580" marT="0" marB="0"/>
                </a:tc>
              </a:tr>
              <a:tr h="875297">
                <a:tc>
                  <a:txBody>
                    <a:bodyPr/>
                    <a:lstStyle/>
                    <a:p>
                      <a:pPr>
                        <a:lnSpc>
                          <a:spcPct val="115000"/>
                        </a:lnSpc>
                        <a:spcAft>
                          <a:spcPts val="0"/>
                        </a:spcAft>
                        <a:tabLst>
                          <a:tab pos="3028950" algn="l"/>
                        </a:tabLst>
                      </a:pPr>
                      <a:r>
                        <a:rPr lang="fr-FR" sz="2000">
                          <a:effectLst/>
                          <a:latin typeface="Bell MT" pitchFamily="18" charset="0"/>
                        </a:rPr>
                        <a:t>Accès intranet non disponible </a:t>
                      </a:r>
                      <a:endParaRPr lang="fr-FR" sz="20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2000" dirty="0">
                          <a:effectLst/>
                          <a:latin typeface="Bell MT" pitchFamily="18" charset="0"/>
                        </a:rPr>
                        <a:t>Pas d’accès à l’application web </a:t>
                      </a:r>
                      <a:endParaRPr lang="fr-FR" sz="2000" dirty="0">
                        <a:solidFill>
                          <a:srgbClr val="943634"/>
                        </a:solidFill>
                        <a:effectLst/>
                        <a:latin typeface="Bell MT" pitchFamily="18" charset="0"/>
                        <a:ea typeface="Calibri"/>
                        <a:cs typeface="Arial"/>
                      </a:endParaRPr>
                    </a:p>
                  </a:txBody>
                  <a:tcPr marL="68580" marR="68580" marT="0" marB="0"/>
                </a:tc>
              </a:tr>
            </a:tbl>
          </a:graphicData>
        </a:graphic>
      </p:graphicFrame>
      <p:sp>
        <p:nvSpPr>
          <p:cNvPr id="3" name="Espace réservé du numéro de diapositive 2"/>
          <p:cNvSpPr>
            <a:spLocks noGrp="1"/>
          </p:cNvSpPr>
          <p:nvPr>
            <p:ph type="sldNum" sz="quarter" idx="12"/>
          </p:nvPr>
        </p:nvSpPr>
        <p:spPr/>
        <p:txBody>
          <a:bodyPr/>
          <a:lstStyle/>
          <a:p>
            <a:fld id="{C5C38CE2-D36F-4B9B-9204-BBE98EC52859}" type="slidenum">
              <a:rPr lang="fr-FR" smtClean="0"/>
              <a:t>18</a:t>
            </a:fld>
            <a:endParaRPr lang="fr-FR"/>
          </a:p>
        </p:txBody>
      </p:sp>
    </p:spTree>
    <p:extLst>
      <p:ext uri="{BB962C8B-B14F-4D97-AF65-F5344CB8AC3E}">
        <p14:creationId xmlns:p14="http://schemas.microsoft.com/office/powerpoint/2010/main" val="133519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44570" y="862665"/>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sp>
        <p:nvSpPr>
          <p:cNvPr id="40" name="ZoneTexte 22"/>
          <p:cNvSpPr txBox="1"/>
          <p:nvPr/>
        </p:nvSpPr>
        <p:spPr>
          <a:xfrm>
            <a:off x="0" y="1463519"/>
            <a:ext cx="460851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enjeux de la sécurité </a:t>
            </a:r>
            <a:endParaRPr lang="fr-FR" sz="2400" b="1" dirty="0">
              <a:latin typeface="Garamond" pitchFamily="18" charset="0"/>
            </a:endParaRPr>
          </a:p>
        </p:txBody>
      </p:sp>
      <p:sp>
        <p:nvSpPr>
          <p:cNvPr id="11" name="Rectangle 10"/>
          <p:cNvSpPr/>
          <p:nvPr/>
        </p:nvSpPr>
        <p:spPr>
          <a:xfrm>
            <a:off x="1478302" y="2056556"/>
            <a:ext cx="7380820" cy="400110"/>
          </a:xfrm>
          <a:prstGeom prst="rect">
            <a:avLst/>
          </a:prstGeom>
        </p:spPr>
        <p:txBody>
          <a:bodyPr wrap="square">
            <a:spAutoFit/>
          </a:bodyPr>
          <a:lstStyle/>
          <a:p>
            <a:r>
              <a:rPr lang="fr-FR" sz="2000" b="1" dirty="0">
                <a:solidFill>
                  <a:srgbClr val="D00000"/>
                </a:solidFill>
                <a:latin typeface="Bell MT" pitchFamily="18" charset="0"/>
              </a:rPr>
              <a:t>Evaluation de la gravité des dysfonctionnements identifiés</a:t>
            </a:r>
            <a:r>
              <a:rPr lang="fr-FR" sz="2000" dirty="0"/>
              <a:t> </a:t>
            </a:r>
            <a:endParaRPr lang="fr-FR" sz="2000" b="1" dirty="0">
              <a:solidFill>
                <a:srgbClr val="D00000"/>
              </a:solidFill>
              <a:latin typeface="Bell MT"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880209271"/>
              </p:ext>
            </p:extLst>
          </p:nvPr>
        </p:nvGraphicFramePr>
        <p:xfrm>
          <a:off x="0" y="2456666"/>
          <a:ext cx="9144001" cy="4401334"/>
        </p:xfrm>
        <a:graphic>
          <a:graphicData uri="http://schemas.openxmlformats.org/drawingml/2006/table">
            <a:tbl>
              <a:tblPr firstRow="1" firstCol="1" bandRow="1">
                <a:tableStyleId>{7DF18680-E054-41AD-8BC1-D1AEF772440D}</a:tableStyleId>
              </a:tblPr>
              <a:tblGrid>
                <a:gridCol w="2363654"/>
                <a:gridCol w="1737105"/>
                <a:gridCol w="1738168"/>
                <a:gridCol w="1784974"/>
                <a:gridCol w="1520100"/>
              </a:tblGrid>
              <a:tr h="880267">
                <a:tc>
                  <a:txBody>
                    <a:bodyPr/>
                    <a:lstStyle/>
                    <a:p>
                      <a:pPr>
                        <a:lnSpc>
                          <a:spcPct val="115000"/>
                        </a:lnSpc>
                        <a:spcAft>
                          <a:spcPts val="0"/>
                        </a:spcAft>
                        <a:tabLst>
                          <a:tab pos="3028950" algn="l"/>
                        </a:tabLst>
                      </a:pPr>
                      <a:r>
                        <a:rPr lang="fr-FR" sz="1600" dirty="0">
                          <a:effectLst/>
                          <a:latin typeface="Bell MT" pitchFamily="18" charset="0"/>
                        </a:rPr>
                        <a:t>Dysfonctionnement  </a:t>
                      </a:r>
                      <a:endParaRPr lang="fr-FR" sz="16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dirty="0">
                          <a:effectLst/>
                          <a:latin typeface="Bell MT" pitchFamily="18" charset="0"/>
                        </a:rPr>
                        <a:t> Niveau 1</a:t>
                      </a:r>
                    </a:p>
                    <a:p>
                      <a:pPr>
                        <a:lnSpc>
                          <a:spcPct val="115000"/>
                        </a:lnSpc>
                        <a:spcAft>
                          <a:spcPts val="0"/>
                        </a:spcAft>
                        <a:tabLst>
                          <a:tab pos="3028950" algn="l"/>
                        </a:tabLst>
                      </a:pPr>
                      <a:r>
                        <a:rPr lang="fr-FR" sz="1600" dirty="0">
                          <a:effectLst/>
                          <a:latin typeface="Bell MT" pitchFamily="18" charset="0"/>
                        </a:rPr>
                        <a:t>     Non significatif</a:t>
                      </a:r>
                      <a:endParaRPr lang="fr-FR" sz="16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Niveau 2</a:t>
                      </a:r>
                    </a:p>
                    <a:p>
                      <a:pPr>
                        <a:lnSpc>
                          <a:spcPct val="115000"/>
                        </a:lnSpc>
                        <a:spcAft>
                          <a:spcPts val="0"/>
                        </a:spcAft>
                        <a:tabLst>
                          <a:tab pos="3028950" algn="l"/>
                        </a:tabLst>
                      </a:pPr>
                      <a:r>
                        <a:rPr lang="fr-FR" sz="1600">
                          <a:effectLst/>
                          <a:latin typeface="Bell MT" pitchFamily="18" charset="0"/>
                        </a:rPr>
                        <a:t>Important</a:t>
                      </a:r>
                      <a:endParaRPr lang="fr-FR" sz="16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dirty="0">
                          <a:effectLst/>
                          <a:latin typeface="Bell MT" pitchFamily="18" charset="0"/>
                        </a:rPr>
                        <a:t>Niveau 3 </a:t>
                      </a:r>
                    </a:p>
                    <a:p>
                      <a:pPr>
                        <a:lnSpc>
                          <a:spcPct val="115000"/>
                        </a:lnSpc>
                        <a:spcAft>
                          <a:spcPts val="0"/>
                        </a:spcAft>
                        <a:tabLst>
                          <a:tab pos="3028950" algn="l"/>
                        </a:tabLst>
                      </a:pPr>
                      <a:r>
                        <a:rPr lang="fr-FR" sz="1600" dirty="0">
                          <a:effectLst/>
                          <a:latin typeface="Bell MT" pitchFamily="18" charset="0"/>
                        </a:rPr>
                        <a:t>  Grave</a:t>
                      </a:r>
                      <a:endParaRPr lang="fr-FR" sz="16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dirty="0">
                          <a:effectLst/>
                          <a:latin typeface="Bell MT" pitchFamily="18" charset="0"/>
                        </a:rPr>
                        <a:t>Niveau 4</a:t>
                      </a:r>
                    </a:p>
                    <a:p>
                      <a:pPr>
                        <a:lnSpc>
                          <a:spcPct val="115000"/>
                        </a:lnSpc>
                        <a:spcAft>
                          <a:spcPts val="0"/>
                        </a:spcAft>
                        <a:tabLst>
                          <a:tab pos="3028950" algn="l"/>
                        </a:tabLst>
                      </a:pPr>
                      <a:r>
                        <a:rPr lang="fr-FR" sz="1600" dirty="0">
                          <a:effectLst/>
                          <a:latin typeface="Bell MT" pitchFamily="18" charset="0"/>
                        </a:rPr>
                        <a:t>  Vital</a:t>
                      </a:r>
                      <a:endParaRPr lang="fr-FR" sz="1600" dirty="0">
                        <a:solidFill>
                          <a:srgbClr val="943634"/>
                        </a:solidFill>
                        <a:effectLst/>
                        <a:latin typeface="Bell MT" pitchFamily="18" charset="0"/>
                        <a:ea typeface="Calibri"/>
                        <a:cs typeface="Arial"/>
                      </a:endParaRPr>
                    </a:p>
                  </a:txBody>
                  <a:tcPr marL="68580" marR="68580" marT="0" marB="0"/>
                </a:tc>
              </a:tr>
              <a:tr h="1467111">
                <a:tc>
                  <a:txBody>
                    <a:bodyPr/>
                    <a:lstStyle/>
                    <a:p>
                      <a:pPr>
                        <a:lnSpc>
                          <a:spcPct val="115000"/>
                        </a:lnSpc>
                        <a:spcAft>
                          <a:spcPts val="0"/>
                        </a:spcAft>
                        <a:tabLst>
                          <a:tab pos="3028950" algn="l"/>
                        </a:tabLst>
                      </a:pPr>
                      <a:r>
                        <a:rPr lang="fr-FR" sz="1600" dirty="0">
                          <a:effectLst/>
                          <a:latin typeface="Bell MT" pitchFamily="18" charset="0"/>
                        </a:rPr>
                        <a:t>Fichiers de données indisponibles ou contenants des données erronées </a:t>
                      </a:r>
                    </a:p>
                    <a:p>
                      <a:pPr>
                        <a:lnSpc>
                          <a:spcPct val="115000"/>
                        </a:lnSpc>
                        <a:spcAft>
                          <a:spcPts val="0"/>
                        </a:spcAft>
                        <a:tabLst>
                          <a:tab pos="3028950" algn="l"/>
                        </a:tabLst>
                      </a:pPr>
                      <a:r>
                        <a:rPr lang="fr-FR" sz="1600" dirty="0">
                          <a:effectLst/>
                          <a:latin typeface="Bell MT" pitchFamily="18" charset="0"/>
                        </a:rPr>
                        <a:t> </a:t>
                      </a:r>
                      <a:endParaRPr lang="fr-FR" sz="16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Données indisponibles pour moins que 2 heures </a:t>
                      </a:r>
                      <a:endParaRPr lang="fr-FR" sz="16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Données indisponibles ou erronées entre 2 et 4 heures</a:t>
                      </a:r>
                      <a:endParaRPr lang="fr-FR" sz="16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Indisponibilité des données pour plus que 4 heures </a:t>
                      </a:r>
                      <a:endParaRPr lang="fr-FR" sz="16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 </a:t>
                      </a:r>
                      <a:endParaRPr lang="fr-FR" sz="1600">
                        <a:solidFill>
                          <a:srgbClr val="943634"/>
                        </a:solidFill>
                        <a:effectLst/>
                        <a:latin typeface="Bell MT" pitchFamily="18" charset="0"/>
                        <a:ea typeface="Calibri"/>
                        <a:cs typeface="Arial"/>
                      </a:endParaRPr>
                    </a:p>
                  </a:txBody>
                  <a:tcPr marL="68580" marR="68580" marT="0" marB="0"/>
                </a:tc>
              </a:tr>
              <a:tr h="880267">
                <a:tc>
                  <a:txBody>
                    <a:bodyPr/>
                    <a:lstStyle/>
                    <a:p>
                      <a:pPr>
                        <a:lnSpc>
                          <a:spcPct val="115000"/>
                        </a:lnSpc>
                        <a:spcAft>
                          <a:spcPts val="0"/>
                        </a:spcAft>
                        <a:tabLst>
                          <a:tab pos="3028950" algn="l"/>
                        </a:tabLst>
                      </a:pPr>
                      <a:r>
                        <a:rPr lang="fr-FR" sz="1600">
                          <a:effectLst/>
                          <a:latin typeface="Bell MT" pitchFamily="18" charset="0"/>
                        </a:rPr>
                        <a:t>Accès non autorisé aux bases des données </a:t>
                      </a:r>
                      <a:endParaRPr lang="fr-FR" sz="16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Lecture des données qui ne sont pas critiques </a:t>
                      </a:r>
                      <a:endParaRPr lang="fr-FR" sz="16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Lecture des données critiques</a:t>
                      </a:r>
                      <a:endParaRPr lang="fr-FR" sz="16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Lecture et modification des données </a:t>
                      </a:r>
                      <a:endParaRPr lang="fr-FR" sz="160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a:effectLst/>
                          <a:latin typeface="Bell MT" pitchFamily="18" charset="0"/>
                        </a:rPr>
                        <a:t> </a:t>
                      </a:r>
                      <a:endParaRPr lang="fr-FR" sz="1600">
                        <a:solidFill>
                          <a:srgbClr val="943634"/>
                        </a:solidFill>
                        <a:effectLst/>
                        <a:latin typeface="Bell MT" pitchFamily="18" charset="0"/>
                        <a:ea typeface="Calibri"/>
                        <a:cs typeface="Arial"/>
                      </a:endParaRPr>
                    </a:p>
                  </a:txBody>
                  <a:tcPr marL="68580" marR="68580" marT="0" marB="0"/>
                </a:tc>
              </a:tr>
              <a:tr h="1173689">
                <a:tc>
                  <a:txBody>
                    <a:bodyPr/>
                    <a:lstStyle/>
                    <a:p>
                      <a:pPr>
                        <a:lnSpc>
                          <a:spcPct val="115000"/>
                        </a:lnSpc>
                        <a:spcAft>
                          <a:spcPts val="0"/>
                        </a:spcAft>
                        <a:tabLst>
                          <a:tab pos="3028950" algn="l"/>
                        </a:tabLst>
                      </a:pPr>
                      <a:r>
                        <a:rPr lang="fr-FR" sz="1600" dirty="0">
                          <a:effectLst/>
                          <a:latin typeface="Bell MT" pitchFamily="18" charset="0"/>
                        </a:rPr>
                        <a:t>Accès intranet non disponible </a:t>
                      </a:r>
                      <a:endParaRPr lang="fr-FR" sz="16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dirty="0">
                          <a:effectLst/>
                          <a:latin typeface="Bell MT" pitchFamily="18" charset="0"/>
                        </a:rPr>
                        <a:t>Problèmes d’accès au réseau pour une durée moins d’une heure </a:t>
                      </a:r>
                      <a:endParaRPr lang="fr-FR" sz="16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dirty="0">
                          <a:effectLst/>
                          <a:latin typeface="Bell MT" pitchFamily="18" charset="0"/>
                        </a:rPr>
                        <a:t>Problèmes d’accès au réseau pour une durée entre une et deux heures </a:t>
                      </a:r>
                      <a:endParaRPr lang="fr-FR" sz="16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dirty="0">
                          <a:effectLst/>
                          <a:latin typeface="Bell MT" pitchFamily="18" charset="0"/>
                        </a:rPr>
                        <a:t>Problèmes d’accès au réseau pour une durée plus que deux heures </a:t>
                      </a:r>
                      <a:endParaRPr lang="fr-FR" sz="1600" dirty="0">
                        <a:solidFill>
                          <a:srgbClr val="943634"/>
                        </a:solidFill>
                        <a:effectLst/>
                        <a:latin typeface="Bell MT" pitchFamily="18" charset="0"/>
                        <a:ea typeface="Calibri"/>
                        <a:cs typeface="Arial"/>
                      </a:endParaRPr>
                    </a:p>
                  </a:txBody>
                  <a:tcPr marL="68580" marR="68580" marT="0" marB="0"/>
                </a:tc>
                <a:tc>
                  <a:txBody>
                    <a:bodyPr/>
                    <a:lstStyle/>
                    <a:p>
                      <a:pPr>
                        <a:lnSpc>
                          <a:spcPct val="115000"/>
                        </a:lnSpc>
                        <a:spcAft>
                          <a:spcPts val="0"/>
                        </a:spcAft>
                        <a:tabLst>
                          <a:tab pos="3028950" algn="l"/>
                        </a:tabLst>
                      </a:pPr>
                      <a:r>
                        <a:rPr lang="fr-FR" sz="1600" dirty="0">
                          <a:effectLst/>
                          <a:latin typeface="Bell MT" pitchFamily="18" charset="0"/>
                        </a:rPr>
                        <a:t> </a:t>
                      </a:r>
                      <a:endParaRPr lang="fr-FR" sz="1600" dirty="0">
                        <a:solidFill>
                          <a:srgbClr val="943634"/>
                        </a:solidFill>
                        <a:effectLst/>
                        <a:latin typeface="Bell MT" pitchFamily="18" charset="0"/>
                        <a:ea typeface="Calibri"/>
                        <a:cs typeface="Arial"/>
                      </a:endParaRPr>
                    </a:p>
                  </a:txBody>
                  <a:tcPr marL="68580" marR="68580" marT="0" marB="0"/>
                </a:tc>
              </a:tr>
            </a:tbl>
          </a:graphicData>
        </a:graphic>
      </p:graphicFrame>
      <p:sp>
        <p:nvSpPr>
          <p:cNvPr id="2" name="Espace réservé du numéro de diapositive 1"/>
          <p:cNvSpPr>
            <a:spLocks noGrp="1"/>
          </p:cNvSpPr>
          <p:nvPr>
            <p:ph type="sldNum" sz="quarter" idx="12"/>
          </p:nvPr>
        </p:nvSpPr>
        <p:spPr/>
        <p:txBody>
          <a:bodyPr/>
          <a:lstStyle/>
          <a:p>
            <a:fld id="{C5C38CE2-D36F-4B9B-9204-BBE98EC52859}" type="slidenum">
              <a:rPr lang="fr-FR" smtClean="0"/>
              <a:t>19</a:t>
            </a:fld>
            <a:endParaRPr lang="fr-FR"/>
          </a:p>
        </p:txBody>
      </p:sp>
    </p:spTree>
    <p:extLst>
      <p:ext uri="{BB962C8B-B14F-4D97-AF65-F5344CB8AC3E}">
        <p14:creationId xmlns:p14="http://schemas.microsoft.com/office/powerpoint/2010/main" val="334033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Mon PC\Desktop\couverture-risques-change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03163" y="3550197"/>
            <a:ext cx="1905000" cy="140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6" name="Espace réservé du contenu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fr-FR" sz="2400" dirty="0" smtClean="0">
              <a:solidFill>
                <a:schemeClr val="tx1">
                  <a:lumMod val="75000"/>
                  <a:lumOff val="25000"/>
                </a:schemeClr>
              </a:solidFill>
              <a:latin typeface="Bell MT" pitchFamily="18" charset="0"/>
            </a:endParaRPr>
          </a:p>
          <a:p>
            <a:pPr>
              <a:buFont typeface="Wingdings" pitchFamily="2" charset="2"/>
              <a:buChar char="v"/>
            </a:pPr>
            <a:endParaRPr lang="fr-FR" sz="2400" dirty="0">
              <a:solidFill>
                <a:schemeClr val="tx1">
                  <a:lumMod val="75000"/>
                  <a:lumOff val="25000"/>
                </a:schemeClr>
              </a:solidFill>
              <a:latin typeface="Bell MT" pitchFamily="18" charset="0"/>
            </a:endParaRPr>
          </a:p>
          <a:p>
            <a:pPr>
              <a:buFont typeface="Wingdings" pitchFamily="2" charset="2"/>
              <a:buChar char="v"/>
            </a:pPr>
            <a:endParaRPr lang="fr-FR" sz="2400" dirty="0" smtClean="0">
              <a:solidFill>
                <a:schemeClr val="tx1">
                  <a:lumMod val="75000"/>
                  <a:lumOff val="25000"/>
                </a:schemeClr>
              </a:solidFill>
              <a:latin typeface="Bell MT" pitchFamily="18" charset="0"/>
            </a:endParaRPr>
          </a:p>
          <a:p>
            <a:pPr marL="0" indent="0">
              <a:buNone/>
            </a:pPr>
            <a:endParaRPr lang="fr-FR" sz="2400" dirty="0" smtClean="0">
              <a:solidFill>
                <a:schemeClr val="tx1">
                  <a:lumMod val="75000"/>
                  <a:lumOff val="25000"/>
                </a:schemeClr>
              </a:solidFill>
              <a:latin typeface="Bell MT" pitchFamily="18" charset="0"/>
            </a:endParaRPr>
          </a:p>
          <a:p>
            <a:pPr marL="0" indent="0">
              <a:buFont typeface="Arial" pitchFamily="34" charset="0"/>
              <a:buNone/>
            </a:pPr>
            <a:endParaRPr lang="fr-FR" sz="2400" dirty="0" smtClean="0">
              <a:solidFill>
                <a:schemeClr val="tx1">
                  <a:lumMod val="75000"/>
                  <a:lumOff val="25000"/>
                </a:schemeClr>
              </a:solidFill>
              <a:latin typeface="Bell MT" pitchFamily="18" charset="0"/>
            </a:endParaRPr>
          </a:p>
          <a:p>
            <a:pPr marL="0" indent="0">
              <a:buFont typeface="Arial" pitchFamily="34" charset="0"/>
              <a:buNone/>
            </a:pPr>
            <a:endParaRPr lang="fr-FR" sz="2400" dirty="0">
              <a:solidFill>
                <a:schemeClr val="tx1">
                  <a:lumMod val="75000"/>
                  <a:lumOff val="25000"/>
                </a:schemeClr>
              </a:solidFill>
              <a:latin typeface="Bell MT" pitchFamily="18" charset="0"/>
            </a:endParaRPr>
          </a:p>
        </p:txBody>
      </p:sp>
      <p:sp>
        <p:nvSpPr>
          <p:cNvPr id="17" name="Rectangle à coins arrondis 16"/>
          <p:cNvSpPr/>
          <p:nvPr/>
        </p:nvSpPr>
        <p:spPr>
          <a:xfrm>
            <a:off x="803163" y="5172739"/>
            <a:ext cx="2675289" cy="1410735"/>
          </a:xfrm>
          <a:prstGeom prst="round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768604" y="5260035"/>
            <a:ext cx="2650633" cy="1323439"/>
          </a:xfrm>
          <a:prstGeom prst="rect">
            <a:avLst/>
          </a:prstGeom>
        </p:spPr>
        <p:txBody>
          <a:bodyPr wrap="square">
            <a:spAutoFit/>
          </a:bodyPr>
          <a:lstStyle/>
          <a:p>
            <a:pPr algn="ctr"/>
            <a:r>
              <a:rPr lang="fr-FR" sz="2000" dirty="0" smtClean="0">
                <a:solidFill>
                  <a:schemeClr val="tx1">
                    <a:lumMod val="75000"/>
                    <a:lumOff val="25000"/>
                  </a:schemeClr>
                </a:solidFill>
                <a:latin typeface="Bell MT" pitchFamily="18" charset="0"/>
              </a:rPr>
              <a:t>L'instauration des marchés des changes et monétaires  au Maroc en 1996</a:t>
            </a:r>
            <a:r>
              <a:rPr lang="fr-FR" sz="2000" dirty="0" smtClean="0"/>
              <a:t>.</a:t>
            </a:r>
          </a:p>
        </p:txBody>
      </p:sp>
      <p:sp>
        <p:nvSpPr>
          <p:cNvPr id="21" name="Rectangle à coins arrondis 20"/>
          <p:cNvSpPr/>
          <p:nvPr/>
        </p:nvSpPr>
        <p:spPr>
          <a:xfrm>
            <a:off x="3411184" y="3504629"/>
            <a:ext cx="2909823" cy="1401357"/>
          </a:xfrm>
          <a:prstGeom prst="round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3419237" y="3257845"/>
            <a:ext cx="2901771" cy="1631216"/>
          </a:xfrm>
          <a:prstGeom prst="rect">
            <a:avLst/>
          </a:prstGeom>
        </p:spPr>
        <p:txBody>
          <a:bodyPr wrap="square">
            <a:spAutoFit/>
          </a:bodyPr>
          <a:lstStyle/>
          <a:p>
            <a:pPr algn="ctr"/>
            <a:endParaRPr lang="fr-FR" sz="2000" dirty="0" smtClean="0">
              <a:solidFill>
                <a:schemeClr val="tx1">
                  <a:lumMod val="75000"/>
                  <a:lumOff val="25000"/>
                </a:schemeClr>
              </a:solidFill>
              <a:latin typeface="Bell MT" pitchFamily="18" charset="0"/>
            </a:endParaRPr>
          </a:p>
          <a:p>
            <a:pPr algn="ctr"/>
            <a:r>
              <a:rPr lang="fr-FR" sz="2000" dirty="0" smtClean="0">
                <a:solidFill>
                  <a:schemeClr val="tx1">
                    <a:lumMod val="75000"/>
                    <a:lumOff val="25000"/>
                  </a:schemeClr>
                </a:solidFill>
                <a:latin typeface="Bell MT" pitchFamily="18" charset="0"/>
              </a:rPr>
              <a:t>L’obligation du </a:t>
            </a:r>
            <a:r>
              <a:rPr lang="fr-FR" sz="2000" dirty="0" err="1" smtClean="0">
                <a:solidFill>
                  <a:schemeClr val="tx1">
                    <a:lumMod val="75000"/>
                    <a:lumOff val="25000"/>
                  </a:schemeClr>
                </a:solidFill>
                <a:latin typeface="Bell MT" pitchFamily="18" charset="0"/>
              </a:rPr>
              <a:t>Reporting</a:t>
            </a:r>
            <a:r>
              <a:rPr lang="fr-FR" sz="2000" dirty="0" smtClean="0">
                <a:solidFill>
                  <a:schemeClr val="tx1">
                    <a:lumMod val="75000"/>
                    <a:lumOff val="25000"/>
                  </a:schemeClr>
                </a:solidFill>
                <a:latin typeface="Bell MT" pitchFamily="18" charset="0"/>
              </a:rPr>
              <a:t> réglementaire pour les banques et les établissements des crédits</a:t>
            </a:r>
            <a:endParaRPr lang="fr-FR" sz="2000" dirty="0" smtClean="0"/>
          </a:p>
        </p:txBody>
      </p:sp>
      <p:sp>
        <p:nvSpPr>
          <p:cNvPr id="23" name="Rectangle à coins arrondis 22"/>
          <p:cNvSpPr/>
          <p:nvPr/>
        </p:nvSpPr>
        <p:spPr>
          <a:xfrm>
            <a:off x="5864672" y="1988840"/>
            <a:ext cx="2808312" cy="1305520"/>
          </a:xfrm>
          <a:prstGeom prst="round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D00000"/>
              </a:solidFill>
            </a:endParaRPr>
          </a:p>
        </p:txBody>
      </p:sp>
      <p:sp>
        <p:nvSpPr>
          <p:cNvPr id="24" name="Rectangle 23"/>
          <p:cNvSpPr/>
          <p:nvPr/>
        </p:nvSpPr>
        <p:spPr>
          <a:xfrm>
            <a:off x="5877674" y="1984648"/>
            <a:ext cx="2795310" cy="1015663"/>
          </a:xfrm>
          <a:prstGeom prst="rect">
            <a:avLst/>
          </a:prstGeom>
        </p:spPr>
        <p:txBody>
          <a:bodyPr wrap="square">
            <a:spAutoFit/>
          </a:bodyPr>
          <a:lstStyle/>
          <a:p>
            <a:pPr algn="ctr"/>
            <a:endParaRPr lang="fr-FR" sz="2000" dirty="0" smtClean="0">
              <a:solidFill>
                <a:schemeClr val="tx1">
                  <a:lumMod val="75000"/>
                  <a:lumOff val="25000"/>
                </a:schemeClr>
              </a:solidFill>
              <a:latin typeface="Bell MT" pitchFamily="18" charset="0"/>
            </a:endParaRPr>
          </a:p>
          <a:p>
            <a:pPr algn="ctr"/>
            <a:r>
              <a:rPr lang="fr-FR" sz="2000" dirty="0" smtClean="0">
                <a:solidFill>
                  <a:schemeClr val="tx1">
                    <a:lumMod val="75000"/>
                    <a:lumOff val="25000"/>
                  </a:schemeClr>
                </a:solidFill>
                <a:latin typeface="Bell MT" pitchFamily="18" charset="0"/>
              </a:rPr>
              <a:t>Le développement de la solution BRS MCM</a:t>
            </a:r>
            <a:endParaRPr lang="fr-FR" sz="2000" dirty="0">
              <a:solidFill>
                <a:schemeClr val="tx1">
                  <a:lumMod val="75000"/>
                  <a:lumOff val="25000"/>
                </a:schemeClr>
              </a:solidFill>
              <a:latin typeface="Bell MT" pitchFamily="18" charset="0"/>
            </a:endParaRPr>
          </a:p>
        </p:txBody>
      </p:sp>
      <p:sp>
        <p:nvSpPr>
          <p:cNvPr id="26" name="Flèche courbée vers le haut 25"/>
          <p:cNvSpPr/>
          <p:nvPr/>
        </p:nvSpPr>
        <p:spPr>
          <a:xfrm>
            <a:off x="3565793" y="5362454"/>
            <a:ext cx="1397655" cy="749015"/>
          </a:xfrm>
          <a:prstGeom prst="curved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Flèche courbée vers le haut 26"/>
          <p:cNvSpPr/>
          <p:nvPr/>
        </p:nvSpPr>
        <p:spPr>
          <a:xfrm>
            <a:off x="6408204" y="3618397"/>
            <a:ext cx="1397655" cy="749015"/>
          </a:xfrm>
          <a:prstGeom prst="curvedUp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Rectangle 18"/>
          <p:cNvSpPr/>
          <p:nvPr/>
        </p:nvSpPr>
        <p:spPr>
          <a:xfrm>
            <a:off x="-19960" y="0"/>
            <a:ext cx="9169227" cy="546185"/>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Rectangle 19"/>
          <p:cNvSpPr/>
          <p:nvPr/>
        </p:nvSpPr>
        <p:spPr>
          <a:xfrm>
            <a:off x="-7347" y="546185"/>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5" name="ZoneTexte 22"/>
          <p:cNvSpPr txBox="1"/>
          <p:nvPr/>
        </p:nvSpPr>
        <p:spPr>
          <a:xfrm>
            <a:off x="-19960" y="604874"/>
            <a:ext cx="495984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Motivations &amp; Problématique </a:t>
            </a:r>
            <a:endParaRPr lang="fr-FR" sz="2400" b="1" dirty="0">
              <a:latin typeface="Garamond" pitchFamily="18" charset="0"/>
            </a:endParaRPr>
          </a:p>
        </p:txBody>
      </p:sp>
      <p:sp>
        <p:nvSpPr>
          <p:cNvPr id="28" name="ZoneTexte 27"/>
          <p:cNvSpPr txBox="1">
            <a:spLocks noChangeArrowheads="1"/>
          </p:cNvSpPr>
          <p:nvPr/>
        </p:nvSpPr>
        <p:spPr bwMode="auto">
          <a:xfrm>
            <a:off x="3186655" y="88426"/>
            <a:ext cx="2592387" cy="523220"/>
          </a:xfrm>
          <a:prstGeom prst="rect">
            <a:avLst/>
          </a:prstGeom>
          <a:noFill/>
          <a:ln w="9525">
            <a:noFill/>
            <a:miter lim="800000"/>
            <a:headEnd/>
            <a:tailEnd/>
          </a:ln>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800" b="1" dirty="0" smtClean="0">
                <a:solidFill>
                  <a:schemeClr val="bg1"/>
                </a:solidFill>
                <a:latin typeface="Bell MT" pitchFamily="18" charset="0"/>
                <a:cs typeface="Times New Roman" pitchFamily="18" charset="0"/>
              </a:rPr>
              <a:t>Introduction</a:t>
            </a:r>
            <a:endParaRPr lang="fr-FR" sz="2800" b="1" dirty="0">
              <a:solidFill>
                <a:schemeClr val="bg1"/>
              </a:solidFill>
              <a:latin typeface="Bell MT" pitchFamily="18" charset="0"/>
              <a:cs typeface="Times New Roman" pitchFamily="18" charset="0"/>
            </a:endParaRPr>
          </a:p>
        </p:txBody>
      </p:sp>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6472" y="1268759"/>
            <a:ext cx="1537714" cy="504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31" name="Picture 6" descr="C:\Users\Mon PC\Desktop\BAM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6392" y="2187371"/>
            <a:ext cx="1551215" cy="908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Espace réservé du numéro de diapositive 1"/>
          <p:cNvSpPr>
            <a:spLocks noGrp="1"/>
          </p:cNvSpPr>
          <p:nvPr>
            <p:ph type="sldNum" sz="quarter" idx="12"/>
          </p:nvPr>
        </p:nvSpPr>
        <p:spPr/>
        <p:txBody>
          <a:bodyPr/>
          <a:lstStyle/>
          <a:p>
            <a:fld id="{C5C38CE2-D36F-4B9B-9204-BBE98EC52859}" type="slidenum">
              <a:rPr lang="fr-FR" sz="1400" b="1" smtClean="0">
                <a:solidFill>
                  <a:schemeClr val="bg1">
                    <a:lumMod val="50000"/>
                  </a:schemeClr>
                </a:solidFill>
              </a:rPr>
              <a:t>2</a:t>
            </a:fld>
            <a:endParaRPr lang="fr-FR" sz="1400" b="1" dirty="0">
              <a:solidFill>
                <a:schemeClr val="bg1">
                  <a:lumMod val="50000"/>
                </a:schemeClr>
              </a:solidFill>
            </a:endParaRPr>
          </a:p>
        </p:txBody>
      </p:sp>
    </p:spTree>
    <p:extLst>
      <p:ext uri="{BB962C8B-B14F-4D97-AF65-F5344CB8AC3E}">
        <p14:creationId xmlns:p14="http://schemas.microsoft.com/office/powerpoint/2010/main" val="152220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1000"/>
                                        <p:tgtEl>
                                          <p:spTgt spid="30"/>
                                        </p:tgtEl>
                                      </p:cBhvr>
                                    </p:animEffect>
                                    <p:anim calcmode="lin" valueType="num">
                                      <p:cBhvr>
                                        <p:cTn id="66" dur="1000" fill="hold"/>
                                        <p:tgtEl>
                                          <p:spTgt spid="30"/>
                                        </p:tgtEl>
                                        <p:attrNameLst>
                                          <p:attrName>ppt_x</p:attrName>
                                        </p:attrNameLst>
                                      </p:cBhvr>
                                      <p:tavLst>
                                        <p:tav tm="0">
                                          <p:val>
                                            <p:strVal val="#ppt_x"/>
                                          </p:val>
                                        </p:tav>
                                        <p:tav tm="100000">
                                          <p:val>
                                            <p:strVal val="#ppt_x"/>
                                          </p:val>
                                        </p:tav>
                                      </p:tavLst>
                                    </p:anim>
                                    <p:anim calcmode="lin" valueType="num">
                                      <p:cBhvr>
                                        <p:cTn id="6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1" grpId="0" animBg="1"/>
      <p:bldP spid="22" grpId="0"/>
      <p:bldP spid="23" grpId="0" animBg="1"/>
      <p:bldP spid="24" grpId="0"/>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6684"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sp>
        <p:nvSpPr>
          <p:cNvPr id="40" name="ZoneTexte 22"/>
          <p:cNvSpPr txBox="1"/>
          <p:nvPr/>
        </p:nvSpPr>
        <p:spPr>
          <a:xfrm>
            <a:off x="0" y="1468600"/>
            <a:ext cx="460851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Classification des actifs </a:t>
            </a:r>
            <a:endParaRPr lang="fr-FR" sz="2400" b="1" dirty="0">
              <a:latin typeface="Garamond" pitchFamily="18"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43" y="1946665"/>
            <a:ext cx="8746847" cy="4662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39552" y="2708920"/>
            <a:ext cx="8314138" cy="346720"/>
          </a:xfrm>
          <a:prstGeom prst="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539551" y="3055640"/>
            <a:ext cx="8314799" cy="288032"/>
          </a:xfrm>
          <a:prstGeom prst="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539552" y="4045876"/>
            <a:ext cx="8314138" cy="288032"/>
          </a:xfrm>
          <a:prstGeom prst="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539551" y="4384459"/>
            <a:ext cx="8314799" cy="296415"/>
          </a:xfrm>
          <a:prstGeom prst="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539553" y="4680875"/>
            <a:ext cx="8314798" cy="346273"/>
          </a:xfrm>
          <a:prstGeom prst="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539553" y="5027149"/>
            <a:ext cx="8314798" cy="288032"/>
          </a:xfrm>
          <a:prstGeom prst="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522619" y="5661248"/>
            <a:ext cx="8331732" cy="296416"/>
          </a:xfrm>
          <a:prstGeom prst="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522619" y="5957664"/>
            <a:ext cx="8331732" cy="423664"/>
          </a:xfrm>
          <a:prstGeom prst="rect">
            <a:avLst/>
          </a:prstGeom>
          <a:noFill/>
          <a:ln>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numéro de diapositive 2"/>
          <p:cNvSpPr>
            <a:spLocks noGrp="1"/>
          </p:cNvSpPr>
          <p:nvPr>
            <p:ph type="sldNum" sz="quarter" idx="12"/>
          </p:nvPr>
        </p:nvSpPr>
        <p:spPr/>
        <p:txBody>
          <a:bodyPr/>
          <a:lstStyle/>
          <a:p>
            <a:fld id="{C5C38CE2-D36F-4B9B-9204-BBE98EC52859}" type="slidenum">
              <a:rPr lang="fr-FR" smtClean="0"/>
              <a:t>20</a:t>
            </a:fld>
            <a:endParaRPr lang="fr-FR"/>
          </a:p>
        </p:txBody>
      </p:sp>
    </p:spTree>
    <p:extLst>
      <p:ext uri="{BB962C8B-B14F-4D97-AF65-F5344CB8AC3E}">
        <p14:creationId xmlns:p14="http://schemas.microsoft.com/office/powerpoint/2010/main" val="426105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8" grpId="0" animBg="1"/>
      <p:bldP spid="19"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49606" y="872886"/>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sp>
        <p:nvSpPr>
          <p:cNvPr id="11" name="ZoneTexte 22"/>
          <p:cNvSpPr txBox="1"/>
          <p:nvPr/>
        </p:nvSpPr>
        <p:spPr>
          <a:xfrm>
            <a:off x="-1206" y="1432825"/>
            <a:ext cx="460851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Classification des actifs </a:t>
            </a:r>
            <a:endParaRPr lang="fr-FR" sz="2400" b="1" dirty="0">
              <a:latin typeface="Garamond"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26879"/>
            <a:ext cx="9144001" cy="4776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23528" y="3429000"/>
            <a:ext cx="8820472" cy="886272"/>
          </a:xfrm>
          <a:prstGeom prst="rect">
            <a:avLst/>
          </a:prstGeom>
          <a:noFill/>
          <a:ln>
            <a:solidFill>
              <a:srgbClr val="07A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23528" y="6093296"/>
            <a:ext cx="8820472" cy="610370"/>
          </a:xfrm>
          <a:prstGeom prst="rect">
            <a:avLst/>
          </a:prstGeom>
          <a:noFill/>
          <a:ln>
            <a:solidFill>
              <a:srgbClr val="07A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21</a:t>
            </a:fld>
            <a:endParaRPr lang="fr-FR"/>
          </a:p>
        </p:txBody>
      </p:sp>
    </p:spTree>
    <p:extLst>
      <p:ext uri="{BB962C8B-B14F-4D97-AF65-F5344CB8AC3E}">
        <p14:creationId xmlns:p14="http://schemas.microsoft.com/office/powerpoint/2010/main" val="418899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0" y="886953"/>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sp>
        <p:nvSpPr>
          <p:cNvPr id="11" name="ZoneTexte 22"/>
          <p:cNvSpPr txBox="1"/>
          <p:nvPr/>
        </p:nvSpPr>
        <p:spPr>
          <a:xfrm>
            <a:off x="0" y="1360461"/>
            <a:ext cx="460851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Principaux constats</a:t>
            </a:r>
            <a:endParaRPr lang="fr-FR" sz="2400" b="1" dirty="0">
              <a:latin typeface="Garamond" pitchFamily="18" charset="0"/>
            </a:endParaRPr>
          </a:p>
        </p:txBody>
      </p:sp>
      <p:sp>
        <p:nvSpPr>
          <p:cNvPr id="12" name="Espace réservé du contenu 11"/>
          <p:cNvSpPr>
            <a:spLocks noGrp="1"/>
          </p:cNvSpPr>
          <p:nvPr>
            <p:ph idx="1"/>
          </p:nvPr>
        </p:nvSpPr>
        <p:spPr>
          <a:xfrm>
            <a:off x="565212" y="1988840"/>
            <a:ext cx="8229600" cy="4525963"/>
          </a:xfrm>
        </p:spPr>
        <p:txBody>
          <a:bodyPr/>
          <a:lstStyle/>
          <a:p>
            <a:pPr marL="0" indent="0">
              <a:buNone/>
            </a:pPr>
            <a:endParaRPr lang="fr-FR" sz="2400" dirty="0" smtClean="0">
              <a:solidFill>
                <a:schemeClr val="tx1">
                  <a:lumMod val="75000"/>
                  <a:lumOff val="25000"/>
                </a:schemeClr>
              </a:solidFill>
              <a:latin typeface="Bell MT" pitchFamily="18" charset="0"/>
            </a:endParaRPr>
          </a:p>
          <a:p>
            <a:pPr marL="0" indent="0">
              <a:buNone/>
            </a:pPr>
            <a:r>
              <a:rPr lang="fr-FR" sz="2400" u="sng" dirty="0" smtClean="0">
                <a:solidFill>
                  <a:srgbClr val="D00000"/>
                </a:solidFill>
                <a:latin typeface="Bell MT" pitchFamily="18" charset="0"/>
              </a:rPr>
              <a:t>Sécurité applicative :</a:t>
            </a:r>
          </a:p>
          <a:p>
            <a:pPr marL="0" indent="0">
              <a:buNone/>
            </a:pPr>
            <a:endParaRPr lang="fr-FR" sz="2400" dirty="0" smtClean="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Mauvaise gestion des profils d’accès aux données applicatives</a:t>
            </a:r>
          </a:p>
          <a:p>
            <a:pPr>
              <a:buFont typeface="Wingdings" pitchFamily="2" charset="2"/>
              <a:buChar char="v"/>
            </a:pPr>
            <a:endParaRPr lang="fr-FR" sz="2400" dirty="0" smtClean="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Non protection de l’intégrité des données échangées  </a:t>
            </a:r>
          </a:p>
          <a:p>
            <a:pPr marL="0" indent="0">
              <a:buNone/>
            </a:pPr>
            <a:endParaRPr lang="fr-FR" sz="2400" dirty="0" smtClean="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 Contrôle médiocre de la confidentialité des données  </a:t>
            </a:r>
            <a:endParaRPr lang="fr-FR" sz="2400" dirty="0">
              <a:solidFill>
                <a:schemeClr val="tx1">
                  <a:lumMod val="75000"/>
                  <a:lumOff val="25000"/>
                </a:schemeClr>
              </a:solidFill>
              <a:latin typeface="Bell MT" pitchFamily="18"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22</a:t>
            </a:fld>
            <a:endParaRPr lang="fr-FR"/>
          </a:p>
        </p:txBody>
      </p:sp>
    </p:spTree>
    <p:extLst>
      <p:ext uri="{BB962C8B-B14F-4D97-AF65-F5344CB8AC3E}">
        <p14:creationId xmlns:p14="http://schemas.microsoft.com/office/powerpoint/2010/main" val="68977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p:cTn id="7"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xEl>
                                              <p:pRg st="3" end="3"/>
                                            </p:txEl>
                                          </p:spTgt>
                                        </p:tgtEl>
                                        <p:attrNameLst>
                                          <p:attrName>style.visibility</p:attrName>
                                        </p:attrNameLst>
                                      </p:cBhvr>
                                      <p:to>
                                        <p:strVal val="visible"/>
                                      </p:to>
                                    </p:set>
                                    <p:animEffect transition="in" filter="fade">
                                      <p:cBhvr>
                                        <p:cTn id="14" dur="1000"/>
                                        <p:tgtEl>
                                          <p:spTgt spid="12">
                                            <p:txEl>
                                              <p:pRg st="3" end="3"/>
                                            </p:txEl>
                                          </p:spTgt>
                                        </p:tgtEl>
                                      </p:cBhvr>
                                    </p:animEffect>
                                    <p:anim calcmode="lin" valueType="num">
                                      <p:cBhvr>
                                        <p:cTn id="15"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animEffect transition="in" filter="fade">
                                      <p:cBhvr>
                                        <p:cTn id="19" dur="1000"/>
                                        <p:tgtEl>
                                          <p:spTgt spid="12">
                                            <p:txEl>
                                              <p:pRg st="5" end="5"/>
                                            </p:txEl>
                                          </p:spTgt>
                                        </p:tgtEl>
                                      </p:cBhvr>
                                    </p:animEffect>
                                    <p:anim calcmode="lin" valueType="num">
                                      <p:cBhvr>
                                        <p:cTn id="20"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xEl>
                                              <p:pRg st="7" end="7"/>
                                            </p:txEl>
                                          </p:spTgt>
                                        </p:tgtEl>
                                        <p:attrNameLst>
                                          <p:attrName>style.visibility</p:attrName>
                                        </p:attrNameLst>
                                      </p:cBhvr>
                                      <p:to>
                                        <p:strVal val="visible"/>
                                      </p:to>
                                    </p:set>
                                    <p:animEffect transition="in" filter="fade">
                                      <p:cBhvr>
                                        <p:cTn id="24" dur="1000"/>
                                        <p:tgtEl>
                                          <p:spTgt spid="12">
                                            <p:txEl>
                                              <p:pRg st="7" end="7"/>
                                            </p:txEl>
                                          </p:spTgt>
                                        </p:tgtEl>
                                      </p:cBhvr>
                                    </p:animEffect>
                                    <p:anim calcmode="lin" valueType="num">
                                      <p:cBhvr>
                                        <p:cTn id="25"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38874" y="886953"/>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sp>
        <p:nvSpPr>
          <p:cNvPr id="11" name="ZoneTexte 22"/>
          <p:cNvSpPr txBox="1"/>
          <p:nvPr/>
        </p:nvSpPr>
        <p:spPr>
          <a:xfrm>
            <a:off x="12190" y="1348618"/>
            <a:ext cx="460851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Principaux constats</a:t>
            </a:r>
            <a:endParaRPr lang="fr-FR" sz="2400" b="1" dirty="0">
              <a:latin typeface="Garamond" pitchFamily="18" charset="0"/>
            </a:endParaRPr>
          </a:p>
        </p:txBody>
      </p:sp>
      <p:sp>
        <p:nvSpPr>
          <p:cNvPr id="12" name="Espace réservé du contenu 11"/>
          <p:cNvSpPr>
            <a:spLocks noGrp="1"/>
          </p:cNvSpPr>
          <p:nvPr>
            <p:ph idx="1"/>
          </p:nvPr>
        </p:nvSpPr>
        <p:spPr>
          <a:xfrm>
            <a:off x="565212" y="1809939"/>
            <a:ext cx="8229600" cy="4525963"/>
          </a:xfrm>
        </p:spPr>
        <p:txBody>
          <a:bodyPr/>
          <a:lstStyle/>
          <a:p>
            <a:pPr marL="0" indent="0">
              <a:buNone/>
            </a:pPr>
            <a:endParaRPr lang="fr-FR" sz="2400" dirty="0" smtClean="0">
              <a:solidFill>
                <a:schemeClr val="tx1">
                  <a:lumMod val="75000"/>
                  <a:lumOff val="25000"/>
                </a:schemeClr>
              </a:solidFill>
              <a:latin typeface="Bell MT" pitchFamily="18" charset="0"/>
            </a:endParaRPr>
          </a:p>
          <a:p>
            <a:pPr marL="0" indent="0">
              <a:buNone/>
            </a:pPr>
            <a:r>
              <a:rPr lang="fr-FR" sz="2400" u="sng" dirty="0" smtClean="0">
                <a:solidFill>
                  <a:srgbClr val="D00000"/>
                </a:solidFill>
                <a:latin typeface="Bell MT" pitchFamily="18" charset="0"/>
              </a:rPr>
              <a:t>Exploitation des réseaux:</a:t>
            </a:r>
          </a:p>
          <a:p>
            <a:pPr marL="0" indent="0">
              <a:buNone/>
            </a:pPr>
            <a:endParaRPr lang="fr-FR" sz="2400" dirty="0" smtClean="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Absence de la sécurité des procédures d’exploitation</a:t>
            </a:r>
          </a:p>
          <a:p>
            <a:pPr marL="0" indent="0">
              <a:buNone/>
            </a:pPr>
            <a:endParaRPr lang="fr-FR" sz="2400" dirty="0" smtClean="0">
              <a:solidFill>
                <a:schemeClr val="tx1">
                  <a:lumMod val="75000"/>
                  <a:lumOff val="25000"/>
                </a:schemeClr>
              </a:solidFill>
              <a:latin typeface="Bell MT" pitchFamily="18" charset="0"/>
            </a:endParaRPr>
          </a:p>
          <a:p>
            <a:pPr>
              <a:buFont typeface="Wingdings" pitchFamily="2" charset="2"/>
              <a:buChar char="v"/>
            </a:pPr>
            <a:endParaRPr lang="fr-FR" sz="2400" dirty="0" smtClean="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Mauvais contrôle </a:t>
            </a:r>
            <a:r>
              <a:rPr lang="fr-FR" sz="2400" dirty="0">
                <a:solidFill>
                  <a:schemeClr val="tx1">
                    <a:lumMod val="75000"/>
                    <a:lumOff val="25000"/>
                  </a:schemeClr>
                </a:solidFill>
                <a:latin typeface="Bell MT" pitchFamily="18" charset="0"/>
              </a:rPr>
              <a:t>des réseaux </a:t>
            </a:r>
            <a:r>
              <a:rPr lang="fr-FR" sz="2400" dirty="0" smtClean="0">
                <a:solidFill>
                  <a:schemeClr val="tx1">
                    <a:lumMod val="75000"/>
                    <a:lumOff val="25000"/>
                  </a:schemeClr>
                </a:solidFill>
                <a:latin typeface="Bell MT" pitchFamily="18" charset="0"/>
              </a:rPr>
              <a:t>et des procédures </a:t>
            </a:r>
            <a:r>
              <a:rPr lang="fr-FR" sz="2400" dirty="0">
                <a:solidFill>
                  <a:schemeClr val="tx1">
                    <a:lumMod val="75000"/>
                    <a:lumOff val="25000"/>
                  </a:schemeClr>
                </a:solidFill>
                <a:latin typeface="Bell MT" pitchFamily="18" charset="0"/>
              </a:rPr>
              <a:t>d’audit </a:t>
            </a:r>
            <a:endParaRPr lang="fr-FR" sz="2400" dirty="0" smtClean="0">
              <a:solidFill>
                <a:schemeClr val="tx1">
                  <a:lumMod val="75000"/>
                  <a:lumOff val="25000"/>
                </a:schemeClr>
              </a:solidFill>
              <a:latin typeface="Bell MT" pitchFamily="18" charset="0"/>
            </a:endParaRPr>
          </a:p>
          <a:p>
            <a:pPr marL="0" indent="0">
              <a:buNone/>
            </a:pPr>
            <a:endParaRPr lang="fr-FR" sz="2400" dirty="0" smtClean="0">
              <a:solidFill>
                <a:schemeClr val="tx1">
                  <a:lumMod val="75000"/>
                  <a:lumOff val="25000"/>
                </a:schemeClr>
              </a:solidFill>
              <a:latin typeface="Bell MT" pitchFamily="18" charset="0"/>
            </a:endParaRPr>
          </a:p>
          <a:p>
            <a:pPr marL="0" indent="0">
              <a:buNone/>
            </a:pPr>
            <a:endParaRPr lang="fr-FR" sz="2400" dirty="0">
              <a:solidFill>
                <a:schemeClr val="tx1">
                  <a:lumMod val="75000"/>
                  <a:lumOff val="25000"/>
                </a:schemeClr>
              </a:solidFill>
              <a:latin typeface="Bell MT" pitchFamily="18"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23</a:t>
            </a:fld>
            <a:endParaRPr lang="fr-FR"/>
          </a:p>
        </p:txBody>
      </p:sp>
    </p:spTree>
    <p:extLst>
      <p:ext uri="{BB962C8B-B14F-4D97-AF65-F5344CB8AC3E}">
        <p14:creationId xmlns:p14="http://schemas.microsoft.com/office/powerpoint/2010/main" val="28003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p:cTn id="7"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xEl>
                                              <p:pRg st="3" end="3"/>
                                            </p:txEl>
                                          </p:spTgt>
                                        </p:tgtEl>
                                        <p:attrNameLst>
                                          <p:attrName>style.visibility</p:attrName>
                                        </p:attrNameLst>
                                      </p:cBhvr>
                                      <p:to>
                                        <p:strVal val="visible"/>
                                      </p:to>
                                    </p:set>
                                    <p:animEffect transition="in" filter="fade">
                                      <p:cBhvr>
                                        <p:cTn id="14" dur="1000"/>
                                        <p:tgtEl>
                                          <p:spTgt spid="12">
                                            <p:txEl>
                                              <p:pRg st="3" end="3"/>
                                            </p:txEl>
                                          </p:spTgt>
                                        </p:tgtEl>
                                      </p:cBhvr>
                                    </p:animEffect>
                                    <p:anim calcmode="lin" valueType="num">
                                      <p:cBhvr>
                                        <p:cTn id="15"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animEffect transition="in" filter="fade">
                                      <p:cBhvr>
                                        <p:cTn id="19" dur="1000"/>
                                        <p:tgtEl>
                                          <p:spTgt spid="12">
                                            <p:txEl>
                                              <p:pRg st="6" end="6"/>
                                            </p:txEl>
                                          </p:spTgt>
                                        </p:tgtEl>
                                      </p:cBhvr>
                                    </p:animEffect>
                                    <p:anim calcmode="lin" valueType="num">
                                      <p:cBhvr>
                                        <p:cTn id="2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0" y="1456498"/>
            <a:ext cx="543250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Evaluation de la gravité des scénarios </a:t>
            </a:r>
            <a:endParaRPr lang="fr-FR" sz="2400" b="1" dirty="0">
              <a:latin typeface="Garamond" pitchFamily="18" charset="0"/>
            </a:endParaRPr>
          </a:p>
        </p:txBody>
      </p:sp>
      <p:sp>
        <p:nvSpPr>
          <p:cNvPr id="11" name="ZoneTexte 22"/>
          <p:cNvSpPr txBox="1"/>
          <p:nvPr/>
        </p:nvSpPr>
        <p:spPr>
          <a:xfrm>
            <a:off x="29747" y="912051"/>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420888"/>
            <a:ext cx="4320479"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ZoneTexte 11"/>
          <p:cNvSpPr txBox="1"/>
          <p:nvPr/>
        </p:nvSpPr>
        <p:spPr>
          <a:xfrm>
            <a:off x="6901585" y="2097722"/>
            <a:ext cx="2120139" cy="646331"/>
          </a:xfrm>
          <a:prstGeom prst="rect">
            <a:avLst/>
          </a:prstGeom>
          <a:noFill/>
        </p:spPr>
        <p:txBody>
          <a:bodyPr wrap="square" rtlCol="0">
            <a:spAutoFit/>
          </a:bodyPr>
          <a:lstStyle/>
          <a:p>
            <a:r>
              <a:rPr lang="fr-FR" b="1" dirty="0" smtClean="0">
                <a:latin typeface="Bell MT" pitchFamily="18" charset="0"/>
              </a:rPr>
              <a:t>Risque insupportable </a:t>
            </a:r>
            <a:endParaRPr lang="fr-FR" b="1" dirty="0">
              <a:latin typeface="Bell MT" pitchFamily="18" charset="0"/>
            </a:endParaRPr>
          </a:p>
        </p:txBody>
      </p:sp>
      <p:cxnSp>
        <p:nvCxnSpPr>
          <p:cNvPr id="14" name="Connecteur droit avec flèche 13"/>
          <p:cNvCxnSpPr/>
          <p:nvPr/>
        </p:nvCxnSpPr>
        <p:spPr>
          <a:xfrm flipH="1">
            <a:off x="6084168" y="2420887"/>
            <a:ext cx="817417" cy="432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7236296" y="4149080"/>
            <a:ext cx="1618055" cy="646331"/>
          </a:xfrm>
          <a:prstGeom prst="rect">
            <a:avLst/>
          </a:prstGeom>
          <a:noFill/>
        </p:spPr>
        <p:txBody>
          <a:bodyPr wrap="square" rtlCol="0">
            <a:spAutoFit/>
          </a:bodyPr>
          <a:lstStyle/>
          <a:p>
            <a:r>
              <a:rPr lang="fr-FR" dirty="0" smtClean="0">
                <a:latin typeface="Bell MT" pitchFamily="18" charset="0"/>
              </a:rPr>
              <a:t>Risque inadmissible</a:t>
            </a:r>
            <a:endParaRPr lang="fr-FR" dirty="0">
              <a:latin typeface="Bell MT" pitchFamily="18" charset="0"/>
            </a:endParaRPr>
          </a:p>
        </p:txBody>
      </p:sp>
      <p:cxnSp>
        <p:nvCxnSpPr>
          <p:cNvPr id="17" name="Connecteur droit avec flèche 16"/>
          <p:cNvCxnSpPr/>
          <p:nvPr/>
        </p:nvCxnSpPr>
        <p:spPr>
          <a:xfrm flipH="1" flipV="1">
            <a:off x="6686883" y="4133000"/>
            <a:ext cx="649034" cy="3392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259632" y="5013176"/>
            <a:ext cx="1620180" cy="369332"/>
          </a:xfrm>
          <a:prstGeom prst="rect">
            <a:avLst/>
          </a:prstGeom>
          <a:noFill/>
        </p:spPr>
        <p:txBody>
          <a:bodyPr wrap="square" rtlCol="0">
            <a:spAutoFit/>
          </a:bodyPr>
          <a:lstStyle/>
          <a:p>
            <a:r>
              <a:rPr lang="fr-FR" dirty="0">
                <a:latin typeface="Bell MT" pitchFamily="18" charset="0"/>
              </a:rPr>
              <a:t>Risque toléré </a:t>
            </a:r>
          </a:p>
        </p:txBody>
      </p:sp>
      <p:cxnSp>
        <p:nvCxnSpPr>
          <p:cNvPr id="20" name="Connecteur droit avec flèche 19"/>
          <p:cNvCxnSpPr/>
          <p:nvPr/>
        </p:nvCxnSpPr>
        <p:spPr>
          <a:xfrm flipV="1">
            <a:off x="2393758" y="4149080"/>
            <a:ext cx="2106233" cy="895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p:cNvSpPr>
            <a:spLocks noGrp="1"/>
          </p:cNvSpPr>
          <p:nvPr>
            <p:ph type="sldNum" sz="quarter" idx="12"/>
          </p:nvPr>
        </p:nvSpPr>
        <p:spPr/>
        <p:txBody>
          <a:bodyPr/>
          <a:lstStyle/>
          <a:p>
            <a:fld id="{C5C38CE2-D36F-4B9B-9204-BBE98EC52859}" type="slidenum">
              <a:rPr lang="fr-FR" smtClean="0"/>
              <a:t>24</a:t>
            </a:fld>
            <a:endParaRPr lang="fr-FR"/>
          </a:p>
        </p:txBody>
      </p:sp>
    </p:spTree>
    <p:extLst>
      <p:ext uri="{BB962C8B-B14F-4D97-AF65-F5344CB8AC3E}">
        <p14:creationId xmlns:p14="http://schemas.microsoft.com/office/powerpoint/2010/main" val="71137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par>
                                <p:cTn id="22" presetID="53" presetClass="entr" presetSubtype="16"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648663"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smtClean="0">
                <a:latin typeface="Garamond" pitchFamily="18" charset="0"/>
              </a:rPr>
              <a:t>Analyse des risques </a:t>
            </a:r>
            <a:endParaRPr lang="fr-FR" sz="2400" b="1" dirty="0">
              <a:latin typeface="Garamond" pitchFamily="18" charset="0"/>
            </a:endParaRPr>
          </a:p>
        </p:txBody>
      </p:sp>
      <p:sp>
        <p:nvSpPr>
          <p:cNvPr id="11" name="ZoneTexte 22"/>
          <p:cNvSpPr txBox="1"/>
          <p:nvPr/>
        </p:nvSpPr>
        <p:spPr>
          <a:xfrm>
            <a:off x="3563888" y="1456499"/>
            <a:ext cx="543250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smtClean="0">
                <a:latin typeface="Garamond" pitchFamily="18" charset="0"/>
              </a:rPr>
              <a:t>Elaboration du plan d’action </a:t>
            </a:r>
            <a:endParaRPr lang="fr-FR" sz="2400" b="1" dirty="0">
              <a:latin typeface="Garamond" pitchFamily="18" charset="0"/>
            </a:endParaRPr>
          </a:p>
        </p:txBody>
      </p:sp>
      <p:graphicFrame>
        <p:nvGraphicFramePr>
          <p:cNvPr id="13" name="Tableau 12"/>
          <p:cNvGraphicFramePr>
            <a:graphicFrameLocks noGrp="1"/>
          </p:cNvGraphicFramePr>
          <p:nvPr>
            <p:extLst>
              <p:ext uri="{D42A27DB-BD31-4B8C-83A1-F6EECF244321}">
                <p14:modId xmlns:p14="http://schemas.microsoft.com/office/powerpoint/2010/main" val="1385881621"/>
              </p:ext>
            </p:extLst>
          </p:nvPr>
        </p:nvGraphicFramePr>
        <p:xfrm>
          <a:off x="359532" y="2276872"/>
          <a:ext cx="8424936" cy="4250279"/>
        </p:xfrm>
        <a:graphic>
          <a:graphicData uri="http://schemas.openxmlformats.org/drawingml/2006/table">
            <a:tbl>
              <a:tblPr firstRow="1" bandRow="1">
                <a:tableStyleId>{22838BEF-8BB2-4498-84A7-C5851F593DF1}</a:tableStyleId>
              </a:tblPr>
              <a:tblGrid>
                <a:gridCol w="3159351"/>
                <a:gridCol w="5265585"/>
              </a:tblGrid>
              <a:tr h="900688">
                <a:tc>
                  <a:txBody>
                    <a:bodyPr/>
                    <a:lstStyle/>
                    <a:p>
                      <a:endParaRPr lang="fr-FR" dirty="0" smtClean="0">
                        <a:latin typeface="Bell MT" pitchFamily="18" charset="0"/>
                      </a:endParaRPr>
                    </a:p>
                    <a:p>
                      <a:r>
                        <a:rPr lang="fr-FR" dirty="0" smtClean="0">
                          <a:latin typeface="Bell MT" pitchFamily="18" charset="0"/>
                        </a:rPr>
                        <a:t>Famille de scénarios critiques </a:t>
                      </a:r>
                      <a:endParaRPr lang="fr-FR" dirty="0">
                        <a:latin typeface="Bell MT" pitchFamily="18" charset="0"/>
                      </a:endParaRPr>
                    </a:p>
                  </a:txBody>
                  <a:tcPr/>
                </a:tc>
                <a:tc>
                  <a:txBody>
                    <a:bodyPr/>
                    <a:lstStyle/>
                    <a:p>
                      <a:endParaRPr lang="fr-FR" sz="1800" b="0" i="0" u="none" strike="noStrike" kern="1200" baseline="0" dirty="0" smtClean="0">
                        <a:solidFill>
                          <a:schemeClr val="dk1"/>
                        </a:solidFill>
                        <a:latin typeface="Bell MT" pitchFamily="18" charset="0"/>
                        <a:ea typeface="+mn-ea"/>
                        <a:cs typeface="+mn-cs"/>
                      </a:endParaRPr>
                    </a:p>
                    <a:p>
                      <a:r>
                        <a:rPr lang="fr-FR" sz="1800" b="0" i="0" u="none" strike="noStrike" kern="1200" baseline="0" dirty="0" smtClean="0">
                          <a:solidFill>
                            <a:schemeClr val="dk1"/>
                          </a:solidFill>
                          <a:latin typeface="Bell MT" pitchFamily="18" charset="0"/>
                          <a:ea typeface="+mn-ea"/>
                          <a:cs typeface="+mn-cs"/>
                        </a:rPr>
                        <a:t>Authentification et contrôle des droits d’accès des administrateurs et personnels d’exploitation </a:t>
                      </a:r>
                    </a:p>
                  </a:txBody>
                  <a:tcPr/>
                </a:tc>
              </a:tr>
              <a:tr h="1164128">
                <a:tc>
                  <a:txBody>
                    <a:bodyPr/>
                    <a:lstStyle/>
                    <a:p>
                      <a:endParaRPr lang="fr-FR" sz="1800" b="0" i="0" u="none" strike="noStrike" kern="1200" baseline="0" dirty="0" smtClean="0">
                        <a:solidFill>
                          <a:schemeClr val="dk1"/>
                        </a:solidFill>
                        <a:latin typeface="Bell MT" pitchFamily="18" charset="0"/>
                        <a:ea typeface="+mn-ea"/>
                        <a:cs typeface="+mn-cs"/>
                      </a:endParaRPr>
                    </a:p>
                    <a:p>
                      <a:r>
                        <a:rPr lang="fr-FR" sz="1800" b="1" i="0" u="none" strike="noStrike" kern="1200" baseline="0" dirty="0" smtClean="0">
                          <a:solidFill>
                            <a:schemeClr val="dk1"/>
                          </a:solidFill>
                          <a:latin typeface="Bell MT" pitchFamily="18" charset="0"/>
                          <a:ea typeface="+mn-ea"/>
                          <a:cs typeface="+mn-cs"/>
                        </a:rPr>
                        <a:t>Résultats attendus </a:t>
                      </a:r>
                      <a:endParaRPr lang="fr-FR" sz="1800" b="0" i="0" u="none" strike="noStrike" kern="1200" baseline="0" dirty="0" smtClean="0">
                        <a:solidFill>
                          <a:schemeClr val="dk1"/>
                        </a:solidFill>
                        <a:latin typeface="Bell MT" pitchFamily="18" charset="0"/>
                        <a:ea typeface="+mn-ea"/>
                        <a:cs typeface="+mn-cs"/>
                      </a:endParaRPr>
                    </a:p>
                    <a:p>
                      <a:endParaRPr lang="fr-FR" dirty="0">
                        <a:latin typeface="Bell MT" pitchFamily="18" charset="0"/>
                      </a:endParaRPr>
                    </a:p>
                  </a:txBody>
                  <a:tcPr/>
                </a:tc>
                <a:tc>
                  <a:txBody>
                    <a:bodyPr/>
                    <a:lstStyle/>
                    <a:p>
                      <a:r>
                        <a:rPr lang="fr-FR" sz="1800" b="0" i="0" u="none" strike="noStrike" kern="1200" baseline="0" dirty="0" smtClean="0">
                          <a:solidFill>
                            <a:schemeClr val="dk1"/>
                          </a:solidFill>
                          <a:latin typeface="Bell MT" pitchFamily="18" charset="0"/>
                          <a:ea typeface="+mn-ea"/>
                          <a:cs typeface="+mn-cs"/>
                        </a:rPr>
                        <a:t>Prévenir les actions néfastes pouvant être menées, volontairement ou non, par des personnes n’étant pas (ou plus) autorisées individuellement à accéder aux systèmes avec des droits privilégiés. </a:t>
                      </a:r>
                      <a:endParaRPr lang="fr-FR" dirty="0">
                        <a:latin typeface="Bell MT" pitchFamily="18" charset="0"/>
                      </a:endParaRPr>
                    </a:p>
                  </a:txBody>
                  <a:tcPr/>
                </a:tc>
              </a:tr>
              <a:tr h="958439">
                <a:tc>
                  <a:txBody>
                    <a:bodyPr/>
                    <a:lstStyle/>
                    <a:p>
                      <a:endParaRPr lang="fr-FR" sz="1800" b="0" i="0" u="none" strike="noStrike" kern="1200" baseline="0" dirty="0" smtClean="0">
                        <a:solidFill>
                          <a:schemeClr val="dk1"/>
                        </a:solidFill>
                        <a:latin typeface="Bell MT" pitchFamily="18" charset="0"/>
                        <a:ea typeface="+mn-ea"/>
                        <a:cs typeface="+mn-cs"/>
                      </a:endParaRPr>
                    </a:p>
                    <a:p>
                      <a:r>
                        <a:rPr lang="fr-FR" sz="1800" b="1" i="0" u="none" strike="noStrike" kern="1200" baseline="0" dirty="0" smtClean="0">
                          <a:solidFill>
                            <a:schemeClr val="dk1"/>
                          </a:solidFill>
                          <a:latin typeface="Bell MT" pitchFamily="18" charset="0"/>
                          <a:ea typeface="+mn-ea"/>
                          <a:cs typeface="+mn-cs"/>
                        </a:rPr>
                        <a:t>Mesures techniques </a:t>
                      </a:r>
                      <a:endParaRPr lang="fr-FR" sz="1800" b="0" i="0" u="none" strike="noStrike" kern="1200" baseline="0" dirty="0" smtClean="0">
                        <a:solidFill>
                          <a:schemeClr val="dk1"/>
                        </a:solidFill>
                        <a:latin typeface="Bell MT" pitchFamily="18" charset="0"/>
                        <a:ea typeface="+mn-ea"/>
                        <a:cs typeface="+mn-cs"/>
                      </a:endParaRPr>
                    </a:p>
                    <a:p>
                      <a:endParaRPr lang="fr-FR" dirty="0">
                        <a:latin typeface="Bell MT" pitchFamily="18" charset="0"/>
                      </a:endParaRPr>
                    </a:p>
                  </a:txBody>
                  <a:tcPr/>
                </a:tc>
                <a:tc>
                  <a:txBody>
                    <a:bodyPr/>
                    <a:lstStyle/>
                    <a:p>
                      <a:pPr marL="285750" indent="-285750">
                        <a:buFont typeface="Arial" pitchFamily="34" charset="0"/>
                        <a:buChar char="•"/>
                      </a:pPr>
                      <a:r>
                        <a:rPr lang="fr-FR" sz="1800" b="0" i="0" u="none" strike="noStrike" kern="1200" baseline="0" dirty="0" smtClean="0">
                          <a:solidFill>
                            <a:schemeClr val="dk1"/>
                          </a:solidFill>
                          <a:latin typeface="Bell MT" pitchFamily="18" charset="0"/>
                          <a:ea typeface="+mn-ea"/>
                          <a:cs typeface="+mn-cs"/>
                        </a:rPr>
                        <a:t>Vérification des droits d’accès </a:t>
                      </a:r>
                    </a:p>
                    <a:p>
                      <a:pPr marL="285750" indent="-285750">
                        <a:buFont typeface="Arial" pitchFamily="34" charset="0"/>
                        <a:buChar char="•"/>
                      </a:pPr>
                      <a:r>
                        <a:rPr lang="fr-FR" sz="1800" b="0" i="0" u="none" strike="noStrike" kern="1200" baseline="0" dirty="0" smtClean="0">
                          <a:solidFill>
                            <a:schemeClr val="dk1"/>
                          </a:solidFill>
                          <a:latin typeface="Bell MT" pitchFamily="18" charset="0"/>
                          <a:ea typeface="+mn-ea"/>
                          <a:cs typeface="+mn-cs"/>
                        </a:rPr>
                        <a:t>Contrôle des mots de passe</a:t>
                      </a:r>
                    </a:p>
                    <a:p>
                      <a:pPr marL="285750" indent="-285750">
                        <a:buFont typeface="Arial" pitchFamily="34" charset="0"/>
                        <a:buChar char="•"/>
                      </a:pPr>
                      <a:r>
                        <a:rPr lang="fr-FR" sz="1800" b="0" i="0" u="none" strike="noStrike" kern="1200" baseline="0" dirty="0" smtClean="0">
                          <a:solidFill>
                            <a:schemeClr val="dk1"/>
                          </a:solidFill>
                          <a:latin typeface="Bell MT" pitchFamily="18" charset="0"/>
                          <a:ea typeface="+mn-ea"/>
                          <a:cs typeface="+mn-cs"/>
                        </a:rPr>
                        <a:t> Protection du protocole d’authentification </a:t>
                      </a:r>
                    </a:p>
                  </a:txBody>
                  <a:tcPr/>
                </a:tc>
              </a:tr>
              <a:tr h="1164128">
                <a:tc>
                  <a:txBody>
                    <a:bodyPr/>
                    <a:lstStyle/>
                    <a:p>
                      <a:r>
                        <a:rPr lang="fr-FR" b="1" dirty="0" smtClean="0">
                          <a:latin typeface="Bell MT" pitchFamily="18" charset="0"/>
                        </a:rPr>
                        <a:t>Mesures organisationnelles </a:t>
                      </a:r>
                      <a:endParaRPr lang="fr-FR" b="1" dirty="0">
                        <a:latin typeface="Bell MT" pitchFamily="18" charset="0"/>
                      </a:endParaRPr>
                    </a:p>
                  </a:txBody>
                  <a:tcPr/>
                </a:tc>
                <a:tc>
                  <a:txBody>
                    <a:bodyPr/>
                    <a:lstStyle/>
                    <a:p>
                      <a:pPr marL="285750" indent="-285750">
                        <a:buFont typeface="Arial" pitchFamily="34" charset="0"/>
                        <a:buChar char="•"/>
                      </a:pPr>
                      <a:r>
                        <a:rPr lang="fr-FR" sz="1800" b="0" i="0" u="none" strike="noStrike" kern="1200" baseline="0" dirty="0" smtClean="0">
                          <a:solidFill>
                            <a:schemeClr val="dk1"/>
                          </a:solidFill>
                          <a:latin typeface="Bell MT" pitchFamily="18" charset="0"/>
                          <a:ea typeface="+mn-ea"/>
                          <a:cs typeface="+mn-cs"/>
                        </a:rPr>
                        <a:t>Procédures d’alerte en cas de tentatives répétées échouées. </a:t>
                      </a:r>
                    </a:p>
                    <a:p>
                      <a:pPr marL="285750" indent="-285750">
                        <a:buFont typeface="Arial" pitchFamily="34" charset="0"/>
                        <a:buChar char="•"/>
                      </a:pPr>
                      <a:r>
                        <a:rPr lang="fr-FR" sz="1800" b="0" i="0" u="none" strike="noStrike" kern="1200" baseline="0" dirty="0" smtClean="0">
                          <a:solidFill>
                            <a:schemeClr val="dk1"/>
                          </a:solidFill>
                          <a:latin typeface="Bell MT" pitchFamily="18" charset="0"/>
                          <a:ea typeface="+mn-ea"/>
                          <a:cs typeface="+mn-cs"/>
                        </a:rPr>
                        <a:t>Gestion de relation utilisateur </a:t>
                      </a:r>
                    </a:p>
                    <a:p>
                      <a:pPr marL="285750" indent="-285750">
                        <a:buFont typeface="Arial" pitchFamily="34" charset="0"/>
                        <a:buChar char="•"/>
                      </a:pPr>
                      <a:endParaRPr lang="fr-FR" dirty="0">
                        <a:latin typeface="Bell MT" pitchFamily="18" charset="0"/>
                      </a:endParaRPr>
                    </a:p>
                  </a:txBody>
                  <a:tcPr/>
                </a:tc>
              </a:tr>
            </a:tbl>
          </a:graphicData>
        </a:graphic>
      </p:graphicFrame>
      <p:sp>
        <p:nvSpPr>
          <p:cNvPr id="2" name="Espace réservé du numéro de diapositive 1"/>
          <p:cNvSpPr>
            <a:spLocks noGrp="1"/>
          </p:cNvSpPr>
          <p:nvPr>
            <p:ph type="sldNum" sz="quarter" idx="12"/>
          </p:nvPr>
        </p:nvSpPr>
        <p:spPr/>
        <p:txBody>
          <a:bodyPr/>
          <a:lstStyle/>
          <a:p>
            <a:fld id="{C5C38CE2-D36F-4B9B-9204-BBE98EC52859}" type="slidenum">
              <a:rPr lang="fr-FR" smtClean="0"/>
              <a:t>25</a:t>
            </a:fld>
            <a:endParaRPr lang="fr-FR"/>
          </a:p>
        </p:txBody>
      </p:sp>
    </p:spTree>
    <p:extLst>
      <p:ext uri="{BB962C8B-B14F-4D97-AF65-F5344CB8AC3E}">
        <p14:creationId xmlns:p14="http://schemas.microsoft.com/office/powerpoint/2010/main" val="220899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846" y="886953"/>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Analyse des risques </a:t>
            </a:r>
            <a:endParaRPr lang="fr-FR" sz="2400" b="1" dirty="0">
              <a:latin typeface="Garamond" pitchFamily="18" charset="0"/>
            </a:endParaRPr>
          </a:p>
        </p:txBody>
      </p:sp>
      <p:sp>
        <p:nvSpPr>
          <p:cNvPr id="11" name="ZoneTexte 22"/>
          <p:cNvSpPr txBox="1"/>
          <p:nvPr/>
        </p:nvSpPr>
        <p:spPr>
          <a:xfrm>
            <a:off x="-2846" y="1435890"/>
            <a:ext cx="5432507"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Résumé de l’utilisation MEHARI</a:t>
            </a:r>
            <a:endParaRPr lang="fr-FR" sz="2400" b="1" dirty="0">
              <a:latin typeface="Garamond" pitchFamily="18" charset="0"/>
            </a:endParaRPr>
          </a:p>
        </p:txBody>
      </p:sp>
      <p:sp>
        <p:nvSpPr>
          <p:cNvPr id="12" name="Rectangle 11"/>
          <p:cNvSpPr/>
          <p:nvPr/>
        </p:nvSpPr>
        <p:spPr>
          <a:xfrm>
            <a:off x="2123728" y="2348881"/>
            <a:ext cx="2448272" cy="100868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dirty="0" smtClean="0">
                <a:effectLst/>
                <a:latin typeface="Bell MT" pitchFamily="18" charset="0"/>
                <a:ea typeface="Calibri"/>
                <a:cs typeface="Arial"/>
              </a:rPr>
              <a:t>Identifier les principaux </a:t>
            </a:r>
            <a:r>
              <a:rPr lang="fr-FR" dirty="0">
                <a:effectLst/>
                <a:latin typeface="Bell MT" pitchFamily="18" charset="0"/>
                <a:ea typeface="Calibri"/>
                <a:cs typeface="Arial"/>
              </a:rPr>
              <a:t>enjeux métiers </a:t>
            </a:r>
          </a:p>
        </p:txBody>
      </p:sp>
      <p:sp>
        <p:nvSpPr>
          <p:cNvPr id="14" name="Rectangle 13"/>
          <p:cNvSpPr/>
          <p:nvPr/>
        </p:nvSpPr>
        <p:spPr>
          <a:xfrm>
            <a:off x="4829174" y="2348881"/>
            <a:ext cx="2407122" cy="1008682"/>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2000" dirty="0" smtClean="0">
                <a:effectLst/>
                <a:latin typeface="Bell MT" pitchFamily="18" charset="0"/>
                <a:ea typeface="Calibri"/>
                <a:cs typeface="Arial"/>
              </a:rPr>
              <a:t>Diagnostiquer les </a:t>
            </a:r>
            <a:r>
              <a:rPr lang="fr-FR" sz="2000" dirty="0">
                <a:effectLst/>
                <a:latin typeface="Bell MT" pitchFamily="18" charset="0"/>
                <a:ea typeface="Calibri"/>
                <a:cs typeface="Arial"/>
              </a:rPr>
              <a:t>vulnérabilités </a:t>
            </a:r>
          </a:p>
        </p:txBody>
      </p:sp>
      <p:sp>
        <p:nvSpPr>
          <p:cNvPr id="15" name="Rectangle 14"/>
          <p:cNvSpPr/>
          <p:nvPr/>
        </p:nvSpPr>
        <p:spPr>
          <a:xfrm>
            <a:off x="2123729" y="3957637"/>
            <a:ext cx="5112568" cy="70485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2000" dirty="0" smtClean="0">
                <a:effectLst/>
                <a:latin typeface="Bell MT" pitchFamily="18" charset="0"/>
                <a:ea typeface="Calibri"/>
                <a:cs typeface="Arial"/>
              </a:rPr>
              <a:t>Evaluer les risques </a:t>
            </a:r>
            <a:endParaRPr lang="fr-FR" sz="2000" dirty="0">
              <a:effectLst/>
              <a:latin typeface="Bell MT" pitchFamily="18" charset="0"/>
              <a:ea typeface="Calibri"/>
              <a:cs typeface="Arial"/>
            </a:endParaRPr>
          </a:p>
        </p:txBody>
      </p:sp>
      <p:sp>
        <p:nvSpPr>
          <p:cNvPr id="16" name="Rectangle 15"/>
          <p:cNvSpPr/>
          <p:nvPr/>
        </p:nvSpPr>
        <p:spPr>
          <a:xfrm>
            <a:off x="2123729" y="5214937"/>
            <a:ext cx="5184575" cy="70485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2000" dirty="0" smtClean="0">
                <a:effectLst/>
                <a:latin typeface="Bell MT" pitchFamily="18" charset="0"/>
                <a:ea typeface="Calibri"/>
                <a:cs typeface="Arial"/>
              </a:rPr>
              <a:t>Construire les </a:t>
            </a:r>
            <a:r>
              <a:rPr lang="fr-FR" sz="2000" dirty="0">
                <a:effectLst/>
                <a:latin typeface="Bell MT" pitchFamily="18" charset="0"/>
                <a:ea typeface="Calibri"/>
                <a:cs typeface="Arial"/>
              </a:rPr>
              <a:t>plans d’actions</a:t>
            </a:r>
          </a:p>
        </p:txBody>
      </p:sp>
      <p:sp>
        <p:nvSpPr>
          <p:cNvPr id="17" name="Flèche vers le bas 16"/>
          <p:cNvSpPr/>
          <p:nvPr/>
        </p:nvSpPr>
        <p:spPr>
          <a:xfrm>
            <a:off x="3000374" y="3433762"/>
            <a:ext cx="476250" cy="438150"/>
          </a:xfrm>
          <a:prstGeom prst="downArrow">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Flèche vers le bas 17"/>
          <p:cNvSpPr/>
          <p:nvPr/>
        </p:nvSpPr>
        <p:spPr>
          <a:xfrm>
            <a:off x="5610224" y="3433762"/>
            <a:ext cx="476250" cy="438150"/>
          </a:xfrm>
          <a:prstGeom prst="downArrow">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9" name="Flèche vers le bas 18"/>
          <p:cNvSpPr/>
          <p:nvPr/>
        </p:nvSpPr>
        <p:spPr>
          <a:xfrm>
            <a:off x="4352924" y="4729162"/>
            <a:ext cx="476250" cy="438150"/>
          </a:xfrm>
          <a:prstGeom prst="downArrow">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26</a:t>
            </a:fld>
            <a:endParaRPr lang="fr-FR"/>
          </a:p>
        </p:txBody>
      </p:sp>
    </p:spTree>
    <p:extLst>
      <p:ext uri="{BB962C8B-B14F-4D97-AF65-F5344CB8AC3E}">
        <p14:creationId xmlns:p14="http://schemas.microsoft.com/office/powerpoint/2010/main" val="4820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6" name="Rectangle à coins arrondis 5"/>
          <p:cNvSpPr/>
          <p:nvPr/>
        </p:nvSpPr>
        <p:spPr>
          <a:xfrm>
            <a:off x="3851920" y="44623"/>
            <a:ext cx="1656184" cy="751243"/>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D00000"/>
                </a:solidFill>
                <a:latin typeface="Century" pitchFamily="18" charset="0"/>
              </a:rPr>
              <a:t>Analyse des risques et conception </a:t>
            </a:r>
            <a:endParaRPr lang="fr-FR" sz="1600" dirty="0">
              <a:solidFill>
                <a:srgbClr val="D00000"/>
              </a:solidFill>
              <a:latin typeface="Century" pitchFamily="18" charset="0"/>
            </a:endParaRPr>
          </a:p>
        </p:txBody>
      </p:sp>
      <p:sp>
        <p:nvSpPr>
          <p:cNvPr id="7" name="Rectangle à coins arrondis 6"/>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8" name="Rectangle à coins arrondis 7"/>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9" name="Rectangle à coins arrondis 8"/>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10" name="Rectangle 9"/>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1" name="ZoneTexte 22"/>
          <p:cNvSpPr txBox="1"/>
          <p:nvPr/>
        </p:nvSpPr>
        <p:spPr>
          <a:xfrm>
            <a:off x="0" y="873117"/>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Conception</a:t>
            </a:r>
            <a:endParaRPr lang="fr-FR" sz="2400" b="1" dirty="0">
              <a:latin typeface="Garamond" pitchFamily="18" charset="0"/>
            </a:endParaRPr>
          </a:p>
        </p:txBody>
      </p:sp>
      <p:sp>
        <p:nvSpPr>
          <p:cNvPr id="12" name="ZoneTexte 22"/>
          <p:cNvSpPr txBox="1"/>
          <p:nvPr/>
        </p:nvSpPr>
        <p:spPr>
          <a:xfrm>
            <a:off x="0" y="1435890"/>
            <a:ext cx="6408204"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Diagramme de classe du package sécurité : </a:t>
            </a:r>
            <a:endParaRPr lang="fr-FR" sz="2400" b="1" dirty="0">
              <a:latin typeface="Garamond" pitchFamily="18" charset="0"/>
            </a:endParaRPr>
          </a:p>
        </p:txBody>
      </p:sp>
      <p:pic>
        <p:nvPicPr>
          <p:cNvPr id="13" name="Image 12" descr="C:\Users\Akram\Desktop\OMNIDATA 2012\Rapport\Modélisation\Prise\classe.jpg"/>
          <p:cNvPicPr/>
          <p:nvPr/>
        </p:nvPicPr>
        <p:blipFill>
          <a:blip r:embed="rId3"/>
          <a:srcRect/>
          <a:stretch>
            <a:fillRect/>
          </a:stretch>
        </p:blipFill>
        <p:spPr bwMode="auto">
          <a:xfrm>
            <a:off x="1707664" y="2420888"/>
            <a:ext cx="5944696" cy="3600400"/>
          </a:xfrm>
          <a:prstGeom prst="rect">
            <a:avLst/>
          </a:prstGeom>
          <a:ln>
            <a:noFill/>
          </a:ln>
          <a:effectLst>
            <a:outerShdw blurRad="190500" algn="tl" rotWithShape="0">
              <a:srgbClr val="000000">
                <a:alpha val="70000"/>
              </a:srgbClr>
            </a:outerShdw>
          </a:effectLst>
        </p:spPr>
      </p:pic>
      <p:sp>
        <p:nvSpPr>
          <p:cNvPr id="2" name="Espace réservé du numéro de diapositive 1"/>
          <p:cNvSpPr>
            <a:spLocks noGrp="1"/>
          </p:cNvSpPr>
          <p:nvPr>
            <p:ph type="sldNum" sz="quarter" idx="12"/>
          </p:nvPr>
        </p:nvSpPr>
        <p:spPr/>
        <p:txBody>
          <a:bodyPr/>
          <a:lstStyle/>
          <a:p>
            <a:fld id="{C5C38CE2-D36F-4B9B-9204-BBE98EC52859}" type="slidenum">
              <a:rPr lang="fr-FR" smtClean="0"/>
              <a:t>27</a:t>
            </a:fld>
            <a:endParaRPr lang="fr-FR"/>
          </a:p>
        </p:txBody>
      </p:sp>
    </p:spTree>
    <p:extLst>
      <p:ext uri="{BB962C8B-B14F-4D97-AF65-F5344CB8AC3E}">
        <p14:creationId xmlns:p14="http://schemas.microsoft.com/office/powerpoint/2010/main" val="34598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extLst>
              <p:ext uri="{D42A27DB-BD31-4B8C-83A1-F6EECF244321}">
                <p14:modId xmlns:p14="http://schemas.microsoft.com/office/powerpoint/2010/main" val="623173558"/>
              </p:ext>
            </p:extLst>
          </p:nvPr>
        </p:nvGraphicFramePr>
        <p:xfrm>
          <a:off x="35496" y="181327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ZoneTexte 4"/>
          <p:cNvSpPr txBox="1"/>
          <p:nvPr/>
        </p:nvSpPr>
        <p:spPr>
          <a:xfrm>
            <a:off x="5580112" y="2204864"/>
            <a:ext cx="3024336" cy="646331"/>
          </a:xfrm>
          <a:prstGeom prst="rect">
            <a:avLst/>
          </a:prstGeom>
          <a:noFill/>
        </p:spPr>
        <p:txBody>
          <a:bodyPr wrap="square" rtlCol="0">
            <a:spAutoFit/>
          </a:bodyPr>
          <a:lstStyle/>
          <a:p>
            <a:r>
              <a:rPr lang="fr-FR" dirty="0" smtClean="0">
                <a:latin typeface="Bell MT" pitchFamily="18" charset="0"/>
              </a:rPr>
              <a:t>Exécuter les fonctionnalités requises avec précision</a:t>
            </a:r>
            <a:endParaRPr lang="fr-FR" dirty="0">
              <a:latin typeface="Bell MT" pitchFamily="18" charset="0"/>
            </a:endParaRPr>
          </a:p>
        </p:txBody>
      </p:sp>
      <p:sp>
        <p:nvSpPr>
          <p:cNvPr id="6" name="ZoneTexte 5"/>
          <p:cNvSpPr txBox="1"/>
          <p:nvPr/>
        </p:nvSpPr>
        <p:spPr>
          <a:xfrm>
            <a:off x="5580112" y="3203684"/>
            <a:ext cx="3024336" cy="646331"/>
          </a:xfrm>
          <a:prstGeom prst="rect">
            <a:avLst/>
          </a:prstGeom>
          <a:noFill/>
        </p:spPr>
        <p:txBody>
          <a:bodyPr wrap="square" rtlCol="0">
            <a:spAutoFit/>
          </a:bodyPr>
          <a:lstStyle/>
          <a:p>
            <a:r>
              <a:rPr lang="fr-FR" dirty="0" smtClean="0">
                <a:latin typeface="Bell MT" pitchFamily="18" charset="0"/>
              </a:rPr>
              <a:t>Contrôler le transfert des données</a:t>
            </a:r>
            <a:endParaRPr lang="fr-FR" dirty="0">
              <a:latin typeface="Bell MT" pitchFamily="18" charset="0"/>
            </a:endParaRPr>
          </a:p>
        </p:txBody>
      </p:sp>
      <p:sp>
        <p:nvSpPr>
          <p:cNvPr id="7" name="ZoneTexte 6"/>
          <p:cNvSpPr txBox="1"/>
          <p:nvPr/>
        </p:nvSpPr>
        <p:spPr>
          <a:xfrm>
            <a:off x="5580112" y="3861048"/>
            <a:ext cx="3024336" cy="646331"/>
          </a:xfrm>
          <a:prstGeom prst="rect">
            <a:avLst/>
          </a:prstGeom>
          <a:noFill/>
        </p:spPr>
        <p:txBody>
          <a:bodyPr wrap="square" rtlCol="0">
            <a:spAutoFit/>
          </a:bodyPr>
          <a:lstStyle/>
          <a:p>
            <a:r>
              <a:rPr lang="fr-FR" dirty="0" smtClean="0">
                <a:latin typeface="Bell MT" pitchFamily="18" charset="0"/>
              </a:rPr>
              <a:t>Être en permanence à disposition</a:t>
            </a:r>
            <a:endParaRPr lang="fr-FR" dirty="0">
              <a:latin typeface="Bell MT" pitchFamily="18" charset="0"/>
            </a:endParaRPr>
          </a:p>
        </p:txBody>
      </p:sp>
      <p:sp>
        <p:nvSpPr>
          <p:cNvPr id="8" name="ZoneTexte 7"/>
          <p:cNvSpPr txBox="1"/>
          <p:nvPr/>
        </p:nvSpPr>
        <p:spPr>
          <a:xfrm>
            <a:off x="5565364" y="4725144"/>
            <a:ext cx="3024336" cy="646331"/>
          </a:xfrm>
          <a:prstGeom prst="rect">
            <a:avLst/>
          </a:prstGeom>
          <a:noFill/>
        </p:spPr>
        <p:txBody>
          <a:bodyPr wrap="square" rtlCol="0">
            <a:spAutoFit/>
          </a:bodyPr>
          <a:lstStyle/>
          <a:p>
            <a:r>
              <a:rPr lang="fr-FR" dirty="0" smtClean="0">
                <a:latin typeface="Bell MT" pitchFamily="18" charset="0"/>
              </a:rPr>
              <a:t>Exploiter les services par différents procédés</a:t>
            </a:r>
            <a:endParaRPr lang="fr-FR" dirty="0">
              <a:latin typeface="Bell MT" pitchFamily="18" charset="0"/>
            </a:endParaRPr>
          </a:p>
        </p:txBody>
      </p:sp>
      <p:sp>
        <p:nvSpPr>
          <p:cNvPr id="9" name="Rectangle à coins arrondis 8"/>
          <p:cNvSpPr/>
          <p:nvPr/>
        </p:nvSpPr>
        <p:spPr>
          <a:xfrm>
            <a:off x="7049431" y="2204864"/>
            <a:ext cx="1915042" cy="1495327"/>
          </a:xfrm>
          <a:prstGeom prst="roundRect">
            <a:avLst/>
          </a:prstGeom>
          <a:solidFill>
            <a:schemeClr val="bg1"/>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2800" b="1" dirty="0" smtClean="0">
                <a:solidFill>
                  <a:schemeClr val="tx1"/>
                </a:solidFill>
              </a:rPr>
              <a:t>SSL</a:t>
            </a:r>
          </a:p>
          <a:p>
            <a:pPr algn="ctr"/>
            <a:r>
              <a:rPr lang="fr-FR" sz="2000" b="1" dirty="0" smtClean="0">
                <a:solidFill>
                  <a:schemeClr val="tx1"/>
                </a:solidFill>
              </a:rPr>
              <a:t>DBMS-CRYPTO</a:t>
            </a:r>
            <a:endParaRPr lang="fr-FR" sz="2000" b="1" dirty="0">
              <a:solidFill>
                <a:schemeClr val="tx1"/>
              </a:solidFill>
            </a:endParaRPr>
          </a:p>
        </p:txBody>
      </p:sp>
      <p:sp>
        <p:nvSpPr>
          <p:cNvPr id="10" name="Rectangle à coins arrondis 9"/>
          <p:cNvSpPr/>
          <p:nvPr/>
        </p:nvSpPr>
        <p:spPr>
          <a:xfrm>
            <a:off x="7092280" y="3850015"/>
            <a:ext cx="1799457" cy="1512168"/>
          </a:xfrm>
          <a:prstGeom prst="roundRect">
            <a:avLst/>
          </a:prstGeom>
          <a:solidFill>
            <a:schemeClr val="accent5">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3200" b="1" dirty="0" smtClean="0">
                <a:solidFill>
                  <a:schemeClr val="bg1"/>
                </a:solidFill>
              </a:rPr>
              <a:t>APEX</a:t>
            </a:r>
            <a:endParaRPr lang="fr-FR" sz="3200" b="1" dirty="0">
              <a:solidFill>
                <a:schemeClr val="bg1"/>
              </a:solidFill>
            </a:endParaRPr>
          </a:p>
        </p:txBody>
      </p:sp>
      <p:sp>
        <p:nvSpPr>
          <p:cNvPr id="11" name="Rectangle à coins arrondis 10"/>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12" name="Rectangle à coins arrondis 11"/>
          <p:cNvSpPr/>
          <p:nvPr/>
        </p:nvSpPr>
        <p:spPr>
          <a:xfrm>
            <a:off x="3851920" y="44623"/>
            <a:ext cx="1656184" cy="751243"/>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13" name="Rectangle à coins arrondis 12"/>
          <p:cNvSpPr/>
          <p:nvPr/>
        </p:nvSpPr>
        <p:spPr>
          <a:xfrm>
            <a:off x="5580112" y="44624"/>
            <a:ext cx="1656184"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00000"/>
                </a:solidFill>
                <a:latin typeface="Century" pitchFamily="18" charset="0"/>
              </a:rPr>
              <a:t>Mise en œuvre </a:t>
            </a:r>
          </a:p>
        </p:txBody>
      </p:sp>
      <p:sp>
        <p:nvSpPr>
          <p:cNvPr id="14" name="Rectangle à coins arrondis 13"/>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15" name="Rectangle à coins arrondis 14"/>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16" name="Rectangle 15"/>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7" name="ZoneTexte 22"/>
          <p:cNvSpPr txBox="1"/>
          <p:nvPr/>
        </p:nvSpPr>
        <p:spPr>
          <a:xfrm>
            <a:off x="-23345" y="858818"/>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Contraintes techniques</a:t>
            </a:r>
            <a:endParaRPr lang="fr-FR" sz="2400" b="1" dirty="0">
              <a:latin typeface="Garamond" pitchFamily="18"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28</a:t>
            </a:fld>
            <a:endParaRPr lang="fr-FR"/>
          </a:p>
        </p:txBody>
      </p:sp>
    </p:spTree>
    <p:extLst>
      <p:ext uri="{BB962C8B-B14F-4D97-AF65-F5344CB8AC3E}">
        <p14:creationId xmlns:p14="http://schemas.microsoft.com/office/powerpoint/2010/main" val="35870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graphicEl>
                                              <a:dgm id="{ABFB29B4-A83D-45B9-8B63-4BD1C4C6D849}"/>
                                            </p:graphicEl>
                                          </p:spTgt>
                                        </p:tgtEl>
                                        <p:attrNameLst>
                                          <p:attrName>style.visibility</p:attrName>
                                        </p:attrNameLst>
                                      </p:cBhvr>
                                      <p:to>
                                        <p:strVal val="visible"/>
                                      </p:to>
                                    </p:set>
                                    <p:animEffect transition="in" filter="checkerboard(across)">
                                      <p:cBhvr>
                                        <p:cTn id="7" dur="500"/>
                                        <p:tgtEl>
                                          <p:spTgt spid="4">
                                            <p:graphicEl>
                                              <a:dgm id="{ABFB29B4-A83D-45B9-8B63-4BD1C4C6D849}"/>
                                            </p:graphicEl>
                                          </p:spTgt>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grpId="1" nodeType="clickEffect">
                                  <p:stCondLst>
                                    <p:cond delay="0"/>
                                  </p:stCondLst>
                                  <p:childTnLst>
                                    <p:anim calcmode="lin" valueType="num">
                                      <p:cBhvr additive="base">
                                        <p:cTn id="15" dur="500"/>
                                        <p:tgtEl>
                                          <p:spTgt spid="5"/>
                                        </p:tgtEl>
                                        <p:attrNameLst>
                                          <p:attrName>ppt_x</p:attrName>
                                        </p:attrNameLst>
                                      </p:cBhvr>
                                      <p:tavLst>
                                        <p:tav tm="0">
                                          <p:val>
                                            <p:strVal val="ppt_x"/>
                                          </p:val>
                                        </p:tav>
                                        <p:tav tm="100000">
                                          <p:val>
                                            <p:strVal val="ppt_x"/>
                                          </p:val>
                                        </p:tav>
                                      </p:tavLst>
                                    </p:anim>
                                    <p:anim calcmode="lin" valueType="num">
                                      <p:cBhvr additive="base">
                                        <p:cTn id="16" dur="500"/>
                                        <p:tgtEl>
                                          <p:spTgt spid="5"/>
                                        </p:tgtEl>
                                        <p:attrNameLst>
                                          <p:attrName>ppt_y</p:attrName>
                                        </p:attrNameLst>
                                      </p:cBhvr>
                                      <p:tavLst>
                                        <p:tav tm="0">
                                          <p:val>
                                            <p:strVal val="ppt_y"/>
                                          </p:val>
                                        </p:tav>
                                        <p:tav tm="100000">
                                          <p:val>
                                            <p:strVal val="1+ppt_h/2"/>
                                          </p:val>
                                        </p:tav>
                                      </p:tavLst>
                                    </p:anim>
                                    <p:set>
                                      <p:cBhvr>
                                        <p:cTn id="17" dur="1" fill="hold">
                                          <p:stCondLst>
                                            <p:cond delay="499"/>
                                          </p:stCondLst>
                                        </p:cTn>
                                        <p:tgtEl>
                                          <p:spTgt spid="5"/>
                                        </p:tgtEl>
                                        <p:attrNameLst>
                                          <p:attrName>style.visibility</p:attrName>
                                        </p:attrNameLst>
                                      </p:cBhvr>
                                      <p:to>
                                        <p:strVal val="hidden"/>
                                      </p:to>
                                    </p:set>
                                  </p:childTnLst>
                                </p:cTn>
                              </p:par>
                              <p:par>
                                <p:cTn id="18" presetID="5" presetClass="entr" presetSubtype="10" fill="hold" grpId="0" nodeType="withEffect">
                                  <p:stCondLst>
                                    <p:cond delay="0"/>
                                  </p:stCondLst>
                                  <p:childTnLst>
                                    <p:set>
                                      <p:cBhvr>
                                        <p:cTn id="19" dur="1" fill="hold">
                                          <p:stCondLst>
                                            <p:cond delay="0"/>
                                          </p:stCondLst>
                                        </p:cTn>
                                        <p:tgtEl>
                                          <p:spTgt spid="4">
                                            <p:graphicEl>
                                              <a:dgm id="{BD096247-C38B-459A-B146-1694B7A00371}"/>
                                            </p:graphicEl>
                                          </p:spTgt>
                                        </p:tgtEl>
                                        <p:attrNameLst>
                                          <p:attrName>style.visibility</p:attrName>
                                        </p:attrNameLst>
                                      </p:cBhvr>
                                      <p:to>
                                        <p:strVal val="visible"/>
                                      </p:to>
                                    </p:set>
                                    <p:animEffect transition="in" filter="checkerboard(across)">
                                      <p:cBhvr>
                                        <p:cTn id="20" dur="500"/>
                                        <p:tgtEl>
                                          <p:spTgt spid="4">
                                            <p:graphicEl>
                                              <a:dgm id="{BD096247-C38B-459A-B146-1694B7A00371}"/>
                                            </p:graphicEl>
                                          </p:spTgt>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6"/>
                                        </p:tgtEl>
                                        <p:attrNameLst>
                                          <p:attrName>ppt_x</p:attrName>
                                        </p:attrNameLst>
                                      </p:cBhvr>
                                      <p:tavLst>
                                        <p:tav tm="0">
                                          <p:val>
                                            <p:strVal val="ppt_x"/>
                                          </p:val>
                                        </p:tav>
                                        <p:tav tm="100000">
                                          <p:val>
                                            <p:strVal val="ppt_x"/>
                                          </p:val>
                                        </p:tav>
                                      </p:tavLst>
                                    </p:anim>
                                    <p:anim calcmode="lin" valueType="num">
                                      <p:cBhvr additive="base">
                                        <p:cTn id="29" dur="500"/>
                                        <p:tgtEl>
                                          <p:spTgt spid="6"/>
                                        </p:tgtEl>
                                        <p:attrNameLst>
                                          <p:attrName>ppt_y</p:attrName>
                                        </p:attrNameLst>
                                      </p:cBhvr>
                                      <p:tavLst>
                                        <p:tav tm="0">
                                          <p:val>
                                            <p:strVal val="ppt_y"/>
                                          </p:val>
                                        </p:tav>
                                        <p:tav tm="100000">
                                          <p:val>
                                            <p:strVal val="1+ppt_h/2"/>
                                          </p:val>
                                        </p:tav>
                                      </p:tavLst>
                                    </p:anim>
                                    <p:set>
                                      <p:cBhvr>
                                        <p:cTn id="30" dur="1" fill="hold">
                                          <p:stCondLst>
                                            <p:cond delay="499"/>
                                          </p:stCondLst>
                                        </p:cTn>
                                        <p:tgtEl>
                                          <p:spTgt spid="6"/>
                                        </p:tgtEl>
                                        <p:attrNameLst>
                                          <p:attrName>style.visibility</p:attrName>
                                        </p:attrNameLst>
                                      </p:cBhvr>
                                      <p:to>
                                        <p:strVal val="hidden"/>
                                      </p:to>
                                    </p:set>
                                  </p:childTnLst>
                                </p:cTn>
                              </p:par>
                              <p:par>
                                <p:cTn id="31" presetID="5" presetClass="entr" presetSubtype="10" fill="hold" grpId="0" nodeType="withEffect">
                                  <p:stCondLst>
                                    <p:cond delay="0"/>
                                  </p:stCondLst>
                                  <p:childTnLst>
                                    <p:set>
                                      <p:cBhvr>
                                        <p:cTn id="32" dur="1" fill="hold">
                                          <p:stCondLst>
                                            <p:cond delay="0"/>
                                          </p:stCondLst>
                                        </p:cTn>
                                        <p:tgtEl>
                                          <p:spTgt spid="4">
                                            <p:graphicEl>
                                              <a:dgm id="{468F1FE8-88B3-4CC4-A0BE-1FF5627C7967}"/>
                                            </p:graphicEl>
                                          </p:spTgt>
                                        </p:tgtEl>
                                        <p:attrNameLst>
                                          <p:attrName>style.visibility</p:attrName>
                                        </p:attrNameLst>
                                      </p:cBhvr>
                                      <p:to>
                                        <p:strVal val="visible"/>
                                      </p:to>
                                    </p:set>
                                    <p:animEffect transition="in" filter="checkerboard(across)">
                                      <p:cBhvr>
                                        <p:cTn id="33" dur="500"/>
                                        <p:tgtEl>
                                          <p:spTgt spid="4">
                                            <p:graphicEl>
                                              <a:dgm id="{468F1FE8-88B3-4CC4-A0BE-1FF5627C7967}"/>
                                            </p:graphicEl>
                                          </p:spTgt>
                                        </p:tgtEl>
                                      </p:cBhvr>
                                    </p:animEffect>
                                  </p:childTnLst>
                                </p:cTn>
                              </p:par>
                              <p:par>
                                <p:cTn id="34" presetID="2" presetClass="entr" presetSubtype="8"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1" nodeType="clickEffect">
                                  <p:stCondLst>
                                    <p:cond delay="0"/>
                                  </p:stCondLst>
                                  <p:childTnLst>
                                    <p:anim calcmode="lin" valueType="num">
                                      <p:cBhvr additive="base">
                                        <p:cTn id="41" dur="500"/>
                                        <p:tgtEl>
                                          <p:spTgt spid="7"/>
                                        </p:tgtEl>
                                        <p:attrNameLst>
                                          <p:attrName>ppt_x</p:attrName>
                                        </p:attrNameLst>
                                      </p:cBhvr>
                                      <p:tavLst>
                                        <p:tav tm="0">
                                          <p:val>
                                            <p:strVal val="ppt_x"/>
                                          </p:val>
                                        </p:tav>
                                        <p:tav tm="100000">
                                          <p:val>
                                            <p:strVal val="ppt_x"/>
                                          </p:val>
                                        </p:tav>
                                      </p:tavLst>
                                    </p:anim>
                                    <p:anim calcmode="lin" valueType="num">
                                      <p:cBhvr additive="base">
                                        <p:cTn id="42" dur="500"/>
                                        <p:tgtEl>
                                          <p:spTgt spid="7"/>
                                        </p:tgtEl>
                                        <p:attrNameLst>
                                          <p:attrName>ppt_y</p:attrName>
                                        </p:attrNameLst>
                                      </p:cBhvr>
                                      <p:tavLst>
                                        <p:tav tm="0">
                                          <p:val>
                                            <p:strVal val="ppt_y"/>
                                          </p:val>
                                        </p:tav>
                                        <p:tav tm="100000">
                                          <p:val>
                                            <p:strVal val="1+ppt_h/2"/>
                                          </p:val>
                                        </p:tav>
                                      </p:tavLst>
                                    </p:anim>
                                    <p:set>
                                      <p:cBhvr>
                                        <p:cTn id="43" dur="1" fill="hold">
                                          <p:stCondLst>
                                            <p:cond delay="499"/>
                                          </p:stCondLst>
                                        </p:cTn>
                                        <p:tgtEl>
                                          <p:spTgt spid="7"/>
                                        </p:tgtEl>
                                        <p:attrNameLst>
                                          <p:attrName>style.visibility</p:attrName>
                                        </p:attrNameLst>
                                      </p:cBhvr>
                                      <p:to>
                                        <p:strVal val="hidden"/>
                                      </p:to>
                                    </p:set>
                                  </p:childTnLst>
                                </p:cTn>
                              </p:par>
                              <p:par>
                                <p:cTn id="44" presetID="5" presetClass="entr" presetSubtype="10" fill="hold" grpId="0" nodeType="withEffect">
                                  <p:stCondLst>
                                    <p:cond delay="0"/>
                                  </p:stCondLst>
                                  <p:childTnLst>
                                    <p:set>
                                      <p:cBhvr>
                                        <p:cTn id="45" dur="1" fill="hold">
                                          <p:stCondLst>
                                            <p:cond delay="0"/>
                                          </p:stCondLst>
                                        </p:cTn>
                                        <p:tgtEl>
                                          <p:spTgt spid="4">
                                            <p:graphicEl>
                                              <a:dgm id="{8967DA9A-2E7B-41BD-B526-0CD0169C2F01}"/>
                                            </p:graphicEl>
                                          </p:spTgt>
                                        </p:tgtEl>
                                        <p:attrNameLst>
                                          <p:attrName>style.visibility</p:attrName>
                                        </p:attrNameLst>
                                      </p:cBhvr>
                                      <p:to>
                                        <p:strVal val="visible"/>
                                      </p:to>
                                    </p:set>
                                    <p:animEffect transition="in" filter="checkerboard(across)">
                                      <p:cBhvr>
                                        <p:cTn id="46" dur="500"/>
                                        <p:tgtEl>
                                          <p:spTgt spid="4">
                                            <p:graphicEl>
                                              <a:dgm id="{8967DA9A-2E7B-41BD-B526-0CD0169C2F01}"/>
                                            </p:graphicEl>
                                          </p:spTgt>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par>
                                <p:cTn id="57" presetID="5" presetClass="entr" presetSubtype="1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checkerboard(across)">
                                      <p:cBhvr>
                                        <p:cTn id="59" dur="500"/>
                                        <p:tgtEl>
                                          <p:spTgt spid="9"/>
                                        </p:tgtEl>
                                      </p:cBhvr>
                                    </p:animEffect>
                                  </p:childTnLst>
                                </p:cTn>
                              </p:par>
                              <p:par>
                                <p:cTn id="60" presetID="5" presetClass="entr" presetSubtype="10" fill="hold" grpId="0" nodeType="withEffect">
                                  <p:stCondLst>
                                    <p:cond delay="600"/>
                                  </p:stCondLst>
                                  <p:childTnLst>
                                    <p:set>
                                      <p:cBhvr>
                                        <p:cTn id="61" dur="1" fill="hold">
                                          <p:stCondLst>
                                            <p:cond delay="0"/>
                                          </p:stCondLst>
                                        </p:cTn>
                                        <p:tgtEl>
                                          <p:spTgt spid="10"/>
                                        </p:tgtEl>
                                        <p:attrNameLst>
                                          <p:attrName>style.visibility</p:attrName>
                                        </p:attrNameLst>
                                      </p:cBhvr>
                                      <p:to>
                                        <p:strVal val="visible"/>
                                      </p:to>
                                    </p:set>
                                    <p:animEffect transition="in" filter="checkerboard(across)">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5" grpId="0"/>
      <p:bldP spid="5" grpId="1"/>
      <p:bldP spid="6" grpId="0"/>
      <p:bldP spid="6" grpId="1"/>
      <p:bldP spid="7" grpId="0"/>
      <p:bldP spid="7" grpId="1"/>
      <p:bldP spid="8" grpId="0"/>
      <p:bldP spid="8" grpId="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00000"/>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0" y="862665"/>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Outils utilisés </a:t>
            </a:r>
            <a:endParaRPr lang="fr-FR" sz="2400" b="1" dirty="0">
              <a:latin typeface="Garamond" pitchFamily="18" charset="0"/>
            </a:endParaRPr>
          </a:p>
        </p:txBody>
      </p:sp>
      <p:pic>
        <p:nvPicPr>
          <p:cNvPr id="11" name="Image 10" descr="C:\Users\Akram\Desktop\OMNIDATA 2012\oracle-11g-logo.png"/>
          <p:cNvPicPr/>
          <p:nvPr/>
        </p:nvPicPr>
        <p:blipFill>
          <a:blip r:embed="rId2"/>
          <a:srcRect/>
          <a:stretch>
            <a:fillRect/>
          </a:stretch>
        </p:blipFill>
        <p:spPr bwMode="auto">
          <a:xfrm>
            <a:off x="3851920" y="1780230"/>
            <a:ext cx="2000250" cy="647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Image 11" descr="C:\Users\Akram\Desktop\OMNIDATA 2012\TOAD-logo_tm.jpg"/>
          <p:cNvPicPr/>
          <p:nvPr/>
        </p:nvPicPr>
        <p:blipFill>
          <a:blip r:embed="rId3" cstate="print"/>
          <a:srcRect/>
          <a:stretch>
            <a:fillRect/>
          </a:stretch>
        </p:blipFill>
        <p:spPr bwMode="auto">
          <a:xfrm>
            <a:off x="6464034" y="3372941"/>
            <a:ext cx="1688539" cy="858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Image 12" descr="http://www.ciphersoftinc.com/images/sub-oracle-application-express.jpg"/>
          <p:cNvPicPr/>
          <p:nvPr/>
        </p:nvPicPr>
        <p:blipFill>
          <a:blip r:embed="rId4" cstate="print"/>
          <a:srcRect/>
          <a:stretch>
            <a:fillRect/>
          </a:stretch>
        </p:blipFill>
        <p:spPr bwMode="auto">
          <a:xfrm>
            <a:off x="5364088" y="2457722"/>
            <a:ext cx="1550670" cy="731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Image 13" descr="C:\Users\Akram\Desktop\OMNIDATA 2012\JavaScriptLogo.png"/>
          <p:cNvPicPr/>
          <p:nvPr/>
        </p:nvPicPr>
        <p:blipFill>
          <a:blip r:embed="rId5"/>
          <a:srcRect/>
          <a:stretch>
            <a:fillRect/>
          </a:stretch>
        </p:blipFill>
        <p:spPr bwMode="auto">
          <a:xfrm>
            <a:off x="5259829" y="5157192"/>
            <a:ext cx="1238250" cy="7905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age 14" descr="C:\Users\Akram\Desktop\OMNIDATA 2012\plsql.jpg"/>
          <p:cNvPicPr/>
          <p:nvPr/>
        </p:nvPicPr>
        <p:blipFill>
          <a:blip r:embed="rId6"/>
          <a:srcRect/>
          <a:stretch>
            <a:fillRect/>
          </a:stretch>
        </p:blipFill>
        <p:spPr bwMode="auto">
          <a:xfrm>
            <a:off x="5543890" y="4504216"/>
            <a:ext cx="1370868" cy="5115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280045" y="1793198"/>
            <a:ext cx="4572000" cy="4154984"/>
          </a:xfrm>
          <a:prstGeom prst="rect">
            <a:avLst/>
          </a:prstGeom>
        </p:spPr>
        <p:txBody>
          <a:bodyPr>
            <a:spAutoFit/>
          </a:bodyPr>
          <a:lstStyle/>
          <a:p>
            <a:pPr marL="285750" indent="-285750">
              <a:buFont typeface="Wingdings" pitchFamily="2" charset="2"/>
              <a:buChar char="v"/>
            </a:pPr>
            <a:r>
              <a:rPr lang="fr-FR" sz="2400" dirty="0">
                <a:latin typeface="Bell MT" pitchFamily="18" charset="0"/>
              </a:rPr>
              <a:t>SGBD Oracle 11g</a:t>
            </a:r>
          </a:p>
          <a:p>
            <a:pPr marL="285750" indent="-285750">
              <a:buFont typeface="Wingdings" pitchFamily="2" charset="2"/>
              <a:buChar char="v"/>
            </a:pPr>
            <a:endParaRPr lang="fr-FR" sz="2400" dirty="0">
              <a:latin typeface="Bell MT" pitchFamily="18" charset="0"/>
            </a:endParaRPr>
          </a:p>
          <a:p>
            <a:pPr marL="285750" indent="-285750">
              <a:buFont typeface="Wingdings" pitchFamily="2" charset="2"/>
              <a:buChar char="v"/>
            </a:pPr>
            <a:r>
              <a:rPr lang="fr-FR" sz="2400" dirty="0">
                <a:latin typeface="Bell MT" pitchFamily="18" charset="0"/>
              </a:rPr>
              <a:t>  Oracle Application Express</a:t>
            </a:r>
          </a:p>
          <a:p>
            <a:pPr marL="285750" indent="-285750">
              <a:buFont typeface="Wingdings" pitchFamily="2" charset="2"/>
              <a:buChar char="v"/>
            </a:pPr>
            <a:endParaRPr lang="fr-FR" sz="2400" dirty="0">
              <a:latin typeface="Bell MT" pitchFamily="18" charset="0"/>
            </a:endParaRPr>
          </a:p>
          <a:p>
            <a:pPr marL="285750" indent="-285750">
              <a:buFont typeface="Wingdings" pitchFamily="2" charset="2"/>
              <a:buChar char="v"/>
            </a:pPr>
            <a:r>
              <a:rPr lang="fr-FR" sz="2400" dirty="0">
                <a:latin typeface="Bell MT" pitchFamily="18" charset="0"/>
              </a:rPr>
              <a:t> TOAD pour Oracle (environnement de développement)</a:t>
            </a:r>
          </a:p>
          <a:p>
            <a:pPr marL="285750" indent="-285750">
              <a:buFont typeface="Wingdings" pitchFamily="2" charset="2"/>
              <a:buChar char="v"/>
            </a:pPr>
            <a:endParaRPr lang="fr-FR" sz="2400" dirty="0">
              <a:latin typeface="Bell MT" pitchFamily="18" charset="0"/>
            </a:endParaRPr>
          </a:p>
          <a:p>
            <a:pPr marL="285750" indent="-285750">
              <a:buFont typeface="Wingdings" pitchFamily="2" charset="2"/>
              <a:buChar char="v"/>
            </a:pPr>
            <a:r>
              <a:rPr lang="fr-FR" sz="2400" dirty="0">
                <a:latin typeface="Bell MT" pitchFamily="18" charset="0"/>
              </a:rPr>
              <a:t> Le langage PL/SQL</a:t>
            </a:r>
          </a:p>
          <a:p>
            <a:endParaRPr lang="fr-FR" sz="2400" dirty="0">
              <a:latin typeface="Bell MT" pitchFamily="18" charset="0"/>
            </a:endParaRPr>
          </a:p>
          <a:p>
            <a:pPr marL="285750" indent="-285750">
              <a:buFont typeface="Wingdings" pitchFamily="2" charset="2"/>
              <a:buChar char="v"/>
            </a:pPr>
            <a:r>
              <a:rPr lang="fr-FR" sz="2400" dirty="0">
                <a:latin typeface="Bell MT" pitchFamily="18" charset="0"/>
              </a:rPr>
              <a:t> Le langage JavaScript </a:t>
            </a:r>
          </a:p>
        </p:txBody>
      </p:sp>
      <p:sp>
        <p:nvSpPr>
          <p:cNvPr id="16" name="Espace réservé du numéro de diapositive 15"/>
          <p:cNvSpPr>
            <a:spLocks noGrp="1"/>
          </p:cNvSpPr>
          <p:nvPr>
            <p:ph type="sldNum" sz="quarter" idx="12"/>
          </p:nvPr>
        </p:nvSpPr>
        <p:spPr/>
        <p:txBody>
          <a:bodyPr/>
          <a:lstStyle/>
          <a:p>
            <a:fld id="{C5C38CE2-D36F-4B9B-9204-BBE98EC52859}" type="slidenum">
              <a:rPr lang="fr-FR" smtClean="0"/>
              <a:t>29</a:t>
            </a:fld>
            <a:endParaRPr lang="fr-FR"/>
          </a:p>
        </p:txBody>
      </p:sp>
    </p:spTree>
    <p:extLst>
      <p:ext uri="{BB962C8B-B14F-4D97-AF65-F5344CB8AC3E}">
        <p14:creationId xmlns:p14="http://schemas.microsoft.com/office/powerpoint/2010/main" val="26610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Espace réservé du contenu 11"/>
          <p:cNvSpPr>
            <a:spLocks noGrp="1"/>
          </p:cNvSpPr>
          <p:nvPr>
            <p:ph idx="1"/>
          </p:nvPr>
        </p:nvSpPr>
        <p:spPr>
          <a:xfrm>
            <a:off x="3779912" y="2204864"/>
            <a:ext cx="4906888" cy="4525963"/>
          </a:xfrm>
        </p:spPr>
        <p:txBody>
          <a:bodyPr/>
          <a:lstStyle/>
          <a:p>
            <a:pPr>
              <a:buFont typeface="Wingdings" pitchFamily="2" charset="2"/>
              <a:buChar char="v"/>
            </a:pPr>
            <a:r>
              <a:rPr lang="fr-FR" sz="2400" dirty="0" smtClean="0">
                <a:solidFill>
                  <a:schemeClr val="tx1">
                    <a:lumMod val="75000"/>
                    <a:lumOff val="25000"/>
                  </a:schemeClr>
                </a:solidFill>
                <a:latin typeface="Bell MT" pitchFamily="18" charset="0"/>
              </a:rPr>
              <a:t>Performance </a:t>
            </a:r>
            <a:endParaRPr lang="fr-FR" sz="2400" dirty="0">
              <a:solidFill>
                <a:schemeClr val="tx1">
                  <a:lumMod val="75000"/>
                  <a:lumOff val="25000"/>
                </a:schemeClr>
              </a:solidFill>
              <a:latin typeface="Bell MT" pitchFamily="18" charset="0"/>
            </a:endParaRPr>
          </a:p>
          <a:p>
            <a:pPr marL="0" indent="0">
              <a:buNone/>
            </a:pPr>
            <a:endParaRPr lang="fr-FR" sz="2400" dirty="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Maintenance </a:t>
            </a:r>
          </a:p>
          <a:p>
            <a:pPr>
              <a:buFont typeface="Wingdings" pitchFamily="2" charset="2"/>
              <a:buChar char="v"/>
            </a:pPr>
            <a:endParaRPr lang="fr-FR" sz="2400" dirty="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Sécurité </a:t>
            </a:r>
          </a:p>
          <a:p>
            <a:pPr>
              <a:buFont typeface="Wingdings" pitchFamily="2" charset="2"/>
              <a:buChar char="v"/>
            </a:pPr>
            <a:endParaRPr lang="fr-FR" sz="2400" dirty="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Interfaces homme/machine</a:t>
            </a:r>
          </a:p>
          <a:p>
            <a:pPr marL="0" indent="0">
              <a:buNone/>
            </a:pPr>
            <a:endParaRPr lang="fr-FR" sz="2400" dirty="0">
              <a:solidFill>
                <a:schemeClr val="tx1">
                  <a:lumMod val="75000"/>
                  <a:lumOff val="25000"/>
                </a:schemeClr>
              </a:solidFill>
              <a:latin typeface="Bell MT" pitchFamily="18" charset="0"/>
            </a:endParaRPr>
          </a:p>
          <a:p>
            <a:pPr marL="0" indent="0">
              <a:buNone/>
            </a:pPr>
            <a:endParaRPr lang="fr-FR" sz="2400" dirty="0">
              <a:solidFill>
                <a:schemeClr val="tx1">
                  <a:lumMod val="75000"/>
                  <a:lumOff val="25000"/>
                </a:schemeClr>
              </a:solidFill>
              <a:latin typeface="Bell MT" pitchFamily="18" charset="0"/>
            </a:endParaRPr>
          </a:p>
          <a:p>
            <a:pPr>
              <a:buFont typeface="Wingdings" pitchFamily="2" charset="2"/>
              <a:buChar char="v"/>
            </a:pPr>
            <a:endParaRPr lang="fr-FR" sz="2400" dirty="0">
              <a:solidFill>
                <a:schemeClr val="tx1">
                  <a:lumMod val="75000"/>
                  <a:lumOff val="25000"/>
                </a:schemeClr>
              </a:solidFill>
              <a:latin typeface="Bell MT" pitchFamily="18" charset="0"/>
            </a:endParaRPr>
          </a:p>
        </p:txBody>
      </p:sp>
      <p:pic>
        <p:nvPicPr>
          <p:cNvPr id="80" name="Picture 3" descr="C:\Users\Mon PC\Documents\problé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38" y="1700808"/>
            <a:ext cx="2988332" cy="4464497"/>
          </a:xfrm>
          <a:prstGeom prst="ellipse">
            <a:avLst/>
          </a:prstGeom>
          <a:ln>
            <a:noFill/>
          </a:ln>
          <a:effectLst>
            <a:softEdge rad="112500"/>
          </a:effectLst>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11" name="Rectangle 10"/>
          <p:cNvSpPr/>
          <p:nvPr/>
        </p:nvSpPr>
        <p:spPr>
          <a:xfrm>
            <a:off x="-19960" y="0"/>
            <a:ext cx="9169227" cy="546185"/>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Rectangle 11"/>
          <p:cNvSpPr/>
          <p:nvPr/>
        </p:nvSpPr>
        <p:spPr>
          <a:xfrm>
            <a:off x="-7347" y="546185"/>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3" name="ZoneTexte 22"/>
          <p:cNvSpPr txBox="1"/>
          <p:nvPr/>
        </p:nvSpPr>
        <p:spPr>
          <a:xfrm>
            <a:off x="-19960" y="604874"/>
            <a:ext cx="495984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Motivations &amp; Problématique </a:t>
            </a:r>
            <a:endParaRPr lang="fr-FR" sz="2400" b="1" dirty="0">
              <a:latin typeface="Garamond" pitchFamily="18" charset="0"/>
            </a:endParaRPr>
          </a:p>
        </p:txBody>
      </p:sp>
      <p:sp>
        <p:nvSpPr>
          <p:cNvPr id="14" name="ZoneTexte 13"/>
          <p:cNvSpPr txBox="1">
            <a:spLocks noChangeArrowheads="1"/>
          </p:cNvSpPr>
          <p:nvPr/>
        </p:nvSpPr>
        <p:spPr bwMode="auto">
          <a:xfrm>
            <a:off x="3186655" y="88426"/>
            <a:ext cx="2592387" cy="523220"/>
          </a:xfrm>
          <a:prstGeom prst="rect">
            <a:avLst/>
          </a:prstGeom>
          <a:noFill/>
          <a:ln w="9525">
            <a:noFill/>
            <a:miter lim="800000"/>
            <a:headEnd/>
            <a:tailEnd/>
          </a:ln>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800" b="1" dirty="0" smtClean="0">
                <a:solidFill>
                  <a:schemeClr val="bg1"/>
                </a:solidFill>
                <a:latin typeface="Bell MT" pitchFamily="18" charset="0"/>
                <a:cs typeface="Times New Roman" pitchFamily="18" charset="0"/>
              </a:rPr>
              <a:t>Introduction</a:t>
            </a:r>
            <a:endParaRPr lang="fr-FR" sz="2800" b="1" dirty="0">
              <a:solidFill>
                <a:schemeClr val="bg1"/>
              </a:solidFill>
              <a:latin typeface="Bell MT" pitchFamily="18" charset="0"/>
              <a:cs typeface="Times New Roman" pitchFamily="18"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3</a:t>
            </a:fld>
            <a:endParaRPr lang="fr-FR"/>
          </a:p>
        </p:txBody>
      </p:sp>
    </p:spTree>
    <p:extLst>
      <p:ext uri="{BB962C8B-B14F-4D97-AF65-F5344CB8AC3E}">
        <p14:creationId xmlns:p14="http://schemas.microsoft.com/office/powerpoint/2010/main" val="109764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80">
                                          <p:stCondLst>
                                            <p:cond delay="0"/>
                                          </p:stCondLst>
                                        </p:cTn>
                                        <p:tgtEl>
                                          <p:spTgt spid="80"/>
                                        </p:tgtEl>
                                      </p:cBhvr>
                                    </p:animEffect>
                                    <p:anim calcmode="lin" valueType="num">
                                      <p:cBhvr>
                                        <p:cTn id="8" dur="1822" tmFilter="0,0; 0.14,0.36; 0.43,0.73; 0.71,0.91; 1.0,1.0">
                                          <p:stCondLst>
                                            <p:cond delay="0"/>
                                          </p:stCondLst>
                                        </p:cTn>
                                        <p:tgtEl>
                                          <p:spTgt spid="8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0"/>
                                        </p:tgtEl>
                                        <p:attrNameLst>
                                          <p:attrName>ppt_y</p:attrName>
                                        </p:attrNameLst>
                                      </p:cBhvr>
                                      <p:tavLst>
                                        <p:tav tm="0" fmla="#ppt_y-sin(pi*$)/81">
                                          <p:val>
                                            <p:fltVal val="0"/>
                                          </p:val>
                                        </p:tav>
                                        <p:tav tm="100000">
                                          <p:val>
                                            <p:fltVal val="1"/>
                                          </p:val>
                                        </p:tav>
                                      </p:tavLst>
                                    </p:anim>
                                    <p:animScale>
                                      <p:cBhvr>
                                        <p:cTn id="13" dur="26">
                                          <p:stCondLst>
                                            <p:cond delay="650"/>
                                          </p:stCondLst>
                                        </p:cTn>
                                        <p:tgtEl>
                                          <p:spTgt spid="80"/>
                                        </p:tgtEl>
                                      </p:cBhvr>
                                      <p:to x="100000" y="60000"/>
                                    </p:animScale>
                                    <p:animScale>
                                      <p:cBhvr>
                                        <p:cTn id="14" dur="166" decel="50000">
                                          <p:stCondLst>
                                            <p:cond delay="676"/>
                                          </p:stCondLst>
                                        </p:cTn>
                                        <p:tgtEl>
                                          <p:spTgt spid="80"/>
                                        </p:tgtEl>
                                      </p:cBhvr>
                                      <p:to x="100000" y="100000"/>
                                    </p:animScale>
                                    <p:animScale>
                                      <p:cBhvr>
                                        <p:cTn id="15" dur="26">
                                          <p:stCondLst>
                                            <p:cond delay="1312"/>
                                          </p:stCondLst>
                                        </p:cTn>
                                        <p:tgtEl>
                                          <p:spTgt spid="80"/>
                                        </p:tgtEl>
                                      </p:cBhvr>
                                      <p:to x="100000" y="80000"/>
                                    </p:animScale>
                                    <p:animScale>
                                      <p:cBhvr>
                                        <p:cTn id="16" dur="166" decel="50000">
                                          <p:stCondLst>
                                            <p:cond delay="1338"/>
                                          </p:stCondLst>
                                        </p:cTn>
                                        <p:tgtEl>
                                          <p:spTgt spid="80"/>
                                        </p:tgtEl>
                                      </p:cBhvr>
                                      <p:to x="100000" y="100000"/>
                                    </p:animScale>
                                    <p:animScale>
                                      <p:cBhvr>
                                        <p:cTn id="17" dur="26">
                                          <p:stCondLst>
                                            <p:cond delay="1642"/>
                                          </p:stCondLst>
                                        </p:cTn>
                                        <p:tgtEl>
                                          <p:spTgt spid="80"/>
                                        </p:tgtEl>
                                      </p:cBhvr>
                                      <p:to x="100000" y="90000"/>
                                    </p:animScale>
                                    <p:animScale>
                                      <p:cBhvr>
                                        <p:cTn id="18" dur="166" decel="50000">
                                          <p:stCondLst>
                                            <p:cond delay="1668"/>
                                          </p:stCondLst>
                                        </p:cTn>
                                        <p:tgtEl>
                                          <p:spTgt spid="80"/>
                                        </p:tgtEl>
                                      </p:cBhvr>
                                      <p:to x="100000" y="100000"/>
                                    </p:animScale>
                                    <p:animScale>
                                      <p:cBhvr>
                                        <p:cTn id="19" dur="26">
                                          <p:stCondLst>
                                            <p:cond delay="1808"/>
                                          </p:stCondLst>
                                        </p:cTn>
                                        <p:tgtEl>
                                          <p:spTgt spid="80"/>
                                        </p:tgtEl>
                                      </p:cBhvr>
                                      <p:to x="100000" y="95000"/>
                                    </p:animScale>
                                    <p:animScale>
                                      <p:cBhvr>
                                        <p:cTn id="20" dur="166" decel="50000">
                                          <p:stCondLst>
                                            <p:cond delay="1834"/>
                                          </p:stCondLst>
                                        </p:cTn>
                                        <p:tgtEl>
                                          <p:spTgt spid="8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9">
                                            <p:txEl>
                                              <p:pRg st="0" end="0"/>
                                            </p:txEl>
                                          </p:spTgt>
                                        </p:tgtEl>
                                        <p:attrNameLst>
                                          <p:attrName>style.visibility</p:attrName>
                                        </p:attrNameLst>
                                      </p:cBhvr>
                                      <p:to>
                                        <p:strVal val="visible"/>
                                      </p:to>
                                    </p:set>
                                    <p:animEffect transition="in" filter="fade">
                                      <p:cBhvr>
                                        <p:cTn id="25" dur="1000"/>
                                        <p:tgtEl>
                                          <p:spTgt spid="79">
                                            <p:txEl>
                                              <p:pRg st="0" end="0"/>
                                            </p:txEl>
                                          </p:spTgt>
                                        </p:tgtEl>
                                      </p:cBhvr>
                                    </p:animEffect>
                                    <p:anim calcmode="lin" valueType="num">
                                      <p:cBhvr>
                                        <p:cTn id="26"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79">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9">
                                            <p:txEl>
                                              <p:pRg st="2" end="2"/>
                                            </p:txEl>
                                          </p:spTgt>
                                        </p:tgtEl>
                                        <p:attrNameLst>
                                          <p:attrName>style.visibility</p:attrName>
                                        </p:attrNameLst>
                                      </p:cBhvr>
                                      <p:to>
                                        <p:strVal val="visible"/>
                                      </p:to>
                                    </p:set>
                                    <p:animEffect transition="in" filter="fade">
                                      <p:cBhvr>
                                        <p:cTn id="30" dur="1000"/>
                                        <p:tgtEl>
                                          <p:spTgt spid="79">
                                            <p:txEl>
                                              <p:pRg st="2" end="2"/>
                                            </p:txEl>
                                          </p:spTgt>
                                        </p:tgtEl>
                                      </p:cBhvr>
                                    </p:animEffect>
                                    <p:anim calcmode="lin" valueType="num">
                                      <p:cBhvr>
                                        <p:cTn id="31" dur="1000" fill="hold"/>
                                        <p:tgtEl>
                                          <p:spTgt spid="79">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79">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79">
                                            <p:txEl>
                                              <p:pRg st="4" end="4"/>
                                            </p:txEl>
                                          </p:spTgt>
                                        </p:tgtEl>
                                        <p:attrNameLst>
                                          <p:attrName>style.visibility</p:attrName>
                                        </p:attrNameLst>
                                      </p:cBhvr>
                                      <p:to>
                                        <p:strVal val="visible"/>
                                      </p:to>
                                    </p:set>
                                    <p:animEffect transition="in" filter="fade">
                                      <p:cBhvr>
                                        <p:cTn id="35" dur="1000"/>
                                        <p:tgtEl>
                                          <p:spTgt spid="79">
                                            <p:txEl>
                                              <p:pRg st="4" end="4"/>
                                            </p:txEl>
                                          </p:spTgt>
                                        </p:tgtEl>
                                      </p:cBhvr>
                                    </p:animEffect>
                                    <p:anim calcmode="lin" valueType="num">
                                      <p:cBhvr>
                                        <p:cTn id="36" dur="1000" fill="hold"/>
                                        <p:tgtEl>
                                          <p:spTgt spid="7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9">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9">
                                            <p:txEl>
                                              <p:pRg st="6" end="6"/>
                                            </p:txEl>
                                          </p:spTgt>
                                        </p:tgtEl>
                                        <p:attrNameLst>
                                          <p:attrName>style.visibility</p:attrName>
                                        </p:attrNameLst>
                                      </p:cBhvr>
                                      <p:to>
                                        <p:strVal val="visible"/>
                                      </p:to>
                                    </p:set>
                                    <p:animEffect transition="in" filter="fade">
                                      <p:cBhvr>
                                        <p:cTn id="40" dur="1000"/>
                                        <p:tgtEl>
                                          <p:spTgt spid="79">
                                            <p:txEl>
                                              <p:pRg st="6" end="6"/>
                                            </p:txEl>
                                          </p:spTgt>
                                        </p:tgtEl>
                                      </p:cBhvr>
                                    </p:animEffect>
                                    <p:anim calcmode="lin" valueType="num">
                                      <p:cBhvr>
                                        <p:cTn id="41" dur="1000" fill="hold"/>
                                        <p:tgtEl>
                                          <p:spTgt spid="79">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00000"/>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0"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Le protocole SSL </a:t>
            </a:r>
            <a:endParaRPr lang="fr-FR" sz="2400" b="1" dirty="0">
              <a:latin typeface="Garamond" pitchFamily="18" charset="0"/>
            </a:endParaRPr>
          </a:p>
        </p:txBody>
      </p:sp>
      <p:pic>
        <p:nvPicPr>
          <p:cNvPr id="11" name="Image 10"/>
          <p:cNvPicPr/>
          <p:nvPr/>
        </p:nvPicPr>
        <p:blipFill>
          <a:blip r:embed="rId2">
            <a:extLst>
              <a:ext uri="{28A0092B-C50C-407E-A947-70E740481C1C}">
                <a14:useLocalDpi xmlns:a14="http://schemas.microsoft.com/office/drawing/2010/main" val="0"/>
              </a:ext>
            </a:extLst>
          </a:blip>
          <a:srcRect/>
          <a:stretch>
            <a:fillRect/>
          </a:stretch>
        </p:blipFill>
        <p:spPr bwMode="auto">
          <a:xfrm>
            <a:off x="395537" y="1988840"/>
            <a:ext cx="8458814" cy="3816423"/>
          </a:xfrm>
          <a:prstGeom prst="rect">
            <a:avLst/>
          </a:prstGeom>
          <a:noFill/>
          <a:ln>
            <a:noFill/>
          </a:ln>
        </p:spPr>
      </p:pic>
      <p:sp>
        <p:nvSpPr>
          <p:cNvPr id="2" name="Espace réservé du numéro de diapositive 1"/>
          <p:cNvSpPr>
            <a:spLocks noGrp="1"/>
          </p:cNvSpPr>
          <p:nvPr>
            <p:ph type="sldNum" sz="quarter" idx="12"/>
          </p:nvPr>
        </p:nvSpPr>
        <p:spPr/>
        <p:txBody>
          <a:bodyPr/>
          <a:lstStyle/>
          <a:p>
            <a:fld id="{C5C38CE2-D36F-4B9B-9204-BBE98EC52859}" type="slidenum">
              <a:rPr lang="fr-FR" smtClean="0"/>
              <a:t>30</a:t>
            </a:fld>
            <a:endParaRPr lang="fr-FR"/>
          </a:p>
        </p:txBody>
      </p:sp>
    </p:spTree>
    <p:extLst>
      <p:ext uri="{BB962C8B-B14F-4D97-AF65-F5344CB8AC3E}">
        <p14:creationId xmlns:p14="http://schemas.microsoft.com/office/powerpoint/2010/main" val="2891472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00000"/>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34863" y="862664"/>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smtClean="0">
                <a:latin typeface="Garamond" pitchFamily="18" charset="0"/>
              </a:rPr>
              <a:t>Génération des fichiers </a:t>
            </a:r>
            <a:r>
              <a:rPr lang="fr-FR" sz="2400" b="1" dirty="0" err="1" smtClean="0">
                <a:latin typeface="Garamond" pitchFamily="18" charset="0"/>
              </a:rPr>
              <a:t>Xml</a:t>
            </a:r>
            <a:endParaRPr lang="fr-FR" sz="2400" b="1" dirty="0">
              <a:latin typeface="Garamond" pitchFamily="18" charset="0"/>
            </a:endParaRPr>
          </a:p>
        </p:txBody>
      </p:sp>
      <p:pic>
        <p:nvPicPr>
          <p:cNvPr id="12" name="Image 1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60848"/>
            <a:ext cx="7344815" cy="2952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Image 12"/>
          <p:cNvPicPr>
            <a:picLocks noChangeAspect="1"/>
          </p:cNvPicPr>
          <p:nvPr/>
        </p:nvPicPr>
        <p:blipFill rotWithShape="1">
          <a:blip r:embed="rId3" cstate="print">
            <a:extLst>
              <a:ext uri="{28A0092B-C50C-407E-A947-70E740481C1C}">
                <a14:useLocalDpi xmlns:a14="http://schemas.microsoft.com/office/drawing/2010/main" val="0"/>
              </a:ext>
            </a:extLst>
          </a:blip>
          <a:srcRect b="23349"/>
          <a:stretch/>
        </p:blipFill>
        <p:spPr>
          <a:xfrm>
            <a:off x="9489537" y="6922781"/>
            <a:ext cx="330018" cy="252961"/>
          </a:xfrm>
          <a:prstGeom prst="rect">
            <a:avLst/>
          </a:prstGeom>
        </p:spPr>
      </p:pic>
      <p:pic>
        <p:nvPicPr>
          <p:cNvPr id="15" name="Image 14"/>
          <p:cNvPicPr/>
          <p:nvPr/>
        </p:nvPicPr>
        <p:blipFill>
          <a:blip r:embed="rId4">
            <a:extLst>
              <a:ext uri="{28A0092B-C50C-407E-A947-70E740481C1C}">
                <a14:useLocalDpi xmlns:a14="http://schemas.microsoft.com/office/drawing/2010/main" val="0"/>
              </a:ext>
            </a:extLst>
          </a:blip>
          <a:srcRect/>
          <a:stretch>
            <a:fillRect/>
          </a:stretch>
        </p:blipFill>
        <p:spPr bwMode="auto">
          <a:xfrm>
            <a:off x="0" y="1412776"/>
            <a:ext cx="9144000" cy="5441712"/>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pic>
        <p:nvPicPr>
          <p:cNvPr id="17" name="Image 16"/>
          <p:cNvPicPr>
            <a:picLocks noChangeAspect="1"/>
          </p:cNvPicPr>
          <p:nvPr/>
        </p:nvPicPr>
        <p:blipFill rotWithShape="1">
          <a:blip r:embed="rId3" cstate="print">
            <a:extLst>
              <a:ext uri="{28A0092B-C50C-407E-A947-70E740481C1C}">
                <a14:useLocalDpi xmlns:a14="http://schemas.microsoft.com/office/drawing/2010/main" val="0"/>
              </a:ext>
            </a:extLst>
          </a:blip>
          <a:srcRect b="23349"/>
          <a:stretch/>
        </p:blipFill>
        <p:spPr>
          <a:xfrm>
            <a:off x="8964488" y="7821488"/>
            <a:ext cx="330018" cy="252961"/>
          </a:xfrm>
          <a:prstGeom prst="rect">
            <a:avLst/>
          </a:prstGeom>
        </p:spPr>
      </p:pic>
      <p:pic>
        <p:nvPicPr>
          <p:cNvPr id="19" name="Image 18"/>
          <p:cNvPicPr/>
          <p:nvPr/>
        </p:nvPicPr>
        <p:blipFill>
          <a:blip r:embed="rId5">
            <a:extLst>
              <a:ext uri="{28A0092B-C50C-407E-A947-70E740481C1C}">
                <a14:useLocalDpi xmlns:a14="http://schemas.microsoft.com/office/drawing/2010/main" val="0"/>
              </a:ext>
            </a:extLst>
          </a:blip>
          <a:srcRect/>
          <a:stretch>
            <a:fillRect/>
          </a:stretch>
        </p:blipFill>
        <p:spPr bwMode="auto">
          <a:xfrm>
            <a:off x="0" y="1324330"/>
            <a:ext cx="9144000" cy="5533670"/>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pic>
        <p:nvPicPr>
          <p:cNvPr id="20" name="Image 19"/>
          <p:cNvPicPr>
            <a:picLocks noChangeAspect="1"/>
          </p:cNvPicPr>
          <p:nvPr/>
        </p:nvPicPr>
        <p:blipFill rotWithShape="1">
          <a:blip r:embed="rId3" cstate="print">
            <a:extLst>
              <a:ext uri="{28A0092B-C50C-407E-A947-70E740481C1C}">
                <a14:useLocalDpi xmlns:a14="http://schemas.microsoft.com/office/drawing/2010/main" val="0"/>
              </a:ext>
            </a:extLst>
          </a:blip>
          <a:srcRect b="23349"/>
          <a:stretch/>
        </p:blipFill>
        <p:spPr>
          <a:xfrm>
            <a:off x="9972600" y="6453336"/>
            <a:ext cx="330018" cy="252961"/>
          </a:xfrm>
          <a:prstGeom prst="rect">
            <a:avLst/>
          </a:prstGeom>
        </p:spPr>
      </p:pic>
      <p:sp>
        <p:nvSpPr>
          <p:cNvPr id="2" name="Rectangle à coins arrondis 1"/>
          <p:cNvSpPr/>
          <p:nvPr/>
        </p:nvSpPr>
        <p:spPr>
          <a:xfrm>
            <a:off x="2483768" y="4653137"/>
            <a:ext cx="3456384" cy="2204864"/>
          </a:xfrm>
          <a:prstGeom prst="roundRect">
            <a:avLst/>
          </a:prstGeom>
          <a:noFill/>
          <a:ln w="28575">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 y="1333500"/>
            <a:ext cx="9334500"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mage 21"/>
          <p:cNvPicPr>
            <a:picLocks noChangeAspect="1"/>
          </p:cNvPicPr>
          <p:nvPr/>
        </p:nvPicPr>
        <p:blipFill rotWithShape="1">
          <a:blip r:embed="rId3" cstate="print">
            <a:extLst>
              <a:ext uri="{28A0092B-C50C-407E-A947-70E740481C1C}">
                <a14:useLocalDpi xmlns:a14="http://schemas.microsoft.com/office/drawing/2010/main" val="0"/>
              </a:ext>
            </a:extLst>
          </a:blip>
          <a:srcRect b="23349"/>
          <a:stretch/>
        </p:blipFill>
        <p:spPr>
          <a:xfrm>
            <a:off x="9630913" y="4400176"/>
            <a:ext cx="330018" cy="252961"/>
          </a:xfrm>
          <a:prstGeom prst="rect">
            <a:avLst/>
          </a:prstGeom>
        </p:spPr>
      </p:pic>
      <p:sp>
        <p:nvSpPr>
          <p:cNvPr id="23" name="Rectangle 22"/>
          <p:cNvSpPr/>
          <p:nvPr/>
        </p:nvSpPr>
        <p:spPr>
          <a:xfrm>
            <a:off x="0" y="3717032"/>
            <a:ext cx="8964488" cy="2989265"/>
          </a:xfrm>
          <a:prstGeom prst="rect">
            <a:avLst/>
          </a:prstGeom>
          <a:noFill/>
          <a:ln w="28575">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0" y="1324330"/>
            <a:ext cx="9334500" cy="553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Image 32"/>
          <p:cNvPicPr>
            <a:picLocks noChangeAspect="1"/>
          </p:cNvPicPr>
          <p:nvPr/>
        </p:nvPicPr>
        <p:blipFill rotWithShape="1">
          <a:blip r:embed="rId3" cstate="print">
            <a:extLst>
              <a:ext uri="{28A0092B-C50C-407E-A947-70E740481C1C}">
                <a14:useLocalDpi xmlns:a14="http://schemas.microsoft.com/office/drawing/2010/main" val="0"/>
              </a:ext>
            </a:extLst>
          </a:blip>
          <a:srcRect b="23349"/>
          <a:stretch/>
        </p:blipFill>
        <p:spPr>
          <a:xfrm>
            <a:off x="10764688" y="3969269"/>
            <a:ext cx="330018" cy="252961"/>
          </a:xfrm>
          <a:prstGeom prst="rect">
            <a:avLst/>
          </a:prstGeom>
        </p:spPr>
      </p:pic>
      <p:sp>
        <p:nvSpPr>
          <p:cNvPr id="29" name="Rectangle 28"/>
          <p:cNvSpPr/>
          <p:nvPr/>
        </p:nvSpPr>
        <p:spPr>
          <a:xfrm>
            <a:off x="1691680" y="2204864"/>
            <a:ext cx="5544616" cy="648072"/>
          </a:xfrm>
          <a:prstGeom prst="rect">
            <a:avLst/>
          </a:prstGeom>
          <a:noFill/>
          <a:ln w="28575">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50" y="1348274"/>
            <a:ext cx="9239250" cy="550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Image 38"/>
          <p:cNvPicPr>
            <a:picLocks noChangeAspect="1"/>
          </p:cNvPicPr>
          <p:nvPr/>
        </p:nvPicPr>
        <p:blipFill rotWithShape="1">
          <a:blip r:embed="rId3" cstate="print">
            <a:extLst>
              <a:ext uri="{28A0092B-C50C-407E-A947-70E740481C1C}">
                <a14:useLocalDpi xmlns:a14="http://schemas.microsoft.com/office/drawing/2010/main" val="0"/>
              </a:ext>
            </a:extLst>
          </a:blip>
          <a:srcRect b="23349"/>
          <a:stretch/>
        </p:blipFill>
        <p:spPr>
          <a:xfrm>
            <a:off x="10917088" y="2852936"/>
            <a:ext cx="330018" cy="252961"/>
          </a:xfrm>
          <a:prstGeom prst="rect">
            <a:avLst/>
          </a:prstGeom>
        </p:spPr>
      </p:pic>
      <p:pic>
        <p:nvPicPr>
          <p:cNvPr id="4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63" y="1324329"/>
            <a:ext cx="9429750" cy="572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numéro de diapositive 2"/>
          <p:cNvSpPr>
            <a:spLocks noGrp="1"/>
          </p:cNvSpPr>
          <p:nvPr>
            <p:ph type="sldNum" sz="quarter" idx="12"/>
          </p:nvPr>
        </p:nvSpPr>
        <p:spPr/>
        <p:txBody>
          <a:bodyPr/>
          <a:lstStyle/>
          <a:p>
            <a:fld id="{C5C38CE2-D36F-4B9B-9204-BBE98EC52859}" type="slidenum">
              <a:rPr lang="fr-FR" smtClean="0"/>
              <a:t>31</a:t>
            </a:fld>
            <a:endParaRPr lang="fr-FR"/>
          </a:p>
        </p:txBody>
      </p:sp>
    </p:spTree>
    <p:extLst>
      <p:ext uri="{BB962C8B-B14F-4D97-AF65-F5344CB8AC3E}">
        <p14:creationId xmlns:p14="http://schemas.microsoft.com/office/powerpoint/2010/main" val="61528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path" presetSubtype="0" accel="50000" decel="50000" fill="hold" nodeType="clickEffect">
                                  <p:stCondLst>
                                    <p:cond delay="0"/>
                                  </p:stCondLst>
                                  <p:childTnLst>
                                    <p:animMotion origin="layout" path="M -5.55556E-7 -3.23699E-6 L -0.76615 -0.50682 " pathEditMode="relative" rAng="0" ptsTypes="AA">
                                      <p:cBhvr>
                                        <p:cTn id="13" dur="1250" fill="hold"/>
                                        <p:tgtEl>
                                          <p:spTgt spid="13"/>
                                        </p:tgtEl>
                                        <p:attrNameLst>
                                          <p:attrName>ppt_x</p:attrName>
                                          <p:attrName>ppt_y</p:attrName>
                                        </p:attrNameLst>
                                      </p:cBhvr>
                                      <p:rCtr x="-38316" y="-25341"/>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0.71111 -0.49619 L -0.74254 -0.4333 " pathEditMode="relative" rAng="0" ptsTypes="AA">
                                      <p:cBhvr>
                                        <p:cTn id="17" dur="2000" fill="hold"/>
                                        <p:tgtEl>
                                          <p:spTgt spid="13"/>
                                        </p:tgtEl>
                                        <p:attrNameLst>
                                          <p:attrName>ppt_x</p:attrName>
                                          <p:attrName>ppt_y</p:attrName>
                                        </p:attrNameLst>
                                      </p:cBhvr>
                                      <p:rCtr x="-1580" y="3145"/>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74253 -0.4333 L -0.41979 -0.46474 " pathEditMode="relative" rAng="0" ptsTypes="AA">
                                      <p:cBhvr>
                                        <p:cTn id="21" dur="2000" fill="hold"/>
                                        <p:tgtEl>
                                          <p:spTgt spid="13"/>
                                        </p:tgtEl>
                                        <p:attrNameLst>
                                          <p:attrName>ppt_x</p:attrName>
                                          <p:attrName>ppt_y</p:attrName>
                                        </p:attrNameLst>
                                      </p:cBhvr>
                                      <p:rCtr x="16128" y="-1572"/>
                                    </p:animMotion>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53" presetClass="entr" presetSubtype="16"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path" presetSubtype="0" accel="50000" decel="50000" fill="hold" nodeType="clickEffect">
                                  <p:stCondLst>
                                    <p:cond delay="0"/>
                                  </p:stCondLst>
                                  <p:childTnLst>
                                    <p:animMotion origin="layout" path="M -0.02205 0.01318 L -0.9158 -0.47977 " pathEditMode="relative" rAng="0" ptsTypes="AA">
                                      <p:cBhvr>
                                        <p:cTn id="37" dur="1250" fill="hold"/>
                                        <p:tgtEl>
                                          <p:spTgt spid="17"/>
                                        </p:tgtEl>
                                        <p:attrNameLst>
                                          <p:attrName>ppt_x</p:attrName>
                                          <p:attrName>ppt_y</p:attrName>
                                        </p:attrNameLst>
                                      </p:cBhvr>
                                      <p:rCtr x="-44688" y="-24647"/>
                                    </p:animMotion>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5.55556E-7 -2.89017E-7 L -0.78194 -0.52162 " pathEditMode="relative" rAng="0" ptsTypes="AA">
                                      <p:cBhvr>
                                        <p:cTn id="48" dur="2000" fill="hold"/>
                                        <p:tgtEl>
                                          <p:spTgt spid="20"/>
                                        </p:tgtEl>
                                        <p:attrNameLst>
                                          <p:attrName>ppt_x</p:attrName>
                                          <p:attrName>ppt_y</p:attrName>
                                        </p:attrNameLst>
                                      </p:cBhvr>
                                      <p:rCtr x="-39097" y="-26081"/>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0.78195 -0.52162 L -0.64809 -0.52162 " pathEditMode="relative" rAng="0" ptsTypes="AA">
                                      <p:cBhvr>
                                        <p:cTn id="52" dur="2000" fill="hold"/>
                                        <p:tgtEl>
                                          <p:spTgt spid="20"/>
                                        </p:tgtEl>
                                        <p:attrNameLst>
                                          <p:attrName>ppt_x</p:attrName>
                                          <p:attrName>ppt_y</p:attrName>
                                        </p:attrNameLst>
                                      </p:cBhvr>
                                      <p:rCtr x="6684" y="0"/>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0.64809 -0.52162 L -0.3724 -0.53225 " pathEditMode="relative" rAng="0" ptsTypes="AA">
                                      <p:cBhvr>
                                        <p:cTn id="56" dur="2000" fill="hold"/>
                                        <p:tgtEl>
                                          <p:spTgt spid="20"/>
                                        </p:tgtEl>
                                        <p:attrNameLst>
                                          <p:attrName>ppt_x</p:attrName>
                                          <p:attrName>ppt_y</p:attrName>
                                        </p:attrNameLst>
                                      </p:cBhvr>
                                      <p:rCtr x="13785" y="-532"/>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3724 -0.53225 L -0.76615 -0.32231 " pathEditMode="relative" rAng="0" ptsTypes="AA">
                                      <p:cBhvr>
                                        <p:cTn id="60" dur="2000" fill="hold"/>
                                        <p:tgtEl>
                                          <p:spTgt spid="20"/>
                                        </p:tgtEl>
                                        <p:attrNameLst>
                                          <p:attrName>ppt_x</p:attrName>
                                          <p:attrName>ppt_y</p:attrName>
                                        </p:attrNameLst>
                                      </p:cBhvr>
                                      <p:rCtr x="-19688" y="10497"/>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76615 -0.32232 L -1.08125 -0.43769 " pathEditMode="relative" rAng="0" ptsTypes="AA">
                                      <p:cBhvr>
                                        <p:cTn id="64" dur="2000" fill="hold"/>
                                        <p:tgtEl>
                                          <p:spTgt spid="20"/>
                                        </p:tgtEl>
                                        <p:attrNameLst>
                                          <p:attrName>ppt_x</p:attrName>
                                          <p:attrName>ppt_y</p:attrName>
                                        </p:attrNameLst>
                                      </p:cBhvr>
                                      <p:rCtr x="-15764" y="-5780"/>
                                    </p:animMotion>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anim calcmode="lin" valueType="num">
                                      <p:cBhvr>
                                        <p:cTn id="70" dur="1000" fill="hold"/>
                                        <p:tgtEl>
                                          <p:spTgt spid="2"/>
                                        </p:tgtEl>
                                        <p:attrNameLst>
                                          <p:attrName>ppt_x</p:attrName>
                                        </p:attrNameLst>
                                      </p:cBhvr>
                                      <p:tavLst>
                                        <p:tav tm="0">
                                          <p:val>
                                            <p:strVal val="#ppt_x"/>
                                          </p:val>
                                        </p:tav>
                                        <p:tav tm="100000">
                                          <p:val>
                                            <p:strVal val="#ppt_x"/>
                                          </p:val>
                                        </p:tav>
                                      </p:tavLst>
                                    </p:anim>
                                    <p:anim calcmode="lin" valueType="num">
                                      <p:cBhvr>
                                        <p:cTn id="7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1.08125 -0.43769 L -0.73472 -0.22798 " pathEditMode="relative" rAng="0" ptsTypes="AA">
                                      <p:cBhvr>
                                        <p:cTn id="75" dur="2000" fill="hold"/>
                                        <p:tgtEl>
                                          <p:spTgt spid="20"/>
                                        </p:tgtEl>
                                        <p:attrNameLst>
                                          <p:attrName>ppt_x</p:attrName>
                                          <p:attrName>ppt_y</p:attrName>
                                        </p:attrNameLst>
                                      </p:cBhvr>
                                      <p:rCtr x="17326" y="10474"/>
                                    </p:animMotion>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1000"/>
                                        <p:tgtEl>
                                          <p:spTgt spid="21"/>
                                        </p:tgtEl>
                                      </p:cBhvr>
                                    </p:animEffect>
                                    <p:anim calcmode="lin" valueType="num">
                                      <p:cBhvr>
                                        <p:cTn id="81" dur="1000" fill="hold"/>
                                        <p:tgtEl>
                                          <p:spTgt spid="21"/>
                                        </p:tgtEl>
                                        <p:attrNameLst>
                                          <p:attrName>ppt_x</p:attrName>
                                        </p:attrNameLst>
                                      </p:cBhvr>
                                      <p:tavLst>
                                        <p:tav tm="0">
                                          <p:val>
                                            <p:strVal val="#ppt_x"/>
                                          </p:val>
                                        </p:tav>
                                        <p:tav tm="100000">
                                          <p:val>
                                            <p:strVal val="#ppt_x"/>
                                          </p:val>
                                        </p:tav>
                                      </p:tavLst>
                                    </p:anim>
                                    <p:anim calcmode="lin" valueType="num">
                                      <p:cBhvr>
                                        <p:cTn id="8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0.16649 0.04993 L -0.84705 -0.23324 " pathEditMode="relative" rAng="0" ptsTypes="AA">
                                      <p:cBhvr>
                                        <p:cTn id="86" dur="2000" fill="hold"/>
                                        <p:tgtEl>
                                          <p:spTgt spid="22"/>
                                        </p:tgtEl>
                                        <p:attrNameLst>
                                          <p:attrName>ppt_x</p:attrName>
                                          <p:attrName>ppt_y</p:attrName>
                                        </p:attrNameLst>
                                      </p:cBhvr>
                                      <p:rCtr x="-50677" y="-14170"/>
                                    </p:animMotion>
                                  </p:childTnLst>
                                </p:cTn>
                              </p:par>
                            </p:childTnLst>
                          </p:cTn>
                        </p:par>
                      </p:childTnLst>
                    </p:cTn>
                  </p:par>
                  <p:par>
                    <p:cTn id="87" fill="hold">
                      <p:stCondLst>
                        <p:cond delay="indefinite"/>
                      </p:stCondLst>
                      <p:childTnLst>
                        <p:par>
                          <p:cTn id="88" fill="hold">
                            <p:stCondLst>
                              <p:cond delay="0"/>
                            </p:stCondLst>
                            <p:childTnLst>
                              <p:par>
                                <p:cTn id="89" presetID="63" presetClass="path" presetSubtype="0" accel="50000" decel="50000" fill="hold" nodeType="clickEffect">
                                  <p:stCondLst>
                                    <p:cond delay="0"/>
                                  </p:stCondLst>
                                  <p:childTnLst>
                                    <p:animMotion origin="layout" path="M -0.84704 -0.23324 L -0.63437 -0.24364 " pathEditMode="relative" rAng="0" ptsTypes="AA">
                                      <p:cBhvr>
                                        <p:cTn id="90" dur="2000" fill="hold"/>
                                        <p:tgtEl>
                                          <p:spTgt spid="22"/>
                                        </p:tgtEl>
                                        <p:attrNameLst>
                                          <p:attrName>ppt_x</p:attrName>
                                          <p:attrName>ppt_y</p:attrName>
                                        </p:attrNameLst>
                                      </p:cBhvr>
                                      <p:rCtr x="10625" y="-532"/>
                                    </p:animMotion>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0.61076 -0.22284 L -0.37447 -0.24364 " pathEditMode="relative" rAng="0" ptsTypes="AA">
                                      <p:cBhvr>
                                        <p:cTn id="94" dur="2000" fill="hold"/>
                                        <p:tgtEl>
                                          <p:spTgt spid="22"/>
                                        </p:tgtEl>
                                        <p:attrNameLst>
                                          <p:attrName>ppt_x</p:attrName>
                                          <p:attrName>ppt_y</p:attrName>
                                        </p:attrNameLst>
                                      </p:cBhvr>
                                      <p:rCtr x="11806" y="-1040"/>
                                    </p:animMotion>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0.37448 -0.24364 L -0.16979 -0.24364 " pathEditMode="relative" rAng="0" ptsTypes="AA">
                                      <p:cBhvr>
                                        <p:cTn id="98" dur="2000" fill="hold"/>
                                        <p:tgtEl>
                                          <p:spTgt spid="22"/>
                                        </p:tgtEl>
                                        <p:attrNameLst>
                                          <p:attrName>ppt_x</p:attrName>
                                          <p:attrName>ppt_y</p:attrName>
                                        </p:attrNameLst>
                                      </p:cBhvr>
                                      <p:rCtr x="10226" y="0"/>
                                    </p:animMotion>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nodeType="clickEffect">
                                  <p:stCondLst>
                                    <p:cond delay="0"/>
                                  </p:stCondLst>
                                  <p:childTnLst>
                                    <p:animMotion origin="layout" path="M -0.16979 -0.24364 L -0.83906 -0.42187 " pathEditMode="relative" rAng="0" ptsTypes="AA">
                                      <p:cBhvr>
                                        <p:cTn id="108" dur="2000" fill="hold"/>
                                        <p:tgtEl>
                                          <p:spTgt spid="22"/>
                                        </p:tgtEl>
                                        <p:attrNameLst>
                                          <p:attrName>ppt_x</p:attrName>
                                          <p:attrName>ppt_y</p:attrName>
                                        </p:attrNameLst>
                                      </p:cBhvr>
                                      <p:rCtr x="-33472" y="-8923"/>
                                    </p:animMotion>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1000"/>
                                        <p:tgtEl>
                                          <p:spTgt spid="32"/>
                                        </p:tgtEl>
                                      </p:cBhvr>
                                    </p:animEffect>
                                    <p:anim calcmode="lin" valueType="num">
                                      <p:cBhvr>
                                        <p:cTn id="114" dur="1000" fill="hold"/>
                                        <p:tgtEl>
                                          <p:spTgt spid="32"/>
                                        </p:tgtEl>
                                        <p:attrNameLst>
                                          <p:attrName>ppt_x</p:attrName>
                                        </p:attrNameLst>
                                      </p:cBhvr>
                                      <p:tavLst>
                                        <p:tav tm="0">
                                          <p:val>
                                            <p:strVal val="#ppt_x"/>
                                          </p:val>
                                        </p:tav>
                                        <p:tav tm="100000">
                                          <p:val>
                                            <p:strVal val="#ppt_x"/>
                                          </p:val>
                                        </p:tav>
                                      </p:tavLst>
                                    </p:anim>
                                    <p:anim calcmode="lin" valueType="num">
                                      <p:cBhvr>
                                        <p:cTn id="11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nodeType="clickEffect">
                                  <p:stCondLst>
                                    <p:cond delay="0"/>
                                  </p:stCondLst>
                                  <p:childTnLst>
                                    <p:animMotion origin="layout" path="M 0.00104 -0.00231 L -1.05764 -0.07605 " pathEditMode="relative" rAng="0" ptsTypes="AA">
                                      <p:cBhvr>
                                        <p:cTn id="119" dur="2000" fill="hold"/>
                                        <p:tgtEl>
                                          <p:spTgt spid="33"/>
                                        </p:tgtEl>
                                        <p:attrNameLst>
                                          <p:attrName>ppt_x</p:attrName>
                                          <p:attrName>ppt_y</p:attrName>
                                        </p:attrNameLst>
                                      </p:cBhvr>
                                      <p:rCtr x="-52934" y="-3699"/>
                                    </p:animMotion>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nodeType="clickEffect">
                                  <p:stCondLst>
                                    <p:cond delay="0"/>
                                  </p:stCondLst>
                                  <p:childTnLst>
                                    <p:animMotion origin="layout" path="M -1.05764 -0.07605 L -0.6717 -0.07605 " pathEditMode="relative" rAng="0" ptsTypes="AA">
                                      <p:cBhvr>
                                        <p:cTn id="123" dur="2000" fill="hold"/>
                                        <p:tgtEl>
                                          <p:spTgt spid="33"/>
                                        </p:tgtEl>
                                        <p:attrNameLst>
                                          <p:attrName>ppt_x</p:attrName>
                                          <p:attrName>ppt_y</p:attrName>
                                        </p:attrNameLst>
                                      </p:cBhvr>
                                      <p:rCtr x="19288" y="0"/>
                                    </p:animMotion>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nodeType="clickEffect">
                                  <p:stCondLst>
                                    <p:cond delay="0"/>
                                  </p:stCondLst>
                                  <p:childTnLst>
                                    <p:animMotion origin="layout" path="M -0.6717 -0.07605 L -0.36458 -0.07605 " pathEditMode="relative" rAng="0" ptsTypes="AA">
                                      <p:cBhvr>
                                        <p:cTn id="127" dur="2000" fill="hold"/>
                                        <p:tgtEl>
                                          <p:spTgt spid="33"/>
                                        </p:tgtEl>
                                        <p:attrNameLst>
                                          <p:attrName>ppt_x</p:attrName>
                                          <p:attrName>ppt_y</p:attrName>
                                        </p:attrNameLst>
                                      </p:cBhvr>
                                      <p:rCtr x="15347" y="0"/>
                                    </p:animMotion>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nodeType="clickEffect">
                                  <p:stCondLst>
                                    <p:cond delay="0"/>
                                  </p:stCondLst>
                                  <p:childTnLst>
                                    <p:animMotion origin="layout" path="M -0.36458 -0.07605 L -0.78975 0.17545 " pathEditMode="relative" rAng="0" ptsTypes="AA">
                                      <p:cBhvr>
                                        <p:cTn id="131" dur="2000" fill="hold"/>
                                        <p:tgtEl>
                                          <p:spTgt spid="33"/>
                                        </p:tgtEl>
                                        <p:attrNameLst>
                                          <p:attrName>ppt_x</p:attrName>
                                          <p:attrName>ppt_y</p:attrName>
                                        </p:attrNameLst>
                                      </p:cBhvr>
                                      <p:rCtr x="-21267" y="12575"/>
                                    </p:animMotion>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fade">
                                      <p:cBhvr>
                                        <p:cTn id="136" dur="1000"/>
                                        <p:tgtEl>
                                          <p:spTgt spid="29"/>
                                        </p:tgtEl>
                                      </p:cBhvr>
                                    </p:animEffect>
                                    <p:anim calcmode="lin" valueType="num">
                                      <p:cBhvr>
                                        <p:cTn id="137" dur="1000" fill="hold"/>
                                        <p:tgtEl>
                                          <p:spTgt spid="29"/>
                                        </p:tgtEl>
                                        <p:attrNameLst>
                                          <p:attrName>ppt_x</p:attrName>
                                        </p:attrNameLst>
                                      </p:cBhvr>
                                      <p:tavLst>
                                        <p:tav tm="0">
                                          <p:val>
                                            <p:strVal val="#ppt_x"/>
                                          </p:val>
                                        </p:tav>
                                        <p:tav tm="100000">
                                          <p:val>
                                            <p:strVal val="#ppt_x"/>
                                          </p:val>
                                        </p:tav>
                                      </p:tavLst>
                                    </p:anim>
                                    <p:anim calcmode="lin" valueType="num">
                                      <p:cBhvr>
                                        <p:cTn id="13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nodeType="clickEffect">
                                  <p:stCondLst>
                                    <p:cond delay="0"/>
                                  </p:stCondLst>
                                  <p:childTnLst>
                                    <p:animMotion origin="layout" path="M -0.82136 0.13361 L -1.03386 -0.36963 " pathEditMode="relative" rAng="0" ptsTypes="AA">
                                      <p:cBhvr>
                                        <p:cTn id="142" dur="2000" fill="hold"/>
                                        <p:tgtEl>
                                          <p:spTgt spid="33"/>
                                        </p:tgtEl>
                                        <p:attrNameLst>
                                          <p:attrName>ppt_x</p:attrName>
                                          <p:attrName>ppt_y</p:attrName>
                                        </p:attrNameLst>
                                      </p:cBhvr>
                                      <p:rCtr x="-10625" y="-25173"/>
                                    </p:animMotion>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1000"/>
                                        <p:tgtEl>
                                          <p:spTgt spid="35"/>
                                        </p:tgtEl>
                                      </p:cBhvr>
                                    </p:animEffect>
                                    <p:anim calcmode="lin" valueType="num">
                                      <p:cBhvr>
                                        <p:cTn id="148" dur="1000" fill="hold"/>
                                        <p:tgtEl>
                                          <p:spTgt spid="35"/>
                                        </p:tgtEl>
                                        <p:attrNameLst>
                                          <p:attrName>ppt_x</p:attrName>
                                        </p:attrNameLst>
                                      </p:cBhvr>
                                      <p:tavLst>
                                        <p:tav tm="0">
                                          <p:val>
                                            <p:strVal val="#ppt_x"/>
                                          </p:val>
                                        </p:tav>
                                        <p:tav tm="100000">
                                          <p:val>
                                            <p:strVal val="#ppt_x"/>
                                          </p:val>
                                        </p:tav>
                                      </p:tavLst>
                                    </p:anim>
                                    <p:anim calcmode="lin" valueType="num">
                                      <p:cBhvr>
                                        <p:cTn id="14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nodeType="clickEffect">
                                  <p:stCondLst>
                                    <p:cond delay="0"/>
                                  </p:stCondLst>
                                  <p:childTnLst>
                                    <p:animMotion origin="layout" path="M -0.31424 -0.32224 L -1.08993 -0.00786 " pathEditMode="relative" rAng="0" ptsTypes="AA">
                                      <p:cBhvr>
                                        <p:cTn id="153" dur="2000" fill="hold"/>
                                        <p:tgtEl>
                                          <p:spTgt spid="39"/>
                                        </p:tgtEl>
                                        <p:attrNameLst>
                                          <p:attrName>ppt_x</p:attrName>
                                          <p:attrName>ppt_y</p:attrName>
                                        </p:attrNameLst>
                                      </p:cBhvr>
                                      <p:rCtr x="-38785" y="15719"/>
                                    </p:animMotion>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nodeType="clickEffect">
                                  <p:stCondLst>
                                    <p:cond delay="0"/>
                                  </p:stCondLst>
                                  <p:childTnLst>
                                    <p:animMotion origin="layout" path="M -1.08993 -0.00786 L -0.66476 0.04461 " pathEditMode="relative" rAng="0" ptsTypes="AA">
                                      <p:cBhvr>
                                        <p:cTn id="157" dur="2000" fill="hold"/>
                                        <p:tgtEl>
                                          <p:spTgt spid="39"/>
                                        </p:tgtEl>
                                        <p:attrNameLst>
                                          <p:attrName>ppt_x</p:attrName>
                                          <p:attrName>ppt_y</p:attrName>
                                        </p:attrNameLst>
                                      </p:cBhvr>
                                      <p:rCtr x="21250" y="2612"/>
                                    </p:animMotion>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0.68837 0.08669 L -0.35764 0.03421 " pathEditMode="relative" rAng="0" ptsTypes="AA">
                                      <p:cBhvr>
                                        <p:cTn id="161" dur="2000" fill="hold"/>
                                        <p:tgtEl>
                                          <p:spTgt spid="39"/>
                                        </p:tgtEl>
                                        <p:attrNameLst>
                                          <p:attrName>ppt_x</p:attrName>
                                          <p:attrName>ppt_y</p:attrName>
                                        </p:attrNameLst>
                                      </p:cBhvr>
                                      <p:rCtr x="16528" y="-2635"/>
                                    </p:animMotion>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nodeType="clickEffect">
                                  <p:stCondLst>
                                    <p:cond delay="0"/>
                                  </p:stCondLst>
                                  <p:childTnLst>
                                    <p:animMotion origin="layout" path="M -0.31042 -0.01826 L -0.42066 0.20203 " pathEditMode="relative" rAng="0" ptsTypes="AA">
                                      <p:cBhvr>
                                        <p:cTn id="165" dur="2000" fill="hold"/>
                                        <p:tgtEl>
                                          <p:spTgt spid="39"/>
                                        </p:tgtEl>
                                        <p:attrNameLst>
                                          <p:attrName>ppt_x</p:attrName>
                                          <p:attrName>ppt_y</p:attrName>
                                        </p:attrNameLst>
                                      </p:cBhvr>
                                      <p:rCtr x="-5521" y="11003"/>
                                    </p:animMotion>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nodeType="clickEffect">
                                  <p:stCondLst>
                                    <p:cond delay="0"/>
                                  </p:stCondLst>
                                  <p:childTnLst>
                                    <p:set>
                                      <p:cBhvr>
                                        <p:cTn id="169" dur="1" fill="hold">
                                          <p:stCondLst>
                                            <p:cond delay="0"/>
                                          </p:stCondLst>
                                        </p:cTn>
                                        <p:tgtEl>
                                          <p:spTgt spid="40"/>
                                        </p:tgtEl>
                                        <p:attrNameLst>
                                          <p:attrName>style.visibility</p:attrName>
                                        </p:attrNameLst>
                                      </p:cBhvr>
                                      <p:to>
                                        <p:strVal val="visible"/>
                                      </p:to>
                                    </p:set>
                                    <p:animEffect transition="in" filter="fade">
                                      <p:cBhvr>
                                        <p:cTn id="170" dur="1000"/>
                                        <p:tgtEl>
                                          <p:spTgt spid="40"/>
                                        </p:tgtEl>
                                      </p:cBhvr>
                                    </p:animEffect>
                                    <p:anim calcmode="lin" valueType="num">
                                      <p:cBhvr>
                                        <p:cTn id="171" dur="1000" fill="hold"/>
                                        <p:tgtEl>
                                          <p:spTgt spid="40"/>
                                        </p:tgtEl>
                                        <p:attrNameLst>
                                          <p:attrName>ppt_x</p:attrName>
                                        </p:attrNameLst>
                                      </p:cBhvr>
                                      <p:tavLst>
                                        <p:tav tm="0">
                                          <p:val>
                                            <p:strVal val="#ppt_x"/>
                                          </p:val>
                                        </p:tav>
                                        <p:tav tm="100000">
                                          <p:val>
                                            <p:strVal val="#ppt_x"/>
                                          </p:val>
                                        </p:tav>
                                      </p:tavLst>
                                    </p:anim>
                                    <p:anim calcmode="lin" valueType="num">
                                      <p:cBhvr>
                                        <p:cTn id="17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à coins arrondis 16"/>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18" name="Rectangle à coins arrondis 17"/>
          <p:cNvSpPr/>
          <p:nvPr/>
        </p:nvSpPr>
        <p:spPr>
          <a:xfrm>
            <a:off x="3851920" y="44623"/>
            <a:ext cx="1656184" cy="751243"/>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19" name="Rectangle à coins arrondis 18"/>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20" name="Rectangle à coins arrondis 19"/>
          <p:cNvSpPr/>
          <p:nvPr/>
        </p:nvSpPr>
        <p:spPr>
          <a:xfrm>
            <a:off x="7308304" y="44624"/>
            <a:ext cx="1656184"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D00000"/>
                </a:solidFill>
                <a:latin typeface="Century" pitchFamily="18" charset="0"/>
              </a:rPr>
              <a:t>Conclusion et perspectives </a:t>
            </a:r>
          </a:p>
        </p:txBody>
      </p:sp>
      <p:sp>
        <p:nvSpPr>
          <p:cNvPr id="21" name="Rectangle à coins arrondis 20"/>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22" name="Rectangle 21"/>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3" name="ZoneTexte 22"/>
          <p:cNvSpPr txBox="1"/>
          <p:nvPr/>
        </p:nvSpPr>
        <p:spPr>
          <a:xfrm>
            <a:off x="2648663"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smtClean="0">
                <a:latin typeface="Garamond" pitchFamily="18" charset="0"/>
              </a:rPr>
              <a:t>Conclusion</a:t>
            </a:r>
            <a:endParaRPr lang="fr-FR" sz="2400" b="1" dirty="0">
              <a:latin typeface="Garamond" pitchFamily="18" charset="0"/>
            </a:endParaRPr>
          </a:p>
        </p:txBody>
      </p:sp>
      <p:sp>
        <p:nvSpPr>
          <p:cNvPr id="6" name="ZoneTexte 5"/>
          <p:cNvSpPr txBox="1"/>
          <p:nvPr/>
        </p:nvSpPr>
        <p:spPr>
          <a:xfrm>
            <a:off x="2051720" y="3065470"/>
            <a:ext cx="5040560" cy="1569660"/>
          </a:xfrm>
          <a:prstGeom prst="rect">
            <a:avLst/>
          </a:prstGeom>
          <a:noFill/>
        </p:spPr>
        <p:txBody>
          <a:bodyPr wrap="square" rtlCol="0">
            <a:spAutoFit/>
          </a:bodyPr>
          <a:lstStyle/>
          <a:p>
            <a:pPr algn="ctr"/>
            <a:r>
              <a:rPr lang="fr-FR" sz="2400" dirty="0" smtClean="0">
                <a:latin typeface="Bell MT" pitchFamily="18" charset="0"/>
              </a:rPr>
              <a:t>Refonte de la solution de Reporting réglementaire bancaire pour les marchés des changes et monétaires </a:t>
            </a:r>
          </a:p>
          <a:p>
            <a:pPr algn="ctr"/>
            <a:r>
              <a:rPr lang="fr-FR" sz="2400" dirty="0" smtClean="0">
                <a:latin typeface="Bell MT" pitchFamily="18" charset="0"/>
              </a:rPr>
              <a:t>BRS MCM sous APEX</a:t>
            </a:r>
            <a:endParaRPr lang="fr-FR" sz="2400" dirty="0">
              <a:latin typeface="Bell MT" pitchFamily="18" charset="0"/>
            </a:endParaRPr>
          </a:p>
        </p:txBody>
      </p:sp>
      <p:sp>
        <p:nvSpPr>
          <p:cNvPr id="8" name="ZoneTexte 7"/>
          <p:cNvSpPr txBox="1"/>
          <p:nvPr/>
        </p:nvSpPr>
        <p:spPr>
          <a:xfrm rot="18696734">
            <a:off x="-252444" y="2570040"/>
            <a:ext cx="3352606" cy="830997"/>
          </a:xfrm>
          <a:prstGeom prst="rect">
            <a:avLst/>
          </a:prstGeom>
          <a:noFill/>
        </p:spPr>
        <p:txBody>
          <a:bodyPr wrap="square" rtlCol="0">
            <a:spAutoFit/>
          </a:bodyPr>
          <a:lstStyle/>
          <a:p>
            <a:pPr algn="ctr"/>
            <a:r>
              <a:rPr lang="fr-FR" sz="2400" dirty="0" smtClean="0">
                <a:solidFill>
                  <a:srgbClr val="92D050"/>
                </a:solidFill>
                <a:latin typeface="Bell MT" pitchFamily="18" charset="0"/>
              </a:rPr>
              <a:t>Dégager les faiblesses </a:t>
            </a:r>
            <a:r>
              <a:rPr lang="fr-FR" sz="2400" dirty="0">
                <a:solidFill>
                  <a:srgbClr val="92D050"/>
                </a:solidFill>
                <a:latin typeface="Bell MT" pitchFamily="18" charset="0"/>
              </a:rPr>
              <a:t>du système existant</a:t>
            </a:r>
          </a:p>
        </p:txBody>
      </p:sp>
      <p:sp>
        <p:nvSpPr>
          <p:cNvPr id="10" name="ZoneTexte 9"/>
          <p:cNvSpPr txBox="1"/>
          <p:nvPr/>
        </p:nvSpPr>
        <p:spPr>
          <a:xfrm>
            <a:off x="2811014" y="1456313"/>
            <a:ext cx="3470475" cy="830997"/>
          </a:xfrm>
          <a:prstGeom prst="rect">
            <a:avLst/>
          </a:prstGeom>
          <a:noFill/>
        </p:spPr>
        <p:txBody>
          <a:bodyPr wrap="square" rtlCol="0">
            <a:spAutoFit/>
          </a:bodyPr>
          <a:lstStyle/>
          <a:p>
            <a:pPr algn="ctr"/>
            <a:r>
              <a:rPr lang="fr-FR" sz="2400" dirty="0" smtClean="0">
                <a:solidFill>
                  <a:srgbClr val="F89EC7"/>
                </a:solidFill>
                <a:latin typeface="Bell MT" pitchFamily="18" charset="0"/>
              </a:rPr>
              <a:t>Analyser </a:t>
            </a:r>
            <a:r>
              <a:rPr lang="fr-FR" sz="2400" dirty="0">
                <a:solidFill>
                  <a:srgbClr val="F89EC7"/>
                </a:solidFill>
                <a:latin typeface="Bell MT" pitchFamily="18" charset="0"/>
              </a:rPr>
              <a:t>les impacts fonctionnels et techniques </a:t>
            </a:r>
          </a:p>
        </p:txBody>
      </p:sp>
      <p:sp>
        <p:nvSpPr>
          <p:cNvPr id="13" name="ZoneTexte 12"/>
          <p:cNvSpPr txBox="1"/>
          <p:nvPr/>
        </p:nvSpPr>
        <p:spPr>
          <a:xfrm rot="2273731">
            <a:off x="6252492" y="2201467"/>
            <a:ext cx="3063408" cy="830997"/>
          </a:xfrm>
          <a:prstGeom prst="rect">
            <a:avLst/>
          </a:prstGeom>
          <a:noFill/>
        </p:spPr>
        <p:txBody>
          <a:bodyPr wrap="square" rtlCol="0">
            <a:spAutoFit/>
          </a:bodyPr>
          <a:lstStyle/>
          <a:p>
            <a:pPr algn="ctr"/>
            <a:r>
              <a:rPr lang="fr-FR" sz="2400" dirty="0" smtClean="0">
                <a:solidFill>
                  <a:srgbClr val="07A4B9"/>
                </a:solidFill>
                <a:latin typeface="Bell MT" pitchFamily="18" charset="0"/>
              </a:rPr>
              <a:t>Gérer les profils/utilisateurs </a:t>
            </a:r>
            <a:endParaRPr lang="fr-FR" sz="2400" dirty="0">
              <a:solidFill>
                <a:srgbClr val="07A4B9"/>
              </a:solidFill>
              <a:latin typeface="Bell MT" pitchFamily="18" charset="0"/>
            </a:endParaRPr>
          </a:p>
        </p:txBody>
      </p:sp>
      <p:sp>
        <p:nvSpPr>
          <p:cNvPr id="14" name="ZoneTexte 13"/>
          <p:cNvSpPr txBox="1"/>
          <p:nvPr/>
        </p:nvSpPr>
        <p:spPr>
          <a:xfrm rot="18759858">
            <a:off x="6259671" y="4661745"/>
            <a:ext cx="2571226" cy="830997"/>
          </a:xfrm>
          <a:prstGeom prst="rect">
            <a:avLst/>
          </a:prstGeom>
          <a:noFill/>
        </p:spPr>
        <p:txBody>
          <a:bodyPr wrap="square" rtlCol="0">
            <a:spAutoFit/>
          </a:bodyPr>
          <a:lstStyle/>
          <a:p>
            <a:pPr algn="ctr"/>
            <a:r>
              <a:rPr lang="fr-FR" sz="2400" dirty="0" smtClean="0">
                <a:solidFill>
                  <a:schemeClr val="accent6">
                    <a:lumMod val="75000"/>
                  </a:schemeClr>
                </a:solidFill>
                <a:latin typeface="Bell MT" pitchFamily="18" charset="0"/>
              </a:rPr>
              <a:t>Faire une analyse des risques </a:t>
            </a:r>
            <a:endParaRPr lang="fr-FR" sz="2400" dirty="0">
              <a:solidFill>
                <a:schemeClr val="accent6">
                  <a:lumMod val="75000"/>
                </a:schemeClr>
              </a:solidFill>
              <a:latin typeface="Bell MT" pitchFamily="18" charset="0"/>
            </a:endParaRPr>
          </a:p>
        </p:txBody>
      </p:sp>
      <p:sp>
        <p:nvSpPr>
          <p:cNvPr id="16" name="ZoneTexte 15"/>
          <p:cNvSpPr txBox="1"/>
          <p:nvPr/>
        </p:nvSpPr>
        <p:spPr>
          <a:xfrm>
            <a:off x="2990280" y="5695146"/>
            <a:ext cx="3221295" cy="461665"/>
          </a:xfrm>
          <a:prstGeom prst="rect">
            <a:avLst/>
          </a:prstGeom>
          <a:noFill/>
        </p:spPr>
        <p:txBody>
          <a:bodyPr wrap="square" rtlCol="0">
            <a:spAutoFit/>
          </a:bodyPr>
          <a:lstStyle/>
          <a:p>
            <a:r>
              <a:rPr lang="fr-FR" sz="2400" dirty="0" smtClean="0">
                <a:latin typeface="Bell MT" pitchFamily="18" charset="0"/>
              </a:rPr>
              <a:t>   </a:t>
            </a:r>
            <a:r>
              <a:rPr lang="fr-FR" sz="2400" dirty="0" smtClean="0">
                <a:solidFill>
                  <a:srgbClr val="ED1136"/>
                </a:solidFill>
                <a:latin typeface="Bell MT" pitchFamily="18" charset="0"/>
              </a:rPr>
              <a:t>Refaire la conception </a:t>
            </a:r>
            <a:endParaRPr lang="fr-FR" sz="2400" dirty="0">
              <a:solidFill>
                <a:srgbClr val="ED1136"/>
              </a:solidFill>
              <a:latin typeface="Bell MT" pitchFamily="18" charset="0"/>
            </a:endParaRPr>
          </a:p>
        </p:txBody>
      </p:sp>
      <p:sp>
        <p:nvSpPr>
          <p:cNvPr id="24" name="ZoneTexte 23"/>
          <p:cNvSpPr txBox="1"/>
          <p:nvPr/>
        </p:nvSpPr>
        <p:spPr>
          <a:xfrm rot="2060014">
            <a:off x="340650" y="4560109"/>
            <a:ext cx="2335307" cy="1200329"/>
          </a:xfrm>
          <a:prstGeom prst="rect">
            <a:avLst/>
          </a:prstGeom>
          <a:noFill/>
        </p:spPr>
        <p:txBody>
          <a:bodyPr wrap="square" rtlCol="0">
            <a:spAutoFit/>
          </a:bodyPr>
          <a:lstStyle/>
          <a:p>
            <a:r>
              <a:rPr lang="fr-FR" sz="2400" dirty="0" smtClean="0">
                <a:solidFill>
                  <a:srgbClr val="7030A0"/>
                </a:solidFill>
                <a:latin typeface="Bell MT" pitchFamily="18" charset="0"/>
              </a:rPr>
              <a:t>Sécuriser le  flux de données transmis à BAM </a:t>
            </a:r>
            <a:endParaRPr lang="fr-FR" sz="2400" dirty="0">
              <a:solidFill>
                <a:srgbClr val="7030A0"/>
              </a:solidFill>
              <a:latin typeface="Bell MT" pitchFamily="18" charset="0"/>
            </a:endParaRPr>
          </a:p>
        </p:txBody>
      </p:sp>
      <p:cxnSp>
        <p:nvCxnSpPr>
          <p:cNvPr id="9" name="Connecteur droit 8"/>
          <p:cNvCxnSpPr/>
          <p:nvPr/>
        </p:nvCxnSpPr>
        <p:spPr>
          <a:xfrm flipV="1">
            <a:off x="1115616" y="2287310"/>
            <a:ext cx="1533047" cy="171879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2648663" y="2287310"/>
            <a:ext cx="3671607" cy="0"/>
          </a:xfrm>
          <a:prstGeom prst="line">
            <a:avLst/>
          </a:prstGeom>
          <a:ln>
            <a:solidFill>
              <a:srgbClr val="F89EC7"/>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6320270" y="2287310"/>
            <a:ext cx="1816126" cy="1429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a:off x="6516216" y="3717032"/>
            <a:ext cx="1620180" cy="165618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H="1">
            <a:off x="3131840" y="5373216"/>
            <a:ext cx="3384376" cy="0"/>
          </a:xfrm>
          <a:prstGeom prst="line">
            <a:avLst/>
          </a:prstGeom>
          <a:ln>
            <a:solidFill>
              <a:srgbClr val="ED1136"/>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1115616" y="4006108"/>
            <a:ext cx="2016224" cy="13671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3" name="Espace réservé du numéro de diapositive 32"/>
          <p:cNvSpPr>
            <a:spLocks noGrp="1"/>
          </p:cNvSpPr>
          <p:nvPr>
            <p:ph type="sldNum" sz="quarter" idx="12"/>
          </p:nvPr>
        </p:nvSpPr>
        <p:spPr/>
        <p:txBody>
          <a:bodyPr/>
          <a:lstStyle/>
          <a:p>
            <a:fld id="{C5C38CE2-D36F-4B9B-9204-BBE98EC52859}" type="slidenum">
              <a:rPr lang="fr-FR" smtClean="0"/>
              <a:t>32</a:t>
            </a:fld>
            <a:endParaRPr lang="fr-FR"/>
          </a:p>
        </p:txBody>
      </p:sp>
    </p:spTree>
    <p:extLst>
      <p:ext uri="{BB962C8B-B14F-4D97-AF65-F5344CB8AC3E}">
        <p14:creationId xmlns:p14="http://schemas.microsoft.com/office/powerpoint/2010/main" val="6646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80">
                                          <p:stCondLst>
                                            <p:cond delay="0"/>
                                          </p:stCondLst>
                                        </p:cTn>
                                        <p:tgtEl>
                                          <p:spTgt spid="15"/>
                                        </p:tgtEl>
                                      </p:cBhvr>
                                    </p:animEffect>
                                    <p:anim calcmode="lin" valueType="num">
                                      <p:cBhvr>
                                        <p:cTn id="4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7" dur="26">
                                          <p:stCondLst>
                                            <p:cond delay="650"/>
                                          </p:stCondLst>
                                        </p:cTn>
                                        <p:tgtEl>
                                          <p:spTgt spid="15"/>
                                        </p:tgtEl>
                                      </p:cBhvr>
                                      <p:to x="100000" y="60000"/>
                                    </p:animScale>
                                    <p:animScale>
                                      <p:cBhvr>
                                        <p:cTn id="48" dur="166" decel="50000">
                                          <p:stCondLst>
                                            <p:cond delay="676"/>
                                          </p:stCondLst>
                                        </p:cTn>
                                        <p:tgtEl>
                                          <p:spTgt spid="15"/>
                                        </p:tgtEl>
                                      </p:cBhvr>
                                      <p:to x="100000" y="100000"/>
                                    </p:animScale>
                                    <p:animScale>
                                      <p:cBhvr>
                                        <p:cTn id="49" dur="26">
                                          <p:stCondLst>
                                            <p:cond delay="1312"/>
                                          </p:stCondLst>
                                        </p:cTn>
                                        <p:tgtEl>
                                          <p:spTgt spid="15"/>
                                        </p:tgtEl>
                                      </p:cBhvr>
                                      <p:to x="100000" y="80000"/>
                                    </p:animScale>
                                    <p:animScale>
                                      <p:cBhvr>
                                        <p:cTn id="50" dur="166" decel="50000">
                                          <p:stCondLst>
                                            <p:cond delay="1338"/>
                                          </p:stCondLst>
                                        </p:cTn>
                                        <p:tgtEl>
                                          <p:spTgt spid="15"/>
                                        </p:tgtEl>
                                      </p:cBhvr>
                                      <p:to x="100000" y="100000"/>
                                    </p:animScale>
                                    <p:animScale>
                                      <p:cBhvr>
                                        <p:cTn id="51" dur="26">
                                          <p:stCondLst>
                                            <p:cond delay="1642"/>
                                          </p:stCondLst>
                                        </p:cTn>
                                        <p:tgtEl>
                                          <p:spTgt spid="15"/>
                                        </p:tgtEl>
                                      </p:cBhvr>
                                      <p:to x="100000" y="90000"/>
                                    </p:animScale>
                                    <p:animScale>
                                      <p:cBhvr>
                                        <p:cTn id="52" dur="166" decel="50000">
                                          <p:stCondLst>
                                            <p:cond delay="1668"/>
                                          </p:stCondLst>
                                        </p:cTn>
                                        <p:tgtEl>
                                          <p:spTgt spid="15"/>
                                        </p:tgtEl>
                                      </p:cBhvr>
                                      <p:to x="100000" y="100000"/>
                                    </p:animScale>
                                    <p:animScale>
                                      <p:cBhvr>
                                        <p:cTn id="53" dur="26">
                                          <p:stCondLst>
                                            <p:cond delay="1808"/>
                                          </p:stCondLst>
                                        </p:cTn>
                                        <p:tgtEl>
                                          <p:spTgt spid="15"/>
                                        </p:tgtEl>
                                      </p:cBhvr>
                                      <p:to x="100000" y="95000"/>
                                    </p:animScale>
                                    <p:animScale>
                                      <p:cBhvr>
                                        <p:cTn id="54" dur="166" decel="50000">
                                          <p:stCondLst>
                                            <p:cond delay="1834"/>
                                          </p:stCondLst>
                                        </p:cTn>
                                        <p:tgtEl>
                                          <p:spTgt spid="15"/>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80">
                                          <p:stCondLst>
                                            <p:cond delay="0"/>
                                          </p:stCondLst>
                                        </p:cTn>
                                        <p:tgtEl>
                                          <p:spTgt spid="10"/>
                                        </p:tgtEl>
                                      </p:cBhvr>
                                    </p:animEffect>
                                    <p:anim calcmode="lin" valueType="num">
                                      <p:cBhvr>
                                        <p:cTn id="5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
                                        </p:tgtEl>
                                      </p:cBhvr>
                                      <p:to x="100000" y="60000"/>
                                    </p:animScale>
                                    <p:animScale>
                                      <p:cBhvr>
                                        <p:cTn id="64" dur="166" decel="50000">
                                          <p:stCondLst>
                                            <p:cond delay="676"/>
                                          </p:stCondLst>
                                        </p:cTn>
                                        <p:tgtEl>
                                          <p:spTgt spid="10"/>
                                        </p:tgtEl>
                                      </p:cBhvr>
                                      <p:to x="100000" y="100000"/>
                                    </p:animScale>
                                    <p:animScale>
                                      <p:cBhvr>
                                        <p:cTn id="65" dur="26">
                                          <p:stCondLst>
                                            <p:cond delay="1312"/>
                                          </p:stCondLst>
                                        </p:cTn>
                                        <p:tgtEl>
                                          <p:spTgt spid="10"/>
                                        </p:tgtEl>
                                      </p:cBhvr>
                                      <p:to x="100000" y="80000"/>
                                    </p:animScale>
                                    <p:animScale>
                                      <p:cBhvr>
                                        <p:cTn id="66" dur="166" decel="50000">
                                          <p:stCondLst>
                                            <p:cond delay="1338"/>
                                          </p:stCondLst>
                                        </p:cTn>
                                        <p:tgtEl>
                                          <p:spTgt spid="10"/>
                                        </p:tgtEl>
                                      </p:cBhvr>
                                      <p:to x="100000" y="100000"/>
                                    </p:animScale>
                                    <p:animScale>
                                      <p:cBhvr>
                                        <p:cTn id="67" dur="26">
                                          <p:stCondLst>
                                            <p:cond delay="1642"/>
                                          </p:stCondLst>
                                        </p:cTn>
                                        <p:tgtEl>
                                          <p:spTgt spid="10"/>
                                        </p:tgtEl>
                                      </p:cBhvr>
                                      <p:to x="100000" y="90000"/>
                                    </p:animScale>
                                    <p:animScale>
                                      <p:cBhvr>
                                        <p:cTn id="68" dur="166" decel="50000">
                                          <p:stCondLst>
                                            <p:cond delay="1668"/>
                                          </p:stCondLst>
                                        </p:cTn>
                                        <p:tgtEl>
                                          <p:spTgt spid="10"/>
                                        </p:tgtEl>
                                      </p:cBhvr>
                                      <p:to x="100000" y="100000"/>
                                    </p:animScale>
                                    <p:animScale>
                                      <p:cBhvr>
                                        <p:cTn id="69" dur="26">
                                          <p:stCondLst>
                                            <p:cond delay="1808"/>
                                          </p:stCondLst>
                                        </p:cTn>
                                        <p:tgtEl>
                                          <p:spTgt spid="10"/>
                                        </p:tgtEl>
                                      </p:cBhvr>
                                      <p:to x="100000" y="95000"/>
                                    </p:animScale>
                                    <p:animScale>
                                      <p:cBhvr>
                                        <p:cTn id="70" dur="166" decel="50000">
                                          <p:stCondLst>
                                            <p:cond delay="1834"/>
                                          </p:stCondLst>
                                        </p:cTn>
                                        <p:tgtEl>
                                          <p:spTgt spid="10"/>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580">
                                          <p:stCondLst>
                                            <p:cond delay="0"/>
                                          </p:stCondLst>
                                        </p:cTn>
                                        <p:tgtEl>
                                          <p:spTgt spid="13"/>
                                        </p:tgtEl>
                                      </p:cBhvr>
                                    </p:animEffect>
                                    <p:anim calcmode="lin" valueType="num">
                                      <p:cBhvr>
                                        <p:cTn id="7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81" dur="26">
                                          <p:stCondLst>
                                            <p:cond delay="650"/>
                                          </p:stCondLst>
                                        </p:cTn>
                                        <p:tgtEl>
                                          <p:spTgt spid="13"/>
                                        </p:tgtEl>
                                      </p:cBhvr>
                                      <p:to x="100000" y="60000"/>
                                    </p:animScale>
                                    <p:animScale>
                                      <p:cBhvr>
                                        <p:cTn id="82" dur="166" decel="50000">
                                          <p:stCondLst>
                                            <p:cond delay="676"/>
                                          </p:stCondLst>
                                        </p:cTn>
                                        <p:tgtEl>
                                          <p:spTgt spid="13"/>
                                        </p:tgtEl>
                                      </p:cBhvr>
                                      <p:to x="100000" y="100000"/>
                                    </p:animScale>
                                    <p:animScale>
                                      <p:cBhvr>
                                        <p:cTn id="83" dur="26">
                                          <p:stCondLst>
                                            <p:cond delay="1312"/>
                                          </p:stCondLst>
                                        </p:cTn>
                                        <p:tgtEl>
                                          <p:spTgt spid="13"/>
                                        </p:tgtEl>
                                      </p:cBhvr>
                                      <p:to x="100000" y="80000"/>
                                    </p:animScale>
                                    <p:animScale>
                                      <p:cBhvr>
                                        <p:cTn id="84" dur="166" decel="50000">
                                          <p:stCondLst>
                                            <p:cond delay="1338"/>
                                          </p:stCondLst>
                                        </p:cTn>
                                        <p:tgtEl>
                                          <p:spTgt spid="13"/>
                                        </p:tgtEl>
                                      </p:cBhvr>
                                      <p:to x="100000" y="100000"/>
                                    </p:animScale>
                                    <p:animScale>
                                      <p:cBhvr>
                                        <p:cTn id="85" dur="26">
                                          <p:stCondLst>
                                            <p:cond delay="1642"/>
                                          </p:stCondLst>
                                        </p:cTn>
                                        <p:tgtEl>
                                          <p:spTgt spid="13"/>
                                        </p:tgtEl>
                                      </p:cBhvr>
                                      <p:to x="100000" y="90000"/>
                                    </p:animScale>
                                    <p:animScale>
                                      <p:cBhvr>
                                        <p:cTn id="86" dur="166" decel="50000">
                                          <p:stCondLst>
                                            <p:cond delay="1668"/>
                                          </p:stCondLst>
                                        </p:cTn>
                                        <p:tgtEl>
                                          <p:spTgt spid="13"/>
                                        </p:tgtEl>
                                      </p:cBhvr>
                                      <p:to x="100000" y="100000"/>
                                    </p:animScale>
                                    <p:animScale>
                                      <p:cBhvr>
                                        <p:cTn id="87" dur="26">
                                          <p:stCondLst>
                                            <p:cond delay="1808"/>
                                          </p:stCondLst>
                                        </p:cTn>
                                        <p:tgtEl>
                                          <p:spTgt spid="13"/>
                                        </p:tgtEl>
                                      </p:cBhvr>
                                      <p:to x="100000" y="95000"/>
                                    </p:animScale>
                                    <p:animScale>
                                      <p:cBhvr>
                                        <p:cTn id="88" dur="166" decel="50000">
                                          <p:stCondLst>
                                            <p:cond delay="1834"/>
                                          </p:stCondLst>
                                        </p:cTn>
                                        <p:tgtEl>
                                          <p:spTgt spid="13"/>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580">
                                          <p:stCondLst>
                                            <p:cond delay="0"/>
                                          </p:stCondLst>
                                        </p:cTn>
                                        <p:tgtEl>
                                          <p:spTgt spid="26"/>
                                        </p:tgtEl>
                                      </p:cBhvr>
                                    </p:animEffect>
                                    <p:anim calcmode="lin" valueType="num">
                                      <p:cBhvr>
                                        <p:cTn id="92"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97" dur="26">
                                          <p:stCondLst>
                                            <p:cond delay="650"/>
                                          </p:stCondLst>
                                        </p:cTn>
                                        <p:tgtEl>
                                          <p:spTgt spid="26"/>
                                        </p:tgtEl>
                                      </p:cBhvr>
                                      <p:to x="100000" y="60000"/>
                                    </p:animScale>
                                    <p:animScale>
                                      <p:cBhvr>
                                        <p:cTn id="98" dur="166" decel="50000">
                                          <p:stCondLst>
                                            <p:cond delay="676"/>
                                          </p:stCondLst>
                                        </p:cTn>
                                        <p:tgtEl>
                                          <p:spTgt spid="26"/>
                                        </p:tgtEl>
                                      </p:cBhvr>
                                      <p:to x="100000" y="100000"/>
                                    </p:animScale>
                                    <p:animScale>
                                      <p:cBhvr>
                                        <p:cTn id="99" dur="26">
                                          <p:stCondLst>
                                            <p:cond delay="1312"/>
                                          </p:stCondLst>
                                        </p:cTn>
                                        <p:tgtEl>
                                          <p:spTgt spid="26"/>
                                        </p:tgtEl>
                                      </p:cBhvr>
                                      <p:to x="100000" y="80000"/>
                                    </p:animScale>
                                    <p:animScale>
                                      <p:cBhvr>
                                        <p:cTn id="100" dur="166" decel="50000">
                                          <p:stCondLst>
                                            <p:cond delay="1338"/>
                                          </p:stCondLst>
                                        </p:cTn>
                                        <p:tgtEl>
                                          <p:spTgt spid="26"/>
                                        </p:tgtEl>
                                      </p:cBhvr>
                                      <p:to x="100000" y="100000"/>
                                    </p:animScale>
                                    <p:animScale>
                                      <p:cBhvr>
                                        <p:cTn id="101" dur="26">
                                          <p:stCondLst>
                                            <p:cond delay="1642"/>
                                          </p:stCondLst>
                                        </p:cTn>
                                        <p:tgtEl>
                                          <p:spTgt spid="26"/>
                                        </p:tgtEl>
                                      </p:cBhvr>
                                      <p:to x="100000" y="90000"/>
                                    </p:animScale>
                                    <p:animScale>
                                      <p:cBhvr>
                                        <p:cTn id="102" dur="166" decel="50000">
                                          <p:stCondLst>
                                            <p:cond delay="1668"/>
                                          </p:stCondLst>
                                        </p:cTn>
                                        <p:tgtEl>
                                          <p:spTgt spid="26"/>
                                        </p:tgtEl>
                                      </p:cBhvr>
                                      <p:to x="100000" y="100000"/>
                                    </p:animScale>
                                    <p:animScale>
                                      <p:cBhvr>
                                        <p:cTn id="103" dur="26">
                                          <p:stCondLst>
                                            <p:cond delay="1808"/>
                                          </p:stCondLst>
                                        </p:cTn>
                                        <p:tgtEl>
                                          <p:spTgt spid="26"/>
                                        </p:tgtEl>
                                      </p:cBhvr>
                                      <p:to x="100000" y="95000"/>
                                    </p:animScale>
                                    <p:animScale>
                                      <p:cBhvr>
                                        <p:cTn id="104" dur="166" decel="50000">
                                          <p:stCondLst>
                                            <p:cond delay="1834"/>
                                          </p:stCondLst>
                                        </p:cTn>
                                        <p:tgtEl>
                                          <p:spTgt spid="26"/>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down)">
                                      <p:cBhvr>
                                        <p:cTn id="109" dur="580">
                                          <p:stCondLst>
                                            <p:cond delay="0"/>
                                          </p:stCondLst>
                                        </p:cTn>
                                        <p:tgtEl>
                                          <p:spTgt spid="28"/>
                                        </p:tgtEl>
                                      </p:cBhvr>
                                    </p:animEffect>
                                    <p:anim calcmode="lin" valueType="num">
                                      <p:cBhvr>
                                        <p:cTn id="110"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15" dur="26">
                                          <p:stCondLst>
                                            <p:cond delay="650"/>
                                          </p:stCondLst>
                                        </p:cTn>
                                        <p:tgtEl>
                                          <p:spTgt spid="28"/>
                                        </p:tgtEl>
                                      </p:cBhvr>
                                      <p:to x="100000" y="60000"/>
                                    </p:animScale>
                                    <p:animScale>
                                      <p:cBhvr>
                                        <p:cTn id="116" dur="166" decel="50000">
                                          <p:stCondLst>
                                            <p:cond delay="676"/>
                                          </p:stCondLst>
                                        </p:cTn>
                                        <p:tgtEl>
                                          <p:spTgt spid="28"/>
                                        </p:tgtEl>
                                      </p:cBhvr>
                                      <p:to x="100000" y="100000"/>
                                    </p:animScale>
                                    <p:animScale>
                                      <p:cBhvr>
                                        <p:cTn id="117" dur="26">
                                          <p:stCondLst>
                                            <p:cond delay="1312"/>
                                          </p:stCondLst>
                                        </p:cTn>
                                        <p:tgtEl>
                                          <p:spTgt spid="28"/>
                                        </p:tgtEl>
                                      </p:cBhvr>
                                      <p:to x="100000" y="80000"/>
                                    </p:animScale>
                                    <p:animScale>
                                      <p:cBhvr>
                                        <p:cTn id="118" dur="166" decel="50000">
                                          <p:stCondLst>
                                            <p:cond delay="1338"/>
                                          </p:stCondLst>
                                        </p:cTn>
                                        <p:tgtEl>
                                          <p:spTgt spid="28"/>
                                        </p:tgtEl>
                                      </p:cBhvr>
                                      <p:to x="100000" y="100000"/>
                                    </p:animScale>
                                    <p:animScale>
                                      <p:cBhvr>
                                        <p:cTn id="119" dur="26">
                                          <p:stCondLst>
                                            <p:cond delay="1642"/>
                                          </p:stCondLst>
                                        </p:cTn>
                                        <p:tgtEl>
                                          <p:spTgt spid="28"/>
                                        </p:tgtEl>
                                      </p:cBhvr>
                                      <p:to x="100000" y="90000"/>
                                    </p:animScale>
                                    <p:animScale>
                                      <p:cBhvr>
                                        <p:cTn id="120" dur="166" decel="50000">
                                          <p:stCondLst>
                                            <p:cond delay="1668"/>
                                          </p:stCondLst>
                                        </p:cTn>
                                        <p:tgtEl>
                                          <p:spTgt spid="28"/>
                                        </p:tgtEl>
                                      </p:cBhvr>
                                      <p:to x="100000" y="100000"/>
                                    </p:animScale>
                                    <p:animScale>
                                      <p:cBhvr>
                                        <p:cTn id="121" dur="26">
                                          <p:stCondLst>
                                            <p:cond delay="1808"/>
                                          </p:stCondLst>
                                        </p:cTn>
                                        <p:tgtEl>
                                          <p:spTgt spid="28"/>
                                        </p:tgtEl>
                                      </p:cBhvr>
                                      <p:to x="100000" y="95000"/>
                                    </p:animScale>
                                    <p:animScale>
                                      <p:cBhvr>
                                        <p:cTn id="122" dur="166" decel="50000">
                                          <p:stCondLst>
                                            <p:cond delay="1834"/>
                                          </p:stCondLst>
                                        </p:cTn>
                                        <p:tgtEl>
                                          <p:spTgt spid="28"/>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transition="in" filter="wipe(down)">
                                      <p:cBhvr>
                                        <p:cTn id="125" dur="580">
                                          <p:stCondLst>
                                            <p:cond delay="0"/>
                                          </p:stCondLst>
                                        </p:cTn>
                                        <p:tgtEl>
                                          <p:spTgt spid="14"/>
                                        </p:tgtEl>
                                      </p:cBhvr>
                                    </p:animEffect>
                                    <p:anim calcmode="lin" valueType="num">
                                      <p:cBhvr>
                                        <p:cTn id="12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1" dur="26">
                                          <p:stCondLst>
                                            <p:cond delay="650"/>
                                          </p:stCondLst>
                                        </p:cTn>
                                        <p:tgtEl>
                                          <p:spTgt spid="14"/>
                                        </p:tgtEl>
                                      </p:cBhvr>
                                      <p:to x="100000" y="60000"/>
                                    </p:animScale>
                                    <p:animScale>
                                      <p:cBhvr>
                                        <p:cTn id="132" dur="166" decel="50000">
                                          <p:stCondLst>
                                            <p:cond delay="676"/>
                                          </p:stCondLst>
                                        </p:cTn>
                                        <p:tgtEl>
                                          <p:spTgt spid="14"/>
                                        </p:tgtEl>
                                      </p:cBhvr>
                                      <p:to x="100000" y="100000"/>
                                    </p:animScale>
                                    <p:animScale>
                                      <p:cBhvr>
                                        <p:cTn id="133" dur="26">
                                          <p:stCondLst>
                                            <p:cond delay="1312"/>
                                          </p:stCondLst>
                                        </p:cTn>
                                        <p:tgtEl>
                                          <p:spTgt spid="14"/>
                                        </p:tgtEl>
                                      </p:cBhvr>
                                      <p:to x="100000" y="80000"/>
                                    </p:animScale>
                                    <p:animScale>
                                      <p:cBhvr>
                                        <p:cTn id="134" dur="166" decel="50000">
                                          <p:stCondLst>
                                            <p:cond delay="1338"/>
                                          </p:stCondLst>
                                        </p:cTn>
                                        <p:tgtEl>
                                          <p:spTgt spid="14"/>
                                        </p:tgtEl>
                                      </p:cBhvr>
                                      <p:to x="100000" y="100000"/>
                                    </p:animScale>
                                    <p:animScale>
                                      <p:cBhvr>
                                        <p:cTn id="135" dur="26">
                                          <p:stCondLst>
                                            <p:cond delay="1642"/>
                                          </p:stCondLst>
                                        </p:cTn>
                                        <p:tgtEl>
                                          <p:spTgt spid="14"/>
                                        </p:tgtEl>
                                      </p:cBhvr>
                                      <p:to x="100000" y="90000"/>
                                    </p:animScale>
                                    <p:animScale>
                                      <p:cBhvr>
                                        <p:cTn id="136" dur="166" decel="50000">
                                          <p:stCondLst>
                                            <p:cond delay="1668"/>
                                          </p:stCondLst>
                                        </p:cTn>
                                        <p:tgtEl>
                                          <p:spTgt spid="14"/>
                                        </p:tgtEl>
                                      </p:cBhvr>
                                      <p:to x="100000" y="100000"/>
                                    </p:animScale>
                                    <p:animScale>
                                      <p:cBhvr>
                                        <p:cTn id="137" dur="26">
                                          <p:stCondLst>
                                            <p:cond delay="1808"/>
                                          </p:stCondLst>
                                        </p:cTn>
                                        <p:tgtEl>
                                          <p:spTgt spid="14"/>
                                        </p:tgtEl>
                                      </p:cBhvr>
                                      <p:to x="100000" y="95000"/>
                                    </p:animScale>
                                    <p:animScale>
                                      <p:cBhvr>
                                        <p:cTn id="138" dur="166" decel="50000">
                                          <p:stCondLst>
                                            <p:cond delay="1834"/>
                                          </p:stCondLst>
                                        </p:cTn>
                                        <p:tgtEl>
                                          <p:spTgt spid="14"/>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26" presetClass="entr" presetSubtype="0" fill="hold" nodeType="click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wipe(down)">
                                      <p:cBhvr>
                                        <p:cTn id="143" dur="580">
                                          <p:stCondLst>
                                            <p:cond delay="0"/>
                                          </p:stCondLst>
                                        </p:cTn>
                                        <p:tgtEl>
                                          <p:spTgt spid="30"/>
                                        </p:tgtEl>
                                      </p:cBhvr>
                                    </p:animEffect>
                                    <p:anim calcmode="lin" valueType="num">
                                      <p:cBhvr>
                                        <p:cTn id="144"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49" dur="26">
                                          <p:stCondLst>
                                            <p:cond delay="650"/>
                                          </p:stCondLst>
                                        </p:cTn>
                                        <p:tgtEl>
                                          <p:spTgt spid="30"/>
                                        </p:tgtEl>
                                      </p:cBhvr>
                                      <p:to x="100000" y="60000"/>
                                    </p:animScale>
                                    <p:animScale>
                                      <p:cBhvr>
                                        <p:cTn id="150" dur="166" decel="50000">
                                          <p:stCondLst>
                                            <p:cond delay="676"/>
                                          </p:stCondLst>
                                        </p:cTn>
                                        <p:tgtEl>
                                          <p:spTgt spid="30"/>
                                        </p:tgtEl>
                                      </p:cBhvr>
                                      <p:to x="100000" y="100000"/>
                                    </p:animScale>
                                    <p:animScale>
                                      <p:cBhvr>
                                        <p:cTn id="151" dur="26">
                                          <p:stCondLst>
                                            <p:cond delay="1312"/>
                                          </p:stCondLst>
                                        </p:cTn>
                                        <p:tgtEl>
                                          <p:spTgt spid="30"/>
                                        </p:tgtEl>
                                      </p:cBhvr>
                                      <p:to x="100000" y="80000"/>
                                    </p:animScale>
                                    <p:animScale>
                                      <p:cBhvr>
                                        <p:cTn id="152" dur="166" decel="50000">
                                          <p:stCondLst>
                                            <p:cond delay="1338"/>
                                          </p:stCondLst>
                                        </p:cTn>
                                        <p:tgtEl>
                                          <p:spTgt spid="30"/>
                                        </p:tgtEl>
                                      </p:cBhvr>
                                      <p:to x="100000" y="100000"/>
                                    </p:animScale>
                                    <p:animScale>
                                      <p:cBhvr>
                                        <p:cTn id="153" dur="26">
                                          <p:stCondLst>
                                            <p:cond delay="1642"/>
                                          </p:stCondLst>
                                        </p:cTn>
                                        <p:tgtEl>
                                          <p:spTgt spid="30"/>
                                        </p:tgtEl>
                                      </p:cBhvr>
                                      <p:to x="100000" y="90000"/>
                                    </p:animScale>
                                    <p:animScale>
                                      <p:cBhvr>
                                        <p:cTn id="154" dur="166" decel="50000">
                                          <p:stCondLst>
                                            <p:cond delay="1668"/>
                                          </p:stCondLst>
                                        </p:cTn>
                                        <p:tgtEl>
                                          <p:spTgt spid="30"/>
                                        </p:tgtEl>
                                      </p:cBhvr>
                                      <p:to x="100000" y="100000"/>
                                    </p:animScale>
                                    <p:animScale>
                                      <p:cBhvr>
                                        <p:cTn id="155" dur="26">
                                          <p:stCondLst>
                                            <p:cond delay="1808"/>
                                          </p:stCondLst>
                                        </p:cTn>
                                        <p:tgtEl>
                                          <p:spTgt spid="30"/>
                                        </p:tgtEl>
                                      </p:cBhvr>
                                      <p:to x="100000" y="95000"/>
                                    </p:animScale>
                                    <p:animScale>
                                      <p:cBhvr>
                                        <p:cTn id="156" dur="166" decel="50000">
                                          <p:stCondLst>
                                            <p:cond delay="1834"/>
                                          </p:stCondLst>
                                        </p:cTn>
                                        <p:tgtEl>
                                          <p:spTgt spid="30"/>
                                        </p:tgtEl>
                                      </p:cBhvr>
                                      <p:to x="100000" y="100000"/>
                                    </p:animScale>
                                  </p:childTnLst>
                                </p:cTn>
                              </p:par>
                              <p:par>
                                <p:cTn id="157" presetID="26" presetClass="entr" presetSubtype="0" fill="hold" grpId="0" nodeType="withEffect">
                                  <p:stCondLst>
                                    <p:cond delay="0"/>
                                  </p:stCondLst>
                                  <p:childTnLst>
                                    <p:set>
                                      <p:cBhvr>
                                        <p:cTn id="158" dur="1" fill="hold">
                                          <p:stCondLst>
                                            <p:cond delay="0"/>
                                          </p:stCondLst>
                                        </p:cTn>
                                        <p:tgtEl>
                                          <p:spTgt spid="16"/>
                                        </p:tgtEl>
                                        <p:attrNameLst>
                                          <p:attrName>style.visibility</p:attrName>
                                        </p:attrNameLst>
                                      </p:cBhvr>
                                      <p:to>
                                        <p:strVal val="visible"/>
                                      </p:to>
                                    </p:set>
                                    <p:animEffect transition="in" filter="wipe(down)">
                                      <p:cBhvr>
                                        <p:cTn id="159" dur="580">
                                          <p:stCondLst>
                                            <p:cond delay="0"/>
                                          </p:stCondLst>
                                        </p:cTn>
                                        <p:tgtEl>
                                          <p:spTgt spid="16"/>
                                        </p:tgtEl>
                                      </p:cBhvr>
                                    </p:animEffect>
                                    <p:anim calcmode="lin" valueType="num">
                                      <p:cBhvr>
                                        <p:cTn id="16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65" dur="26">
                                          <p:stCondLst>
                                            <p:cond delay="650"/>
                                          </p:stCondLst>
                                        </p:cTn>
                                        <p:tgtEl>
                                          <p:spTgt spid="16"/>
                                        </p:tgtEl>
                                      </p:cBhvr>
                                      <p:to x="100000" y="60000"/>
                                    </p:animScale>
                                    <p:animScale>
                                      <p:cBhvr>
                                        <p:cTn id="166" dur="166" decel="50000">
                                          <p:stCondLst>
                                            <p:cond delay="676"/>
                                          </p:stCondLst>
                                        </p:cTn>
                                        <p:tgtEl>
                                          <p:spTgt spid="16"/>
                                        </p:tgtEl>
                                      </p:cBhvr>
                                      <p:to x="100000" y="100000"/>
                                    </p:animScale>
                                    <p:animScale>
                                      <p:cBhvr>
                                        <p:cTn id="167" dur="26">
                                          <p:stCondLst>
                                            <p:cond delay="1312"/>
                                          </p:stCondLst>
                                        </p:cTn>
                                        <p:tgtEl>
                                          <p:spTgt spid="16"/>
                                        </p:tgtEl>
                                      </p:cBhvr>
                                      <p:to x="100000" y="80000"/>
                                    </p:animScale>
                                    <p:animScale>
                                      <p:cBhvr>
                                        <p:cTn id="168" dur="166" decel="50000">
                                          <p:stCondLst>
                                            <p:cond delay="1338"/>
                                          </p:stCondLst>
                                        </p:cTn>
                                        <p:tgtEl>
                                          <p:spTgt spid="16"/>
                                        </p:tgtEl>
                                      </p:cBhvr>
                                      <p:to x="100000" y="100000"/>
                                    </p:animScale>
                                    <p:animScale>
                                      <p:cBhvr>
                                        <p:cTn id="169" dur="26">
                                          <p:stCondLst>
                                            <p:cond delay="1642"/>
                                          </p:stCondLst>
                                        </p:cTn>
                                        <p:tgtEl>
                                          <p:spTgt spid="16"/>
                                        </p:tgtEl>
                                      </p:cBhvr>
                                      <p:to x="100000" y="90000"/>
                                    </p:animScale>
                                    <p:animScale>
                                      <p:cBhvr>
                                        <p:cTn id="170" dur="166" decel="50000">
                                          <p:stCondLst>
                                            <p:cond delay="1668"/>
                                          </p:stCondLst>
                                        </p:cTn>
                                        <p:tgtEl>
                                          <p:spTgt spid="16"/>
                                        </p:tgtEl>
                                      </p:cBhvr>
                                      <p:to x="100000" y="100000"/>
                                    </p:animScale>
                                    <p:animScale>
                                      <p:cBhvr>
                                        <p:cTn id="171" dur="26">
                                          <p:stCondLst>
                                            <p:cond delay="1808"/>
                                          </p:stCondLst>
                                        </p:cTn>
                                        <p:tgtEl>
                                          <p:spTgt spid="16"/>
                                        </p:tgtEl>
                                      </p:cBhvr>
                                      <p:to x="100000" y="95000"/>
                                    </p:animScale>
                                    <p:animScale>
                                      <p:cBhvr>
                                        <p:cTn id="172" dur="166" decel="50000">
                                          <p:stCondLst>
                                            <p:cond delay="1834"/>
                                          </p:stCondLst>
                                        </p:cTn>
                                        <p:tgtEl>
                                          <p:spTgt spid="16"/>
                                        </p:tgtEl>
                                      </p:cBhvr>
                                      <p:to x="100000" y="100000"/>
                                    </p:animScale>
                                  </p:childTnLst>
                                </p:cTn>
                              </p:par>
                            </p:childTnLst>
                          </p:cTn>
                        </p:par>
                      </p:childTnLst>
                    </p:cTn>
                  </p:par>
                  <p:par>
                    <p:cTn id="173" fill="hold">
                      <p:stCondLst>
                        <p:cond delay="indefinite"/>
                      </p:stCondLst>
                      <p:childTnLst>
                        <p:par>
                          <p:cTn id="174" fill="hold">
                            <p:stCondLst>
                              <p:cond delay="0"/>
                            </p:stCondLst>
                            <p:childTnLst>
                              <p:par>
                                <p:cTn id="175" presetID="26" presetClass="entr" presetSubtype="0" fill="hold" nodeType="clickEffect">
                                  <p:stCondLst>
                                    <p:cond delay="0"/>
                                  </p:stCondLst>
                                  <p:childTnLst>
                                    <p:set>
                                      <p:cBhvr>
                                        <p:cTn id="176" dur="1" fill="hold">
                                          <p:stCondLst>
                                            <p:cond delay="0"/>
                                          </p:stCondLst>
                                        </p:cTn>
                                        <p:tgtEl>
                                          <p:spTgt spid="32"/>
                                        </p:tgtEl>
                                        <p:attrNameLst>
                                          <p:attrName>style.visibility</p:attrName>
                                        </p:attrNameLst>
                                      </p:cBhvr>
                                      <p:to>
                                        <p:strVal val="visible"/>
                                      </p:to>
                                    </p:set>
                                    <p:animEffect transition="in" filter="wipe(down)">
                                      <p:cBhvr>
                                        <p:cTn id="177" dur="580">
                                          <p:stCondLst>
                                            <p:cond delay="0"/>
                                          </p:stCondLst>
                                        </p:cTn>
                                        <p:tgtEl>
                                          <p:spTgt spid="32"/>
                                        </p:tgtEl>
                                      </p:cBhvr>
                                    </p:animEffect>
                                    <p:anim calcmode="lin" valueType="num">
                                      <p:cBhvr>
                                        <p:cTn id="17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8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8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83" dur="26">
                                          <p:stCondLst>
                                            <p:cond delay="650"/>
                                          </p:stCondLst>
                                        </p:cTn>
                                        <p:tgtEl>
                                          <p:spTgt spid="32"/>
                                        </p:tgtEl>
                                      </p:cBhvr>
                                      <p:to x="100000" y="60000"/>
                                    </p:animScale>
                                    <p:animScale>
                                      <p:cBhvr>
                                        <p:cTn id="184" dur="166" decel="50000">
                                          <p:stCondLst>
                                            <p:cond delay="676"/>
                                          </p:stCondLst>
                                        </p:cTn>
                                        <p:tgtEl>
                                          <p:spTgt spid="32"/>
                                        </p:tgtEl>
                                      </p:cBhvr>
                                      <p:to x="100000" y="100000"/>
                                    </p:animScale>
                                    <p:animScale>
                                      <p:cBhvr>
                                        <p:cTn id="185" dur="26">
                                          <p:stCondLst>
                                            <p:cond delay="1312"/>
                                          </p:stCondLst>
                                        </p:cTn>
                                        <p:tgtEl>
                                          <p:spTgt spid="32"/>
                                        </p:tgtEl>
                                      </p:cBhvr>
                                      <p:to x="100000" y="80000"/>
                                    </p:animScale>
                                    <p:animScale>
                                      <p:cBhvr>
                                        <p:cTn id="186" dur="166" decel="50000">
                                          <p:stCondLst>
                                            <p:cond delay="1338"/>
                                          </p:stCondLst>
                                        </p:cTn>
                                        <p:tgtEl>
                                          <p:spTgt spid="32"/>
                                        </p:tgtEl>
                                      </p:cBhvr>
                                      <p:to x="100000" y="100000"/>
                                    </p:animScale>
                                    <p:animScale>
                                      <p:cBhvr>
                                        <p:cTn id="187" dur="26">
                                          <p:stCondLst>
                                            <p:cond delay="1642"/>
                                          </p:stCondLst>
                                        </p:cTn>
                                        <p:tgtEl>
                                          <p:spTgt spid="32"/>
                                        </p:tgtEl>
                                      </p:cBhvr>
                                      <p:to x="100000" y="90000"/>
                                    </p:animScale>
                                    <p:animScale>
                                      <p:cBhvr>
                                        <p:cTn id="188" dur="166" decel="50000">
                                          <p:stCondLst>
                                            <p:cond delay="1668"/>
                                          </p:stCondLst>
                                        </p:cTn>
                                        <p:tgtEl>
                                          <p:spTgt spid="32"/>
                                        </p:tgtEl>
                                      </p:cBhvr>
                                      <p:to x="100000" y="100000"/>
                                    </p:animScale>
                                    <p:animScale>
                                      <p:cBhvr>
                                        <p:cTn id="189" dur="26">
                                          <p:stCondLst>
                                            <p:cond delay="1808"/>
                                          </p:stCondLst>
                                        </p:cTn>
                                        <p:tgtEl>
                                          <p:spTgt spid="32"/>
                                        </p:tgtEl>
                                      </p:cBhvr>
                                      <p:to x="100000" y="95000"/>
                                    </p:animScale>
                                    <p:animScale>
                                      <p:cBhvr>
                                        <p:cTn id="190" dur="166" decel="50000">
                                          <p:stCondLst>
                                            <p:cond delay="1834"/>
                                          </p:stCondLst>
                                        </p:cTn>
                                        <p:tgtEl>
                                          <p:spTgt spid="32"/>
                                        </p:tgtEl>
                                      </p:cBhvr>
                                      <p:to x="100000" y="100000"/>
                                    </p:animScale>
                                  </p:childTnLst>
                                </p:cTn>
                              </p:par>
                              <p:par>
                                <p:cTn id="191" presetID="26" presetClass="entr" presetSubtype="0" fill="hold" grpId="0" nodeType="withEffect">
                                  <p:stCondLst>
                                    <p:cond delay="0"/>
                                  </p:stCondLst>
                                  <p:childTnLst>
                                    <p:set>
                                      <p:cBhvr>
                                        <p:cTn id="192" dur="1" fill="hold">
                                          <p:stCondLst>
                                            <p:cond delay="0"/>
                                          </p:stCondLst>
                                        </p:cTn>
                                        <p:tgtEl>
                                          <p:spTgt spid="24"/>
                                        </p:tgtEl>
                                        <p:attrNameLst>
                                          <p:attrName>style.visibility</p:attrName>
                                        </p:attrNameLst>
                                      </p:cBhvr>
                                      <p:to>
                                        <p:strVal val="visible"/>
                                      </p:to>
                                    </p:set>
                                    <p:animEffect transition="in" filter="wipe(down)">
                                      <p:cBhvr>
                                        <p:cTn id="193" dur="580">
                                          <p:stCondLst>
                                            <p:cond delay="0"/>
                                          </p:stCondLst>
                                        </p:cTn>
                                        <p:tgtEl>
                                          <p:spTgt spid="24"/>
                                        </p:tgtEl>
                                      </p:cBhvr>
                                    </p:animEffect>
                                    <p:anim calcmode="lin" valueType="num">
                                      <p:cBhvr>
                                        <p:cTn id="19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9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9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9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9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99" dur="26">
                                          <p:stCondLst>
                                            <p:cond delay="650"/>
                                          </p:stCondLst>
                                        </p:cTn>
                                        <p:tgtEl>
                                          <p:spTgt spid="24"/>
                                        </p:tgtEl>
                                      </p:cBhvr>
                                      <p:to x="100000" y="60000"/>
                                    </p:animScale>
                                    <p:animScale>
                                      <p:cBhvr>
                                        <p:cTn id="200" dur="166" decel="50000">
                                          <p:stCondLst>
                                            <p:cond delay="676"/>
                                          </p:stCondLst>
                                        </p:cTn>
                                        <p:tgtEl>
                                          <p:spTgt spid="24"/>
                                        </p:tgtEl>
                                      </p:cBhvr>
                                      <p:to x="100000" y="100000"/>
                                    </p:animScale>
                                    <p:animScale>
                                      <p:cBhvr>
                                        <p:cTn id="201" dur="26">
                                          <p:stCondLst>
                                            <p:cond delay="1312"/>
                                          </p:stCondLst>
                                        </p:cTn>
                                        <p:tgtEl>
                                          <p:spTgt spid="24"/>
                                        </p:tgtEl>
                                      </p:cBhvr>
                                      <p:to x="100000" y="80000"/>
                                    </p:animScale>
                                    <p:animScale>
                                      <p:cBhvr>
                                        <p:cTn id="202" dur="166" decel="50000">
                                          <p:stCondLst>
                                            <p:cond delay="1338"/>
                                          </p:stCondLst>
                                        </p:cTn>
                                        <p:tgtEl>
                                          <p:spTgt spid="24"/>
                                        </p:tgtEl>
                                      </p:cBhvr>
                                      <p:to x="100000" y="100000"/>
                                    </p:animScale>
                                    <p:animScale>
                                      <p:cBhvr>
                                        <p:cTn id="203" dur="26">
                                          <p:stCondLst>
                                            <p:cond delay="1642"/>
                                          </p:stCondLst>
                                        </p:cTn>
                                        <p:tgtEl>
                                          <p:spTgt spid="24"/>
                                        </p:tgtEl>
                                      </p:cBhvr>
                                      <p:to x="100000" y="90000"/>
                                    </p:animScale>
                                    <p:animScale>
                                      <p:cBhvr>
                                        <p:cTn id="204" dur="166" decel="50000">
                                          <p:stCondLst>
                                            <p:cond delay="1668"/>
                                          </p:stCondLst>
                                        </p:cTn>
                                        <p:tgtEl>
                                          <p:spTgt spid="24"/>
                                        </p:tgtEl>
                                      </p:cBhvr>
                                      <p:to x="100000" y="100000"/>
                                    </p:animScale>
                                    <p:animScale>
                                      <p:cBhvr>
                                        <p:cTn id="205" dur="26">
                                          <p:stCondLst>
                                            <p:cond delay="1808"/>
                                          </p:stCondLst>
                                        </p:cTn>
                                        <p:tgtEl>
                                          <p:spTgt spid="24"/>
                                        </p:tgtEl>
                                      </p:cBhvr>
                                      <p:to x="100000" y="95000"/>
                                    </p:animScale>
                                    <p:animScale>
                                      <p:cBhvr>
                                        <p:cTn id="206" dur="166" decel="50000">
                                          <p:stCondLst>
                                            <p:cond delay="1834"/>
                                          </p:stCondLst>
                                        </p:cTn>
                                        <p:tgtEl>
                                          <p:spTgt spid="24"/>
                                        </p:tgtEl>
                                      </p:cBhvr>
                                      <p:to x="100000" y="100000"/>
                                    </p:animScale>
                                  </p:childTnLst>
                                </p:cTn>
                              </p:par>
                            </p:childTnLst>
                          </p:cTn>
                        </p:par>
                      </p:childTnLst>
                    </p:cTn>
                  </p:par>
                  <p:par>
                    <p:cTn id="207" fill="hold">
                      <p:stCondLst>
                        <p:cond delay="indefinite"/>
                      </p:stCondLst>
                      <p:childTnLst>
                        <p:par>
                          <p:cTn id="208" fill="hold">
                            <p:stCondLst>
                              <p:cond delay="0"/>
                            </p:stCondLst>
                            <p:childTnLst>
                              <p:par>
                                <p:cTn id="209" presetID="21" presetClass="entr" presetSubtype="1" fill="hold" nodeType="clickEffect">
                                  <p:stCondLst>
                                    <p:cond delay="0"/>
                                  </p:stCondLst>
                                  <p:childTnLst>
                                    <p:set>
                                      <p:cBhvr>
                                        <p:cTn id="210" dur="1" fill="hold">
                                          <p:stCondLst>
                                            <p:cond delay="0"/>
                                          </p:stCondLst>
                                        </p:cTn>
                                        <p:tgtEl>
                                          <p:spTgt spid="6">
                                            <p:txEl>
                                              <p:pRg st="0" end="0"/>
                                            </p:txEl>
                                          </p:spTgt>
                                        </p:tgtEl>
                                        <p:attrNameLst>
                                          <p:attrName>style.visibility</p:attrName>
                                        </p:attrNameLst>
                                      </p:cBhvr>
                                      <p:to>
                                        <p:strVal val="visible"/>
                                      </p:to>
                                    </p:set>
                                    <p:animEffect transition="in" filter="wheel(1)">
                                      <p:cBhvr>
                                        <p:cTn id="211" dur="2000"/>
                                        <p:tgtEl>
                                          <p:spTgt spid="6">
                                            <p:txEl>
                                              <p:pRg st="0" end="0"/>
                                            </p:txEl>
                                          </p:spTgt>
                                        </p:tgtEl>
                                      </p:cBhvr>
                                    </p:animEffect>
                                  </p:childTnLst>
                                </p:cTn>
                              </p:par>
                              <p:par>
                                <p:cTn id="212" presetID="21" presetClass="entr" presetSubtype="1" fill="hold" nodeType="withEffect">
                                  <p:stCondLst>
                                    <p:cond delay="0"/>
                                  </p:stCondLst>
                                  <p:childTnLst>
                                    <p:set>
                                      <p:cBhvr>
                                        <p:cTn id="213" dur="1" fill="hold">
                                          <p:stCondLst>
                                            <p:cond delay="0"/>
                                          </p:stCondLst>
                                        </p:cTn>
                                        <p:tgtEl>
                                          <p:spTgt spid="6">
                                            <p:txEl>
                                              <p:pRg st="1" end="1"/>
                                            </p:txEl>
                                          </p:spTgt>
                                        </p:tgtEl>
                                        <p:attrNameLst>
                                          <p:attrName>style.visibility</p:attrName>
                                        </p:attrNameLst>
                                      </p:cBhvr>
                                      <p:to>
                                        <p:strVal val="visible"/>
                                      </p:to>
                                    </p:set>
                                    <p:animEffect transition="in" filter="wheel(1)">
                                      <p:cBhvr>
                                        <p:cTn id="214"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P spid="14" grpId="0"/>
      <p:bldP spid="16"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979712" y="44624"/>
            <a:ext cx="1800200"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7" name="Rectangle à coins arrondis 6"/>
          <p:cNvSpPr/>
          <p:nvPr/>
        </p:nvSpPr>
        <p:spPr>
          <a:xfrm>
            <a:off x="3851920" y="44623"/>
            <a:ext cx="1656184" cy="751243"/>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8" name="Rectangle à coins arrondis 7"/>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9" name="Rectangle à coins arrondis 8"/>
          <p:cNvSpPr/>
          <p:nvPr/>
        </p:nvSpPr>
        <p:spPr>
          <a:xfrm>
            <a:off x="7308304" y="44624"/>
            <a:ext cx="1656184"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D00000"/>
                </a:solidFill>
                <a:latin typeface="Century" pitchFamily="18" charset="0"/>
              </a:rPr>
              <a:t>Conclusion et perspectives </a:t>
            </a:r>
          </a:p>
        </p:txBody>
      </p:sp>
      <p:sp>
        <p:nvSpPr>
          <p:cNvPr id="10" name="Rectangle à coins arrondis 9"/>
          <p:cNvSpPr/>
          <p:nvPr/>
        </p:nvSpPr>
        <p:spPr>
          <a:xfrm>
            <a:off x="107504" y="44624"/>
            <a:ext cx="1800200" cy="751242"/>
          </a:xfrm>
          <a:prstGeom prst="roundRect">
            <a:avLst/>
          </a:prstGeom>
          <a:solidFill>
            <a:srgbClr val="D00000"/>
          </a:solidFill>
          <a:ln>
            <a:solidFill>
              <a:srgbClr val="D0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bg1">
                    <a:lumMod val="85000"/>
                  </a:schemeClr>
                </a:solidFill>
                <a:latin typeface="Century" pitchFamily="18" charset="0"/>
                <a:cs typeface="Aharoni" pitchFamily="2" charset="-79"/>
              </a:rPr>
              <a:t>Contexte général </a:t>
            </a:r>
          </a:p>
        </p:txBody>
      </p:sp>
      <p:sp>
        <p:nvSpPr>
          <p:cNvPr id="11" name="Rectangle 10"/>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2" name="ZoneTexte 11"/>
          <p:cNvSpPr txBox="1"/>
          <p:nvPr/>
        </p:nvSpPr>
        <p:spPr>
          <a:xfrm>
            <a:off x="2648663" y="886609"/>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smtClean="0">
                <a:latin typeface="Garamond" pitchFamily="18" charset="0"/>
              </a:rPr>
              <a:t>Perspectives </a:t>
            </a:r>
            <a:endParaRPr lang="fr-FR" sz="2400" b="1" dirty="0">
              <a:latin typeface="Garamond" pitchFamily="18" charset="0"/>
            </a:endParaRPr>
          </a:p>
        </p:txBody>
      </p:sp>
      <p:sp>
        <p:nvSpPr>
          <p:cNvPr id="14" name="Espace réservé du contenu 11"/>
          <p:cNvSpPr>
            <a:spLocks noGrp="1"/>
          </p:cNvSpPr>
          <p:nvPr>
            <p:ph idx="1"/>
          </p:nvPr>
        </p:nvSpPr>
        <p:spPr>
          <a:xfrm>
            <a:off x="565212" y="2564904"/>
            <a:ext cx="8229600" cy="4525963"/>
          </a:xfrm>
        </p:spPr>
        <p:txBody>
          <a:bodyPr/>
          <a:lstStyle/>
          <a:p>
            <a:pPr>
              <a:buFont typeface="Wingdings" pitchFamily="2" charset="2"/>
              <a:buChar char="v"/>
            </a:pPr>
            <a:r>
              <a:rPr lang="fr-FR" sz="2400" dirty="0" smtClean="0">
                <a:solidFill>
                  <a:schemeClr val="tx1">
                    <a:lumMod val="75000"/>
                    <a:lumOff val="25000"/>
                  </a:schemeClr>
                </a:solidFill>
                <a:latin typeface="Bell MT" pitchFamily="18" charset="0"/>
              </a:rPr>
              <a:t>Sécuriser la solution contre les injections  </a:t>
            </a:r>
            <a:r>
              <a:rPr lang="fr-FR" sz="2400" dirty="0" err="1" smtClean="0">
                <a:solidFill>
                  <a:schemeClr val="tx1">
                    <a:lumMod val="75000"/>
                    <a:lumOff val="25000"/>
                  </a:schemeClr>
                </a:solidFill>
                <a:latin typeface="Bell MT" pitchFamily="18" charset="0"/>
              </a:rPr>
              <a:t>Sql</a:t>
            </a:r>
            <a:r>
              <a:rPr lang="fr-FR" sz="2400" dirty="0" smtClean="0">
                <a:solidFill>
                  <a:schemeClr val="tx1">
                    <a:lumMod val="75000"/>
                    <a:lumOff val="25000"/>
                  </a:schemeClr>
                </a:solidFill>
                <a:latin typeface="Bell MT" pitchFamily="18" charset="0"/>
              </a:rPr>
              <a:t>  et </a:t>
            </a:r>
            <a:r>
              <a:rPr lang="fr-FR" sz="2400" dirty="0" err="1" smtClean="0">
                <a:solidFill>
                  <a:schemeClr val="tx1">
                    <a:lumMod val="75000"/>
                    <a:lumOff val="25000"/>
                  </a:schemeClr>
                </a:solidFill>
                <a:latin typeface="Bell MT" pitchFamily="18" charset="0"/>
              </a:rPr>
              <a:t>Xml</a:t>
            </a:r>
            <a:endParaRPr lang="fr-FR" sz="2400" dirty="0" smtClean="0">
              <a:solidFill>
                <a:schemeClr val="tx1">
                  <a:lumMod val="75000"/>
                  <a:lumOff val="25000"/>
                </a:schemeClr>
              </a:solidFill>
              <a:latin typeface="Bell MT" pitchFamily="18" charset="0"/>
            </a:endParaRPr>
          </a:p>
          <a:p>
            <a:pPr marL="0" indent="0">
              <a:buNone/>
            </a:pPr>
            <a:endParaRPr lang="fr-FR" sz="2400" dirty="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Affiner les droits d’accès (Granularité)</a:t>
            </a:r>
          </a:p>
          <a:p>
            <a:pPr marL="0" indent="0">
              <a:buNone/>
            </a:pPr>
            <a:endParaRPr lang="fr-FR" sz="2400" dirty="0" smtClean="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Améliorer la qualité des interfaces</a:t>
            </a:r>
            <a:endParaRPr lang="fr-FR" sz="2400" dirty="0">
              <a:solidFill>
                <a:schemeClr val="tx1">
                  <a:lumMod val="75000"/>
                  <a:lumOff val="25000"/>
                </a:schemeClr>
              </a:solidFill>
              <a:latin typeface="Bell MT" pitchFamily="18" charset="0"/>
            </a:endParaRPr>
          </a:p>
          <a:p>
            <a:pPr>
              <a:buFont typeface="Wingdings" pitchFamily="2" charset="2"/>
              <a:buChar char="v"/>
            </a:pPr>
            <a:endParaRPr lang="fr-FR" sz="2400" dirty="0">
              <a:solidFill>
                <a:schemeClr val="tx1">
                  <a:lumMod val="75000"/>
                  <a:lumOff val="25000"/>
                </a:schemeClr>
              </a:solidFill>
              <a:latin typeface="Bell MT" pitchFamily="18" charset="0"/>
            </a:endParaRPr>
          </a:p>
          <a:p>
            <a:pPr>
              <a:buFont typeface="Wingdings" pitchFamily="2" charset="2"/>
              <a:buChar char="v"/>
            </a:pPr>
            <a:endParaRPr lang="fr-FR" sz="2400" dirty="0" smtClean="0">
              <a:solidFill>
                <a:schemeClr val="tx1">
                  <a:lumMod val="75000"/>
                  <a:lumOff val="25000"/>
                </a:schemeClr>
              </a:solidFill>
              <a:latin typeface="Bell MT" pitchFamily="18" charset="0"/>
            </a:endParaRPr>
          </a:p>
          <a:p>
            <a:pPr marL="0" indent="0">
              <a:buNone/>
            </a:pPr>
            <a:endParaRPr lang="fr-FR" sz="2400" dirty="0" smtClean="0">
              <a:solidFill>
                <a:schemeClr val="tx1">
                  <a:lumMod val="75000"/>
                  <a:lumOff val="25000"/>
                </a:schemeClr>
              </a:solidFill>
              <a:latin typeface="Bell MT" pitchFamily="18"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33</a:t>
            </a:fld>
            <a:endParaRPr lang="fr-FR"/>
          </a:p>
        </p:txBody>
      </p:sp>
    </p:spTree>
    <p:extLst>
      <p:ext uri="{BB962C8B-B14F-4D97-AF65-F5344CB8AC3E}">
        <p14:creationId xmlns:p14="http://schemas.microsoft.com/office/powerpoint/2010/main" val="22213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1000"/>
                                        <p:tgtEl>
                                          <p:spTgt spid="14">
                                            <p:txEl>
                                              <p:pRg st="2" end="2"/>
                                            </p:txEl>
                                          </p:spTgt>
                                        </p:tgtEl>
                                      </p:cBhvr>
                                    </p:animEffect>
                                    <p:anim calcmode="lin" valueType="num">
                                      <p:cBhvr>
                                        <p:cTn id="15"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1000"/>
                                        <p:tgtEl>
                                          <p:spTgt spid="14">
                                            <p:txEl>
                                              <p:pRg st="4" end="4"/>
                                            </p:txEl>
                                          </p:spTgt>
                                        </p:tgtEl>
                                      </p:cBhvr>
                                    </p:animEffect>
                                    <p:anim calcmode="lin" valueType="num">
                                      <p:cBhvr>
                                        <p:cTn id="2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55576" y="2564904"/>
            <a:ext cx="8229600" cy="4525963"/>
          </a:xfrm>
        </p:spPr>
        <p:txBody>
          <a:bodyPr>
            <a:normAutofit/>
          </a:bodyPr>
          <a:lstStyle/>
          <a:p>
            <a:pPr marL="0" indent="0">
              <a:buNone/>
            </a:pPr>
            <a:r>
              <a:rPr lang="fr-FR" sz="4000" dirty="0" smtClean="0">
                <a:solidFill>
                  <a:srgbClr val="D00000"/>
                </a:solidFill>
                <a:latin typeface="Comic Sans MS" pitchFamily="66" charset="0"/>
              </a:rPr>
              <a:t>Merci de votre aimable attention </a:t>
            </a:r>
            <a:endParaRPr lang="fr-FR" sz="4000" dirty="0">
              <a:solidFill>
                <a:srgbClr val="D00000"/>
              </a:solidFill>
              <a:latin typeface="Comic Sans MS" pitchFamily="66"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34</a:t>
            </a:fld>
            <a:endParaRPr lang="fr-FR"/>
          </a:p>
        </p:txBody>
      </p:sp>
    </p:spTree>
    <p:extLst>
      <p:ext uri="{BB962C8B-B14F-4D97-AF65-F5344CB8AC3E}">
        <p14:creationId xmlns:p14="http://schemas.microsoft.com/office/powerpoint/2010/main" val="3031921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037" y="207471"/>
            <a:ext cx="932019" cy="79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ZoneTexte 5"/>
          <p:cNvSpPr txBox="1"/>
          <p:nvPr/>
        </p:nvSpPr>
        <p:spPr>
          <a:xfrm>
            <a:off x="1458513" y="191744"/>
            <a:ext cx="6048672" cy="523220"/>
          </a:xfrm>
          <a:prstGeom prst="rect">
            <a:avLst/>
          </a:prstGeom>
          <a:noFill/>
          <a:ln>
            <a:noFill/>
          </a:ln>
          <a:effectLst/>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400" b="1" dirty="0"/>
              <a:t>Université Mohammed V – </a:t>
            </a:r>
            <a:r>
              <a:rPr lang="fr-FR" sz="1400" b="1" dirty="0" err="1"/>
              <a:t>Souissi</a:t>
            </a:r>
            <a:r>
              <a:rPr lang="fr-FR" sz="1400" b="1" dirty="0"/>
              <a:t>- Rabat</a:t>
            </a:r>
            <a:endParaRPr lang="en-US" sz="1400" dirty="0"/>
          </a:p>
          <a:p>
            <a:pPr algn="ctr"/>
            <a:r>
              <a:rPr lang="fr-FR" sz="1400" b="1" dirty="0">
                <a:solidFill>
                  <a:srgbClr val="FF0000"/>
                </a:solidFill>
              </a:rPr>
              <a:t>E</a:t>
            </a:r>
            <a:r>
              <a:rPr lang="fr-FR" sz="1400" b="1" dirty="0"/>
              <a:t>cole </a:t>
            </a:r>
            <a:r>
              <a:rPr lang="fr-FR" sz="1400" b="1" dirty="0">
                <a:solidFill>
                  <a:srgbClr val="FF0000"/>
                </a:solidFill>
              </a:rPr>
              <a:t>N</a:t>
            </a:r>
            <a:r>
              <a:rPr lang="fr-FR" sz="1400" b="1" dirty="0"/>
              <a:t>ationale </a:t>
            </a:r>
            <a:r>
              <a:rPr lang="fr-FR" sz="1400" b="1" dirty="0">
                <a:solidFill>
                  <a:srgbClr val="FF0000"/>
                </a:solidFill>
              </a:rPr>
              <a:t>S</a:t>
            </a:r>
            <a:r>
              <a:rPr lang="fr-FR" sz="1400" b="1" dirty="0"/>
              <a:t>upérieure d’</a:t>
            </a:r>
            <a:r>
              <a:rPr lang="fr-FR" sz="1400" b="1" dirty="0">
                <a:solidFill>
                  <a:srgbClr val="FF0000"/>
                </a:solidFill>
              </a:rPr>
              <a:t>I</a:t>
            </a:r>
            <a:r>
              <a:rPr lang="fr-FR" sz="1400" b="1" dirty="0"/>
              <a:t>nformatique et d’</a:t>
            </a:r>
            <a:r>
              <a:rPr lang="fr-FR" sz="1400" b="1" dirty="0">
                <a:solidFill>
                  <a:srgbClr val="FF0000"/>
                </a:solidFill>
              </a:rPr>
              <a:t>A</a:t>
            </a:r>
            <a:r>
              <a:rPr lang="fr-FR" sz="1400" b="1" dirty="0"/>
              <a:t>nalyse des </a:t>
            </a:r>
            <a:r>
              <a:rPr lang="fr-FR" sz="1400" b="1" dirty="0">
                <a:solidFill>
                  <a:srgbClr val="FF0000"/>
                </a:solidFill>
              </a:rPr>
              <a:t>S</a:t>
            </a:r>
            <a:r>
              <a:rPr lang="fr-FR" sz="1400" b="1" dirty="0"/>
              <a:t>ystèmes</a:t>
            </a:r>
            <a:endParaRPr lang="ar-MA" sz="1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7" y="0"/>
            <a:ext cx="1537714" cy="915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5228" y="1412776"/>
            <a:ext cx="9169227" cy="546185"/>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ZoneTexte 10"/>
          <p:cNvSpPr txBox="1">
            <a:spLocks noChangeArrowheads="1"/>
          </p:cNvSpPr>
          <p:nvPr/>
        </p:nvSpPr>
        <p:spPr bwMode="auto">
          <a:xfrm>
            <a:off x="3186655" y="1501202"/>
            <a:ext cx="2592387" cy="369332"/>
          </a:xfrm>
          <a:prstGeom prst="rect">
            <a:avLst/>
          </a:prstGeom>
          <a:noFill/>
          <a:ln w="9525">
            <a:noFill/>
            <a:miter lim="800000"/>
            <a:headEnd/>
            <a:tailEnd/>
          </a:ln>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i="1" dirty="0">
                <a:solidFill>
                  <a:schemeClr val="bg1">
                    <a:lumMod val="85000"/>
                  </a:schemeClr>
                </a:solidFill>
                <a:latin typeface="Times New Roman" pitchFamily="18" charset="0"/>
                <a:cs typeface="Times New Roman" pitchFamily="18" charset="0"/>
              </a:rPr>
              <a:t>Projet de Fin d’Etudes</a:t>
            </a:r>
          </a:p>
        </p:txBody>
      </p:sp>
      <p:sp>
        <p:nvSpPr>
          <p:cNvPr id="12" name="ZoneTexte 10"/>
          <p:cNvSpPr txBox="1">
            <a:spLocks noChangeArrowheads="1"/>
          </p:cNvSpPr>
          <p:nvPr/>
        </p:nvSpPr>
        <p:spPr bwMode="auto">
          <a:xfrm>
            <a:off x="2555776" y="2132856"/>
            <a:ext cx="4032448" cy="646331"/>
          </a:xfrm>
          <a:prstGeom prst="rect">
            <a:avLst/>
          </a:prstGeom>
          <a:noFill/>
          <a:ln w="9525">
            <a:noFill/>
            <a:miter lim="800000"/>
            <a:headEnd/>
            <a:tailEnd/>
          </a:ln>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i="1" dirty="0" smtClean="0">
                <a:latin typeface="Times New Roman" pitchFamily="18" charset="0"/>
                <a:cs typeface="Times New Roman" pitchFamily="18" charset="0"/>
              </a:rPr>
              <a:t>Pour l’obtention du titre</a:t>
            </a:r>
          </a:p>
          <a:p>
            <a:pPr algn="ctr"/>
            <a:r>
              <a:rPr lang="fr-FR" b="1" i="1" dirty="0" smtClean="0">
                <a:latin typeface="Times New Roman" pitchFamily="18" charset="0"/>
                <a:cs typeface="Times New Roman" pitchFamily="18" charset="0"/>
              </a:rPr>
              <a:t>D’Ingénieur d’état en Informatique</a:t>
            </a:r>
            <a:endParaRPr lang="fr-FR" b="1" i="1" dirty="0">
              <a:latin typeface="Times New Roman" pitchFamily="18" charset="0"/>
              <a:cs typeface="Times New Roman" pitchFamily="18" charset="0"/>
            </a:endParaRPr>
          </a:p>
        </p:txBody>
      </p:sp>
      <p:sp>
        <p:nvSpPr>
          <p:cNvPr id="13" name="ZoneTexte 7"/>
          <p:cNvSpPr txBox="1"/>
          <p:nvPr/>
        </p:nvSpPr>
        <p:spPr>
          <a:xfrm>
            <a:off x="318358" y="2781307"/>
            <a:ext cx="8507284" cy="1384995"/>
          </a:xfrm>
          <a:prstGeom prst="rect">
            <a:avLst/>
          </a:prstGeom>
          <a:noFill/>
          <a:ln w="28575">
            <a:solidFill>
              <a:schemeClr val="bg1"/>
            </a:solidFill>
          </a:ln>
          <a:effectLst/>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r>
              <a:rPr lang="fr-FR" sz="2800" dirty="0" smtClean="0">
                <a:solidFill>
                  <a:schemeClr val="tx1">
                    <a:lumMod val="50000"/>
                    <a:lumOff val="50000"/>
                  </a:schemeClr>
                </a:solidFill>
                <a:latin typeface="Georgia" pitchFamily="18" charset="0"/>
              </a:rPr>
              <a:t>Refonte de la solution de Reporting réglementaire bancaire pour les marchés des changes et monétaires</a:t>
            </a:r>
          </a:p>
          <a:p>
            <a:pPr algn="ctr" rtl="0"/>
            <a:r>
              <a:rPr lang="fr-FR" sz="2800" dirty="0" smtClean="0">
                <a:solidFill>
                  <a:schemeClr val="tx1">
                    <a:lumMod val="50000"/>
                    <a:lumOff val="50000"/>
                  </a:schemeClr>
                </a:solidFill>
                <a:latin typeface="Georgia" pitchFamily="18" charset="0"/>
              </a:rPr>
              <a:t>BRS MCM</a:t>
            </a:r>
            <a:endParaRPr lang="ar-MA" sz="2800" dirty="0">
              <a:solidFill>
                <a:schemeClr val="tx1">
                  <a:lumMod val="50000"/>
                  <a:lumOff val="50000"/>
                </a:schemeClr>
              </a:solidFill>
              <a:latin typeface="Georgia" pitchFamily="18" charset="0"/>
            </a:endParaRPr>
          </a:p>
        </p:txBody>
      </p:sp>
      <p:sp>
        <p:nvSpPr>
          <p:cNvPr id="14" name="Text Box 11"/>
          <p:cNvSpPr txBox="1">
            <a:spLocks noChangeArrowheads="1"/>
          </p:cNvSpPr>
          <p:nvPr/>
        </p:nvSpPr>
        <p:spPr bwMode="auto">
          <a:xfrm>
            <a:off x="23829" y="4520936"/>
            <a:ext cx="2911288" cy="707864"/>
          </a:xfrm>
          <a:prstGeom prst="rect">
            <a:avLst/>
          </a:prstGeom>
          <a:noFill/>
          <a:ln w="9525">
            <a:noFill/>
            <a:miter lim="800000"/>
            <a:headEnd/>
            <a:tailEnd/>
          </a:ln>
          <a:effectLst/>
        </p:spPr>
        <p:txBody>
          <a:bodyPr wrap="square" lIns="91418" tIns="45709" rIns="91418" bIns="45709">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50000"/>
              </a:spcBef>
              <a:defRPr/>
            </a:pPr>
            <a:r>
              <a:rPr kumimoji="1" lang="fr-FR" sz="2400" b="1" kern="0" dirty="0" smtClean="0">
                <a:effectLst>
                  <a:outerShdw blurRad="38100" dist="38100" dir="2700000" algn="tl">
                    <a:srgbClr val="000000">
                      <a:alpha val="43137"/>
                    </a:srgbClr>
                  </a:outerShdw>
                </a:effectLst>
                <a:latin typeface="Garamond" pitchFamily="18" charset="0"/>
              </a:rPr>
              <a:t>      </a:t>
            </a:r>
            <a:r>
              <a:rPr kumimoji="1" lang="fr-FR" sz="2400" b="1" kern="0" dirty="0" smtClean="0">
                <a:solidFill>
                  <a:srgbClr val="C00000"/>
                </a:solidFill>
                <a:effectLst>
                  <a:outerShdw blurRad="38100" dist="38100" dir="2700000" algn="tl">
                    <a:srgbClr val="000000">
                      <a:alpha val="43137"/>
                    </a:srgbClr>
                  </a:outerShdw>
                </a:effectLst>
                <a:latin typeface="Garamond" pitchFamily="18" charset="0"/>
              </a:rPr>
              <a:t>Présenté par :</a:t>
            </a:r>
          </a:p>
          <a:p>
            <a:pPr lvl="1" algn="l">
              <a:buSzPct val="85000"/>
            </a:pPr>
            <a:r>
              <a:rPr kumimoji="1" lang="fr-FR" sz="1600" b="1" kern="0" dirty="0" smtClean="0">
                <a:solidFill>
                  <a:schemeClr val="tx1"/>
                </a:solidFill>
                <a:latin typeface="Garamond" pitchFamily="18" charset="0"/>
              </a:rPr>
              <a:t> Ilham BELGHOUL </a:t>
            </a:r>
          </a:p>
        </p:txBody>
      </p:sp>
      <p:sp>
        <p:nvSpPr>
          <p:cNvPr id="15" name="Text Box 11"/>
          <p:cNvSpPr txBox="1">
            <a:spLocks noChangeArrowheads="1"/>
          </p:cNvSpPr>
          <p:nvPr/>
        </p:nvSpPr>
        <p:spPr bwMode="auto">
          <a:xfrm>
            <a:off x="4885259" y="3997727"/>
            <a:ext cx="4258741" cy="2492968"/>
          </a:xfrm>
          <a:prstGeom prst="rect">
            <a:avLst/>
          </a:prstGeom>
          <a:noFill/>
          <a:ln w="9525">
            <a:noFill/>
            <a:miter lim="800000"/>
            <a:headEnd/>
            <a:tailEnd/>
          </a:ln>
          <a:effectLst/>
        </p:spPr>
        <p:txBody>
          <a:bodyPr wrap="square" lIns="91418" tIns="45709" rIns="91418" bIns="45709">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50000"/>
              </a:spcBef>
              <a:defRPr/>
            </a:pPr>
            <a:r>
              <a:rPr kumimoji="1" lang="fr-FR" sz="2400" b="1" kern="0" dirty="0" smtClean="0">
                <a:solidFill>
                  <a:srgbClr val="C00000"/>
                </a:solidFill>
                <a:effectLst>
                  <a:outerShdw blurRad="38100" dist="38100" dir="2700000" algn="tl">
                    <a:srgbClr val="000000">
                      <a:alpha val="43137"/>
                    </a:srgbClr>
                  </a:outerShdw>
                </a:effectLst>
                <a:latin typeface="Garamond" pitchFamily="18" charset="0"/>
              </a:rPr>
              <a:t>Sous la direction de :</a:t>
            </a:r>
          </a:p>
          <a:p>
            <a:pPr algn="l">
              <a:spcBef>
                <a:spcPct val="50000"/>
              </a:spcBef>
              <a:defRPr/>
            </a:pPr>
            <a:r>
              <a:rPr kumimoji="1" lang="fr-FR" sz="1600" b="1" kern="0" dirty="0" smtClean="0">
                <a:solidFill>
                  <a:schemeClr val="tx1"/>
                </a:solidFill>
                <a:latin typeface="Garamond" pitchFamily="18" charset="0"/>
              </a:rPr>
              <a:t>M. Akram Zouhair (OMNIDATA)</a:t>
            </a:r>
            <a:endParaRPr kumimoji="1" lang="fr-FR" sz="1600" b="1" kern="0" dirty="0" smtClean="0">
              <a:latin typeface="Garamond" pitchFamily="18" charset="0"/>
            </a:endParaRPr>
          </a:p>
          <a:p>
            <a:pPr algn="l">
              <a:spcBef>
                <a:spcPct val="50000"/>
              </a:spcBef>
              <a:defRPr/>
            </a:pPr>
            <a:r>
              <a:rPr kumimoji="1" lang="fr-FR" sz="1600" b="1" kern="0" dirty="0" smtClean="0">
                <a:latin typeface="Garamond" pitchFamily="18" charset="0"/>
              </a:rPr>
              <a:t>Mme. Hanane EL BAKKALI(ENSIAS)</a:t>
            </a:r>
          </a:p>
          <a:p>
            <a:pPr>
              <a:spcBef>
                <a:spcPct val="50000"/>
              </a:spcBef>
              <a:defRPr/>
            </a:pPr>
            <a:r>
              <a:rPr kumimoji="1" lang="fr-FR" sz="2400" b="1" kern="0" dirty="0">
                <a:solidFill>
                  <a:srgbClr val="C00000"/>
                </a:solidFill>
                <a:effectLst>
                  <a:outerShdw blurRad="38100" dist="38100" dir="2700000" algn="tl">
                    <a:srgbClr val="000000">
                      <a:alpha val="43137"/>
                    </a:srgbClr>
                  </a:outerShdw>
                </a:effectLst>
                <a:latin typeface="Garamond" pitchFamily="18" charset="0"/>
              </a:rPr>
              <a:t>Membres du jury :</a:t>
            </a:r>
          </a:p>
          <a:p>
            <a:pPr>
              <a:spcBef>
                <a:spcPct val="50000"/>
              </a:spcBef>
              <a:defRPr/>
            </a:pPr>
            <a:r>
              <a:rPr kumimoji="1" lang="fr-FR" sz="1600" b="1" kern="0" dirty="0" smtClean="0">
                <a:latin typeface="Garamond" pitchFamily="18" charset="0"/>
              </a:rPr>
              <a:t>M. Abdelaziz DOUKKALI SDIGUI (Président)</a:t>
            </a:r>
          </a:p>
          <a:p>
            <a:pPr>
              <a:spcBef>
                <a:spcPct val="50000"/>
              </a:spcBef>
              <a:defRPr/>
            </a:pPr>
            <a:r>
              <a:rPr kumimoji="1" lang="fr-FR" sz="1600" b="1" kern="0" dirty="0" smtClean="0">
                <a:latin typeface="Garamond" pitchFamily="18" charset="0"/>
              </a:rPr>
              <a:t>M. </a:t>
            </a:r>
            <a:r>
              <a:rPr kumimoji="1" lang="fr-FR" sz="1600" b="1" kern="0" dirty="0" err="1" smtClean="0">
                <a:latin typeface="Garamond" pitchFamily="18" charset="0"/>
              </a:rPr>
              <a:t>Boubker</a:t>
            </a:r>
            <a:r>
              <a:rPr kumimoji="1" lang="fr-FR" sz="1600" b="1" kern="0" dirty="0" smtClean="0">
                <a:latin typeface="Garamond" pitchFamily="18" charset="0"/>
              </a:rPr>
              <a:t> REGRAGUI(Examinateur)</a:t>
            </a:r>
            <a:endParaRPr kumimoji="1" lang="fr-FR" sz="1600" b="1" kern="0" dirty="0">
              <a:latin typeface="Garamond" pitchFamily="18" charset="0"/>
            </a:endParaRPr>
          </a:p>
        </p:txBody>
      </p:sp>
      <p:sp>
        <p:nvSpPr>
          <p:cNvPr id="2" name="Espace réservé du numéro de diapositive 1"/>
          <p:cNvSpPr>
            <a:spLocks noGrp="1"/>
          </p:cNvSpPr>
          <p:nvPr>
            <p:ph type="sldNum" sz="quarter" idx="12"/>
          </p:nvPr>
        </p:nvSpPr>
        <p:spPr/>
        <p:txBody>
          <a:bodyPr/>
          <a:lstStyle/>
          <a:p>
            <a:fld id="{C5C38CE2-D36F-4B9B-9204-BBE98EC52859}" type="slidenum">
              <a:rPr lang="fr-FR" smtClean="0"/>
              <a:t>35</a:t>
            </a:fld>
            <a:endParaRPr lang="fr-FR"/>
          </a:p>
        </p:txBody>
      </p:sp>
      <p:sp>
        <p:nvSpPr>
          <p:cNvPr id="16" name="ZoneTexte 15"/>
          <p:cNvSpPr txBox="1"/>
          <p:nvPr/>
        </p:nvSpPr>
        <p:spPr>
          <a:xfrm>
            <a:off x="2555776" y="6489993"/>
            <a:ext cx="3240360" cy="338554"/>
          </a:xfrm>
          <a:prstGeom prst="rect">
            <a:avLst/>
          </a:prstGeom>
          <a:noFill/>
        </p:spPr>
        <p:txBody>
          <a:bodyPr wrap="square" rtlCol="0">
            <a:spAutoFit/>
          </a:bodyPr>
          <a:lstStyle/>
          <a:p>
            <a:pPr algn="ctr"/>
            <a:r>
              <a:rPr lang="fr-FR" sz="1600" dirty="0" smtClean="0"/>
              <a:t>Année universitaire 2012-2013</a:t>
            </a:r>
            <a:endParaRPr lang="fr-FR" sz="1600" dirty="0"/>
          </a:p>
        </p:txBody>
      </p:sp>
    </p:spTree>
    <p:extLst>
      <p:ext uri="{BB962C8B-B14F-4D97-AF65-F5344CB8AC3E}">
        <p14:creationId xmlns:p14="http://schemas.microsoft.com/office/powerpoint/2010/main" val="1976600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60" y="0"/>
            <a:ext cx="9169227" cy="546185"/>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ZoneTexte 4"/>
          <p:cNvSpPr txBox="1">
            <a:spLocks noChangeArrowheads="1"/>
          </p:cNvSpPr>
          <p:nvPr/>
        </p:nvSpPr>
        <p:spPr bwMode="auto">
          <a:xfrm>
            <a:off x="3186655" y="88426"/>
            <a:ext cx="2592387" cy="369332"/>
          </a:xfrm>
          <a:prstGeom prst="rect">
            <a:avLst/>
          </a:prstGeom>
          <a:noFill/>
          <a:ln w="9525">
            <a:noFill/>
            <a:miter lim="800000"/>
            <a:headEnd/>
            <a:tailEnd/>
          </a:ln>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i="1" dirty="0">
                <a:solidFill>
                  <a:schemeClr val="bg1"/>
                </a:solidFill>
                <a:latin typeface="Times New Roman" pitchFamily="18" charset="0"/>
                <a:cs typeface="Times New Roman" pitchFamily="18" charset="0"/>
              </a:rPr>
              <a:t>Projet de Fin d’Etudes</a:t>
            </a:r>
          </a:p>
        </p:txBody>
      </p:sp>
      <p:sp>
        <p:nvSpPr>
          <p:cNvPr id="6" name="Rectangle 5"/>
          <p:cNvSpPr/>
          <p:nvPr/>
        </p:nvSpPr>
        <p:spPr>
          <a:xfrm>
            <a:off x="-7347" y="546185"/>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ZoneTexte 22"/>
          <p:cNvSpPr txBox="1"/>
          <p:nvPr/>
        </p:nvSpPr>
        <p:spPr>
          <a:xfrm>
            <a:off x="4176808" y="539979"/>
            <a:ext cx="495984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2400" b="1" dirty="0" smtClean="0">
                <a:latin typeface="Garamond" pitchFamily="18" charset="0"/>
              </a:rPr>
              <a:t>Plan </a:t>
            </a:r>
            <a:endParaRPr lang="fr-FR" sz="2400" b="1" dirty="0">
              <a:latin typeface="Garamond" pitchFamily="18" charset="0"/>
            </a:endParaRPr>
          </a:p>
        </p:txBody>
      </p:sp>
      <p:grpSp>
        <p:nvGrpSpPr>
          <p:cNvPr id="8" name="Groupe 7"/>
          <p:cNvGrpSpPr/>
          <p:nvPr/>
        </p:nvGrpSpPr>
        <p:grpSpPr>
          <a:xfrm>
            <a:off x="1409536" y="1866020"/>
            <a:ext cx="7128792" cy="533673"/>
            <a:chOff x="1763688" y="2031231"/>
            <a:chExt cx="7128792" cy="533673"/>
          </a:xfrm>
        </p:grpSpPr>
        <p:sp>
          <p:nvSpPr>
            <p:cNvPr id="25" name="Rectangle 24"/>
            <p:cNvSpPr/>
            <p:nvPr/>
          </p:nvSpPr>
          <p:spPr>
            <a:xfrm>
              <a:off x="1988419" y="2060848"/>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6" name="ZoneTexte 3"/>
            <p:cNvSpPr txBox="1"/>
            <p:nvPr/>
          </p:nvSpPr>
          <p:spPr>
            <a:xfrm>
              <a:off x="2339752" y="2031231"/>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smtClean="0">
                  <a:solidFill>
                    <a:schemeClr val="tx1">
                      <a:lumMod val="85000"/>
                      <a:lumOff val="15000"/>
                    </a:schemeClr>
                  </a:solidFill>
                  <a:latin typeface="Times New Roman" pitchFamily="18" charset="0"/>
                  <a:cs typeface="Times New Roman" pitchFamily="18" charset="0"/>
                </a:rPr>
                <a:t>Contexte général du projet </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27" name="Ellipse 26"/>
            <p:cNvSpPr/>
            <p:nvPr/>
          </p:nvSpPr>
          <p:spPr>
            <a:xfrm>
              <a:off x="1763688" y="2060848"/>
              <a:ext cx="466912" cy="422392"/>
            </a:xfrm>
            <a:prstGeom prst="ellipse">
              <a:avLst/>
            </a:prstGeom>
            <a:solidFill>
              <a:srgbClr val="D00000"/>
            </a:solidFill>
            <a:ln>
              <a:solidFill>
                <a:srgbClr val="C00000"/>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grpSp>
        <p:nvGrpSpPr>
          <p:cNvPr id="9" name="Groupe 8"/>
          <p:cNvGrpSpPr/>
          <p:nvPr/>
        </p:nvGrpSpPr>
        <p:grpSpPr>
          <a:xfrm>
            <a:off x="1451799" y="2497724"/>
            <a:ext cx="7128792" cy="533673"/>
            <a:chOff x="1763688" y="2679303"/>
            <a:chExt cx="7128792" cy="533673"/>
          </a:xfrm>
        </p:grpSpPr>
        <p:sp>
          <p:nvSpPr>
            <p:cNvPr id="22" name="Rectangle 21"/>
            <p:cNvSpPr/>
            <p:nvPr/>
          </p:nvSpPr>
          <p:spPr>
            <a:xfrm>
              <a:off x="1988419" y="2708920"/>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3" name="ZoneTexte 7"/>
            <p:cNvSpPr txBox="1"/>
            <p:nvPr/>
          </p:nvSpPr>
          <p:spPr>
            <a:xfrm>
              <a:off x="2339752" y="2679303"/>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smtClean="0">
                  <a:solidFill>
                    <a:schemeClr val="tx1">
                      <a:lumMod val="85000"/>
                      <a:lumOff val="15000"/>
                    </a:schemeClr>
                  </a:solidFill>
                  <a:latin typeface="Times New Roman" pitchFamily="18" charset="0"/>
                  <a:cs typeface="Times New Roman" pitchFamily="18" charset="0"/>
                </a:rPr>
                <a:t>Étude fonctionnelle et organisationnelle</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24" name="Ellipse 23"/>
            <p:cNvSpPr/>
            <p:nvPr/>
          </p:nvSpPr>
          <p:spPr>
            <a:xfrm>
              <a:off x="1763688" y="2718576"/>
              <a:ext cx="466912" cy="422392"/>
            </a:xfrm>
            <a:prstGeom prst="ellipse">
              <a:avLst/>
            </a:prstGeom>
            <a:solidFill>
              <a:schemeClr val="bg1">
                <a:lumMod val="75000"/>
              </a:schemeClr>
            </a:solidFill>
            <a:ln>
              <a:solidFill>
                <a:schemeClr val="accent2">
                  <a:lumMod val="40000"/>
                  <a:lumOff val="60000"/>
                </a:schemeClr>
              </a:solidFill>
            </a:ln>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grpSp>
        <p:nvGrpSpPr>
          <p:cNvPr id="10" name="Groupe 9"/>
          <p:cNvGrpSpPr/>
          <p:nvPr/>
        </p:nvGrpSpPr>
        <p:grpSpPr>
          <a:xfrm>
            <a:off x="1409536" y="3162164"/>
            <a:ext cx="7128792" cy="533673"/>
            <a:chOff x="1763688" y="3327375"/>
            <a:chExt cx="7128792" cy="533673"/>
          </a:xfrm>
        </p:grpSpPr>
        <p:sp>
          <p:nvSpPr>
            <p:cNvPr id="19" name="Rectangle 18"/>
            <p:cNvSpPr/>
            <p:nvPr/>
          </p:nvSpPr>
          <p:spPr>
            <a:xfrm>
              <a:off x="1988419" y="3356992"/>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0" name="ZoneTexte 11"/>
            <p:cNvSpPr txBox="1"/>
            <p:nvPr/>
          </p:nvSpPr>
          <p:spPr>
            <a:xfrm>
              <a:off x="2339752" y="3327375"/>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smtClean="0">
                  <a:solidFill>
                    <a:schemeClr val="tx1">
                      <a:lumMod val="85000"/>
                      <a:lumOff val="15000"/>
                    </a:schemeClr>
                  </a:solidFill>
                  <a:latin typeface="Times New Roman" pitchFamily="18" charset="0"/>
                  <a:cs typeface="Times New Roman" pitchFamily="18" charset="0"/>
                </a:rPr>
                <a:t>Analyse des risques et conception</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21" name="Ellipse 20"/>
            <p:cNvSpPr/>
            <p:nvPr/>
          </p:nvSpPr>
          <p:spPr>
            <a:xfrm>
              <a:off x="1763688" y="3397824"/>
              <a:ext cx="466912" cy="422392"/>
            </a:xfrm>
            <a:prstGeom prst="ellipse">
              <a:avLst/>
            </a:prstGeom>
            <a:solidFill>
              <a:srgbClr val="D0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grpSp>
        <p:nvGrpSpPr>
          <p:cNvPr id="11" name="Groupe 10"/>
          <p:cNvGrpSpPr/>
          <p:nvPr/>
        </p:nvGrpSpPr>
        <p:grpSpPr>
          <a:xfrm>
            <a:off x="1409536" y="3842098"/>
            <a:ext cx="7128792" cy="533673"/>
            <a:chOff x="1763688" y="3975447"/>
            <a:chExt cx="7128792" cy="533673"/>
          </a:xfrm>
        </p:grpSpPr>
        <p:sp>
          <p:nvSpPr>
            <p:cNvPr id="16" name="Rectangle 15"/>
            <p:cNvSpPr/>
            <p:nvPr/>
          </p:nvSpPr>
          <p:spPr>
            <a:xfrm>
              <a:off x="1988419" y="4005064"/>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7" name="ZoneTexte 15"/>
            <p:cNvSpPr txBox="1"/>
            <p:nvPr/>
          </p:nvSpPr>
          <p:spPr>
            <a:xfrm>
              <a:off x="2339752" y="3975447"/>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smtClean="0">
                  <a:solidFill>
                    <a:schemeClr val="tx1">
                      <a:lumMod val="85000"/>
                      <a:lumOff val="15000"/>
                    </a:schemeClr>
                  </a:solidFill>
                  <a:latin typeface="Times New Roman" pitchFamily="18" charset="0"/>
                  <a:cs typeface="Times New Roman" pitchFamily="18" charset="0"/>
                </a:rPr>
                <a:t>Mise en œuvre </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18" name="Ellipse 17"/>
            <p:cNvSpPr/>
            <p:nvPr/>
          </p:nvSpPr>
          <p:spPr>
            <a:xfrm>
              <a:off x="1763688" y="4045896"/>
              <a:ext cx="466912" cy="422392"/>
            </a:xfrm>
            <a:prstGeom prst="ellipse">
              <a:avLst/>
            </a:prstGeom>
            <a:solidFill>
              <a:schemeClr val="bg1">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grpSp>
        <p:nvGrpSpPr>
          <p:cNvPr id="12" name="Groupe 11"/>
          <p:cNvGrpSpPr/>
          <p:nvPr/>
        </p:nvGrpSpPr>
        <p:grpSpPr>
          <a:xfrm>
            <a:off x="1409536" y="4452384"/>
            <a:ext cx="7128792" cy="504056"/>
            <a:chOff x="1763688" y="4653136"/>
            <a:chExt cx="7128792" cy="504056"/>
          </a:xfrm>
        </p:grpSpPr>
        <p:sp>
          <p:nvSpPr>
            <p:cNvPr id="13" name="Rectangle 12"/>
            <p:cNvSpPr/>
            <p:nvPr/>
          </p:nvSpPr>
          <p:spPr>
            <a:xfrm>
              <a:off x="1988419" y="4653136"/>
              <a:ext cx="5879809" cy="504056"/>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4" name="ZoneTexte 19"/>
            <p:cNvSpPr txBox="1"/>
            <p:nvPr/>
          </p:nvSpPr>
          <p:spPr>
            <a:xfrm>
              <a:off x="2339752" y="4653136"/>
              <a:ext cx="6552728"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1">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2400" b="1" dirty="0" smtClean="0">
                  <a:solidFill>
                    <a:schemeClr val="tx1">
                      <a:lumMod val="85000"/>
                      <a:lumOff val="15000"/>
                    </a:schemeClr>
                  </a:solidFill>
                  <a:latin typeface="Times New Roman" pitchFamily="18" charset="0"/>
                  <a:cs typeface="Times New Roman" pitchFamily="18" charset="0"/>
                </a:rPr>
                <a:t>Conclusion et perspectives</a:t>
              </a:r>
              <a:endParaRPr lang="ar-MA" sz="2400" b="1" dirty="0">
                <a:solidFill>
                  <a:schemeClr val="tx1">
                    <a:lumMod val="85000"/>
                    <a:lumOff val="15000"/>
                  </a:schemeClr>
                </a:solidFill>
                <a:latin typeface="Times New Roman" pitchFamily="18" charset="0"/>
                <a:cs typeface="Times New Roman" pitchFamily="18" charset="0"/>
              </a:endParaRPr>
            </a:p>
          </p:txBody>
        </p:sp>
        <p:sp>
          <p:nvSpPr>
            <p:cNvPr id="15" name="Ellipse 14"/>
            <p:cNvSpPr/>
            <p:nvPr/>
          </p:nvSpPr>
          <p:spPr>
            <a:xfrm>
              <a:off x="1763688" y="4653136"/>
              <a:ext cx="466912" cy="422392"/>
            </a:xfrm>
            <a:prstGeom prst="ellipse">
              <a:avLst/>
            </a:prstGeom>
            <a:solidFill>
              <a:srgbClr val="D0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fr-FR"/>
            </a:p>
          </p:txBody>
        </p:sp>
      </p:grpSp>
      <p:sp>
        <p:nvSpPr>
          <p:cNvPr id="2" name="Espace réservé du numéro de diapositive 1"/>
          <p:cNvSpPr>
            <a:spLocks noGrp="1"/>
          </p:cNvSpPr>
          <p:nvPr>
            <p:ph type="sldNum" sz="quarter" idx="12"/>
          </p:nvPr>
        </p:nvSpPr>
        <p:spPr/>
        <p:txBody>
          <a:bodyPr/>
          <a:lstStyle/>
          <a:p>
            <a:fld id="{C5C38CE2-D36F-4B9B-9204-BBE98EC52859}" type="slidenum">
              <a:rPr lang="fr-FR" smtClean="0"/>
              <a:t>4</a:t>
            </a:fld>
            <a:endParaRPr lang="fr-FR"/>
          </a:p>
        </p:txBody>
      </p:sp>
    </p:spTree>
    <p:extLst>
      <p:ext uri="{BB962C8B-B14F-4D97-AF65-F5344CB8AC3E}">
        <p14:creationId xmlns:p14="http://schemas.microsoft.com/office/powerpoint/2010/main" val="331880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rgbClr val="D00000"/>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28759" y="883571"/>
            <a:ext cx="4959845" cy="83099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Organisme d’accueil </a:t>
            </a:r>
          </a:p>
          <a:p>
            <a:pPr algn="r"/>
            <a:r>
              <a:rPr lang="fr-FR" sz="2400" b="1" dirty="0" smtClean="0">
                <a:latin typeface="Garamond" pitchFamily="18" charset="0"/>
              </a:rPr>
              <a:t> </a:t>
            </a:r>
            <a:endParaRPr lang="fr-FR" sz="2400" b="1" dirty="0">
              <a:latin typeface="Garamond" pitchFamily="18" charset="0"/>
            </a:endParaRPr>
          </a:p>
        </p:txBody>
      </p:sp>
      <p:sp>
        <p:nvSpPr>
          <p:cNvPr id="12" name="Espace réservé du contenu 11"/>
          <p:cNvSpPr>
            <a:spLocks noGrp="1"/>
          </p:cNvSpPr>
          <p:nvPr>
            <p:ph idx="1"/>
          </p:nvPr>
        </p:nvSpPr>
        <p:spPr>
          <a:xfrm>
            <a:off x="457200" y="1988840"/>
            <a:ext cx="8229600" cy="4525963"/>
          </a:xfrm>
        </p:spPr>
        <p:txBody>
          <a:bodyPr/>
          <a:lstStyle/>
          <a:p>
            <a:pPr>
              <a:buFont typeface="Wingdings" pitchFamily="2" charset="2"/>
              <a:buChar char="v"/>
            </a:pPr>
            <a:r>
              <a:rPr lang="fr-FR" sz="2400" b="1" dirty="0" smtClean="0">
                <a:solidFill>
                  <a:schemeClr val="tx1">
                    <a:lumMod val="75000"/>
                    <a:lumOff val="25000"/>
                  </a:schemeClr>
                </a:solidFill>
                <a:latin typeface="Bell MT" pitchFamily="18" charset="0"/>
              </a:rPr>
              <a:t>Omnidata </a:t>
            </a:r>
            <a:r>
              <a:rPr lang="fr-FR" sz="2400" dirty="0" smtClean="0">
                <a:solidFill>
                  <a:schemeClr val="tx1">
                    <a:lumMod val="75000"/>
                    <a:lumOff val="25000"/>
                  </a:schemeClr>
                </a:solidFill>
                <a:latin typeface="Bell MT" pitchFamily="18" charset="0"/>
              </a:rPr>
              <a:t>: Leader </a:t>
            </a:r>
            <a:r>
              <a:rPr lang="fr-FR" sz="2400" dirty="0">
                <a:solidFill>
                  <a:schemeClr val="tx1">
                    <a:lumMod val="75000"/>
                    <a:lumOff val="25000"/>
                  </a:schemeClr>
                </a:solidFill>
                <a:latin typeface="Bell MT" pitchFamily="18" charset="0"/>
              </a:rPr>
              <a:t>national de services, de conseil et d'ingénierie dans les technologies de </a:t>
            </a:r>
            <a:r>
              <a:rPr lang="fr-FR" sz="2400" dirty="0" smtClean="0">
                <a:solidFill>
                  <a:schemeClr val="tx1">
                    <a:lumMod val="75000"/>
                    <a:lumOff val="25000"/>
                  </a:schemeClr>
                </a:solidFill>
                <a:latin typeface="Bell MT" pitchFamily="18" charset="0"/>
              </a:rPr>
              <a:t>l'information</a:t>
            </a:r>
            <a:r>
              <a:rPr lang="fr-FR" sz="2400" dirty="0">
                <a:solidFill>
                  <a:schemeClr val="tx1">
                    <a:lumMod val="75000"/>
                    <a:lumOff val="25000"/>
                  </a:schemeClr>
                </a:solidFill>
                <a:latin typeface="Bell MT" pitchFamily="18" charset="0"/>
              </a:rPr>
              <a:t> née en 1989</a:t>
            </a:r>
          </a:p>
          <a:p>
            <a:pPr marL="0" indent="0">
              <a:buNone/>
            </a:pPr>
            <a:endParaRPr lang="fr-FR" sz="2400" dirty="0">
              <a:solidFill>
                <a:schemeClr val="tx1">
                  <a:lumMod val="75000"/>
                  <a:lumOff val="25000"/>
                </a:schemeClr>
              </a:solidFill>
              <a:latin typeface="Bell MT" pitchFamily="18" charset="0"/>
            </a:endParaRPr>
          </a:p>
          <a:p>
            <a:pPr>
              <a:buFont typeface="Wingdings" pitchFamily="2" charset="2"/>
              <a:buChar char="v"/>
            </a:pPr>
            <a:r>
              <a:rPr lang="fr-FR" sz="2400" dirty="0" smtClean="0">
                <a:solidFill>
                  <a:schemeClr val="tx1">
                    <a:lumMod val="75000"/>
                    <a:lumOff val="25000"/>
                  </a:schemeClr>
                </a:solidFill>
                <a:latin typeface="Bell MT" pitchFamily="18" charset="0"/>
              </a:rPr>
              <a:t>Produits et services : </a:t>
            </a:r>
            <a:r>
              <a:rPr lang="fr-FR" sz="2400" dirty="0">
                <a:solidFill>
                  <a:schemeClr val="tx1">
                    <a:lumMod val="75000"/>
                    <a:lumOff val="25000"/>
                  </a:schemeClr>
                </a:solidFill>
                <a:latin typeface="Bell MT" pitchFamily="18" charset="0"/>
              </a:rPr>
              <a:t>Reporting réglementaire </a:t>
            </a:r>
            <a:r>
              <a:rPr lang="fr-FR" sz="2400" dirty="0" smtClean="0"/>
              <a:t>, </a:t>
            </a:r>
            <a:r>
              <a:rPr lang="fr-FR" sz="2400" dirty="0">
                <a:solidFill>
                  <a:schemeClr val="tx1">
                    <a:lumMod val="75000"/>
                    <a:lumOff val="25000"/>
                  </a:schemeClr>
                </a:solidFill>
                <a:latin typeface="Bell MT" pitchFamily="18" charset="0"/>
              </a:rPr>
              <a:t>Développement </a:t>
            </a:r>
            <a:r>
              <a:rPr lang="fr-FR" sz="2400" dirty="0" smtClean="0">
                <a:solidFill>
                  <a:schemeClr val="tx1">
                    <a:lumMod val="75000"/>
                    <a:lumOff val="25000"/>
                  </a:schemeClr>
                </a:solidFill>
                <a:latin typeface="Bell MT" pitchFamily="18" charset="0"/>
              </a:rPr>
              <a:t>spécifique ,Infrastructure, Décisionnel , Intégration des solutions ERP.</a:t>
            </a:r>
          </a:p>
          <a:p>
            <a:pPr>
              <a:buFont typeface="Wingdings" pitchFamily="2" charset="2"/>
              <a:buChar char="v"/>
            </a:pPr>
            <a:endParaRPr lang="fr-FR" sz="2400" dirty="0">
              <a:solidFill>
                <a:schemeClr val="tx1">
                  <a:lumMod val="75000"/>
                  <a:lumOff val="25000"/>
                </a:schemeClr>
              </a:solidFill>
              <a:latin typeface="Bell MT" pitchFamily="18" charset="0"/>
            </a:endParaRPr>
          </a:p>
          <a:p>
            <a:pPr marL="0" indent="0">
              <a:buNone/>
            </a:pPr>
            <a:endParaRPr lang="fr-FR" sz="2400" dirty="0">
              <a:solidFill>
                <a:schemeClr val="tx1">
                  <a:lumMod val="75000"/>
                  <a:lumOff val="25000"/>
                </a:schemeClr>
              </a:solidFill>
              <a:latin typeface="Bell MT" pitchFamily="18"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158" y="5244124"/>
            <a:ext cx="2329802" cy="1584176"/>
          </a:xfrm>
          <a:prstGeom prst="roundRect">
            <a:avLst>
              <a:gd name="adj" fmla="val 8594"/>
            </a:avLst>
          </a:prstGeom>
          <a:solidFill>
            <a:srgbClr val="FFFFFF">
              <a:shade val="85000"/>
            </a:srgbClr>
          </a:solidFill>
          <a:ln w="34925">
            <a:solidFill>
              <a:srgbClr val="FFFFFF"/>
            </a:solidFill>
          </a:ln>
          <a:effectLst>
            <a:outerShdw blurRad="317500" dir="2700000" algn="ctr">
              <a:srgbClr val="000000">
                <a:alpha val="43000"/>
              </a:srgbClr>
            </a:outerShdw>
            <a:reflection blurRad="12700" stA="38000" endPos="28000" dist="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p:spPr>
      </p:pic>
      <p:sp>
        <p:nvSpPr>
          <p:cNvPr id="2" name="Espace réservé du numéro de diapositive 1"/>
          <p:cNvSpPr>
            <a:spLocks noGrp="1"/>
          </p:cNvSpPr>
          <p:nvPr>
            <p:ph type="sldNum" sz="quarter" idx="12"/>
          </p:nvPr>
        </p:nvSpPr>
        <p:spPr/>
        <p:txBody>
          <a:bodyPr/>
          <a:lstStyle/>
          <a:p>
            <a:fld id="{C5C38CE2-D36F-4B9B-9204-BBE98EC52859}" type="slidenum">
              <a:rPr lang="fr-FR" smtClean="0"/>
              <a:t>5</a:t>
            </a:fld>
            <a:endParaRPr lang="fr-FR"/>
          </a:p>
        </p:txBody>
      </p:sp>
    </p:spTree>
    <p:extLst>
      <p:ext uri="{BB962C8B-B14F-4D97-AF65-F5344CB8AC3E}">
        <p14:creationId xmlns:p14="http://schemas.microsoft.com/office/powerpoint/2010/main" val="10052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p:cTn id="25"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 calcmode="lin" valueType="num">
                                      <p:cBhvr>
                                        <p:cTn id="32"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Font typeface="Wingdings" pitchFamily="2" charset="2"/>
              <a:buChar char="v"/>
            </a:pPr>
            <a:r>
              <a:rPr lang="fr-FR" dirty="0" smtClean="0"/>
              <a:t>   </a:t>
            </a:r>
            <a:r>
              <a:rPr lang="fr-FR" sz="2400" dirty="0">
                <a:solidFill>
                  <a:schemeClr val="tx1">
                    <a:lumMod val="75000"/>
                    <a:lumOff val="25000"/>
                  </a:schemeClr>
                </a:solidFill>
                <a:latin typeface="Bell MT" pitchFamily="18" charset="0"/>
              </a:rPr>
              <a:t>Les </a:t>
            </a:r>
            <a:r>
              <a:rPr lang="fr-FR" sz="2400" dirty="0" smtClean="0">
                <a:solidFill>
                  <a:schemeClr val="tx1">
                    <a:lumMod val="75000"/>
                    <a:lumOff val="25000"/>
                  </a:schemeClr>
                </a:solidFill>
                <a:latin typeface="Bell MT" pitchFamily="18" charset="0"/>
              </a:rPr>
              <a:t>départements d’Omnidata :</a:t>
            </a:r>
          </a:p>
          <a:p>
            <a:pPr marL="0" indent="0">
              <a:buNone/>
            </a:pPr>
            <a:endParaRPr lang="fr-FR" sz="2400" dirty="0">
              <a:solidFill>
                <a:schemeClr val="tx1">
                  <a:lumMod val="75000"/>
                  <a:lumOff val="25000"/>
                </a:schemeClr>
              </a:solidFill>
              <a:latin typeface="Bell MT" pitchFamily="18" charset="0"/>
            </a:endParaRPr>
          </a:p>
          <a:p>
            <a:pPr marL="0" indent="0">
              <a:buNone/>
            </a:pPr>
            <a:endParaRPr lang="fr-FR" sz="2400" dirty="0">
              <a:solidFill>
                <a:schemeClr val="tx1">
                  <a:lumMod val="75000"/>
                  <a:lumOff val="25000"/>
                </a:schemeClr>
              </a:solidFill>
              <a:latin typeface="Bell MT"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605" y="2564904"/>
            <a:ext cx="7128792"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à coins arrondis 4"/>
          <p:cNvSpPr/>
          <p:nvPr/>
        </p:nvSpPr>
        <p:spPr>
          <a:xfrm>
            <a:off x="1979712" y="44624"/>
            <a:ext cx="1800200" cy="751242"/>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6" name="Rectangle à coins arrondis 5"/>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7" name="Rectangle à coins arrondis 6"/>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8" name="Rectangle à coins arrondis 7"/>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9" name="Rectangle à coins arrondis 8"/>
          <p:cNvSpPr/>
          <p:nvPr/>
        </p:nvSpPr>
        <p:spPr>
          <a:xfrm>
            <a:off x="107504"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rgbClr val="D00000"/>
                </a:solidFill>
                <a:latin typeface="Century" pitchFamily="18" charset="0"/>
                <a:cs typeface="Aharoni" pitchFamily="2" charset="-79"/>
              </a:rPr>
              <a:t>Contexte général </a:t>
            </a:r>
          </a:p>
        </p:txBody>
      </p:sp>
      <p:sp>
        <p:nvSpPr>
          <p:cNvPr id="10" name="Rectangle 9"/>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2" name="Rectangle 1"/>
          <p:cNvSpPr/>
          <p:nvPr/>
        </p:nvSpPr>
        <p:spPr>
          <a:xfrm>
            <a:off x="2879812" y="2564904"/>
            <a:ext cx="3204356" cy="504056"/>
          </a:xfrm>
          <a:prstGeom prst="rect">
            <a:avLst/>
          </a:prstGeom>
          <a:noFill/>
          <a:ln w="28575">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3419872" y="3068960"/>
            <a:ext cx="2376264" cy="1872208"/>
          </a:xfrm>
          <a:prstGeom prst="rect">
            <a:avLst/>
          </a:prstGeom>
          <a:noFill/>
          <a:ln w="28575">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907704" y="4941168"/>
            <a:ext cx="5112568" cy="432048"/>
          </a:xfrm>
          <a:prstGeom prst="rect">
            <a:avLst/>
          </a:prstGeom>
          <a:noFill/>
          <a:ln w="28575">
            <a:solidFill>
              <a:srgbClr val="ED1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690" y="2531182"/>
            <a:ext cx="403860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2462690" y="2531182"/>
            <a:ext cx="4038600" cy="571500"/>
          </a:xfrm>
          <a:prstGeom prst="rect">
            <a:avLst/>
          </a:prstGeom>
          <a:noFill/>
          <a:ln w="38100">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22"/>
          <p:cNvSpPr txBox="1"/>
          <p:nvPr/>
        </p:nvSpPr>
        <p:spPr>
          <a:xfrm>
            <a:off x="28759" y="883571"/>
            <a:ext cx="4959845" cy="83099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Organisme d’accueil </a:t>
            </a:r>
          </a:p>
          <a:p>
            <a:pPr algn="r"/>
            <a:r>
              <a:rPr lang="fr-FR" sz="2400" b="1" dirty="0" smtClean="0">
                <a:latin typeface="Garamond" pitchFamily="18" charset="0"/>
              </a:rPr>
              <a:t> </a:t>
            </a:r>
            <a:endParaRPr lang="fr-FR" sz="2400" b="1" dirty="0">
              <a:latin typeface="Garamond" pitchFamily="18" charset="0"/>
            </a:endParaRPr>
          </a:p>
        </p:txBody>
      </p:sp>
      <p:sp>
        <p:nvSpPr>
          <p:cNvPr id="15" name="Espace réservé du numéro de diapositive 14"/>
          <p:cNvSpPr>
            <a:spLocks noGrp="1"/>
          </p:cNvSpPr>
          <p:nvPr>
            <p:ph type="sldNum" sz="quarter" idx="12"/>
          </p:nvPr>
        </p:nvSpPr>
        <p:spPr/>
        <p:txBody>
          <a:bodyPr/>
          <a:lstStyle/>
          <a:p>
            <a:fld id="{C5C38CE2-D36F-4B9B-9204-BBE98EC52859}" type="slidenum">
              <a:rPr lang="fr-FR" smtClean="0"/>
              <a:t>6</a:t>
            </a:fld>
            <a:endParaRPr lang="fr-FR"/>
          </a:p>
        </p:txBody>
      </p:sp>
    </p:spTree>
    <p:extLst>
      <p:ext uri="{BB962C8B-B14F-4D97-AF65-F5344CB8AC3E}">
        <p14:creationId xmlns:p14="http://schemas.microsoft.com/office/powerpoint/2010/main" val="14997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75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par>
                                <p:cTn id="36" presetID="53" presetClass="entr" presetSubtype="16" fill="hold" nodeType="withEffect">
                                  <p:stCondLst>
                                    <p:cond delay="0"/>
                                  </p:stCondLst>
                                  <p:childTnLst>
                                    <p:set>
                                      <p:cBhvr>
                                        <p:cTn id="37" dur="1" fill="hold">
                                          <p:stCondLst>
                                            <p:cond delay="0"/>
                                          </p:stCondLst>
                                        </p:cTn>
                                        <p:tgtEl>
                                          <p:spTgt spid="1026"/>
                                        </p:tgtEl>
                                        <p:attrNameLst>
                                          <p:attrName>style.visibility</p:attrName>
                                        </p:attrNameLst>
                                      </p:cBhvr>
                                      <p:to>
                                        <p:strVal val="visible"/>
                                      </p:to>
                                    </p:set>
                                    <p:anim calcmode="lin" valueType="num">
                                      <p:cBhvr>
                                        <p:cTn id="38" dur="500" fill="hold"/>
                                        <p:tgtEl>
                                          <p:spTgt spid="1026"/>
                                        </p:tgtEl>
                                        <p:attrNameLst>
                                          <p:attrName>ppt_w</p:attrName>
                                        </p:attrNameLst>
                                      </p:cBhvr>
                                      <p:tavLst>
                                        <p:tav tm="0">
                                          <p:val>
                                            <p:fltVal val="0"/>
                                          </p:val>
                                        </p:tav>
                                        <p:tav tm="100000">
                                          <p:val>
                                            <p:strVal val="#ppt_w"/>
                                          </p:val>
                                        </p:tav>
                                      </p:tavLst>
                                    </p:anim>
                                    <p:anim calcmode="lin" valueType="num">
                                      <p:cBhvr>
                                        <p:cTn id="39" dur="500" fill="hold"/>
                                        <p:tgtEl>
                                          <p:spTgt spid="1026"/>
                                        </p:tgtEl>
                                        <p:attrNameLst>
                                          <p:attrName>ppt_h</p:attrName>
                                        </p:attrNameLst>
                                      </p:cBhvr>
                                      <p:tavLst>
                                        <p:tav tm="0">
                                          <p:val>
                                            <p:fltVal val="0"/>
                                          </p:val>
                                        </p:tav>
                                        <p:tav tm="100000">
                                          <p:val>
                                            <p:strVal val="#ppt_h"/>
                                          </p:val>
                                        </p:tav>
                                      </p:tavLst>
                                    </p:anim>
                                    <p:animEffect transition="in" filter="fade">
                                      <p:cBhvr>
                                        <p:cTn id="4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rgbClr val="D00000"/>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88968" y="908831"/>
            <a:ext cx="5629624"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Présentation du projet </a:t>
            </a:r>
            <a:endParaRPr lang="fr-FR" sz="2400" b="1" dirty="0">
              <a:latin typeface="Garamond" pitchFamily="18" charset="0"/>
            </a:endParaRPr>
          </a:p>
        </p:txBody>
      </p:sp>
      <p:sp>
        <p:nvSpPr>
          <p:cNvPr id="60" name="Rectangle 3"/>
          <p:cNvSpPr>
            <a:spLocks noChangeArrowheads="1"/>
          </p:cNvSpPr>
          <p:nvPr/>
        </p:nvSpPr>
        <p:spPr bwMode="auto">
          <a:xfrm>
            <a:off x="1752600" y="5570538"/>
            <a:ext cx="5715000" cy="533400"/>
          </a:xfrm>
          <a:prstGeom prst="rect">
            <a:avLst/>
          </a:prstGeom>
          <a:gradFill rotWithShape="1">
            <a:gsLst>
              <a:gs pos="0">
                <a:schemeClr val="bg1">
                  <a:alpha val="28000"/>
                </a:schemeClr>
              </a:gs>
              <a:gs pos="100000">
                <a:srgbClr val="993366">
                  <a:alpha val="29999"/>
                </a:srgbClr>
              </a:gs>
            </a:gsLst>
            <a:lin ang="0" scaled="1"/>
          </a:gradFill>
          <a:ln w="9525">
            <a:solidFill>
              <a:schemeClr val="folHlink"/>
            </a:solidFill>
            <a:prstDash val="dash"/>
            <a:miter lim="800000"/>
            <a:headEnd/>
            <a:tailEnd/>
          </a:ln>
        </p:spPr>
        <p:txBody>
          <a:bodyPr wrap="none" anchor="ctr"/>
          <a:lstStyle/>
          <a:p>
            <a:endParaRPr lang="fr-FR"/>
          </a:p>
        </p:txBody>
      </p:sp>
      <p:sp>
        <p:nvSpPr>
          <p:cNvPr id="61" name="AutoShape 5"/>
          <p:cNvSpPr>
            <a:spLocks noChangeArrowheads="1"/>
          </p:cNvSpPr>
          <p:nvPr/>
        </p:nvSpPr>
        <p:spPr bwMode="auto">
          <a:xfrm>
            <a:off x="6216650" y="2425700"/>
            <a:ext cx="1524000" cy="457200"/>
          </a:xfrm>
          <a:prstGeom prst="rightArrow">
            <a:avLst>
              <a:gd name="adj1" fmla="val 55556"/>
              <a:gd name="adj2" fmla="val 40741"/>
            </a:avLst>
          </a:prstGeom>
          <a:solidFill>
            <a:srgbClr val="993366">
              <a:alpha val="70195"/>
            </a:srgbClr>
          </a:solidFill>
          <a:ln w="9525" algn="ctr">
            <a:solidFill>
              <a:srgbClr val="333333"/>
            </a:solidFill>
            <a:miter lim="800000"/>
            <a:headEnd/>
            <a:tailEnd/>
          </a:ln>
        </p:spPr>
        <p:txBody>
          <a:bodyPr wrap="none" anchor="ctr"/>
          <a:lstStyle/>
          <a:p>
            <a:endParaRPr lang="fr-FR"/>
          </a:p>
        </p:txBody>
      </p:sp>
      <p:sp>
        <p:nvSpPr>
          <p:cNvPr id="62" name="Rectangle 6"/>
          <p:cNvSpPr>
            <a:spLocks noChangeArrowheads="1"/>
          </p:cNvSpPr>
          <p:nvPr/>
        </p:nvSpPr>
        <p:spPr bwMode="auto">
          <a:xfrm>
            <a:off x="3276600" y="1981200"/>
            <a:ext cx="4191000" cy="1570038"/>
          </a:xfrm>
          <a:prstGeom prst="rect">
            <a:avLst/>
          </a:prstGeom>
          <a:gradFill rotWithShape="1">
            <a:gsLst>
              <a:gs pos="0">
                <a:srgbClr val="993366">
                  <a:alpha val="29999"/>
                </a:srgbClr>
              </a:gs>
              <a:gs pos="100000">
                <a:schemeClr val="bg1">
                  <a:alpha val="28000"/>
                </a:schemeClr>
              </a:gs>
            </a:gsLst>
            <a:lin ang="0" scaled="1"/>
          </a:gradFill>
          <a:ln w="9525">
            <a:solidFill>
              <a:schemeClr val="folHlink"/>
            </a:solidFill>
            <a:prstDash val="dash"/>
            <a:miter lim="800000"/>
            <a:headEnd/>
            <a:tailEnd/>
          </a:ln>
        </p:spPr>
        <p:txBody>
          <a:bodyPr wrap="none" anchor="ctr"/>
          <a:lstStyle/>
          <a:p>
            <a:endParaRPr lang="fr-FR"/>
          </a:p>
        </p:txBody>
      </p:sp>
      <p:sp>
        <p:nvSpPr>
          <p:cNvPr id="63" name="Rectangle 7"/>
          <p:cNvSpPr>
            <a:spLocks noChangeArrowheads="1"/>
          </p:cNvSpPr>
          <p:nvPr/>
        </p:nvSpPr>
        <p:spPr bwMode="auto">
          <a:xfrm>
            <a:off x="1752600" y="1981200"/>
            <a:ext cx="1447800" cy="3538538"/>
          </a:xfrm>
          <a:prstGeom prst="rect">
            <a:avLst/>
          </a:prstGeom>
          <a:gradFill rotWithShape="1">
            <a:gsLst>
              <a:gs pos="0">
                <a:srgbClr val="993366">
                  <a:alpha val="29999"/>
                </a:srgbClr>
              </a:gs>
              <a:gs pos="100000">
                <a:schemeClr val="bg1">
                  <a:alpha val="28000"/>
                </a:schemeClr>
              </a:gs>
            </a:gsLst>
            <a:lin ang="0" scaled="1"/>
          </a:gradFill>
          <a:ln w="9525">
            <a:solidFill>
              <a:schemeClr val="folHlink"/>
            </a:solidFill>
            <a:prstDash val="dash"/>
            <a:miter lim="800000"/>
            <a:headEnd/>
            <a:tailEnd/>
          </a:ln>
        </p:spPr>
        <p:txBody>
          <a:bodyPr wrap="none" anchor="ctr"/>
          <a:lstStyle/>
          <a:p>
            <a:endParaRPr lang="fr-FR"/>
          </a:p>
        </p:txBody>
      </p:sp>
      <p:sp>
        <p:nvSpPr>
          <p:cNvPr id="64" name="Text Box 8"/>
          <p:cNvSpPr txBox="1">
            <a:spLocks noChangeArrowheads="1"/>
          </p:cNvSpPr>
          <p:nvPr/>
        </p:nvSpPr>
        <p:spPr bwMode="auto">
          <a:xfrm>
            <a:off x="4267200" y="1954213"/>
            <a:ext cx="1905000" cy="331787"/>
          </a:xfrm>
          <a:prstGeom prst="rect">
            <a:avLst/>
          </a:prstGeom>
          <a:solidFill>
            <a:srgbClr val="FF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r>
              <a:rPr lang="fr-FR" sz="1200" i="0" u="sng"/>
              <a:t>Contrôle + MAJ</a:t>
            </a:r>
            <a:endParaRPr lang="fr-FR" sz="1000" i="0">
              <a:latin typeface="Times New Roman" pitchFamily="18" charset="0"/>
            </a:endParaRPr>
          </a:p>
        </p:txBody>
      </p:sp>
      <p:sp>
        <p:nvSpPr>
          <p:cNvPr id="65" name="Rectangle 9"/>
          <p:cNvSpPr>
            <a:spLocks noChangeArrowheads="1"/>
          </p:cNvSpPr>
          <p:nvPr/>
        </p:nvSpPr>
        <p:spPr bwMode="auto">
          <a:xfrm>
            <a:off x="1752600" y="1481138"/>
            <a:ext cx="5715000" cy="423862"/>
          </a:xfrm>
          <a:prstGeom prst="rect">
            <a:avLst/>
          </a:prstGeom>
          <a:gradFill rotWithShape="1">
            <a:gsLst>
              <a:gs pos="0">
                <a:schemeClr val="bg1">
                  <a:alpha val="28000"/>
                </a:schemeClr>
              </a:gs>
              <a:gs pos="100000">
                <a:srgbClr val="993366">
                  <a:alpha val="29999"/>
                </a:srgbClr>
              </a:gs>
            </a:gsLst>
            <a:lin ang="0" scaled="1"/>
          </a:gradFill>
          <a:ln w="9525">
            <a:solidFill>
              <a:schemeClr val="folHlink"/>
            </a:solidFill>
            <a:prstDash val="dash"/>
            <a:miter lim="800000"/>
            <a:headEnd/>
            <a:tailEnd/>
          </a:ln>
        </p:spPr>
        <p:txBody>
          <a:bodyPr wrap="none" anchor="ctr"/>
          <a:lstStyle/>
          <a:p>
            <a:endParaRPr lang="fr-FR"/>
          </a:p>
        </p:txBody>
      </p:sp>
      <p:sp>
        <p:nvSpPr>
          <p:cNvPr id="66" name="Rectangle 10"/>
          <p:cNvSpPr>
            <a:spLocks noChangeArrowheads="1"/>
          </p:cNvSpPr>
          <p:nvPr/>
        </p:nvSpPr>
        <p:spPr bwMode="auto">
          <a:xfrm>
            <a:off x="3276600" y="3657600"/>
            <a:ext cx="4191000" cy="1862138"/>
          </a:xfrm>
          <a:prstGeom prst="rect">
            <a:avLst/>
          </a:prstGeom>
          <a:gradFill rotWithShape="1">
            <a:gsLst>
              <a:gs pos="0">
                <a:srgbClr val="993366">
                  <a:alpha val="29999"/>
                </a:srgbClr>
              </a:gs>
              <a:gs pos="100000">
                <a:schemeClr val="bg1">
                  <a:alpha val="28000"/>
                </a:schemeClr>
              </a:gs>
            </a:gsLst>
            <a:lin ang="0" scaled="1"/>
          </a:gradFill>
          <a:ln w="9525">
            <a:solidFill>
              <a:schemeClr val="folHlink"/>
            </a:solidFill>
            <a:prstDash val="dash"/>
            <a:miter lim="800000"/>
            <a:headEnd/>
            <a:tailEnd/>
          </a:ln>
        </p:spPr>
        <p:txBody>
          <a:bodyPr wrap="none" anchor="ctr"/>
          <a:lstStyle/>
          <a:p>
            <a:endParaRPr lang="fr-FR"/>
          </a:p>
        </p:txBody>
      </p:sp>
      <p:grpSp>
        <p:nvGrpSpPr>
          <p:cNvPr id="67" name="Group 11"/>
          <p:cNvGrpSpPr>
            <a:grpSpLocks/>
          </p:cNvGrpSpPr>
          <p:nvPr/>
        </p:nvGrpSpPr>
        <p:grpSpPr bwMode="auto">
          <a:xfrm>
            <a:off x="3530600" y="4114800"/>
            <a:ext cx="3175000" cy="1328738"/>
            <a:chOff x="6300" y="4137"/>
            <a:chExt cx="2637" cy="2340"/>
          </a:xfrm>
        </p:grpSpPr>
        <p:sp>
          <p:nvSpPr>
            <p:cNvPr id="68" name="Oval 12"/>
            <p:cNvSpPr>
              <a:spLocks noChangeArrowheads="1"/>
            </p:cNvSpPr>
            <p:nvPr/>
          </p:nvSpPr>
          <p:spPr bwMode="auto">
            <a:xfrm>
              <a:off x="6300" y="5935"/>
              <a:ext cx="2637" cy="542"/>
            </a:xfrm>
            <a:prstGeom prst="ellipse">
              <a:avLst/>
            </a:prstGeom>
            <a:gradFill rotWithShape="0">
              <a:gsLst>
                <a:gs pos="0">
                  <a:srgbClr val="990000"/>
                </a:gs>
                <a:gs pos="50000">
                  <a:srgbClr val="D69999"/>
                </a:gs>
                <a:gs pos="100000">
                  <a:srgbClr val="990000"/>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lIns="74612" tIns="36512" rIns="74612" bIns="36512" anchor="ctr"/>
            <a:lstStyle/>
            <a:p>
              <a:endParaRPr lang="fr-FR"/>
            </a:p>
          </p:txBody>
        </p:sp>
        <p:sp>
          <p:nvSpPr>
            <p:cNvPr id="69" name="Rectangle 13"/>
            <p:cNvSpPr>
              <a:spLocks noChangeArrowheads="1"/>
            </p:cNvSpPr>
            <p:nvPr/>
          </p:nvSpPr>
          <p:spPr bwMode="auto">
            <a:xfrm>
              <a:off x="6300" y="4397"/>
              <a:ext cx="2637" cy="1781"/>
            </a:xfrm>
            <a:prstGeom prst="rect">
              <a:avLst/>
            </a:prstGeom>
            <a:gradFill rotWithShape="0">
              <a:gsLst>
                <a:gs pos="0">
                  <a:srgbClr val="990000"/>
                </a:gs>
                <a:gs pos="50000">
                  <a:srgbClr val="990000">
                    <a:gamma/>
                    <a:tint val="40000"/>
                    <a:invGamma/>
                  </a:srgbClr>
                </a:gs>
                <a:gs pos="100000">
                  <a:srgbClr val="990000"/>
                </a:gs>
              </a:gsLst>
              <a:lin ang="0" scaled="1"/>
            </a:gradFill>
            <a:ln w="9525">
              <a:noFill/>
              <a:miter lim="800000"/>
              <a:headEnd/>
              <a:tailEnd/>
            </a:ln>
            <a:effectLst/>
          </p:spPr>
          <p:txBody>
            <a:bodyPr lIns="74612" tIns="36512" rIns="74612" bIns="36512" anchor="ctr"/>
            <a:lstStyle/>
            <a:p>
              <a:pPr algn="ctr">
                <a:defRPr/>
              </a:pPr>
              <a:endParaRPr lang="fr-FR" sz="1100" i="0">
                <a:solidFill>
                  <a:srgbClr val="500028"/>
                </a:solidFill>
                <a:effectLst>
                  <a:outerShdw blurRad="38100" dist="38100" dir="2700000" algn="tl">
                    <a:srgbClr val="000000"/>
                  </a:outerShdw>
                </a:effectLst>
                <a:latin typeface="Verdana" pitchFamily="34" charset="0"/>
              </a:endParaRPr>
            </a:p>
            <a:p>
              <a:pPr algn="ctr">
                <a:defRPr/>
              </a:pPr>
              <a:r>
                <a:rPr lang="fr-FR" sz="1100" i="0">
                  <a:solidFill>
                    <a:srgbClr val="500028"/>
                  </a:solidFill>
                  <a:latin typeface="Verdana" pitchFamily="34" charset="0"/>
                </a:rPr>
                <a:t>Base</a:t>
              </a:r>
              <a:r>
                <a:rPr lang="fr-FR" sz="1000" i="0">
                  <a:solidFill>
                    <a:srgbClr val="500028"/>
                  </a:solidFill>
                  <a:latin typeface="Verdana" pitchFamily="34" charset="0"/>
                </a:rPr>
                <a:t> de stockage :</a:t>
              </a:r>
            </a:p>
            <a:p>
              <a:pPr algn="ctr">
                <a:defRPr/>
              </a:pPr>
              <a:endParaRPr lang="fr-FR" sz="1000" i="0">
                <a:solidFill>
                  <a:srgbClr val="500028"/>
                </a:solidFill>
                <a:latin typeface="Verdana" pitchFamily="34" charset="0"/>
              </a:endParaRPr>
            </a:p>
            <a:p>
              <a:pPr algn="ctr">
                <a:defRPr/>
              </a:pPr>
              <a:r>
                <a:rPr lang="fr-FR" sz="1000" i="0">
                  <a:solidFill>
                    <a:srgbClr val="500028"/>
                  </a:solidFill>
                  <a:latin typeface="Verdana" pitchFamily="34" charset="0"/>
                </a:rPr>
                <a:t>Historique des déclarations</a:t>
              </a:r>
              <a:endParaRPr lang="fr-FR" sz="1000" i="0">
                <a:solidFill>
                  <a:srgbClr val="500028"/>
                </a:solidFill>
                <a:latin typeface="Times New Roman" pitchFamily="18" charset="0"/>
              </a:endParaRPr>
            </a:p>
          </p:txBody>
        </p:sp>
        <p:sp>
          <p:nvSpPr>
            <p:cNvPr id="70" name="Oval 14"/>
            <p:cNvSpPr>
              <a:spLocks noChangeArrowheads="1"/>
            </p:cNvSpPr>
            <p:nvPr/>
          </p:nvSpPr>
          <p:spPr bwMode="auto">
            <a:xfrm>
              <a:off x="6300" y="4137"/>
              <a:ext cx="2637" cy="542"/>
            </a:xfrm>
            <a:prstGeom prst="ellipse">
              <a:avLst/>
            </a:prstGeom>
            <a:gradFill rotWithShape="0">
              <a:gsLst>
                <a:gs pos="0">
                  <a:srgbClr val="990000"/>
                </a:gs>
                <a:gs pos="50000">
                  <a:srgbClr val="D69999"/>
                </a:gs>
                <a:gs pos="100000">
                  <a:srgbClr val="990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fr-FR"/>
            </a:p>
          </p:txBody>
        </p:sp>
      </p:grpSp>
      <p:grpSp>
        <p:nvGrpSpPr>
          <p:cNvPr id="71" name="Group 15"/>
          <p:cNvGrpSpPr>
            <a:grpSpLocks/>
          </p:cNvGrpSpPr>
          <p:nvPr/>
        </p:nvGrpSpPr>
        <p:grpSpPr bwMode="auto">
          <a:xfrm>
            <a:off x="4394200" y="2514600"/>
            <a:ext cx="1549400" cy="828675"/>
            <a:chOff x="3360" y="3360"/>
            <a:chExt cx="1018" cy="644"/>
          </a:xfrm>
        </p:grpSpPr>
        <p:sp>
          <p:nvSpPr>
            <p:cNvPr id="72" name="Oval 16"/>
            <p:cNvSpPr>
              <a:spLocks noChangeArrowheads="1"/>
            </p:cNvSpPr>
            <p:nvPr/>
          </p:nvSpPr>
          <p:spPr bwMode="auto">
            <a:xfrm>
              <a:off x="3360" y="3860"/>
              <a:ext cx="1012" cy="144"/>
            </a:xfrm>
            <a:prstGeom prst="ellipse">
              <a:avLst/>
            </a:prstGeom>
            <a:gradFill rotWithShape="0">
              <a:gsLst>
                <a:gs pos="0">
                  <a:srgbClr val="861448">
                    <a:alpha val="89999"/>
                  </a:srgbClr>
                </a:gs>
                <a:gs pos="50000">
                  <a:srgbClr val="861448">
                    <a:gamma/>
                    <a:tint val="40000"/>
                    <a:invGamma/>
                  </a:srgbClr>
                </a:gs>
                <a:gs pos="100000">
                  <a:srgbClr val="861448">
                    <a:alpha val="89999"/>
                  </a:srgbClr>
                </a:gs>
              </a:gsLst>
              <a:lin ang="0" scaled="1"/>
            </a:gradFill>
            <a:ln w="9525" algn="ctr">
              <a:solidFill>
                <a:srgbClr val="CC0000"/>
              </a:solidFill>
              <a:round/>
              <a:headEnd/>
              <a:tailEnd/>
            </a:ln>
            <a:effectLst/>
          </p:spPr>
          <p:txBody>
            <a:bodyPr lIns="74612" tIns="36512" rIns="74612" bIns="36512" anchor="ctr"/>
            <a:lstStyle/>
            <a:p>
              <a:pPr>
                <a:defRPr/>
              </a:pPr>
              <a:endParaRPr lang="fr-FR"/>
            </a:p>
          </p:txBody>
        </p:sp>
        <p:sp>
          <p:nvSpPr>
            <p:cNvPr id="73" name="Rectangle 17"/>
            <p:cNvSpPr>
              <a:spLocks noChangeArrowheads="1"/>
            </p:cNvSpPr>
            <p:nvPr/>
          </p:nvSpPr>
          <p:spPr bwMode="auto">
            <a:xfrm>
              <a:off x="3370" y="3450"/>
              <a:ext cx="998" cy="474"/>
            </a:xfrm>
            <a:prstGeom prst="rect">
              <a:avLst/>
            </a:prstGeom>
            <a:gradFill rotWithShape="0">
              <a:gsLst>
                <a:gs pos="0">
                  <a:srgbClr val="861448">
                    <a:alpha val="80000"/>
                  </a:srgbClr>
                </a:gs>
                <a:gs pos="50000">
                  <a:srgbClr val="861448">
                    <a:gamma/>
                    <a:tint val="40000"/>
                    <a:invGamma/>
                  </a:srgbClr>
                </a:gs>
                <a:gs pos="100000">
                  <a:srgbClr val="861448">
                    <a:alpha val="80000"/>
                  </a:srgbClr>
                </a:gs>
              </a:gsLst>
              <a:lin ang="0" scaled="1"/>
            </a:gradFill>
            <a:ln w="9525" algn="ctr">
              <a:noFill/>
              <a:miter lim="800000"/>
              <a:headEnd/>
              <a:tailEnd/>
            </a:ln>
            <a:effectLst/>
          </p:spPr>
          <p:txBody>
            <a:bodyPr lIns="74612" tIns="36512" rIns="74612" bIns="36512" anchor="ctr"/>
            <a:lstStyle/>
            <a:p>
              <a:pPr algn="ctr">
                <a:defRPr/>
              </a:pPr>
              <a:endParaRPr lang="fr-FR" sz="1100" i="0" dirty="0">
                <a:solidFill>
                  <a:srgbClr val="500028"/>
                </a:solidFill>
                <a:latin typeface="Verdana" pitchFamily="34" charset="0"/>
              </a:endParaRPr>
            </a:p>
            <a:p>
              <a:pPr algn="ctr">
                <a:defRPr/>
              </a:pPr>
              <a:r>
                <a:rPr lang="fr-FR" sz="1100" i="0" dirty="0">
                  <a:solidFill>
                    <a:srgbClr val="500028"/>
                  </a:solidFill>
                  <a:latin typeface="Verdana" pitchFamily="34" charset="0"/>
                </a:rPr>
                <a:t>Base de traitement</a:t>
              </a:r>
            </a:p>
          </p:txBody>
        </p:sp>
        <p:sp>
          <p:nvSpPr>
            <p:cNvPr id="74" name="Oval 18"/>
            <p:cNvSpPr>
              <a:spLocks noChangeArrowheads="1"/>
            </p:cNvSpPr>
            <p:nvPr/>
          </p:nvSpPr>
          <p:spPr bwMode="auto">
            <a:xfrm>
              <a:off x="3366" y="3360"/>
              <a:ext cx="1012" cy="144"/>
            </a:xfrm>
            <a:prstGeom prst="ellipse">
              <a:avLst/>
            </a:prstGeom>
            <a:gradFill rotWithShape="0">
              <a:gsLst>
                <a:gs pos="0">
                  <a:srgbClr val="861448">
                    <a:alpha val="89999"/>
                  </a:srgbClr>
                </a:gs>
                <a:gs pos="50000">
                  <a:srgbClr val="861448">
                    <a:gamma/>
                    <a:tint val="40000"/>
                    <a:invGamma/>
                  </a:srgbClr>
                </a:gs>
                <a:gs pos="100000">
                  <a:srgbClr val="861448">
                    <a:alpha val="89999"/>
                  </a:srgbClr>
                </a:gs>
              </a:gsLst>
              <a:lin ang="18900000" scaled="1"/>
            </a:gradFill>
            <a:ln w="9525" algn="ctr">
              <a:solidFill>
                <a:srgbClr val="CC0000"/>
              </a:solidFill>
              <a:round/>
              <a:headEnd/>
              <a:tailEnd/>
            </a:ln>
            <a:effectLst/>
          </p:spPr>
          <p:txBody>
            <a:bodyPr lIns="74612" tIns="36512" rIns="74612" bIns="36512" anchor="ctr"/>
            <a:lstStyle/>
            <a:p>
              <a:pPr>
                <a:defRPr/>
              </a:pPr>
              <a:endParaRPr lang="fr-FR"/>
            </a:p>
          </p:txBody>
        </p:sp>
      </p:grpSp>
      <p:grpSp>
        <p:nvGrpSpPr>
          <p:cNvPr id="75" name="Group 20"/>
          <p:cNvGrpSpPr>
            <a:grpSpLocks/>
          </p:cNvGrpSpPr>
          <p:nvPr/>
        </p:nvGrpSpPr>
        <p:grpSpPr bwMode="auto">
          <a:xfrm>
            <a:off x="1965325" y="2133600"/>
            <a:ext cx="933450" cy="914400"/>
            <a:chOff x="1632" y="1248"/>
            <a:chExt cx="2682" cy="2286"/>
          </a:xfrm>
        </p:grpSpPr>
        <p:sp>
          <p:nvSpPr>
            <p:cNvPr id="7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5"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a:p>
          </p:txBody>
        </p:sp>
        <p:sp>
          <p:nvSpPr>
            <p:cNvPr id="77" name="AutoShape 22"/>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5"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a:p>
          </p:txBody>
        </p:sp>
        <p:sp>
          <p:nvSpPr>
            <p:cNvPr id="78" name="AutoShape 23"/>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5"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a:p>
          </p:txBody>
        </p:sp>
      </p:grpSp>
      <p:sp>
        <p:nvSpPr>
          <p:cNvPr id="79" name="AutoShape 25"/>
          <p:cNvSpPr>
            <a:spLocks noChangeArrowheads="1"/>
          </p:cNvSpPr>
          <p:nvPr/>
        </p:nvSpPr>
        <p:spPr bwMode="auto">
          <a:xfrm>
            <a:off x="304800" y="2547938"/>
            <a:ext cx="1022350" cy="746125"/>
          </a:xfrm>
          <a:prstGeom prst="flowChartMagneticDisk">
            <a:avLst/>
          </a:prstGeom>
          <a:solidFill>
            <a:srgbClr val="C0C0C0"/>
          </a:solidFill>
          <a:ln w="9525">
            <a:solidFill>
              <a:schemeClr val="tx1"/>
            </a:solidFill>
            <a:prstDash val="dash"/>
            <a:round/>
            <a:headEnd/>
            <a:tailEnd/>
          </a:ln>
        </p:spPr>
        <p:txBody>
          <a:bodyPr wrap="none" anchor="ctr"/>
          <a:lstStyle/>
          <a:p>
            <a:pPr algn="ctr"/>
            <a:r>
              <a:rPr lang="fr-FR" sz="1200" i="0"/>
              <a:t>Réferentiel</a:t>
            </a:r>
            <a:br>
              <a:rPr lang="fr-FR" sz="1200" i="0"/>
            </a:br>
            <a:r>
              <a:rPr lang="fr-FR" sz="1200" i="0"/>
              <a:t> Tiers</a:t>
            </a:r>
          </a:p>
        </p:txBody>
      </p:sp>
      <p:grpSp>
        <p:nvGrpSpPr>
          <p:cNvPr id="80" name="Group 26"/>
          <p:cNvGrpSpPr>
            <a:grpSpLocks/>
          </p:cNvGrpSpPr>
          <p:nvPr/>
        </p:nvGrpSpPr>
        <p:grpSpPr bwMode="auto">
          <a:xfrm>
            <a:off x="2514600" y="1447800"/>
            <a:ext cx="609600" cy="477838"/>
            <a:chOff x="3887" y="1320"/>
            <a:chExt cx="885" cy="783"/>
          </a:xfrm>
        </p:grpSpPr>
        <p:sp>
          <p:nvSpPr>
            <p:cNvPr id="81" name="Freeform 27"/>
            <p:cNvSpPr>
              <a:spLocks/>
            </p:cNvSpPr>
            <p:nvPr/>
          </p:nvSpPr>
          <p:spPr bwMode="auto">
            <a:xfrm>
              <a:off x="3887" y="1640"/>
              <a:ext cx="565" cy="463"/>
            </a:xfrm>
            <a:custGeom>
              <a:avLst/>
              <a:gdLst>
                <a:gd name="T0" fmla="*/ 564 w 565"/>
                <a:gd name="T1" fmla="*/ 396 h 463"/>
                <a:gd name="T2" fmla="*/ 435 w 565"/>
                <a:gd name="T3" fmla="*/ 462 h 463"/>
                <a:gd name="T4" fmla="*/ 157 w 565"/>
                <a:gd name="T5" fmla="*/ 332 h 463"/>
                <a:gd name="T6" fmla="*/ 0 w 565"/>
                <a:gd name="T7" fmla="*/ 212 h 463"/>
                <a:gd name="T8" fmla="*/ 430 w 565"/>
                <a:gd name="T9" fmla="*/ 0 h 463"/>
                <a:gd name="T10" fmla="*/ 564 w 565"/>
                <a:gd name="T11" fmla="*/ 396 h 463"/>
                <a:gd name="T12" fmla="*/ 0 60000 65536"/>
                <a:gd name="T13" fmla="*/ 0 60000 65536"/>
                <a:gd name="T14" fmla="*/ 0 60000 65536"/>
                <a:gd name="T15" fmla="*/ 0 60000 65536"/>
                <a:gd name="T16" fmla="*/ 0 60000 65536"/>
                <a:gd name="T17" fmla="*/ 0 60000 65536"/>
                <a:gd name="T18" fmla="*/ 0 w 565"/>
                <a:gd name="T19" fmla="*/ 0 h 463"/>
                <a:gd name="T20" fmla="*/ 565 w 565"/>
                <a:gd name="T21" fmla="*/ 463 h 463"/>
              </a:gdLst>
              <a:ahLst/>
              <a:cxnLst>
                <a:cxn ang="T12">
                  <a:pos x="T0" y="T1"/>
                </a:cxn>
                <a:cxn ang="T13">
                  <a:pos x="T2" y="T3"/>
                </a:cxn>
                <a:cxn ang="T14">
                  <a:pos x="T4" y="T5"/>
                </a:cxn>
                <a:cxn ang="T15">
                  <a:pos x="T6" y="T7"/>
                </a:cxn>
                <a:cxn ang="T16">
                  <a:pos x="T8" y="T9"/>
                </a:cxn>
                <a:cxn ang="T17">
                  <a:pos x="T10" y="T11"/>
                </a:cxn>
              </a:cxnLst>
              <a:rect l="T18" t="T19" r="T20" b="T21"/>
              <a:pathLst>
                <a:path w="565" h="463">
                  <a:moveTo>
                    <a:pt x="564" y="396"/>
                  </a:moveTo>
                  <a:lnTo>
                    <a:pt x="435" y="462"/>
                  </a:lnTo>
                  <a:lnTo>
                    <a:pt x="157" y="332"/>
                  </a:lnTo>
                  <a:lnTo>
                    <a:pt x="0" y="212"/>
                  </a:lnTo>
                  <a:lnTo>
                    <a:pt x="430" y="0"/>
                  </a:lnTo>
                  <a:lnTo>
                    <a:pt x="564" y="39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82" name="Freeform 28"/>
            <p:cNvSpPr>
              <a:spLocks/>
            </p:cNvSpPr>
            <p:nvPr/>
          </p:nvSpPr>
          <p:spPr bwMode="auto">
            <a:xfrm>
              <a:off x="4238" y="1807"/>
              <a:ext cx="219" cy="236"/>
            </a:xfrm>
            <a:custGeom>
              <a:avLst/>
              <a:gdLst>
                <a:gd name="T0" fmla="*/ 0 w 219"/>
                <a:gd name="T1" fmla="*/ 0 h 236"/>
                <a:gd name="T2" fmla="*/ 0 w 219"/>
                <a:gd name="T3" fmla="*/ 102 h 236"/>
                <a:gd name="T4" fmla="*/ 218 w 219"/>
                <a:gd name="T5" fmla="*/ 235 h 236"/>
                <a:gd name="T6" fmla="*/ 218 w 219"/>
                <a:gd name="T7" fmla="*/ 127 h 236"/>
                <a:gd name="T8" fmla="*/ 0 w 219"/>
                <a:gd name="T9" fmla="*/ 0 h 236"/>
                <a:gd name="T10" fmla="*/ 0 60000 65536"/>
                <a:gd name="T11" fmla="*/ 0 60000 65536"/>
                <a:gd name="T12" fmla="*/ 0 60000 65536"/>
                <a:gd name="T13" fmla="*/ 0 60000 65536"/>
                <a:gd name="T14" fmla="*/ 0 60000 65536"/>
                <a:gd name="T15" fmla="*/ 0 w 219"/>
                <a:gd name="T16" fmla="*/ 0 h 236"/>
                <a:gd name="T17" fmla="*/ 219 w 219"/>
                <a:gd name="T18" fmla="*/ 236 h 236"/>
              </a:gdLst>
              <a:ahLst/>
              <a:cxnLst>
                <a:cxn ang="T10">
                  <a:pos x="T0" y="T1"/>
                </a:cxn>
                <a:cxn ang="T11">
                  <a:pos x="T2" y="T3"/>
                </a:cxn>
                <a:cxn ang="T12">
                  <a:pos x="T4" y="T5"/>
                </a:cxn>
                <a:cxn ang="T13">
                  <a:pos x="T6" y="T7"/>
                </a:cxn>
                <a:cxn ang="T14">
                  <a:pos x="T8" y="T9"/>
                </a:cxn>
              </a:cxnLst>
              <a:rect l="T15" t="T16" r="T17" b="T18"/>
              <a:pathLst>
                <a:path w="219" h="236">
                  <a:moveTo>
                    <a:pt x="0" y="0"/>
                  </a:moveTo>
                  <a:lnTo>
                    <a:pt x="0" y="102"/>
                  </a:lnTo>
                  <a:lnTo>
                    <a:pt x="218" y="235"/>
                  </a:lnTo>
                  <a:lnTo>
                    <a:pt x="218" y="127"/>
                  </a:lnTo>
                  <a:lnTo>
                    <a:pt x="0" y="0"/>
                  </a:lnTo>
                </a:path>
              </a:pathLst>
            </a:custGeom>
            <a:solidFill>
              <a:srgbClr val="67676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83" name="Freeform 29"/>
            <p:cNvSpPr>
              <a:spLocks/>
            </p:cNvSpPr>
            <p:nvPr/>
          </p:nvSpPr>
          <p:spPr bwMode="auto">
            <a:xfrm>
              <a:off x="4452" y="1720"/>
              <a:ext cx="313" cy="322"/>
            </a:xfrm>
            <a:custGeom>
              <a:avLst/>
              <a:gdLst>
                <a:gd name="T0" fmla="*/ 3 w 313"/>
                <a:gd name="T1" fmla="*/ 321 h 322"/>
                <a:gd name="T2" fmla="*/ 312 w 313"/>
                <a:gd name="T3" fmla="*/ 110 h 322"/>
                <a:gd name="T4" fmla="*/ 312 w 313"/>
                <a:gd name="T5" fmla="*/ 0 h 322"/>
                <a:gd name="T6" fmla="*/ 0 w 313"/>
                <a:gd name="T7" fmla="*/ 220 h 322"/>
                <a:gd name="T8" fmla="*/ 3 w 313"/>
                <a:gd name="T9" fmla="*/ 321 h 322"/>
                <a:gd name="T10" fmla="*/ 0 60000 65536"/>
                <a:gd name="T11" fmla="*/ 0 60000 65536"/>
                <a:gd name="T12" fmla="*/ 0 60000 65536"/>
                <a:gd name="T13" fmla="*/ 0 60000 65536"/>
                <a:gd name="T14" fmla="*/ 0 60000 65536"/>
                <a:gd name="T15" fmla="*/ 0 w 313"/>
                <a:gd name="T16" fmla="*/ 0 h 322"/>
                <a:gd name="T17" fmla="*/ 313 w 313"/>
                <a:gd name="T18" fmla="*/ 322 h 322"/>
              </a:gdLst>
              <a:ahLst/>
              <a:cxnLst>
                <a:cxn ang="T10">
                  <a:pos x="T0" y="T1"/>
                </a:cxn>
                <a:cxn ang="T11">
                  <a:pos x="T2" y="T3"/>
                </a:cxn>
                <a:cxn ang="T12">
                  <a:pos x="T4" y="T5"/>
                </a:cxn>
                <a:cxn ang="T13">
                  <a:pos x="T6" y="T7"/>
                </a:cxn>
                <a:cxn ang="T14">
                  <a:pos x="T8" y="T9"/>
                </a:cxn>
              </a:cxnLst>
              <a:rect l="T15" t="T16" r="T17" b="T18"/>
              <a:pathLst>
                <a:path w="313" h="322">
                  <a:moveTo>
                    <a:pt x="3" y="321"/>
                  </a:moveTo>
                  <a:lnTo>
                    <a:pt x="312" y="110"/>
                  </a:lnTo>
                  <a:lnTo>
                    <a:pt x="312" y="0"/>
                  </a:lnTo>
                  <a:lnTo>
                    <a:pt x="0" y="220"/>
                  </a:lnTo>
                  <a:lnTo>
                    <a:pt x="3" y="32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84" name="Freeform 30"/>
            <p:cNvSpPr>
              <a:spLocks/>
            </p:cNvSpPr>
            <p:nvPr/>
          </p:nvSpPr>
          <p:spPr bwMode="auto">
            <a:xfrm>
              <a:off x="4235" y="1595"/>
              <a:ext cx="537" cy="338"/>
            </a:xfrm>
            <a:custGeom>
              <a:avLst/>
              <a:gdLst>
                <a:gd name="T0" fmla="*/ 0 w 537"/>
                <a:gd name="T1" fmla="*/ 208 h 338"/>
                <a:gd name="T2" fmla="*/ 316 w 537"/>
                <a:gd name="T3" fmla="*/ 0 h 338"/>
                <a:gd name="T4" fmla="*/ 536 w 537"/>
                <a:gd name="T5" fmla="*/ 125 h 338"/>
                <a:gd name="T6" fmla="*/ 220 w 537"/>
                <a:gd name="T7" fmla="*/ 337 h 338"/>
                <a:gd name="T8" fmla="*/ 0 w 537"/>
                <a:gd name="T9" fmla="*/ 208 h 338"/>
                <a:gd name="T10" fmla="*/ 0 60000 65536"/>
                <a:gd name="T11" fmla="*/ 0 60000 65536"/>
                <a:gd name="T12" fmla="*/ 0 60000 65536"/>
                <a:gd name="T13" fmla="*/ 0 60000 65536"/>
                <a:gd name="T14" fmla="*/ 0 60000 65536"/>
                <a:gd name="T15" fmla="*/ 0 w 537"/>
                <a:gd name="T16" fmla="*/ 0 h 338"/>
                <a:gd name="T17" fmla="*/ 537 w 537"/>
                <a:gd name="T18" fmla="*/ 338 h 338"/>
              </a:gdLst>
              <a:ahLst/>
              <a:cxnLst>
                <a:cxn ang="T10">
                  <a:pos x="T0" y="T1"/>
                </a:cxn>
                <a:cxn ang="T11">
                  <a:pos x="T2" y="T3"/>
                </a:cxn>
                <a:cxn ang="T12">
                  <a:pos x="T4" y="T5"/>
                </a:cxn>
                <a:cxn ang="T13">
                  <a:pos x="T6" y="T7"/>
                </a:cxn>
                <a:cxn ang="T14">
                  <a:pos x="T8" y="T9"/>
                </a:cxn>
              </a:cxnLst>
              <a:rect l="T15" t="T16" r="T17" b="T18"/>
              <a:pathLst>
                <a:path w="537" h="338">
                  <a:moveTo>
                    <a:pt x="0" y="208"/>
                  </a:moveTo>
                  <a:lnTo>
                    <a:pt x="316" y="0"/>
                  </a:lnTo>
                  <a:lnTo>
                    <a:pt x="536" y="125"/>
                  </a:lnTo>
                  <a:lnTo>
                    <a:pt x="220" y="337"/>
                  </a:lnTo>
                  <a:lnTo>
                    <a:pt x="0" y="208"/>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85" name="Freeform 31"/>
            <p:cNvSpPr>
              <a:spLocks/>
            </p:cNvSpPr>
            <p:nvPr/>
          </p:nvSpPr>
          <p:spPr bwMode="auto">
            <a:xfrm>
              <a:off x="4246" y="1320"/>
              <a:ext cx="485" cy="319"/>
            </a:xfrm>
            <a:custGeom>
              <a:avLst/>
              <a:gdLst>
                <a:gd name="T0" fmla="*/ 0 w 485"/>
                <a:gd name="T1" fmla="*/ 157 h 319"/>
                <a:gd name="T2" fmla="*/ 99 w 485"/>
                <a:gd name="T3" fmla="*/ 217 h 319"/>
                <a:gd name="T4" fmla="*/ 71 w 485"/>
                <a:gd name="T5" fmla="*/ 239 h 319"/>
                <a:gd name="T6" fmla="*/ 198 w 485"/>
                <a:gd name="T7" fmla="*/ 318 h 319"/>
                <a:gd name="T8" fmla="*/ 484 w 485"/>
                <a:gd name="T9" fmla="*/ 104 h 319"/>
                <a:gd name="T10" fmla="*/ 367 w 485"/>
                <a:gd name="T11" fmla="*/ 41 h 319"/>
                <a:gd name="T12" fmla="*/ 343 w 485"/>
                <a:gd name="T13" fmla="*/ 57 h 319"/>
                <a:gd name="T14" fmla="*/ 230 w 485"/>
                <a:gd name="T15" fmla="*/ 0 h 319"/>
                <a:gd name="T16" fmla="*/ 0 w 485"/>
                <a:gd name="T17" fmla="*/ 157 h 3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5"/>
                <a:gd name="T28" fmla="*/ 0 h 319"/>
                <a:gd name="T29" fmla="*/ 485 w 485"/>
                <a:gd name="T30" fmla="*/ 319 h 3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5" h="319">
                  <a:moveTo>
                    <a:pt x="0" y="157"/>
                  </a:moveTo>
                  <a:lnTo>
                    <a:pt x="99" y="217"/>
                  </a:lnTo>
                  <a:lnTo>
                    <a:pt x="71" y="239"/>
                  </a:lnTo>
                  <a:lnTo>
                    <a:pt x="198" y="318"/>
                  </a:lnTo>
                  <a:lnTo>
                    <a:pt x="484" y="104"/>
                  </a:lnTo>
                  <a:lnTo>
                    <a:pt x="367" y="41"/>
                  </a:lnTo>
                  <a:lnTo>
                    <a:pt x="343" y="57"/>
                  </a:lnTo>
                  <a:lnTo>
                    <a:pt x="230" y="0"/>
                  </a:lnTo>
                  <a:lnTo>
                    <a:pt x="0" y="157"/>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86" name="Freeform 32"/>
            <p:cNvSpPr>
              <a:spLocks/>
            </p:cNvSpPr>
            <p:nvPr/>
          </p:nvSpPr>
          <p:spPr bwMode="auto">
            <a:xfrm>
              <a:off x="4246" y="1470"/>
              <a:ext cx="217" cy="383"/>
            </a:xfrm>
            <a:custGeom>
              <a:avLst/>
              <a:gdLst>
                <a:gd name="T0" fmla="*/ 4 w 217"/>
                <a:gd name="T1" fmla="*/ 0 h 383"/>
                <a:gd name="T2" fmla="*/ 0 w 217"/>
                <a:gd name="T3" fmla="*/ 182 h 383"/>
                <a:gd name="T4" fmla="*/ 74 w 217"/>
                <a:gd name="T5" fmla="*/ 272 h 383"/>
                <a:gd name="T6" fmla="*/ 74 w 217"/>
                <a:gd name="T7" fmla="*/ 298 h 383"/>
                <a:gd name="T8" fmla="*/ 211 w 217"/>
                <a:gd name="T9" fmla="*/ 382 h 383"/>
                <a:gd name="T10" fmla="*/ 216 w 217"/>
                <a:gd name="T11" fmla="*/ 154 h 383"/>
                <a:gd name="T12" fmla="*/ 81 w 217"/>
                <a:gd name="T13" fmla="*/ 94 h 383"/>
                <a:gd name="T14" fmla="*/ 103 w 217"/>
                <a:gd name="T15" fmla="*/ 72 h 383"/>
                <a:gd name="T16" fmla="*/ 4 w 217"/>
                <a:gd name="T17" fmla="*/ 0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7"/>
                <a:gd name="T28" fmla="*/ 0 h 383"/>
                <a:gd name="T29" fmla="*/ 217 w 21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7" h="383">
                  <a:moveTo>
                    <a:pt x="4" y="0"/>
                  </a:moveTo>
                  <a:lnTo>
                    <a:pt x="0" y="182"/>
                  </a:lnTo>
                  <a:lnTo>
                    <a:pt x="74" y="272"/>
                  </a:lnTo>
                  <a:lnTo>
                    <a:pt x="74" y="298"/>
                  </a:lnTo>
                  <a:lnTo>
                    <a:pt x="211" y="382"/>
                  </a:lnTo>
                  <a:lnTo>
                    <a:pt x="216" y="154"/>
                  </a:lnTo>
                  <a:lnTo>
                    <a:pt x="81" y="94"/>
                  </a:lnTo>
                  <a:lnTo>
                    <a:pt x="103" y="72"/>
                  </a:lnTo>
                  <a:lnTo>
                    <a:pt x="4" y="0"/>
                  </a:lnTo>
                </a:path>
              </a:pathLst>
            </a:custGeom>
            <a:solidFill>
              <a:srgbClr val="676767"/>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87" name="Freeform 33"/>
            <p:cNvSpPr>
              <a:spLocks/>
            </p:cNvSpPr>
            <p:nvPr/>
          </p:nvSpPr>
          <p:spPr bwMode="auto">
            <a:xfrm>
              <a:off x="4461" y="1418"/>
              <a:ext cx="265" cy="435"/>
            </a:xfrm>
            <a:custGeom>
              <a:avLst/>
              <a:gdLst>
                <a:gd name="T0" fmla="*/ 264 w 265"/>
                <a:gd name="T1" fmla="*/ 0 h 435"/>
                <a:gd name="T2" fmla="*/ 264 w 265"/>
                <a:gd name="T3" fmla="*/ 244 h 435"/>
                <a:gd name="T4" fmla="*/ 0 w 265"/>
                <a:gd name="T5" fmla="*/ 434 h 435"/>
                <a:gd name="T6" fmla="*/ 0 w 265"/>
                <a:gd name="T7" fmla="*/ 206 h 435"/>
                <a:gd name="T8" fmla="*/ 264 w 265"/>
                <a:gd name="T9" fmla="*/ 0 h 435"/>
                <a:gd name="T10" fmla="*/ 0 60000 65536"/>
                <a:gd name="T11" fmla="*/ 0 60000 65536"/>
                <a:gd name="T12" fmla="*/ 0 60000 65536"/>
                <a:gd name="T13" fmla="*/ 0 60000 65536"/>
                <a:gd name="T14" fmla="*/ 0 60000 65536"/>
                <a:gd name="T15" fmla="*/ 0 w 265"/>
                <a:gd name="T16" fmla="*/ 0 h 435"/>
                <a:gd name="T17" fmla="*/ 265 w 265"/>
                <a:gd name="T18" fmla="*/ 435 h 435"/>
              </a:gdLst>
              <a:ahLst/>
              <a:cxnLst>
                <a:cxn ang="T10">
                  <a:pos x="T0" y="T1"/>
                </a:cxn>
                <a:cxn ang="T11">
                  <a:pos x="T2" y="T3"/>
                </a:cxn>
                <a:cxn ang="T12">
                  <a:pos x="T4" y="T5"/>
                </a:cxn>
                <a:cxn ang="T13">
                  <a:pos x="T6" y="T7"/>
                </a:cxn>
                <a:cxn ang="T14">
                  <a:pos x="T8" y="T9"/>
                </a:cxn>
              </a:cxnLst>
              <a:rect l="T15" t="T16" r="T17" b="T18"/>
              <a:pathLst>
                <a:path w="265" h="435">
                  <a:moveTo>
                    <a:pt x="264" y="0"/>
                  </a:moveTo>
                  <a:lnTo>
                    <a:pt x="264" y="244"/>
                  </a:lnTo>
                  <a:lnTo>
                    <a:pt x="0" y="434"/>
                  </a:lnTo>
                  <a:lnTo>
                    <a:pt x="0" y="206"/>
                  </a:lnTo>
                  <a:lnTo>
                    <a:pt x="26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88" name="Freeform 34"/>
            <p:cNvSpPr>
              <a:spLocks/>
            </p:cNvSpPr>
            <p:nvPr/>
          </p:nvSpPr>
          <p:spPr bwMode="auto">
            <a:xfrm>
              <a:off x="4497" y="1479"/>
              <a:ext cx="197" cy="305"/>
            </a:xfrm>
            <a:custGeom>
              <a:avLst/>
              <a:gdLst>
                <a:gd name="T0" fmla="*/ 196 w 197"/>
                <a:gd name="T1" fmla="*/ 0 h 305"/>
                <a:gd name="T2" fmla="*/ 196 w 197"/>
                <a:gd name="T3" fmla="*/ 167 h 305"/>
                <a:gd name="T4" fmla="*/ 0 w 197"/>
                <a:gd name="T5" fmla="*/ 304 h 305"/>
                <a:gd name="T6" fmla="*/ 0 w 197"/>
                <a:gd name="T7" fmla="*/ 155 h 305"/>
                <a:gd name="T8" fmla="*/ 196 w 197"/>
                <a:gd name="T9" fmla="*/ 0 h 305"/>
                <a:gd name="T10" fmla="*/ 0 60000 65536"/>
                <a:gd name="T11" fmla="*/ 0 60000 65536"/>
                <a:gd name="T12" fmla="*/ 0 60000 65536"/>
                <a:gd name="T13" fmla="*/ 0 60000 65536"/>
                <a:gd name="T14" fmla="*/ 0 60000 65536"/>
                <a:gd name="T15" fmla="*/ 0 w 197"/>
                <a:gd name="T16" fmla="*/ 0 h 305"/>
                <a:gd name="T17" fmla="*/ 197 w 197"/>
                <a:gd name="T18" fmla="*/ 305 h 305"/>
              </a:gdLst>
              <a:ahLst/>
              <a:cxnLst>
                <a:cxn ang="T10">
                  <a:pos x="T0" y="T1"/>
                </a:cxn>
                <a:cxn ang="T11">
                  <a:pos x="T2" y="T3"/>
                </a:cxn>
                <a:cxn ang="T12">
                  <a:pos x="T4" y="T5"/>
                </a:cxn>
                <a:cxn ang="T13">
                  <a:pos x="T6" y="T7"/>
                </a:cxn>
                <a:cxn ang="T14">
                  <a:pos x="T8" y="T9"/>
                </a:cxn>
              </a:cxnLst>
              <a:rect l="T15" t="T16" r="T17" b="T18"/>
              <a:pathLst>
                <a:path w="197" h="305">
                  <a:moveTo>
                    <a:pt x="196" y="0"/>
                  </a:moveTo>
                  <a:lnTo>
                    <a:pt x="196" y="167"/>
                  </a:lnTo>
                  <a:lnTo>
                    <a:pt x="0" y="304"/>
                  </a:lnTo>
                  <a:lnTo>
                    <a:pt x="0" y="155"/>
                  </a:lnTo>
                  <a:lnTo>
                    <a:pt x="196" y="0"/>
                  </a:lnTo>
                </a:path>
              </a:pathLst>
            </a:custGeom>
            <a:gradFill rotWithShape="0">
              <a:gsLst>
                <a:gs pos="0">
                  <a:srgbClr val="CC0066"/>
                </a:gs>
                <a:gs pos="100000">
                  <a:srgbClr val="000000"/>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89" name="Freeform 35"/>
            <p:cNvSpPr>
              <a:spLocks/>
            </p:cNvSpPr>
            <p:nvPr/>
          </p:nvSpPr>
          <p:spPr bwMode="auto">
            <a:xfrm>
              <a:off x="4498" y="1485"/>
              <a:ext cx="196" cy="299"/>
            </a:xfrm>
            <a:custGeom>
              <a:avLst/>
              <a:gdLst>
                <a:gd name="T0" fmla="*/ 195 w 196"/>
                <a:gd name="T1" fmla="*/ 0 h 299"/>
                <a:gd name="T2" fmla="*/ 195 w 196"/>
                <a:gd name="T3" fmla="*/ 167 h 299"/>
                <a:gd name="T4" fmla="*/ 0 w 196"/>
                <a:gd name="T5" fmla="*/ 298 h 299"/>
                <a:gd name="T6" fmla="*/ 0 60000 65536"/>
                <a:gd name="T7" fmla="*/ 0 60000 65536"/>
                <a:gd name="T8" fmla="*/ 0 60000 65536"/>
                <a:gd name="T9" fmla="*/ 0 w 196"/>
                <a:gd name="T10" fmla="*/ 0 h 299"/>
                <a:gd name="T11" fmla="*/ 196 w 196"/>
                <a:gd name="T12" fmla="*/ 299 h 299"/>
              </a:gdLst>
              <a:ahLst/>
              <a:cxnLst>
                <a:cxn ang="T6">
                  <a:pos x="T0" y="T1"/>
                </a:cxn>
                <a:cxn ang="T7">
                  <a:pos x="T2" y="T3"/>
                </a:cxn>
                <a:cxn ang="T8">
                  <a:pos x="T4" y="T5"/>
                </a:cxn>
              </a:cxnLst>
              <a:rect l="T9" t="T10" r="T11" b="T12"/>
              <a:pathLst>
                <a:path w="196" h="299">
                  <a:moveTo>
                    <a:pt x="195" y="0"/>
                  </a:moveTo>
                  <a:lnTo>
                    <a:pt x="195" y="167"/>
                  </a:lnTo>
                  <a:lnTo>
                    <a:pt x="0" y="298"/>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90" name="AutoShape 36"/>
          <p:cNvSpPr>
            <a:spLocks noChangeArrowheads="1"/>
          </p:cNvSpPr>
          <p:nvPr/>
        </p:nvSpPr>
        <p:spPr bwMode="auto">
          <a:xfrm>
            <a:off x="304800" y="3309938"/>
            <a:ext cx="1022350" cy="746125"/>
          </a:xfrm>
          <a:prstGeom prst="flowChartMagneticDisk">
            <a:avLst/>
          </a:prstGeom>
          <a:solidFill>
            <a:srgbClr val="C0C0C0"/>
          </a:solidFill>
          <a:ln w="9525">
            <a:solidFill>
              <a:schemeClr val="tx1"/>
            </a:solidFill>
            <a:prstDash val="dash"/>
            <a:round/>
            <a:headEnd/>
            <a:tailEnd/>
          </a:ln>
        </p:spPr>
        <p:txBody>
          <a:bodyPr wrap="none" anchor="ctr"/>
          <a:lstStyle/>
          <a:p>
            <a:pPr algn="ctr"/>
            <a:r>
              <a:rPr lang="fr-FR" sz="1200" i="0"/>
              <a:t>SdM</a:t>
            </a:r>
          </a:p>
        </p:txBody>
      </p:sp>
      <p:sp>
        <p:nvSpPr>
          <p:cNvPr id="91" name="AutoShape 37"/>
          <p:cNvSpPr>
            <a:spLocks noChangeArrowheads="1"/>
          </p:cNvSpPr>
          <p:nvPr/>
        </p:nvSpPr>
        <p:spPr bwMode="auto">
          <a:xfrm>
            <a:off x="304800" y="4087813"/>
            <a:ext cx="1022350" cy="746125"/>
          </a:xfrm>
          <a:prstGeom prst="flowChartMagneticDisk">
            <a:avLst/>
          </a:prstGeom>
          <a:solidFill>
            <a:srgbClr val="C0C0C0"/>
          </a:solidFill>
          <a:ln w="9525">
            <a:solidFill>
              <a:schemeClr val="tx1"/>
            </a:solidFill>
            <a:prstDash val="dash"/>
            <a:round/>
            <a:headEnd/>
            <a:tailEnd/>
          </a:ln>
        </p:spPr>
        <p:txBody>
          <a:bodyPr wrap="none" anchor="ctr"/>
          <a:lstStyle/>
          <a:p>
            <a:pPr algn="ctr"/>
            <a:r>
              <a:rPr lang="fr-FR" sz="1200" i="0"/>
              <a:t>…</a:t>
            </a:r>
          </a:p>
        </p:txBody>
      </p:sp>
      <p:sp>
        <p:nvSpPr>
          <p:cNvPr id="92" name="AutoShape 38"/>
          <p:cNvSpPr>
            <a:spLocks noChangeArrowheads="1"/>
          </p:cNvSpPr>
          <p:nvPr/>
        </p:nvSpPr>
        <p:spPr bwMode="auto">
          <a:xfrm>
            <a:off x="4876800" y="3459163"/>
            <a:ext cx="457200" cy="579437"/>
          </a:xfrm>
          <a:prstGeom prst="upDownArrow">
            <a:avLst>
              <a:gd name="adj1" fmla="val 50000"/>
              <a:gd name="adj2" fmla="val 36589"/>
            </a:avLst>
          </a:prstGeom>
          <a:solidFill>
            <a:srgbClr val="993366">
              <a:alpha val="70195"/>
            </a:srgbClr>
          </a:solidFill>
          <a:ln w="9525" algn="ctr">
            <a:solidFill>
              <a:srgbClr val="333333"/>
            </a:solidFill>
            <a:miter lim="800000"/>
            <a:headEnd/>
            <a:tailEnd/>
          </a:ln>
        </p:spPr>
        <p:txBody>
          <a:bodyPr wrap="none" anchor="ctr"/>
          <a:lstStyle/>
          <a:p>
            <a:endParaRPr lang="fr-FR"/>
          </a:p>
        </p:txBody>
      </p:sp>
      <p:sp>
        <p:nvSpPr>
          <p:cNvPr id="93" name="AutoShape 39"/>
          <p:cNvSpPr>
            <a:spLocks noChangeArrowheads="1"/>
          </p:cNvSpPr>
          <p:nvPr/>
        </p:nvSpPr>
        <p:spPr bwMode="auto">
          <a:xfrm>
            <a:off x="2819400" y="2432050"/>
            <a:ext cx="685800" cy="496888"/>
          </a:xfrm>
          <a:prstGeom prst="leftRightArrow">
            <a:avLst>
              <a:gd name="adj1" fmla="val 38093"/>
              <a:gd name="adj2" fmla="val 46645"/>
            </a:avLst>
          </a:prstGeom>
          <a:solidFill>
            <a:srgbClr val="993366">
              <a:alpha val="70195"/>
            </a:srgbClr>
          </a:solidFill>
          <a:ln w="9525">
            <a:solidFill>
              <a:srgbClr val="333333"/>
            </a:solidFill>
            <a:miter lim="800000"/>
            <a:headEnd/>
            <a:tailEnd/>
          </a:ln>
        </p:spPr>
        <p:txBody>
          <a:bodyPr wrap="none" anchor="ctr"/>
          <a:lstStyle/>
          <a:p>
            <a:endParaRPr lang="fr-FR"/>
          </a:p>
        </p:txBody>
      </p:sp>
      <p:sp>
        <p:nvSpPr>
          <p:cNvPr id="94" name="Text Box 40"/>
          <p:cNvSpPr txBox="1">
            <a:spLocks noChangeArrowheads="1"/>
          </p:cNvSpPr>
          <p:nvPr/>
        </p:nvSpPr>
        <p:spPr bwMode="auto">
          <a:xfrm>
            <a:off x="1752600" y="3087688"/>
            <a:ext cx="13716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fr-FR" sz="1200" i="0" u="sng"/>
              <a:t>Extraction </a:t>
            </a:r>
          </a:p>
          <a:p>
            <a:pPr eaLnBrk="1" hangingPunct="1"/>
            <a:r>
              <a:rPr lang="fr-FR" sz="1200" i="0" u="sng"/>
              <a:t>Des </a:t>
            </a:r>
          </a:p>
          <a:p>
            <a:pPr eaLnBrk="1" hangingPunct="1"/>
            <a:r>
              <a:rPr lang="fr-FR" sz="1200" i="0" u="sng"/>
              <a:t>Flux sources</a:t>
            </a:r>
          </a:p>
          <a:p>
            <a:pPr eaLnBrk="1" hangingPunct="1"/>
            <a:endParaRPr lang="fr-FR" sz="1200" i="0" u="sng"/>
          </a:p>
          <a:p>
            <a:pPr eaLnBrk="1" hangingPunct="1">
              <a:buFontTx/>
              <a:buChar char="•"/>
            </a:pPr>
            <a:endParaRPr lang="fr-FR" sz="1200" i="0"/>
          </a:p>
        </p:txBody>
      </p:sp>
      <p:sp>
        <p:nvSpPr>
          <p:cNvPr id="95" name="AutoShape 41"/>
          <p:cNvSpPr>
            <a:spLocks noChangeArrowheads="1"/>
          </p:cNvSpPr>
          <p:nvPr/>
        </p:nvSpPr>
        <p:spPr bwMode="auto">
          <a:xfrm>
            <a:off x="5181600" y="2252663"/>
            <a:ext cx="457200" cy="261937"/>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fr-FR"/>
          </a:p>
        </p:txBody>
      </p:sp>
      <p:sp>
        <p:nvSpPr>
          <p:cNvPr id="96" name="AutoShape 42"/>
          <p:cNvSpPr>
            <a:spLocks noChangeArrowheads="1"/>
          </p:cNvSpPr>
          <p:nvPr/>
        </p:nvSpPr>
        <p:spPr bwMode="auto">
          <a:xfrm>
            <a:off x="4953000" y="2252663"/>
            <a:ext cx="457200" cy="261937"/>
          </a:xfrm>
          <a:prstGeom prst="downArrow">
            <a:avLst>
              <a:gd name="adj1" fmla="val 50000"/>
              <a:gd name="adj2" fmla="val 25000"/>
            </a:avLst>
          </a:prstGeom>
          <a:solidFill>
            <a:srgbClr val="FFCC00"/>
          </a:solidFill>
          <a:ln w="9525">
            <a:solidFill>
              <a:schemeClr val="tx1"/>
            </a:solidFill>
            <a:miter lim="800000"/>
            <a:headEnd/>
            <a:tailEnd/>
          </a:ln>
        </p:spPr>
        <p:txBody>
          <a:bodyPr wrap="none" anchor="ctr"/>
          <a:lstStyle/>
          <a:p>
            <a:endParaRPr lang="fr-FR"/>
          </a:p>
        </p:txBody>
      </p:sp>
      <p:sp>
        <p:nvSpPr>
          <p:cNvPr id="97" name="AutoShape 43"/>
          <p:cNvSpPr>
            <a:spLocks noChangeArrowheads="1"/>
          </p:cNvSpPr>
          <p:nvPr/>
        </p:nvSpPr>
        <p:spPr bwMode="auto">
          <a:xfrm>
            <a:off x="4724400" y="2252663"/>
            <a:ext cx="457200" cy="261937"/>
          </a:xfrm>
          <a:prstGeom prst="downArrow">
            <a:avLst>
              <a:gd name="adj1" fmla="val 50000"/>
              <a:gd name="adj2" fmla="val 25000"/>
            </a:avLst>
          </a:prstGeom>
          <a:solidFill>
            <a:srgbClr val="FF6600"/>
          </a:solidFill>
          <a:ln w="9525">
            <a:solidFill>
              <a:schemeClr val="tx1"/>
            </a:solidFill>
            <a:miter lim="800000"/>
            <a:headEnd/>
            <a:tailEnd/>
          </a:ln>
        </p:spPr>
        <p:txBody>
          <a:bodyPr wrap="none" anchor="ctr"/>
          <a:lstStyle/>
          <a:p>
            <a:endParaRPr lang="fr-FR"/>
          </a:p>
        </p:txBody>
      </p:sp>
      <p:sp>
        <p:nvSpPr>
          <p:cNvPr id="98" name="Text Box 44"/>
          <p:cNvSpPr txBox="1">
            <a:spLocks noChangeArrowheads="1"/>
          </p:cNvSpPr>
          <p:nvPr/>
        </p:nvSpPr>
        <p:spPr bwMode="auto">
          <a:xfrm>
            <a:off x="3352800" y="1557338"/>
            <a:ext cx="3886200" cy="331787"/>
          </a:xfrm>
          <a:prstGeom prst="rect">
            <a:avLst/>
          </a:prstGeom>
          <a:solidFill>
            <a:srgbClr val="FFFFFF">
              <a:alpha val="30196"/>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fr-FR" sz="1200" i="0" u="sng"/>
              <a:t>Paramétrage</a:t>
            </a:r>
          </a:p>
        </p:txBody>
      </p:sp>
      <p:grpSp>
        <p:nvGrpSpPr>
          <p:cNvPr id="99" name="Group 45"/>
          <p:cNvGrpSpPr>
            <a:grpSpLocks/>
          </p:cNvGrpSpPr>
          <p:nvPr/>
        </p:nvGrpSpPr>
        <p:grpSpPr bwMode="auto">
          <a:xfrm>
            <a:off x="6477000" y="2362200"/>
            <a:ext cx="901700" cy="723900"/>
            <a:chOff x="1632" y="1248"/>
            <a:chExt cx="2682" cy="2286"/>
          </a:xfrm>
        </p:grpSpPr>
        <p:sp>
          <p:nvSpPr>
            <p:cNvPr id="100"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5"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a:p>
          </p:txBody>
        </p:sp>
        <p:sp>
          <p:nvSpPr>
            <p:cNvPr id="101" name="AutoShape 47"/>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5"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a:p>
          </p:txBody>
        </p:sp>
        <p:sp>
          <p:nvSpPr>
            <p:cNvPr id="102" name="AutoShape 48"/>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5" lon="1500000" rev="0"/>
              </a:camera>
              <a:lightRig rig="legacyFlat4" dir="b"/>
            </a:scene3d>
            <a:sp3d extrusionH="100000" prstMaterial="legacyPlastic">
              <a:bevelT w="13500" h="13500" prst="angle"/>
              <a:bevelB w="13500" h="13500" prst="angle"/>
              <a:extrusionClr>
                <a:srgbClr val="C0C0C0"/>
              </a:extrusionClr>
            </a:sp3d>
          </p:spPr>
          <p:txBody>
            <a:bodyPr>
              <a:flatTx/>
            </a:bodyPr>
            <a:lstStyle/>
            <a:p>
              <a:endParaRPr lang="fr-FR"/>
            </a:p>
          </p:txBody>
        </p:sp>
      </p:grpSp>
      <p:sp>
        <p:nvSpPr>
          <p:cNvPr id="103" name="Text Box 49"/>
          <p:cNvSpPr txBox="1">
            <a:spLocks noChangeArrowheads="1"/>
          </p:cNvSpPr>
          <p:nvPr/>
        </p:nvSpPr>
        <p:spPr bwMode="auto">
          <a:xfrm>
            <a:off x="6216650" y="2443163"/>
            <a:ext cx="1143000" cy="3937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r>
              <a:rPr lang="fr-FR" sz="1200" i="0"/>
              <a:t>Génération &amp; Contrôle</a:t>
            </a:r>
            <a:endParaRPr lang="fr-FR" i="0">
              <a:latin typeface="Times New Roman" pitchFamily="18" charset="0"/>
            </a:endParaRPr>
          </a:p>
        </p:txBody>
      </p:sp>
      <p:pic>
        <p:nvPicPr>
          <p:cNvPr id="104" name="Picture 50"/>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924800" y="2362200"/>
            <a:ext cx="60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 Box 51"/>
          <p:cNvSpPr txBox="1">
            <a:spLocks noChangeArrowheads="1"/>
          </p:cNvSpPr>
          <p:nvPr/>
        </p:nvSpPr>
        <p:spPr bwMode="auto">
          <a:xfrm>
            <a:off x="4419600" y="1566863"/>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fr-FR" sz="1200" i="0"/>
              <a:t>: Format d'échange, contrôles</a:t>
            </a:r>
          </a:p>
        </p:txBody>
      </p:sp>
      <p:sp>
        <p:nvSpPr>
          <p:cNvPr id="106" name="AutoShape 52"/>
          <p:cNvSpPr>
            <a:spLocks noChangeArrowheads="1"/>
          </p:cNvSpPr>
          <p:nvPr/>
        </p:nvSpPr>
        <p:spPr bwMode="auto">
          <a:xfrm>
            <a:off x="7620000" y="1447800"/>
            <a:ext cx="1219200" cy="4648200"/>
          </a:xfrm>
          <a:prstGeom prst="roundRect">
            <a:avLst>
              <a:gd name="adj" fmla="val 5282"/>
            </a:avLst>
          </a:prstGeom>
          <a:solidFill>
            <a:srgbClr val="99CCFF">
              <a:alpha val="14902"/>
            </a:srgbClr>
          </a:solidFill>
          <a:ln w="9525" algn="ctr">
            <a:solidFill>
              <a:schemeClr val="tx1"/>
            </a:solidFill>
            <a:prstDash val="dash"/>
            <a:round/>
            <a:headEnd/>
            <a:tailEnd/>
          </a:ln>
        </p:spPr>
        <p:txBody>
          <a:bodyPr wrap="none" anchor="ctr"/>
          <a:lstStyle/>
          <a:p>
            <a:pPr algn="ctr"/>
            <a:endParaRPr lang="fr-FR" i="0">
              <a:latin typeface="Times New Roman" pitchFamily="18" charset="0"/>
            </a:endParaRPr>
          </a:p>
        </p:txBody>
      </p:sp>
      <p:sp>
        <p:nvSpPr>
          <p:cNvPr id="107" name="Rectangle 53"/>
          <p:cNvSpPr>
            <a:spLocks noChangeArrowheads="1"/>
          </p:cNvSpPr>
          <p:nvPr/>
        </p:nvSpPr>
        <p:spPr bwMode="auto">
          <a:xfrm>
            <a:off x="7720013" y="3032125"/>
            <a:ext cx="1114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fr-FR" sz="1200" i="0" dirty="0">
                <a:latin typeface="Lucida Console" pitchFamily="49" charset="0"/>
              </a:rPr>
              <a:t>Centrale </a:t>
            </a:r>
            <a:br>
              <a:rPr lang="fr-FR" sz="1200" i="0" dirty="0">
                <a:latin typeface="Lucida Console" pitchFamily="49" charset="0"/>
              </a:rPr>
            </a:br>
            <a:r>
              <a:rPr lang="fr-FR" sz="1200" i="0" dirty="0">
                <a:latin typeface="Lucida Console" pitchFamily="49" charset="0"/>
              </a:rPr>
              <a:t>d’informa-</a:t>
            </a:r>
            <a:br>
              <a:rPr lang="fr-FR" sz="1200" i="0" dirty="0">
                <a:latin typeface="Lucida Console" pitchFamily="49" charset="0"/>
              </a:rPr>
            </a:br>
            <a:r>
              <a:rPr lang="fr-FR" sz="1200" i="0" dirty="0" err="1">
                <a:latin typeface="Lucida Console" pitchFamily="49" charset="0"/>
              </a:rPr>
              <a:t>tion</a:t>
            </a:r>
            <a:r>
              <a:rPr lang="fr-FR" sz="1200" i="0" dirty="0">
                <a:latin typeface="Lucida Console" pitchFamily="49" charset="0"/>
              </a:rPr>
              <a:t> BKAM</a:t>
            </a:r>
          </a:p>
        </p:txBody>
      </p:sp>
      <p:pic>
        <p:nvPicPr>
          <p:cNvPr id="108" name="Picture 56"/>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33400" y="1509713"/>
            <a:ext cx="5334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Rectangle 57"/>
          <p:cNvSpPr>
            <a:spLocks noChangeArrowheads="1"/>
          </p:cNvSpPr>
          <p:nvPr/>
        </p:nvSpPr>
        <p:spPr bwMode="auto">
          <a:xfrm>
            <a:off x="228600" y="1938338"/>
            <a:ext cx="1143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fr-FR" sz="1200" i="0"/>
              <a:t>Retail Bank</a:t>
            </a:r>
          </a:p>
        </p:txBody>
      </p:sp>
      <p:sp>
        <p:nvSpPr>
          <p:cNvPr id="110" name="Text Box 59"/>
          <p:cNvSpPr txBox="1">
            <a:spLocks noChangeArrowheads="1"/>
          </p:cNvSpPr>
          <p:nvPr/>
        </p:nvSpPr>
        <p:spPr bwMode="auto">
          <a:xfrm>
            <a:off x="2667000" y="5722938"/>
            <a:ext cx="4267200" cy="331787"/>
          </a:xfrm>
          <a:prstGeom prst="rect">
            <a:avLst/>
          </a:prstGeom>
          <a:solidFill>
            <a:srgbClr val="FF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r>
              <a:rPr lang="fr-FR" sz="1200" i="0" u="sng" dirty="0"/>
              <a:t>Administration</a:t>
            </a:r>
            <a:r>
              <a:rPr lang="fr-FR" sz="1200" i="0" dirty="0"/>
              <a:t> : utilisateurs, habilitations, traces</a:t>
            </a:r>
            <a:endParaRPr lang="fr-FR" sz="1000" i="0" dirty="0">
              <a:latin typeface="Times New Roman" pitchFamily="18" charset="0"/>
            </a:endParaRPr>
          </a:p>
        </p:txBody>
      </p:sp>
      <p:pic>
        <p:nvPicPr>
          <p:cNvPr id="111" name="Picture-357" descr="us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1981200" y="5443538"/>
            <a:ext cx="649288"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AutoShape 62"/>
          <p:cNvSpPr>
            <a:spLocks noChangeArrowheads="1"/>
          </p:cNvSpPr>
          <p:nvPr/>
        </p:nvSpPr>
        <p:spPr bwMode="auto">
          <a:xfrm flipH="1">
            <a:off x="1447800" y="2928938"/>
            <a:ext cx="304800" cy="304800"/>
          </a:xfrm>
          <a:prstGeom prst="leftArrow">
            <a:avLst>
              <a:gd name="adj1" fmla="val 50000"/>
              <a:gd name="adj2" fmla="val 36903"/>
            </a:avLst>
          </a:prstGeom>
          <a:solidFill>
            <a:srgbClr val="993366">
              <a:alpha val="70195"/>
            </a:srgbClr>
          </a:solidFill>
          <a:ln w="9525" algn="ctr">
            <a:solidFill>
              <a:srgbClr val="333333"/>
            </a:solidFill>
            <a:miter lim="800000"/>
            <a:headEnd/>
            <a:tailEnd/>
          </a:ln>
        </p:spPr>
        <p:txBody>
          <a:bodyPr wrap="none" anchor="ctr"/>
          <a:lstStyle/>
          <a:p>
            <a:endParaRPr lang="fr-FR"/>
          </a:p>
        </p:txBody>
      </p:sp>
      <p:sp>
        <p:nvSpPr>
          <p:cNvPr id="113" name="AutoShape 63"/>
          <p:cNvSpPr>
            <a:spLocks noChangeArrowheads="1"/>
          </p:cNvSpPr>
          <p:nvPr/>
        </p:nvSpPr>
        <p:spPr bwMode="auto">
          <a:xfrm flipH="1">
            <a:off x="1447800" y="3614738"/>
            <a:ext cx="304800" cy="304800"/>
          </a:xfrm>
          <a:prstGeom prst="leftArrow">
            <a:avLst>
              <a:gd name="adj1" fmla="val 50000"/>
              <a:gd name="adj2" fmla="val 36903"/>
            </a:avLst>
          </a:prstGeom>
          <a:solidFill>
            <a:srgbClr val="993366">
              <a:alpha val="70195"/>
            </a:srgbClr>
          </a:solidFill>
          <a:ln w="9525" algn="ctr">
            <a:solidFill>
              <a:srgbClr val="333333"/>
            </a:solidFill>
            <a:miter lim="800000"/>
            <a:headEnd/>
            <a:tailEnd/>
          </a:ln>
        </p:spPr>
        <p:txBody>
          <a:bodyPr wrap="none" anchor="ctr"/>
          <a:lstStyle/>
          <a:p>
            <a:endParaRPr lang="fr-FR"/>
          </a:p>
        </p:txBody>
      </p:sp>
      <p:sp>
        <p:nvSpPr>
          <p:cNvPr id="114" name="AutoShape 64"/>
          <p:cNvSpPr>
            <a:spLocks noChangeArrowheads="1"/>
          </p:cNvSpPr>
          <p:nvPr/>
        </p:nvSpPr>
        <p:spPr bwMode="auto">
          <a:xfrm flipH="1">
            <a:off x="1447800" y="4300538"/>
            <a:ext cx="304800" cy="304800"/>
          </a:xfrm>
          <a:prstGeom prst="leftArrow">
            <a:avLst>
              <a:gd name="adj1" fmla="val 50000"/>
              <a:gd name="adj2" fmla="val 36903"/>
            </a:avLst>
          </a:prstGeom>
          <a:solidFill>
            <a:srgbClr val="993366">
              <a:alpha val="70195"/>
            </a:srgbClr>
          </a:solidFill>
          <a:ln w="9525" algn="ctr">
            <a:solidFill>
              <a:srgbClr val="333333"/>
            </a:solidFill>
            <a:miter lim="800000"/>
            <a:headEnd/>
            <a:tailEnd/>
          </a:ln>
        </p:spPr>
        <p:txBody>
          <a:bodyPr wrap="none" anchor="ctr"/>
          <a:lstStyle/>
          <a:p>
            <a:endParaRPr lang="fr-FR"/>
          </a:p>
        </p:txBody>
      </p:sp>
      <p:sp>
        <p:nvSpPr>
          <p:cNvPr id="115" name="Rectangle 65"/>
          <p:cNvSpPr>
            <a:spLocks noChangeArrowheads="1"/>
          </p:cNvSpPr>
          <p:nvPr/>
        </p:nvSpPr>
        <p:spPr bwMode="auto">
          <a:xfrm>
            <a:off x="1752600" y="22098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sz="2400" i="0">
                <a:latin typeface="Lucida Console" pitchFamily="49" charset="0"/>
                <a:sym typeface="Wingdings 2" pitchFamily="18" charset="2"/>
              </a:rPr>
              <a:t></a:t>
            </a:r>
          </a:p>
        </p:txBody>
      </p:sp>
      <p:sp>
        <p:nvSpPr>
          <p:cNvPr id="116" name="Rectangle 66"/>
          <p:cNvSpPr>
            <a:spLocks noChangeArrowheads="1"/>
          </p:cNvSpPr>
          <p:nvPr/>
        </p:nvSpPr>
        <p:spPr bwMode="auto">
          <a:xfrm>
            <a:off x="3225800" y="19050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sz="2400" i="0">
                <a:latin typeface="Lucida Console" pitchFamily="49" charset="0"/>
                <a:sym typeface="Wingdings 2" pitchFamily="18" charset="2"/>
              </a:rPr>
              <a:t></a:t>
            </a:r>
          </a:p>
        </p:txBody>
      </p:sp>
      <p:sp>
        <p:nvSpPr>
          <p:cNvPr id="117" name="Rectangle 69"/>
          <p:cNvSpPr>
            <a:spLocks noChangeArrowheads="1"/>
          </p:cNvSpPr>
          <p:nvPr/>
        </p:nvSpPr>
        <p:spPr bwMode="auto">
          <a:xfrm>
            <a:off x="3187700" y="3538538"/>
            <a:ext cx="46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sz="2400" i="0">
                <a:latin typeface="Lucida Console" pitchFamily="49" charset="0"/>
                <a:sym typeface="Wingdings 2" pitchFamily="18" charset="2"/>
              </a:rPr>
              <a:t></a:t>
            </a:r>
          </a:p>
        </p:txBody>
      </p:sp>
      <p:sp>
        <p:nvSpPr>
          <p:cNvPr id="118" name="AutoShape 73"/>
          <p:cNvSpPr>
            <a:spLocks noChangeArrowheads="1"/>
          </p:cNvSpPr>
          <p:nvPr/>
        </p:nvSpPr>
        <p:spPr bwMode="auto">
          <a:xfrm>
            <a:off x="152400" y="1404938"/>
            <a:ext cx="1295400" cy="4724400"/>
          </a:xfrm>
          <a:prstGeom prst="roundRect">
            <a:avLst>
              <a:gd name="adj" fmla="val 5282"/>
            </a:avLst>
          </a:prstGeom>
          <a:solidFill>
            <a:srgbClr val="CC99FF">
              <a:alpha val="14902"/>
            </a:srgbClr>
          </a:solidFill>
          <a:ln w="9525" algn="ctr">
            <a:solidFill>
              <a:schemeClr val="tx1"/>
            </a:solidFill>
            <a:prstDash val="dash"/>
            <a:round/>
            <a:headEnd/>
            <a:tailEnd/>
          </a:ln>
        </p:spPr>
        <p:txBody>
          <a:bodyPr wrap="none" anchor="ctr"/>
          <a:lstStyle/>
          <a:p>
            <a:pPr algn="ctr"/>
            <a:endParaRPr lang="fr-FR" i="0">
              <a:latin typeface="Times New Roman" pitchFamily="18" charset="0"/>
            </a:endParaRPr>
          </a:p>
        </p:txBody>
      </p:sp>
      <p:sp>
        <p:nvSpPr>
          <p:cNvPr id="119" name="AutoShape 74"/>
          <p:cNvSpPr>
            <a:spLocks noChangeArrowheads="1"/>
          </p:cNvSpPr>
          <p:nvPr/>
        </p:nvSpPr>
        <p:spPr bwMode="auto">
          <a:xfrm>
            <a:off x="6157913" y="3048000"/>
            <a:ext cx="1462087" cy="381000"/>
          </a:xfrm>
          <a:prstGeom prst="leftArrow">
            <a:avLst>
              <a:gd name="adj1" fmla="val 50000"/>
              <a:gd name="adj2" fmla="val 76181"/>
            </a:avLst>
          </a:prstGeom>
          <a:solidFill>
            <a:srgbClr val="993366">
              <a:alpha val="70195"/>
            </a:srgbClr>
          </a:solidFill>
          <a:ln w="9525" algn="ctr">
            <a:solidFill>
              <a:srgbClr val="333333"/>
            </a:solidFill>
            <a:miter lim="800000"/>
            <a:headEnd/>
            <a:tailEnd/>
          </a:ln>
        </p:spPr>
        <p:txBody>
          <a:bodyPr wrap="none" anchor="ctr"/>
          <a:lstStyle/>
          <a:p>
            <a:endParaRPr lang="fr-FR"/>
          </a:p>
        </p:txBody>
      </p:sp>
      <p:sp>
        <p:nvSpPr>
          <p:cNvPr id="120" name="Text Box 55"/>
          <p:cNvSpPr txBox="1">
            <a:spLocks noChangeArrowheads="1"/>
          </p:cNvSpPr>
          <p:nvPr/>
        </p:nvSpPr>
        <p:spPr bwMode="auto">
          <a:xfrm>
            <a:off x="6615113" y="3097213"/>
            <a:ext cx="838200" cy="331787"/>
          </a:xfrm>
          <a:prstGeom prst="rect">
            <a:avLst/>
          </a:prstGeom>
          <a:solidFill>
            <a:srgbClr val="FF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r>
              <a:rPr lang="fr-FR" sz="1200" i="0" u="sng"/>
              <a:t>Feed-bacK</a:t>
            </a:r>
            <a:endParaRPr lang="fr-FR" sz="1000" i="0">
              <a:latin typeface="Times New Roman" pitchFamily="18" charset="0"/>
            </a:endParaRPr>
          </a:p>
        </p:txBody>
      </p:sp>
      <p:sp>
        <p:nvSpPr>
          <p:cNvPr id="2" name="Rectangle 1"/>
          <p:cNvSpPr/>
          <p:nvPr/>
        </p:nvSpPr>
        <p:spPr>
          <a:xfrm>
            <a:off x="1752600" y="1981200"/>
            <a:ext cx="1473200" cy="3589338"/>
          </a:xfrm>
          <a:prstGeom prst="rect">
            <a:avLst/>
          </a:prstGeom>
          <a:noFill/>
          <a:ln w="38100">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3276600" y="1981200"/>
            <a:ext cx="4191000" cy="1557338"/>
          </a:xfrm>
          <a:prstGeom prst="rect">
            <a:avLst/>
          </a:prstGeom>
          <a:noFill/>
          <a:ln w="38100">
            <a:solidFill>
              <a:srgbClr val="ED1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3276600" y="3614738"/>
            <a:ext cx="4191000" cy="1955800"/>
          </a:xfrm>
          <a:prstGeom prst="rect">
            <a:avLst/>
          </a:prstGeom>
          <a:noFill/>
          <a:ln w="38100">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11"/>
          <p:cNvSpPr>
            <a:spLocks noGrp="1"/>
          </p:cNvSpPr>
          <p:nvPr>
            <p:ph type="sldNum" sz="quarter" idx="12"/>
          </p:nvPr>
        </p:nvSpPr>
        <p:spPr/>
        <p:txBody>
          <a:bodyPr/>
          <a:lstStyle/>
          <a:p>
            <a:fld id="{C5C38CE2-D36F-4B9B-9204-BBE98EC52859}" type="slidenum">
              <a:rPr lang="fr-FR" smtClean="0"/>
              <a:t>7</a:t>
            </a:fld>
            <a:endParaRPr lang="fr-FR"/>
          </a:p>
        </p:txBody>
      </p:sp>
    </p:spTree>
    <p:extLst>
      <p:ext uri="{BB962C8B-B14F-4D97-AF65-F5344CB8AC3E}">
        <p14:creationId xmlns:p14="http://schemas.microsoft.com/office/powerpoint/2010/main" val="144088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979712" y="44624"/>
            <a:ext cx="1800200" cy="751242"/>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rgbClr val="D00000"/>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16639" y="883571"/>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Présentation du projet </a:t>
            </a:r>
            <a:endParaRPr lang="fr-FR" sz="2400" b="1" dirty="0">
              <a:latin typeface="Garamond" pitchFamily="18" charset="0"/>
            </a:endParaRPr>
          </a:p>
        </p:txBody>
      </p:sp>
      <p:grpSp>
        <p:nvGrpSpPr>
          <p:cNvPr id="11" name="Groupe 10"/>
          <p:cNvGrpSpPr>
            <a:grpSpLocks/>
          </p:cNvGrpSpPr>
          <p:nvPr/>
        </p:nvGrpSpPr>
        <p:grpSpPr bwMode="auto">
          <a:xfrm>
            <a:off x="2552509" y="2822745"/>
            <a:ext cx="2021133" cy="2199641"/>
            <a:chOff x="2030" y="1008"/>
            <a:chExt cx="756" cy="869"/>
          </a:xfrm>
        </p:grpSpPr>
        <p:sp>
          <p:nvSpPr>
            <p:cNvPr id="12" name="Ellipse 11"/>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nvGrpSpPr>
            <p:cNvPr id="13" name="Groupe 12"/>
            <p:cNvGrpSpPr>
              <a:grpSpLocks/>
            </p:cNvGrpSpPr>
            <p:nvPr/>
          </p:nvGrpSpPr>
          <p:grpSpPr bwMode="auto">
            <a:xfrm>
              <a:off x="2030" y="1032"/>
              <a:ext cx="731" cy="845"/>
              <a:chOff x="3899" y="1593"/>
              <a:chExt cx="1001" cy="1157"/>
            </a:xfrm>
          </p:grpSpPr>
          <p:pic>
            <p:nvPicPr>
              <p:cNvPr id="26" name="Image 25"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7" name="Ellipse 26"/>
              <p:cNvSpPr>
                <a:spLocks noChangeArrowheads="1"/>
              </p:cNvSpPr>
              <p:nvPr/>
            </p:nvSpPr>
            <p:spPr bwMode="gray">
              <a:xfrm>
                <a:off x="3899" y="1593"/>
                <a:ext cx="931" cy="937"/>
              </a:xfrm>
              <a:prstGeom prst="ellipse">
                <a:avLst/>
              </a:prstGeom>
              <a:solidFill>
                <a:schemeClr val="bg1">
                  <a:lumMod val="65000"/>
                  <a:alpha val="50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pic>
            <p:nvPicPr>
              <p:cNvPr id="28" name="Image 27" descr="light_shadow1"/>
              <p:cNvPicPr>
                <a:picLocks noChangeAspect="1" noChangeArrowheads="1"/>
              </p:cNvPicPr>
              <p:nvPr/>
            </p:nvPicPr>
            <p:blipFill>
              <a:blip r:embed="rId3"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e 28"/>
              <p:cNvGrpSpPr>
                <a:grpSpLocks/>
              </p:cNvGrpSpPr>
              <p:nvPr/>
            </p:nvGrpSpPr>
            <p:grpSpPr bwMode="auto">
              <a:xfrm rot="-3733502" flipH="1" flipV="1">
                <a:off x="4250" y="2244"/>
                <a:ext cx="820" cy="191"/>
                <a:chOff x="2529" y="1060"/>
                <a:chExt cx="893" cy="236"/>
              </a:xfrm>
            </p:grpSpPr>
            <p:grpSp>
              <p:nvGrpSpPr>
                <p:cNvPr id="30" name="Groupe 29"/>
                <p:cNvGrpSpPr>
                  <a:grpSpLocks/>
                </p:cNvGrpSpPr>
                <p:nvPr/>
              </p:nvGrpSpPr>
              <p:grpSpPr bwMode="auto">
                <a:xfrm>
                  <a:off x="2529" y="1060"/>
                  <a:ext cx="742" cy="186"/>
                  <a:chOff x="1565" y="2568"/>
                  <a:chExt cx="1118" cy="279"/>
                </a:xfrm>
              </p:grpSpPr>
              <p:sp>
                <p:nvSpPr>
                  <p:cNvPr id="36" name="Forme automatique 19"/>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7" name="Forme automatique 20"/>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8" name="Forme automatique 21"/>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9" name="Forme automatique 22"/>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nvGrpSpPr>
                <p:cNvPr id="31" name="Groupe 30"/>
                <p:cNvGrpSpPr>
                  <a:grpSpLocks/>
                </p:cNvGrpSpPr>
                <p:nvPr/>
              </p:nvGrpSpPr>
              <p:grpSpPr bwMode="auto">
                <a:xfrm rot="1353540">
                  <a:off x="2680" y="1110"/>
                  <a:ext cx="742" cy="186"/>
                  <a:chOff x="1565" y="2568"/>
                  <a:chExt cx="1118" cy="279"/>
                </a:xfrm>
              </p:grpSpPr>
              <p:sp>
                <p:nvSpPr>
                  <p:cNvPr id="32" name="Forme automatique 24"/>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3" name="Forme automatique 25"/>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4" name="Forme automatique 26"/>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35" name="Forme automatique 27"/>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grpSp>
        <p:grpSp>
          <p:nvGrpSpPr>
            <p:cNvPr id="14" name="Groupe 13"/>
            <p:cNvGrpSpPr>
              <a:grpSpLocks/>
            </p:cNvGrpSpPr>
            <p:nvPr/>
          </p:nvGrpSpPr>
          <p:grpSpPr bwMode="auto">
            <a:xfrm rot="-3733502" flipH="1" flipV="1">
              <a:off x="2364" y="1507"/>
              <a:ext cx="527" cy="122"/>
              <a:chOff x="2529" y="1060"/>
              <a:chExt cx="893" cy="236"/>
            </a:xfrm>
          </p:grpSpPr>
          <p:grpSp>
            <p:nvGrpSpPr>
              <p:cNvPr id="16" name="Groupe 15"/>
              <p:cNvGrpSpPr>
                <a:grpSpLocks/>
              </p:cNvGrpSpPr>
              <p:nvPr/>
            </p:nvGrpSpPr>
            <p:grpSpPr bwMode="auto">
              <a:xfrm>
                <a:off x="2529" y="1060"/>
                <a:ext cx="742" cy="186"/>
                <a:chOff x="1565" y="2568"/>
                <a:chExt cx="1118" cy="279"/>
              </a:xfrm>
            </p:grpSpPr>
            <p:sp>
              <p:nvSpPr>
                <p:cNvPr id="22" name="Forme automatique 30"/>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3" name="Forme automatique 31"/>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4" name="Forme automatique 32"/>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5" name="Forme automatique 33"/>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nvGrpSpPr>
              <p:cNvPr id="17" name="Groupe 16"/>
              <p:cNvGrpSpPr>
                <a:grpSpLocks/>
              </p:cNvGrpSpPr>
              <p:nvPr/>
            </p:nvGrpSpPr>
            <p:grpSpPr bwMode="auto">
              <a:xfrm rot="1353540">
                <a:off x="2680" y="1110"/>
                <a:ext cx="742" cy="186"/>
                <a:chOff x="1565" y="2568"/>
                <a:chExt cx="1118" cy="279"/>
              </a:xfrm>
            </p:grpSpPr>
            <p:sp>
              <p:nvSpPr>
                <p:cNvPr id="18" name="Forme automatique 35"/>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9" name="Forme automatique 36"/>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0" name="Forme automatique 37"/>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21" name="Forme automatique 38"/>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sp>
          <p:nvSpPr>
            <p:cNvPr id="15" name="Rectangle 14"/>
            <p:cNvSpPr>
              <a:spLocks noChangeArrowheads="1"/>
            </p:cNvSpPr>
            <p:nvPr/>
          </p:nvSpPr>
          <p:spPr bwMode="gray">
            <a:xfrm>
              <a:off x="2135" y="1272"/>
              <a:ext cx="595" cy="212"/>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latin typeface="Bell MT" pitchFamily="18" charset="0"/>
                </a:rPr>
                <a:t>Refonte</a:t>
              </a:r>
              <a:r>
                <a:rPr lang="en-US" b="1" dirty="0" smtClean="0">
                  <a:solidFill>
                    <a:schemeClr val="bg1"/>
                  </a:solidFill>
                </a:rPr>
                <a:t>  </a:t>
              </a:r>
              <a:endParaRPr lang="en-US" b="1" dirty="0">
                <a:solidFill>
                  <a:schemeClr val="bg1"/>
                </a:solidFill>
              </a:endParaRPr>
            </a:p>
          </p:txBody>
        </p:sp>
      </p:grpSp>
      <p:cxnSp>
        <p:nvCxnSpPr>
          <p:cNvPr id="132" name="Connecteur droit 131"/>
          <p:cNvCxnSpPr/>
          <p:nvPr/>
        </p:nvCxnSpPr>
        <p:spPr>
          <a:xfrm>
            <a:off x="1903988" y="2856123"/>
            <a:ext cx="0" cy="371298"/>
          </a:xfrm>
          <a:prstGeom prst="line">
            <a:avLst/>
          </a:prstGeom>
          <a:ln w="28575">
            <a:solidFill>
              <a:srgbClr val="D00000"/>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a:xfrm>
            <a:off x="1929725" y="3041772"/>
            <a:ext cx="535151" cy="0"/>
          </a:xfrm>
          <a:prstGeom prst="line">
            <a:avLst/>
          </a:prstGeom>
          <a:ln w="28575">
            <a:solidFill>
              <a:srgbClr val="D00000"/>
            </a:solidFill>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p:nvPr/>
        </p:nvCxnSpPr>
        <p:spPr>
          <a:xfrm>
            <a:off x="2466021" y="3041772"/>
            <a:ext cx="436957" cy="185649"/>
          </a:xfrm>
          <a:prstGeom prst="straightConnector1">
            <a:avLst/>
          </a:prstGeom>
          <a:ln w="28575">
            <a:solidFill>
              <a:srgbClr val="D00000"/>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p:cNvSpPr txBox="1"/>
          <p:nvPr/>
        </p:nvSpPr>
        <p:spPr>
          <a:xfrm>
            <a:off x="184442" y="2728990"/>
            <a:ext cx="1656184" cy="923330"/>
          </a:xfrm>
          <a:prstGeom prst="rect">
            <a:avLst/>
          </a:prstGeom>
          <a:noFill/>
        </p:spPr>
        <p:txBody>
          <a:bodyPr wrap="square" rtlCol="0">
            <a:spAutoFit/>
          </a:bodyPr>
          <a:lstStyle/>
          <a:p>
            <a:r>
              <a:rPr lang="fr-FR" dirty="0" smtClean="0">
                <a:latin typeface="Bell MT" pitchFamily="18" charset="0"/>
              </a:rPr>
              <a:t>Mettre en place une application web </a:t>
            </a:r>
            <a:endParaRPr lang="fr-FR" dirty="0">
              <a:latin typeface="Bell MT" pitchFamily="18" charset="0"/>
            </a:endParaRPr>
          </a:p>
        </p:txBody>
      </p:sp>
      <p:grpSp>
        <p:nvGrpSpPr>
          <p:cNvPr id="138" name="Groupe 137"/>
          <p:cNvGrpSpPr>
            <a:grpSpLocks/>
          </p:cNvGrpSpPr>
          <p:nvPr/>
        </p:nvGrpSpPr>
        <p:grpSpPr bwMode="auto">
          <a:xfrm>
            <a:off x="4604760" y="3331856"/>
            <a:ext cx="2021133" cy="2199641"/>
            <a:chOff x="2030" y="1008"/>
            <a:chExt cx="756" cy="869"/>
          </a:xfrm>
        </p:grpSpPr>
        <p:sp>
          <p:nvSpPr>
            <p:cNvPr id="139" name="Ellipse 138"/>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nvGrpSpPr>
            <p:cNvPr id="140" name="Groupe 139"/>
            <p:cNvGrpSpPr>
              <a:grpSpLocks/>
            </p:cNvGrpSpPr>
            <p:nvPr/>
          </p:nvGrpSpPr>
          <p:grpSpPr bwMode="auto">
            <a:xfrm>
              <a:off x="2030" y="1032"/>
              <a:ext cx="731" cy="845"/>
              <a:chOff x="3899" y="1593"/>
              <a:chExt cx="1001" cy="1157"/>
            </a:xfrm>
          </p:grpSpPr>
          <p:pic>
            <p:nvPicPr>
              <p:cNvPr id="153" name="Image 152"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154" name="Ellipse 153"/>
              <p:cNvSpPr>
                <a:spLocks noChangeArrowheads="1"/>
              </p:cNvSpPr>
              <p:nvPr/>
            </p:nvSpPr>
            <p:spPr bwMode="gray">
              <a:xfrm>
                <a:off x="3899" y="1593"/>
                <a:ext cx="931" cy="937"/>
              </a:xfrm>
              <a:prstGeom prst="ellipse">
                <a:avLst/>
              </a:prstGeom>
              <a:solidFill>
                <a:schemeClr val="bg1">
                  <a:lumMod val="65000"/>
                  <a:alpha val="50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pic>
            <p:nvPicPr>
              <p:cNvPr id="155" name="Image 154" descr="light_shadow1"/>
              <p:cNvPicPr>
                <a:picLocks noChangeAspect="1" noChangeArrowheads="1"/>
              </p:cNvPicPr>
              <p:nvPr/>
            </p:nvPicPr>
            <p:blipFill>
              <a:blip r:embed="rId3"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156" name="Groupe 155"/>
              <p:cNvGrpSpPr>
                <a:grpSpLocks/>
              </p:cNvGrpSpPr>
              <p:nvPr/>
            </p:nvGrpSpPr>
            <p:grpSpPr bwMode="auto">
              <a:xfrm rot="-3733502" flipH="1" flipV="1">
                <a:off x="4250" y="2244"/>
                <a:ext cx="820" cy="191"/>
                <a:chOff x="2529" y="1060"/>
                <a:chExt cx="893" cy="236"/>
              </a:xfrm>
            </p:grpSpPr>
            <p:grpSp>
              <p:nvGrpSpPr>
                <p:cNvPr id="157" name="Groupe 156"/>
                <p:cNvGrpSpPr>
                  <a:grpSpLocks/>
                </p:cNvGrpSpPr>
                <p:nvPr/>
              </p:nvGrpSpPr>
              <p:grpSpPr bwMode="auto">
                <a:xfrm>
                  <a:off x="2529" y="1060"/>
                  <a:ext cx="742" cy="186"/>
                  <a:chOff x="1565" y="2568"/>
                  <a:chExt cx="1118" cy="279"/>
                </a:xfrm>
              </p:grpSpPr>
              <p:sp>
                <p:nvSpPr>
                  <p:cNvPr id="163" name="Forme automatique 19"/>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64" name="Forme automatique 20"/>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65" name="Forme automatique 21"/>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66" name="Forme automatique 22"/>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nvGrpSpPr>
                <p:cNvPr id="158" name="Groupe 157"/>
                <p:cNvGrpSpPr>
                  <a:grpSpLocks/>
                </p:cNvGrpSpPr>
                <p:nvPr/>
              </p:nvGrpSpPr>
              <p:grpSpPr bwMode="auto">
                <a:xfrm rot="1353540">
                  <a:off x="2680" y="1110"/>
                  <a:ext cx="742" cy="186"/>
                  <a:chOff x="1565" y="2568"/>
                  <a:chExt cx="1118" cy="279"/>
                </a:xfrm>
              </p:grpSpPr>
              <p:sp>
                <p:nvSpPr>
                  <p:cNvPr id="159" name="Forme automatique 24"/>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60" name="Forme automatique 25"/>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61" name="Forme automatique 26"/>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62" name="Forme automatique 27"/>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grpSp>
        <p:grpSp>
          <p:nvGrpSpPr>
            <p:cNvPr id="141" name="Groupe 140"/>
            <p:cNvGrpSpPr>
              <a:grpSpLocks/>
            </p:cNvGrpSpPr>
            <p:nvPr/>
          </p:nvGrpSpPr>
          <p:grpSpPr bwMode="auto">
            <a:xfrm rot="-3733502" flipH="1" flipV="1">
              <a:off x="2364" y="1507"/>
              <a:ext cx="527" cy="122"/>
              <a:chOff x="2529" y="1060"/>
              <a:chExt cx="893" cy="236"/>
            </a:xfrm>
          </p:grpSpPr>
          <p:grpSp>
            <p:nvGrpSpPr>
              <p:cNvPr id="143" name="Groupe 142"/>
              <p:cNvGrpSpPr>
                <a:grpSpLocks/>
              </p:cNvGrpSpPr>
              <p:nvPr/>
            </p:nvGrpSpPr>
            <p:grpSpPr bwMode="auto">
              <a:xfrm>
                <a:off x="2529" y="1060"/>
                <a:ext cx="742" cy="186"/>
                <a:chOff x="1565" y="2568"/>
                <a:chExt cx="1118" cy="279"/>
              </a:xfrm>
            </p:grpSpPr>
            <p:sp>
              <p:nvSpPr>
                <p:cNvPr id="149" name="Forme automatique 30"/>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50" name="Forme automatique 31"/>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51" name="Forme automatique 32"/>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52" name="Forme automatique 33"/>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nvGrpSpPr>
              <p:cNvPr id="144" name="Groupe 143"/>
              <p:cNvGrpSpPr>
                <a:grpSpLocks/>
              </p:cNvGrpSpPr>
              <p:nvPr/>
            </p:nvGrpSpPr>
            <p:grpSpPr bwMode="auto">
              <a:xfrm rot="1353540">
                <a:off x="2680" y="1110"/>
                <a:ext cx="742" cy="186"/>
                <a:chOff x="1565" y="2568"/>
                <a:chExt cx="1118" cy="279"/>
              </a:xfrm>
            </p:grpSpPr>
            <p:sp>
              <p:nvSpPr>
                <p:cNvPr id="145" name="Forme automatique 35"/>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46" name="Forme automatique 36"/>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47" name="Forme automatique 37"/>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148" name="Forme automatique 38"/>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pSp>
        </p:grpSp>
        <p:sp>
          <p:nvSpPr>
            <p:cNvPr id="142" name="Rectangle 141"/>
            <p:cNvSpPr>
              <a:spLocks noChangeArrowheads="1"/>
            </p:cNvSpPr>
            <p:nvPr/>
          </p:nvSpPr>
          <p:spPr bwMode="gray">
            <a:xfrm>
              <a:off x="2156" y="1272"/>
              <a:ext cx="554" cy="182"/>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latin typeface="Bell MT" pitchFamily="18" charset="0"/>
                </a:rPr>
                <a:t>Sécurité </a:t>
              </a:r>
              <a:r>
                <a:rPr lang="en-US" b="1" dirty="0" smtClean="0">
                  <a:solidFill>
                    <a:schemeClr val="bg1"/>
                  </a:solidFill>
                </a:rPr>
                <a:t>  </a:t>
              </a:r>
              <a:endParaRPr lang="en-US" b="1" dirty="0">
                <a:solidFill>
                  <a:schemeClr val="bg1"/>
                </a:solidFill>
              </a:endParaRPr>
            </a:p>
          </p:txBody>
        </p:sp>
      </p:grpSp>
      <p:cxnSp>
        <p:nvCxnSpPr>
          <p:cNvPr id="167" name="Connecteur droit 166"/>
          <p:cNvCxnSpPr/>
          <p:nvPr/>
        </p:nvCxnSpPr>
        <p:spPr>
          <a:xfrm>
            <a:off x="6673958" y="3367139"/>
            <a:ext cx="535151" cy="0"/>
          </a:xfrm>
          <a:prstGeom prst="line">
            <a:avLst/>
          </a:prstGeom>
          <a:ln w="28575">
            <a:solidFill>
              <a:srgbClr val="D00000"/>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a:xfrm>
            <a:off x="7202163" y="3164556"/>
            <a:ext cx="0" cy="371298"/>
          </a:xfrm>
          <a:prstGeom prst="line">
            <a:avLst/>
          </a:prstGeom>
          <a:ln w="28575">
            <a:solidFill>
              <a:srgbClr val="D00000"/>
            </a:solidFill>
          </a:ln>
        </p:spPr>
        <p:style>
          <a:lnRef idx="1">
            <a:schemeClr val="accent1"/>
          </a:lnRef>
          <a:fillRef idx="0">
            <a:schemeClr val="accent1"/>
          </a:fillRef>
          <a:effectRef idx="0">
            <a:schemeClr val="accent1"/>
          </a:effectRef>
          <a:fontRef idx="minor">
            <a:schemeClr val="tx1"/>
          </a:fontRef>
        </p:style>
      </p:cxnSp>
      <p:cxnSp>
        <p:nvCxnSpPr>
          <p:cNvPr id="170" name="Connecteur droit avec flèche 169"/>
          <p:cNvCxnSpPr/>
          <p:nvPr/>
        </p:nvCxnSpPr>
        <p:spPr>
          <a:xfrm flipH="1">
            <a:off x="6352562" y="3352939"/>
            <a:ext cx="335143" cy="236824"/>
          </a:xfrm>
          <a:prstGeom prst="straightConnector1">
            <a:avLst/>
          </a:prstGeom>
          <a:ln w="28575">
            <a:solidFill>
              <a:srgbClr val="D00000"/>
            </a:solidFill>
            <a:tailEnd type="arrow"/>
          </a:ln>
        </p:spPr>
        <p:style>
          <a:lnRef idx="1">
            <a:schemeClr val="accent1"/>
          </a:lnRef>
          <a:fillRef idx="0">
            <a:schemeClr val="accent1"/>
          </a:fillRef>
          <a:effectRef idx="0">
            <a:schemeClr val="accent1"/>
          </a:effectRef>
          <a:fontRef idx="minor">
            <a:schemeClr val="tx1"/>
          </a:fontRef>
        </p:style>
      </p:cxnSp>
      <p:sp>
        <p:nvSpPr>
          <p:cNvPr id="171" name="ZoneTexte 170"/>
          <p:cNvSpPr txBox="1"/>
          <p:nvPr/>
        </p:nvSpPr>
        <p:spPr>
          <a:xfrm>
            <a:off x="7298854" y="2741474"/>
            <a:ext cx="1656184" cy="1200329"/>
          </a:xfrm>
          <a:prstGeom prst="rect">
            <a:avLst/>
          </a:prstGeom>
          <a:noFill/>
        </p:spPr>
        <p:txBody>
          <a:bodyPr wrap="square" rtlCol="0">
            <a:spAutoFit/>
          </a:bodyPr>
          <a:lstStyle/>
          <a:p>
            <a:r>
              <a:rPr lang="fr-FR" dirty="0" smtClean="0">
                <a:latin typeface="Bell MT" pitchFamily="18" charset="0"/>
              </a:rPr>
              <a:t>Améliorer la sécurité de la solution BRS MCM </a:t>
            </a:r>
            <a:endParaRPr lang="fr-FR" dirty="0">
              <a:latin typeface="Bell MT" pitchFamily="18" charset="0"/>
            </a:endParaRPr>
          </a:p>
        </p:txBody>
      </p:sp>
      <p:cxnSp>
        <p:nvCxnSpPr>
          <p:cNvPr id="205" name="Connecteur droit 204"/>
          <p:cNvCxnSpPr/>
          <p:nvPr/>
        </p:nvCxnSpPr>
        <p:spPr>
          <a:xfrm>
            <a:off x="4380728" y="5236794"/>
            <a:ext cx="0" cy="371298"/>
          </a:xfrm>
          <a:prstGeom prst="line">
            <a:avLst/>
          </a:prstGeom>
          <a:ln w="28575">
            <a:solidFill>
              <a:srgbClr val="D00000"/>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a:xfrm>
            <a:off x="4406465" y="5422443"/>
            <a:ext cx="535151" cy="0"/>
          </a:xfrm>
          <a:prstGeom prst="line">
            <a:avLst/>
          </a:prstGeom>
          <a:ln w="28575">
            <a:solidFill>
              <a:srgbClr val="D00000"/>
            </a:solidFill>
          </a:ln>
        </p:spPr>
        <p:style>
          <a:lnRef idx="1">
            <a:schemeClr val="accent1"/>
          </a:lnRef>
          <a:fillRef idx="0">
            <a:schemeClr val="accent1"/>
          </a:fillRef>
          <a:effectRef idx="0">
            <a:schemeClr val="accent1"/>
          </a:effectRef>
          <a:fontRef idx="minor">
            <a:schemeClr val="tx1"/>
          </a:fontRef>
        </p:style>
      </p:cxnSp>
      <p:cxnSp>
        <p:nvCxnSpPr>
          <p:cNvPr id="207" name="Connecteur droit avec flèche 206"/>
          <p:cNvCxnSpPr/>
          <p:nvPr/>
        </p:nvCxnSpPr>
        <p:spPr>
          <a:xfrm flipV="1">
            <a:off x="4942761" y="5087776"/>
            <a:ext cx="270024" cy="334667"/>
          </a:xfrm>
          <a:prstGeom prst="straightConnector1">
            <a:avLst/>
          </a:prstGeom>
          <a:ln w="28575">
            <a:solidFill>
              <a:srgbClr val="D00000"/>
            </a:solidFill>
            <a:tailEnd type="arrow"/>
          </a:ln>
        </p:spPr>
        <p:style>
          <a:lnRef idx="1">
            <a:schemeClr val="accent1"/>
          </a:lnRef>
          <a:fillRef idx="0">
            <a:schemeClr val="accent1"/>
          </a:fillRef>
          <a:effectRef idx="0">
            <a:schemeClr val="accent1"/>
          </a:effectRef>
          <a:fontRef idx="minor">
            <a:schemeClr val="tx1"/>
          </a:fontRef>
        </p:style>
      </p:cxnSp>
      <p:sp>
        <p:nvSpPr>
          <p:cNvPr id="211" name="ZoneTexte 210"/>
          <p:cNvSpPr txBox="1"/>
          <p:nvPr/>
        </p:nvSpPr>
        <p:spPr>
          <a:xfrm>
            <a:off x="2675615" y="5110819"/>
            <a:ext cx="1648190" cy="646331"/>
          </a:xfrm>
          <a:prstGeom prst="rect">
            <a:avLst/>
          </a:prstGeom>
          <a:noFill/>
        </p:spPr>
        <p:txBody>
          <a:bodyPr wrap="square" rtlCol="0">
            <a:spAutoFit/>
          </a:bodyPr>
          <a:lstStyle/>
          <a:p>
            <a:r>
              <a:rPr lang="fr-FR" dirty="0" smtClean="0">
                <a:latin typeface="Bell MT" pitchFamily="18" charset="0"/>
              </a:rPr>
              <a:t>Gérer les droits d’accès </a:t>
            </a:r>
            <a:endParaRPr lang="fr-FR" dirty="0">
              <a:latin typeface="Bell MT" pitchFamily="18" charset="0"/>
            </a:endParaRPr>
          </a:p>
        </p:txBody>
      </p:sp>
      <p:cxnSp>
        <p:nvCxnSpPr>
          <p:cNvPr id="108" name="Connecteur droit 107"/>
          <p:cNvCxnSpPr/>
          <p:nvPr/>
        </p:nvCxnSpPr>
        <p:spPr>
          <a:xfrm>
            <a:off x="6796003" y="4460785"/>
            <a:ext cx="535151" cy="0"/>
          </a:xfrm>
          <a:prstGeom prst="line">
            <a:avLst/>
          </a:prstGeom>
          <a:ln w="28575">
            <a:solidFill>
              <a:srgbClr val="D00000"/>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a:xfrm>
            <a:off x="7324208" y="4258202"/>
            <a:ext cx="0" cy="371298"/>
          </a:xfrm>
          <a:prstGeom prst="line">
            <a:avLst/>
          </a:prstGeom>
          <a:ln w="28575">
            <a:solidFill>
              <a:srgbClr val="D00000"/>
            </a:solidFill>
          </a:ln>
        </p:spPr>
        <p:style>
          <a:lnRef idx="1">
            <a:schemeClr val="accent1"/>
          </a:lnRef>
          <a:fillRef idx="0">
            <a:schemeClr val="accent1"/>
          </a:fillRef>
          <a:effectRef idx="0">
            <a:schemeClr val="accent1"/>
          </a:effectRef>
          <a:fontRef idx="minor">
            <a:schemeClr val="tx1"/>
          </a:fontRef>
        </p:style>
      </p:cxnSp>
      <p:cxnSp>
        <p:nvCxnSpPr>
          <p:cNvPr id="110" name="Connecteur droit avec flèche 109"/>
          <p:cNvCxnSpPr/>
          <p:nvPr/>
        </p:nvCxnSpPr>
        <p:spPr>
          <a:xfrm flipH="1">
            <a:off x="6460860" y="4460785"/>
            <a:ext cx="335143" cy="236824"/>
          </a:xfrm>
          <a:prstGeom prst="straightConnector1">
            <a:avLst/>
          </a:prstGeom>
          <a:ln w="28575">
            <a:solidFill>
              <a:srgbClr val="D00000"/>
            </a:solidFill>
            <a:tailEnd type="arrow"/>
          </a:ln>
        </p:spPr>
        <p:style>
          <a:lnRef idx="1">
            <a:schemeClr val="accent1"/>
          </a:lnRef>
          <a:fillRef idx="0">
            <a:schemeClr val="accent1"/>
          </a:fillRef>
          <a:effectRef idx="0">
            <a:schemeClr val="accent1"/>
          </a:effectRef>
          <a:fontRef idx="minor">
            <a:schemeClr val="tx1"/>
          </a:fontRef>
        </p:style>
      </p:cxnSp>
      <p:sp>
        <p:nvSpPr>
          <p:cNvPr id="111" name="ZoneTexte 110"/>
          <p:cNvSpPr txBox="1"/>
          <p:nvPr/>
        </p:nvSpPr>
        <p:spPr>
          <a:xfrm>
            <a:off x="7400631" y="4218952"/>
            <a:ext cx="1648190" cy="923330"/>
          </a:xfrm>
          <a:prstGeom prst="rect">
            <a:avLst/>
          </a:prstGeom>
          <a:noFill/>
        </p:spPr>
        <p:txBody>
          <a:bodyPr wrap="square" rtlCol="0">
            <a:spAutoFit/>
          </a:bodyPr>
          <a:lstStyle/>
          <a:p>
            <a:r>
              <a:rPr lang="fr-FR" dirty="0" smtClean="0">
                <a:latin typeface="Bell MT" pitchFamily="18" charset="0"/>
              </a:rPr>
              <a:t>Contrôler les flux transférés à BAM</a:t>
            </a:r>
            <a:endParaRPr lang="fr-FR" dirty="0">
              <a:latin typeface="Bell MT" pitchFamily="18" charset="0"/>
            </a:endParaRPr>
          </a:p>
        </p:txBody>
      </p:sp>
      <p:sp>
        <p:nvSpPr>
          <p:cNvPr id="2" name="ZoneTexte 1"/>
          <p:cNvSpPr txBox="1"/>
          <p:nvPr/>
        </p:nvSpPr>
        <p:spPr>
          <a:xfrm>
            <a:off x="16639" y="1430196"/>
            <a:ext cx="2156973" cy="461665"/>
          </a:xfrm>
          <a:prstGeom prst="rect">
            <a:avLst/>
          </a:prstGeom>
          <a:noFill/>
        </p:spPr>
        <p:txBody>
          <a:bodyPr wrap="square" rtlCol="0">
            <a:spAutoFit/>
          </a:bodyPr>
          <a:lstStyle/>
          <a:p>
            <a:r>
              <a:rPr lang="fr-FR" sz="2400" b="1" dirty="0">
                <a:latin typeface="Bell MT" pitchFamily="18" charset="0"/>
              </a:rPr>
              <a:t>Objectifs : </a:t>
            </a:r>
          </a:p>
        </p:txBody>
      </p:sp>
      <p:sp>
        <p:nvSpPr>
          <p:cNvPr id="3" name="Espace réservé du numéro de diapositive 2"/>
          <p:cNvSpPr>
            <a:spLocks noGrp="1"/>
          </p:cNvSpPr>
          <p:nvPr>
            <p:ph type="sldNum" sz="quarter" idx="12"/>
          </p:nvPr>
        </p:nvSpPr>
        <p:spPr/>
        <p:txBody>
          <a:bodyPr/>
          <a:lstStyle/>
          <a:p>
            <a:fld id="{C5C38CE2-D36F-4B9B-9204-BBE98EC52859}" type="slidenum">
              <a:rPr lang="fr-FR" smtClean="0"/>
              <a:t>8</a:t>
            </a:fld>
            <a:endParaRPr lang="fr-FR"/>
          </a:p>
        </p:txBody>
      </p:sp>
    </p:spTree>
    <p:extLst>
      <p:ext uri="{BB962C8B-B14F-4D97-AF65-F5344CB8AC3E}">
        <p14:creationId xmlns:p14="http://schemas.microsoft.com/office/powerpoint/2010/main" val="1922209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1019" y="1357122"/>
            <a:ext cx="8229600" cy="4525963"/>
          </a:xfrm>
        </p:spPr>
        <p:txBody>
          <a:bodyPr>
            <a:normAutofit/>
          </a:bodyPr>
          <a:lstStyle/>
          <a:p>
            <a:pPr marL="0" indent="0">
              <a:buNone/>
            </a:pPr>
            <a:r>
              <a:rPr lang="fr-FR" sz="2400" b="1" dirty="0" smtClean="0">
                <a:solidFill>
                  <a:schemeClr val="tx1">
                    <a:lumMod val="75000"/>
                    <a:lumOff val="25000"/>
                  </a:schemeClr>
                </a:solidFill>
                <a:latin typeface="Bell MT" pitchFamily="18" charset="0"/>
              </a:rPr>
              <a:t>Choix du modèle en cascade : </a:t>
            </a:r>
          </a:p>
          <a:p>
            <a:pPr marL="0" indent="0">
              <a:buNone/>
            </a:pPr>
            <a:endParaRPr lang="fr-FR" sz="2800" dirty="0">
              <a:solidFill>
                <a:schemeClr val="tx1">
                  <a:lumMod val="75000"/>
                  <a:lumOff val="25000"/>
                </a:schemeClr>
              </a:solidFill>
              <a:latin typeface="Bell MT" pitchFamily="18" charset="0"/>
            </a:endParaRPr>
          </a:p>
        </p:txBody>
      </p:sp>
      <p:sp>
        <p:nvSpPr>
          <p:cNvPr id="4" name="Rectangle à coins arrondis 3"/>
          <p:cNvSpPr/>
          <p:nvPr/>
        </p:nvSpPr>
        <p:spPr>
          <a:xfrm>
            <a:off x="1979712" y="44624"/>
            <a:ext cx="1800200" cy="751242"/>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latin typeface="Century" pitchFamily="18" charset="0"/>
              </a:rPr>
              <a:t>Etude fonctionnelle et organisationnelle</a:t>
            </a:r>
            <a:endParaRPr lang="fr-FR" sz="1400" dirty="0">
              <a:solidFill>
                <a:schemeClr val="bg1">
                  <a:lumMod val="85000"/>
                </a:schemeClr>
              </a:solidFill>
              <a:latin typeface="Century" pitchFamily="18" charset="0"/>
            </a:endParaRPr>
          </a:p>
        </p:txBody>
      </p:sp>
      <p:sp>
        <p:nvSpPr>
          <p:cNvPr id="5" name="Rectangle à coins arrondis 4"/>
          <p:cNvSpPr/>
          <p:nvPr/>
        </p:nvSpPr>
        <p:spPr>
          <a:xfrm>
            <a:off x="3851920" y="44623"/>
            <a:ext cx="1656184" cy="751243"/>
          </a:xfrm>
          <a:prstGeom prst="round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lumMod val="85000"/>
                  </a:schemeClr>
                </a:solidFill>
                <a:latin typeface="Century" pitchFamily="18" charset="0"/>
              </a:rPr>
              <a:t>Analyse des risques et conception </a:t>
            </a:r>
            <a:endParaRPr lang="fr-FR" sz="1600" dirty="0">
              <a:solidFill>
                <a:schemeClr val="bg1">
                  <a:lumMod val="85000"/>
                </a:schemeClr>
              </a:solidFill>
              <a:latin typeface="Century" pitchFamily="18" charset="0"/>
            </a:endParaRPr>
          </a:p>
        </p:txBody>
      </p:sp>
      <p:sp>
        <p:nvSpPr>
          <p:cNvPr id="6" name="Rectangle à coins arrondis 5"/>
          <p:cNvSpPr/>
          <p:nvPr/>
        </p:nvSpPr>
        <p:spPr>
          <a:xfrm>
            <a:off x="5580112"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85000"/>
                  </a:schemeClr>
                </a:solidFill>
                <a:latin typeface="Century" pitchFamily="18" charset="0"/>
              </a:rPr>
              <a:t>Mise en œuvre </a:t>
            </a:r>
          </a:p>
        </p:txBody>
      </p:sp>
      <p:sp>
        <p:nvSpPr>
          <p:cNvPr id="7" name="Rectangle à coins arrondis 6"/>
          <p:cNvSpPr/>
          <p:nvPr/>
        </p:nvSpPr>
        <p:spPr>
          <a:xfrm>
            <a:off x="7308304" y="44624"/>
            <a:ext cx="1656184" cy="751242"/>
          </a:xfrm>
          <a:prstGeom prst="roundRect">
            <a:avLst/>
          </a:prstGeom>
          <a:solidFill>
            <a:srgbClr val="D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lumMod val="85000"/>
                  </a:schemeClr>
                </a:solidFill>
                <a:latin typeface="Century" pitchFamily="18" charset="0"/>
              </a:rPr>
              <a:t>Conclusion et perspectives </a:t>
            </a:r>
          </a:p>
        </p:txBody>
      </p:sp>
      <p:sp>
        <p:nvSpPr>
          <p:cNvPr id="8" name="Rectangle à coins arrondis 7"/>
          <p:cNvSpPr/>
          <p:nvPr/>
        </p:nvSpPr>
        <p:spPr>
          <a:xfrm>
            <a:off x="107504" y="44624"/>
            <a:ext cx="1800200" cy="751242"/>
          </a:xfrm>
          <a:prstGeom prst="round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rgbClr val="D00000"/>
                </a:solidFill>
                <a:latin typeface="Century" pitchFamily="18" charset="0"/>
                <a:cs typeface="Aharoni" pitchFamily="2" charset="-79"/>
              </a:rPr>
              <a:t>Contexte général </a:t>
            </a:r>
          </a:p>
        </p:txBody>
      </p:sp>
      <p:sp>
        <p:nvSpPr>
          <p:cNvPr id="9" name="Rectangle 8"/>
          <p:cNvSpPr/>
          <p:nvPr/>
        </p:nvSpPr>
        <p:spPr>
          <a:xfrm>
            <a:off x="0" y="883571"/>
            <a:ext cx="9144000" cy="440759"/>
          </a:xfrm>
          <a:prstGeom prst="rect">
            <a:avLst/>
          </a:prstGeom>
          <a:solidFill>
            <a:schemeClr val="bg1">
              <a:lumMod val="85000"/>
            </a:schemeClr>
          </a:solidFill>
          <a:ln>
            <a:solidFill>
              <a:schemeClr val="bg1">
                <a:lumMod val="85000"/>
              </a:schemeClr>
            </a:solidFill>
          </a:ln>
          <a:effectLst>
            <a:glow rad="63500">
              <a:schemeClr val="bg1">
                <a:lumMod val="8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10" name="ZoneTexte 22"/>
          <p:cNvSpPr txBox="1"/>
          <p:nvPr/>
        </p:nvSpPr>
        <p:spPr>
          <a:xfrm>
            <a:off x="107504" y="856802"/>
            <a:ext cx="6205688"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b="1" dirty="0" smtClean="0">
                <a:latin typeface="Garamond" pitchFamily="18" charset="0"/>
              </a:rPr>
              <a:t>Présentation du projet </a:t>
            </a:r>
            <a:endParaRPr lang="fr-FR" sz="2400" b="1" dirty="0">
              <a:latin typeface="Garamond" pitchFamily="18" charset="0"/>
            </a:endParaRPr>
          </a:p>
        </p:txBody>
      </p:sp>
      <p:pic>
        <p:nvPicPr>
          <p:cNvPr id="2050" name="Picture 2" descr="C:\Users\Mon PC\Documents\cycle-vie-casca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56" y="2132856"/>
            <a:ext cx="7992888" cy="432048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p:cNvSpPr>
            <a:spLocks noGrp="1"/>
          </p:cNvSpPr>
          <p:nvPr>
            <p:ph type="sldNum" sz="quarter" idx="12"/>
          </p:nvPr>
        </p:nvSpPr>
        <p:spPr/>
        <p:txBody>
          <a:bodyPr/>
          <a:lstStyle/>
          <a:p>
            <a:fld id="{C5C38CE2-D36F-4B9B-9204-BBE98EC52859}" type="slidenum">
              <a:rPr lang="fr-FR" smtClean="0"/>
              <a:t>9</a:t>
            </a:fld>
            <a:endParaRPr lang="fr-FR"/>
          </a:p>
        </p:txBody>
      </p:sp>
    </p:spTree>
    <p:extLst>
      <p:ext uri="{BB962C8B-B14F-4D97-AF65-F5344CB8AC3E}">
        <p14:creationId xmlns:p14="http://schemas.microsoft.com/office/powerpoint/2010/main" val="1197716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2824</TotalTime>
  <Words>3206</Words>
  <Application>Microsoft Office PowerPoint</Application>
  <PresentationFormat>Affichage à l'écran (4:3)</PresentationFormat>
  <Paragraphs>618</Paragraphs>
  <Slides>35</Slides>
  <Notes>25</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Mon PC</dc:creator>
  <cp:lastModifiedBy>Mon PC</cp:lastModifiedBy>
  <cp:revision>191</cp:revision>
  <dcterms:created xsi:type="dcterms:W3CDTF">2013-06-18T09:37:16Z</dcterms:created>
  <dcterms:modified xsi:type="dcterms:W3CDTF">2013-06-21T22:57:25Z</dcterms:modified>
</cp:coreProperties>
</file>