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94" r:id="rId3"/>
  </p:sldMasterIdLst>
  <p:sldIdLst>
    <p:sldId id="389" r:id="rId4"/>
    <p:sldId id="345" r:id="rId5"/>
    <p:sldId id="353" r:id="rId6"/>
    <p:sldId id="352" r:id="rId7"/>
    <p:sldId id="355" r:id="rId8"/>
    <p:sldId id="354" r:id="rId9"/>
    <p:sldId id="390" r:id="rId10"/>
    <p:sldId id="391" r:id="rId11"/>
    <p:sldId id="392" r:id="rId12"/>
    <p:sldId id="342" r:id="rId13"/>
    <p:sldId id="357" r:id="rId14"/>
    <p:sldId id="346" r:id="rId15"/>
    <p:sldId id="347" r:id="rId16"/>
    <p:sldId id="393" r:id="rId17"/>
    <p:sldId id="394" r:id="rId18"/>
    <p:sldId id="396" r:id="rId19"/>
    <p:sldId id="395" r:id="rId20"/>
    <p:sldId id="397" r:id="rId21"/>
    <p:sldId id="399" r:id="rId22"/>
    <p:sldId id="40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00"/>
    <a:srgbClr val="FFFFFF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71" d="100"/>
          <a:sy n="71" d="100"/>
        </p:scale>
        <p:origin x="51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990410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47577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719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828799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1828799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16872" y="1980410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828799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3258097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3258097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16872" y="3409708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3258097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0" y="4687395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" y="4687395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16872" y="4839006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4687395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52148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982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622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6376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506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03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10125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3614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hero-bg.jpg"/>
          <p:cNvPicPr>
            <a:picLocks noChangeAspect="1"/>
          </p:cNvPicPr>
          <p:nvPr/>
        </p:nvPicPr>
        <p:blipFill>
          <a:blip r:embed="rId2">
            <a:extLst/>
          </a:blip>
          <a:srcRect b="87332"/>
          <a:stretch>
            <a:fillRect/>
          </a:stretch>
        </p:blipFill>
        <p:spPr>
          <a:xfrm>
            <a:off x="0" y="2354"/>
            <a:ext cx="12192001" cy="1029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logo-horiz-sm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26508" y="280098"/>
            <a:ext cx="3175001" cy="469901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>
            <a:spLocks noGrp="1"/>
          </p:cNvSpPr>
          <p:nvPr>
            <p:ph type="body" sz="quarter" idx="1"/>
          </p:nvPr>
        </p:nvSpPr>
        <p:spPr>
          <a:xfrm>
            <a:off x="3591871" y="2136337"/>
            <a:ext cx="5196524" cy="258532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6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  <a:lvl2pPr>
              <a:spcBef>
                <a:spcPts val="0"/>
              </a:spcBef>
              <a:defRPr sz="2600">
                <a:latin typeface="American Typewriter"/>
                <a:ea typeface="American Typewriter"/>
                <a:cs typeface="American Typewriter"/>
                <a:sym typeface="American Typewriter"/>
              </a:defRPr>
            </a:lvl2pPr>
            <a:lvl3pPr>
              <a:spcBef>
                <a:spcPts val="0"/>
              </a:spcBef>
              <a:defRPr sz="2600">
                <a:latin typeface="American Typewriter"/>
                <a:ea typeface="American Typewriter"/>
                <a:cs typeface="American Typewriter"/>
                <a:sym typeface="American Typewriter"/>
              </a:defRPr>
            </a:lvl3pPr>
            <a:lvl4pPr>
              <a:spcBef>
                <a:spcPts val="0"/>
              </a:spcBef>
              <a:defRPr sz="2600">
                <a:latin typeface="American Typewriter"/>
                <a:ea typeface="American Typewriter"/>
                <a:cs typeface="American Typewriter"/>
                <a:sym typeface="American Typewriter"/>
              </a:defRPr>
            </a:lvl4pPr>
            <a:lvl5pPr>
              <a:spcBef>
                <a:spcPts val="0"/>
              </a:spcBef>
              <a:defRPr sz="2600">
                <a:latin typeface="American Typewriter"/>
                <a:ea typeface="American Typewriter"/>
                <a:cs typeface="American Typewriter"/>
                <a:sym typeface="American Typewrite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203519" y="367880"/>
            <a:ext cx="8246357" cy="6099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4287082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698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766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671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760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17578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65699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18" y="583180"/>
            <a:ext cx="10778971" cy="437131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813071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360097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64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35499" cy="68580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309449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  <p:bldP spid="9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26955806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90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</p:spTree>
    <p:extLst>
      <p:ext uri="{BB962C8B-B14F-4D97-AF65-F5344CB8AC3E}">
        <p14:creationId xmlns:p14="http://schemas.microsoft.com/office/powerpoint/2010/main" val="28933954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39657037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3603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hero-bg.jpg" descr="hero-bg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354"/>
            <a:ext cx="12192001" cy="812596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2416969" y="1151930"/>
            <a:ext cx="7358063" cy="2321719"/>
          </a:xfrm>
          <a:prstGeom prst="rect">
            <a:avLst/>
          </a:prstGeom>
        </p:spPr>
        <p:txBody>
          <a:bodyPr anchor="b"/>
          <a:lstStyle>
            <a:lvl1pPr algn="ctr">
              <a:defRPr sz="5600"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16969" y="3536156"/>
            <a:ext cx="7358063" cy="794743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 sz="4000"/>
            </a:lvl1pPr>
            <a:lvl2pPr indent="114300" algn="ctr">
              <a:spcBef>
                <a:spcPts val="0"/>
              </a:spcBef>
              <a:defRPr sz="4000"/>
            </a:lvl2pPr>
            <a:lvl3pPr indent="228600" algn="ctr">
              <a:spcBef>
                <a:spcPts val="0"/>
              </a:spcBef>
              <a:defRPr sz="4000"/>
            </a:lvl3pPr>
            <a:lvl4pPr indent="342900" algn="ctr">
              <a:spcBef>
                <a:spcPts val="0"/>
              </a:spcBef>
              <a:defRPr sz="4000"/>
            </a:lvl4pPr>
            <a:lvl5pPr indent="457200" algn="ctr">
              <a:spcBef>
                <a:spcPts val="0"/>
              </a:spcBef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74841" y="6509742"/>
            <a:ext cx="567462" cy="57515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6236388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7382195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agr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hero-bg.jpg" descr="hero-bg.jpg"/>
          <p:cNvPicPr>
            <a:picLocks noChangeAspect="1"/>
          </p:cNvPicPr>
          <p:nvPr/>
        </p:nvPicPr>
        <p:blipFill>
          <a:blip r:embed="rId2">
            <a:extLst/>
          </a:blip>
          <a:srcRect b="87332"/>
          <a:stretch>
            <a:fillRect/>
          </a:stretch>
        </p:blipFill>
        <p:spPr>
          <a:xfrm>
            <a:off x="0" y="2354"/>
            <a:ext cx="12192001" cy="1029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logo-horiz-small.png" descr="logo-horiz-sm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26508" y="280098"/>
            <a:ext cx="3175001" cy="469901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43840" indent="-243840">
              <a:buSzPct val="75000"/>
              <a:buChar char="•"/>
            </a:lvl1pPr>
            <a:lvl2pPr marL="502987" indent="-280737">
              <a:buSzPct val="75000"/>
              <a:buChar char="•"/>
            </a:lvl2pPr>
            <a:lvl3pPr marL="725237" indent="-280737">
              <a:buSzPct val="75000"/>
              <a:buChar char="•"/>
            </a:lvl3pPr>
            <a:lvl4pPr marL="947487" indent="-280737">
              <a:buSzPct val="75000"/>
              <a:buChar char="•"/>
            </a:lvl4pPr>
            <a:lvl5pPr marL="1169737" indent="-280737">
              <a:buSzPct val="75000"/>
              <a:buChar char="•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xfrm>
            <a:off x="203519" y="362556"/>
            <a:ext cx="8246357" cy="6099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5640549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hero-bg.jpg" descr="hero-bg.jpg"/>
          <p:cNvPicPr>
            <a:picLocks noChangeAspect="1"/>
          </p:cNvPicPr>
          <p:nvPr/>
        </p:nvPicPr>
        <p:blipFill>
          <a:blip r:embed="rId2">
            <a:extLst/>
          </a:blip>
          <a:srcRect b="87332"/>
          <a:stretch>
            <a:fillRect/>
          </a:stretch>
        </p:blipFill>
        <p:spPr>
          <a:xfrm>
            <a:off x="0" y="2354"/>
            <a:ext cx="12192001" cy="1029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logo-horiz-small.png" descr="logo-horiz-sm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26508" y="280098"/>
            <a:ext cx="3175001" cy="469901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91871" y="2136337"/>
            <a:ext cx="5196524" cy="258532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6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  <a:lvl2pPr>
              <a:spcBef>
                <a:spcPts val="0"/>
              </a:spcBef>
              <a:defRPr sz="2600">
                <a:latin typeface="American Typewriter"/>
                <a:ea typeface="American Typewriter"/>
                <a:cs typeface="American Typewriter"/>
                <a:sym typeface="American Typewriter"/>
              </a:defRPr>
            </a:lvl2pPr>
            <a:lvl3pPr>
              <a:spcBef>
                <a:spcPts val="0"/>
              </a:spcBef>
              <a:defRPr sz="2600">
                <a:latin typeface="American Typewriter"/>
                <a:ea typeface="American Typewriter"/>
                <a:cs typeface="American Typewriter"/>
                <a:sym typeface="American Typewriter"/>
              </a:defRPr>
            </a:lvl3pPr>
            <a:lvl4pPr>
              <a:spcBef>
                <a:spcPts val="0"/>
              </a:spcBef>
              <a:defRPr sz="2600">
                <a:latin typeface="American Typewriter"/>
                <a:ea typeface="American Typewriter"/>
                <a:cs typeface="American Typewriter"/>
                <a:sym typeface="American Typewriter"/>
              </a:defRPr>
            </a:lvl4pPr>
            <a:lvl5pPr>
              <a:spcBef>
                <a:spcPts val="0"/>
              </a:spcBef>
              <a:defRPr sz="2600">
                <a:latin typeface="American Typewriter"/>
                <a:ea typeface="American Typewriter"/>
                <a:cs typeface="American Typewriter"/>
                <a:sym typeface="American Typewrite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203519" y="367880"/>
            <a:ext cx="8246357" cy="6099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70654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9089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</a:t>
            </a:r>
            <a:r>
              <a:rPr lang="en-US" dirty="0" err="1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0804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23979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06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746466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microsoft.com/office/2007/relationships/hdphoto" Target="../media/hdphoto1.wdp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2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ero-bg.jpg"/>
          <p:cNvPicPr>
            <a:picLocks noChangeAspect="1"/>
          </p:cNvPicPr>
          <p:nvPr/>
        </p:nvPicPr>
        <p:blipFill>
          <a:blip r:embed="rId4">
            <a:extLst/>
          </a:blip>
          <a:srcRect b="87332"/>
          <a:stretch>
            <a:fillRect/>
          </a:stretch>
        </p:blipFill>
        <p:spPr>
          <a:xfrm>
            <a:off x="0" y="2354"/>
            <a:ext cx="12192001" cy="102934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12950" y="1343058"/>
            <a:ext cx="10659161" cy="4693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logo-horiz-small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26508" y="280098"/>
            <a:ext cx="3175001" cy="4699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203519" y="364416"/>
            <a:ext cx="8246357" cy="609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11538425" y="6351088"/>
            <a:ext cx="331821" cy="32893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1200" b="1"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470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 spd="med"/>
  <p:txStyles>
    <p:titleStyle>
      <a:lvl1pPr marL="0" marR="0" indent="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1143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2286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3429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4572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5715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6858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8001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9144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2250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44500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66750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889000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5pPr>
      <a:lvl6pPr marL="1391987" marR="0" indent="-280737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6pPr>
      <a:lvl7pPr marL="1614237" marR="0" indent="-280737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7pPr>
      <a:lvl8pPr marL="1836487" marR="0" indent="-280737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8pPr>
      <a:lvl9pPr marL="2058737" marR="0" indent="-280737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1143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2286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3429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4572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5715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6858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8001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9144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53" y="6184729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5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93" r:id="rId3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ero-bg.jpg" descr="hero-bg.jpg"/>
          <p:cNvPicPr>
            <a:picLocks noChangeAspect="1"/>
          </p:cNvPicPr>
          <p:nvPr/>
        </p:nvPicPr>
        <p:blipFill>
          <a:blip r:embed="rId6">
            <a:extLst/>
          </a:blip>
          <a:srcRect b="87332"/>
          <a:stretch>
            <a:fillRect/>
          </a:stretch>
        </p:blipFill>
        <p:spPr>
          <a:xfrm>
            <a:off x="0" y="2354"/>
            <a:ext cx="12192001" cy="102934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712950" y="1343058"/>
            <a:ext cx="10659161" cy="4693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logo-horiz-small.png" descr="logo-horiz-small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626508" y="280098"/>
            <a:ext cx="3175001" cy="4699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203519" y="364416"/>
            <a:ext cx="8246357" cy="609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39896" y="6351088"/>
            <a:ext cx="375102" cy="32893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1200">
                <a:solidFill>
                  <a:srgbClr val="53585F"/>
                </a:solidFill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0324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ransition spd="med"/>
  <p:txStyles>
    <p:titleStyle>
      <a:lvl1pPr marL="0" marR="0" indent="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1143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2286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3429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4572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5715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6858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8001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9144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9pPr>
    </p:titleStyle>
    <p:bodyStyle>
      <a:lvl1pPr marL="0" marR="0" indent="0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222250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444500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666750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889000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5pPr>
      <a:lvl6pPr marL="1391987" marR="0" indent="-280737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6pPr>
      <a:lvl7pPr marL="1614237" marR="0" indent="-280737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7pPr>
      <a:lvl8pPr marL="1836487" marR="0" indent="-280737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8pPr>
      <a:lvl9pPr marL="2058737" marR="0" indent="-280737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Bold"/>
        </a:defRPr>
      </a:lvl1pPr>
      <a:lvl2pPr marL="0" marR="0" indent="1143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Bold"/>
        </a:defRPr>
      </a:lvl2pPr>
      <a:lvl3pPr marL="0" marR="0" indent="2286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Bold"/>
        </a:defRPr>
      </a:lvl3pPr>
      <a:lvl4pPr marL="0" marR="0" indent="3429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Bold"/>
        </a:defRPr>
      </a:lvl4pPr>
      <a:lvl5pPr marL="0" marR="0" indent="4572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Bold"/>
        </a:defRPr>
      </a:lvl5pPr>
      <a:lvl6pPr marL="0" marR="0" indent="5715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Bold"/>
        </a:defRPr>
      </a:lvl6pPr>
      <a:lvl7pPr marL="0" marR="0" indent="6858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Bold"/>
        </a:defRPr>
      </a:lvl7pPr>
      <a:lvl8pPr marL="0" marR="0" indent="8001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Bold"/>
        </a:defRPr>
      </a:lvl8pPr>
      <a:lvl9pPr marL="0" marR="0" indent="9144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svg"/><Relationship Id="rId10" Type="http://schemas.openxmlformats.org/officeDocument/2006/relationships/image" Target="../media/image18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svg"/><Relationship Id="rId10" Type="http://schemas.openxmlformats.org/officeDocument/2006/relationships/image" Target="../media/image18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svg"/><Relationship Id="rId10" Type="http://schemas.openxmlformats.org/officeDocument/2006/relationships/image" Target="../media/image18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svg"/><Relationship Id="rId10" Type="http://schemas.openxmlformats.org/officeDocument/2006/relationships/image" Target="../media/image18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svg"/><Relationship Id="rId10" Type="http://schemas.openxmlformats.org/officeDocument/2006/relationships/image" Target="../media/image18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0B73115-E23C-4D70-B754-69D2959363FD}"/>
              </a:ext>
            </a:extLst>
          </p:cNvPr>
          <p:cNvSpPr/>
          <p:nvPr/>
        </p:nvSpPr>
        <p:spPr>
          <a:xfrm>
            <a:off x="617220" y="5849605"/>
            <a:ext cx="10957560" cy="463216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12700" cap="flat">
            <a:solidFill>
              <a:schemeClr val="bg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r>
              <a:rPr lang="en-GB" sz="2400" kern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Helvetica Light"/>
              </a:rPr>
              <a:t>Infrastructure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64861F-9065-4030-8875-0FEB61E92F53}"/>
              </a:ext>
            </a:extLst>
          </p:cNvPr>
          <p:cNvSpPr txBox="1"/>
          <p:nvPr/>
        </p:nvSpPr>
        <p:spPr>
          <a:xfrm>
            <a:off x="4977631" y="6366805"/>
            <a:ext cx="2257058" cy="3183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GB" sz="1600" kern="0" dirty="0">
                <a:solidFill>
                  <a:srgbClr val="DCDEE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Helvetica"/>
              </a:rPr>
              <a:t>(On-premises/cloud)</a:t>
            </a:r>
          </a:p>
        </p:txBody>
      </p:sp>
      <p:sp>
        <p:nvSpPr>
          <p:cNvPr id="40" name="Shape 457">
            <a:extLst>
              <a:ext uri="{FF2B5EF4-FFF2-40B4-BE49-F238E27FC236}">
                <a16:creationId xmlns:a16="http://schemas.microsoft.com/office/drawing/2014/main" id="{E0CA592E-553D-41C5-A425-783CF5CA5AC4}"/>
              </a:ext>
            </a:extLst>
          </p:cNvPr>
          <p:cNvSpPr/>
          <p:nvPr/>
        </p:nvSpPr>
        <p:spPr>
          <a:xfrm>
            <a:off x="617220" y="4959084"/>
            <a:ext cx="10957560" cy="769422"/>
          </a:xfrm>
          <a:prstGeom prst="roundRect">
            <a:avLst>
              <a:gd name="adj" fmla="val 399"/>
            </a:avLst>
          </a:prstGeom>
          <a:solidFill>
            <a:srgbClr val="EEEEEE"/>
          </a:solidFill>
          <a:ln>
            <a:noFill/>
          </a:ln>
        </p:spPr>
        <p:txBody>
          <a:bodyPr lIns="45713" tIns="45713" rIns="45713" bIns="45713" anchor="ctr" anchorCtr="0">
            <a:noAutofit/>
          </a:bodyPr>
          <a:lstStyle/>
          <a:p>
            <a:pPr defTabSz="457200">
              <a:buClr>
                <a:srgbClr val="000000"/>
              </a:buClr>
            </a:pPr>
            <a:endParaRPr sz="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Picture 40" descr="Image result for kubernetes logo">
            <a:extLst>
              <a:ext uri="{FF2B5EF4-FFF2-40B4-BE49-F238E27FC236}">
                <a16:creationId xmlns:a16="http://schemas.microsoft.com/office/drawing/2014/main" id="{8A32776C-4BD8-499D-AEF8-564D3450A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620" y="5014452"/>
            <a:ext cx="644238" cy="62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295C793-2126-4197-9249-3E7F90633BFC}"/>
              </a:ext>
            </a:extLst>
          </p:cNvPr>
          <p:cNvSpPr txBox="1"/>
          <p:nvPr/>
        </p:nvSpPr>
        <p:spPr>
          <a:xfrm>
            <a:off x="5495858" y="5107265"/>
            <a:ext cx="1736542" cy="441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66" hangingPunct="0"/>
            <a:r>
              <a:rPr lang="en-GB" sz="2400" kern="0" dirty="0">
                <a:solidFill>
                  <a:srgbClr val="326CE5"/>
                </a:solidFill>
                <a:latin typeface="Roboto"/>
                <a:ea typeface="Roboto"/>
                <a:cs typeface="Roboto"/>
                <a:sym typeface="Roboto"/>
              </a:rPr>
              <a:t>Kubernetes</a:t>
            </a:r>
            <a:endParaRPr lang="en-GB" sz="24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Shape 73">
            <a:extLst>
              <a:ext uri="{FF2B5EF4-FFF2-40B4-BE49-F238E27FC236}">
                <a16:creationId xmlns:a16="http://schemas.microsoft.com/office/drawing/2014/main" id="{AFABBA78-280C-4A79-BDA8-C393E36B3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420" y="1170709"/>
            <a:ext cx="10659161" cy="1217556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buClr>
                <a:srgbClr val="FF8322"/>
              </a:buClr>
            </a:pPr>
            <a:r>
              <a:rPr lang="en-US" sz="3450" dirty="0">
                <a:latin typeface="Roboto" charset="0"/>
                <a:ea typeface="Roboto" charset="0"/>
                <a:cs typeface="Roboto" charset="0"/>
              </a:rPr>
              <a:t>Cloud-native App</a:t>
            </a:r>
          </a:p>
        </p:txBody>
      </p:sp>
      <p:sp>
        <p:nvSpPr>
          <p:cNvPr id="4" name="Heptagon 3">
            <a:extLst>
              <a:ext uri="{FF2B5EF4-FFF2-40B4-BE49-F238E27FC236}">
                <a16:creationId xmlns:a16="http://schemas.microsoft.com/office/drawing/2014/main" id="{20DA5541-4AE3-48C2-98BB-222BFF3E8269}"/>
              </a:ext>
            </a:extLst>
          </p:cNvPr>
          <p:cNvSpPr/>
          <p:nvPr/>
        </p:nvSpPr>
        <p:spPr>
          <a:xfrm>
            <a:off x="4744773" y="1965290"/>
            <a:ext cx="751085" cy="751085"/>
          </a:xfrm>
          <a:prstGeom prst="heptagon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endParaRPr lang="en-GB" b="1" kern="0" dirty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9" name="Heptagon 28">
            <a:extLst>
              <a:ext uri="{FF2B5EF4-FFF2-40B4-BE49-F238E27FC236}">
                <a16:creationId xmlns:a16="http://schemas.microsoft.com/office/drawing/2014/main" id="{4C3FAC5C-97FC-49C2-9919-FCA4028AE09C}"/>
              </a:ext>
            </a:extLst>
          </p:cNvPr>
          <p:cNvSpPr/>
          <p:nvPr/>
        </p:nvSpPr>
        <p:spPr>
          <a:xfrm>
            <a:off x="5675543" y="1965290"/>
            <a:ext cx="751085" cy="751085"/>
          </a:xfrm>
          <a:prstGeom prst="heptagon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endParaRPr lang="en-GB" b="1" kern="0" dirty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0" name="Heptagon 29">
            <a:extLst>
              <a:ext uri="{FF2B5EF4-FFF2-40B4-BE49-F238E27FC236}">
                <a16:creationId xmlns:a16="http://schemas.microsoft.com/office/drawing/2014/main" id="{00A147D5-EA75-497D-992E-83CB4EA0B8D5}"/>
              </a:ext>
            </a:extLst>
          </p:cNvPr>
          <p:cNvSpPr/>
          <p:nvPr/>
        </p:nvSpPr>
        <p:spPr>
          <a:xfrm>
            <a:off x="6606313" y="1965290"/>
            <a:ext cx="751085" cy="751085"/>
          </a:xfrm>
          <a:prstGeom prst="heptagon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endParaRPr lang="en-GB" b="1" kern="0" dirty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1" name="Heptagon 30">
            <a:extLst>
              <a:ext uri="{FF2B5EF4-FFF2-40B4-BE49-F238E27FC236}">
                <a16:creationId xmlns:a16="http://schemas.microsoft.com/office/drawing/2014/main" id="{ACF98B13-9D73-40D6-B32F-C5D31D84E273}"/>
              </a:ext>
            </a:extLst>
          </p:cNvPr>
          <p:cNvSpPr/>
          <p:nvPr/>
        </p:nvSpPr>
        <p:spPr>
          <a:xfrm>
            <a:off x="2699839" y="2716375"/>
            <a:ext cx="751085" cy="751085"/>
          </a:xfrm>
          <a:prstGeom prst="heptagon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endParaRPr lang="en-GB" b="1" kern="0" dirty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2" name="Heptagon 31">
            <a:extLst>
              <a:ext uri="{FF2B5EF4-FFF2-40B4-BE49-F238E27FC236}">
                <a16:creationId xmlns:a16="http://schemas.microsoft.com/office/drawing/2014/main" id="{AE01C5D7-53A0-45D4-BB06-3ADD612F6F89}"/>
              </a:ext>
            </a:extLst>
          </p:cNvPr>
          <p:cNvSpPr/>
          <p:nvPr/>
        </p:nvSpPr>
        <p:spPr>
          <a:xfrm>
            <a:off x="9116619" y="3227918"/>
            <a:ext cx="751085" cy="751085"/>
          </a:xfrm>
          <a:prstGeom prst="heptagon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endParaRPr lang="en-GB" b="1" kern="0" dirty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3" name="Heptagon 32">
            <a:extLst>
              <a:ext uri="{FF2B5EF4-FFF2-40B4-BE49-F238E27FC236}">
                <a16:creationId xmlns:a16="http://schemas.microsoft.com/office/drawing/2014/main" id="{A88C07AB-E86A-4E30-B3F5-E02B35C93783}"/>
              </a:ext>
            </a:extLst>
          </p:cNvPr>
          <p:cNvSpPr/>
          <p:nvPr/>
        </p:nvSpPr>
        <p:spPr>
          <a:xfrm>
            <a:off x="7458706" y="3227918"/>
            <a:ext cx="751085" cy="751085"/>
          </a:xfrm>
          <a:prstGeom prst="heptagon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endParaRPr lang="en-GB" b="1" kern="0" dirty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5" name="Heptagon 34">
            <a:extLst>
              <a:ext uri="{FF2B5EF4-FFF2-40B4-BE49-F238E27FC236}">
                <a16:creationId xmlns:a16="http://schemas.microsoft.com/office/drawing/2014/main" id="{0375E00E-D7E6-49C5-9362-5DCA01753C7C}"/>
              </a:ext>
            </a:extLst>
          </p:cNvPr>
          <p:cNvSpPr/>
          <p:nvPr/>
        </p:nvSpPr>
        <p:spPr>
          <a:xfrm>
            <a:off x="5664456" y="3922124"/>
            <a:ext cx="751085" cy="751085"/>
          </a:xfrm>
          <a:prstGeom prst="heptagon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endParaRPr lang="en-GB" b="1" kern="0" dirty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5E728-F17A-4768-A8AB-608C4C3A3E79}"/>
              </a:ext>
            </a:extLst>
          </p:cNvPr>
          <p:cNvSpPr txBox="1"/>
          <p:nvPr/>
        </p:nvSpPr>
        <p:spPr>
          <a:xfrm>
            <a:off x="5393301" y="2703148"/>
            <a:ext cx="1293395" cy="3183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GB" sz="1600" kern="0" dirty="0">
                <a:solidFill>
                  <a:srgbClr val="DCDEE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Helvetica"/>
              </a:rPr>
              <a:t>Web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F227C0E-0741-4DBC-BC82-5186BEA36C06}"/>
              </a:ext>
            </a:extLst>
          </p:cNvPr>
          <p:cNvCxnSpPr>
            <a:cxnSpLocks/>
          </p:cNvCxnSpPr>
          <p:nvPr/>
        </p:nvCxnSpPr>
        <p:spPr>
          <a:xfrm>
            <a:off x="6308042" y="2862530"/>
            <a:ext cx="697010" cy="0"/>
          </a:xfrm>
          <a:prstGeom prst="straightConnector1">
            <a:avLst/>
          </a:prstGeom>
          <a:noFill/>
          <a:ln w="38100" cap="flat">
            <a:solidFill>
              <a:srgbClr val="FFFFFF"/>
            </a:solidFill>
            <a:prstDash val="sysDash"/>
            <a:miter lim="400000"/>
            <a:headEnd type="none" w="med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E5ED47F-47E3-4B61-9051-BC8B467F80BD}"/>
              </a:ext>
            </a:extLst>
          </p:cNvPr>
          <p:cNvCxnSpPr>
            <a:cxnSpLocks/>
          </p:cNvCxnSpPr>
          <p:nvPr/>
        </p:nvCxnSpPr>
        <p:spPr>
          <a:xfrm>
            <a:off x="5077790" y="2862530"/>
            <a:ext cx="697010" cy="0"/>
          </a:xfrm>
          <a:prstGeom prst="straightConnector1">
            <a:avLst/>
          </a:prstGeom>
          <a:noFill/>
          <a:ln w="38100" cap="flat">
            <a:solidFill>
              <a:srgbClr val="FFFFFF"/>
            </a:solidFill>
            <a:prstDash val="sysDash"/>
            <a:miter lim="4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66E15C4-042A-4880-B09B-342158A6A137}"/>
              </a:ext>
            </a:extLst>
          </p:cNvPr>
          <p:cNvSpPr txBox="1"/>
          <p:nvPr/>
        </p:nvSpPr>
        <p:spPr>
          <a:xfrm>
            <a:off x="6402797" y="4393590"/>
            <a:ext cx="596713" cy="3183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66" hangingPunct="0"/>
            <a:r>
              <a:rPr lang="en-GB" sz="1600" kern="0" dirty="0">
                <a:solidFill>
                  <a:srgbClr val="DCDEE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Helvetica"/>
              </a:rPr>
              <a:t>Store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385428-21BF-47BA-A643-F584800862E0}"/>
              </a:ext>
            </a:extLst>
          </p:cNvPr>
          <p:cNvSpPr txBox="1"/>
          <p:nvPr/>
        </p:nvSpPr>
        <p:spPr>
          <a:xfrm>
            <a:off x="2351865" y="3489711"/>
            <a:ext cx="1412590" cy="3183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GB" sz="1600" kern="0" dirty="0">
                <a:solidFill>
                  <a:srgbClr val="DCDEE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Helvetica"/>
              </a:rPr>
              <a:t>Indexer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F58496-6C31-4641-973E-3C40FA9B390E}"/>
              </a:ext>
            </a:extLst>
          </p:cNvPr>
          <p:cNvSpPr txBox="1"/>
          <p:nvPr/>
        </p:nvSpPr>
        <p:spPr>
          <a:xfrm>
            <a:off x="9193805" y="3945977"/>
            <a:ext cx="596713" cy="3183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GB" sz="1600" kern="0" dirty="0">
                <a:solidFill>
                  <a:srgbClr val="DCDEE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Helvetica"/>
              </a:rPr>
              <a:t>RBAC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33C2E8-F3E9-453D-AA93-E4B11830BC40}"/>
              </a:ext>
            </a:extLst>
          </p:cNvPr>
          <p:cNvSpPr txBox="1"/>
          <p:nvPr/>
        </p:nvSpPr>
        <p:spPr>
          <a:xfrm>
            <a:off x="7537836" y="3945977"/>
            <a:ext cx="596713" cy="3183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GB" sz="1600" kern="0" dirty="0">
                <a:solidFill>
                  <a:srgbClr val="DCDEE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Helvetica"/>
              </a:rPr>
              <a:t>Auth</a:t>
            </a:r>
          </a:p>
        </p:txBody>
      </p:sp>
      <p:sp>
        <p:nvSpPr>
          <p:cNvPr id="59" name="Shape 520">
            <a:extLst>
              <a:ext uri="{FF2B5EF4-FFF2-40B4-BE49-F238E27FC236}">
                <a16:creationId xmlns:a16="http://schemas.microsoft.com/office/drawing/2014/main" id="{88369FAB-C3E1-450D-A001-D2BFCE986EEF}"/>
              </a:ext>
            </a:extLst>
          </p:cNvPr>
          <p:cNvSpPr/>
          <p:nvPr/>
        </p:nvSpPr>
        <p:spPr>
          <a:xfrm>
            <a:off x="2331167" y="1126003"/>
            <a:ext cx="7985912" cy="3711982"/>
          </a:xfrm>
          <a:prstGeom prst="roundRect">
            <a:avLst>
              <a:gd name="adj" fmla="val 9263"/>
            </a:avLst>
          </a:prstGeom>
          <a:noFill/>
          <a:ln w="9525" cap="flat" cmpd="sng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45713" tIns="45713" rIns="45713" bIns="45713" anchor="ctr" anchorCtr="0">
            <a:noAutofit/>
          </a:bodyPr>
          <a:lstStyle/>
          <a:p>
            <a:pPr algn="ctr" defTabSz="410766" hangingPunct="0"/>
            <a:endParaRPr kern="0">
              <a:solidFill>
                <a:srgbClr val="DCDEE0"/>
              </a:solidFill>
              <a:latin typeface="Helvetica"/>
              <a:cs typeface="Helvetica"/>
              <a:sym typeface="Helvetica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5A6AA80-57B6-4911-AF4E-10169F13DCD5}"/>
              </a:ext>
            </a:extLst>
          </p:cNvPr>
          <p:cNvCxnSpPr>
            <a:cxnSpLocks/>
          </p:cNvCxnSpPr>
          <p:nvPr/>
        </p:nvCxnSpPr>
        <p:spPr>
          <a:xfrm>
            <a:off x="6202279" y="3021504"/>
            <a:ext cx="1256427" cy="445956"/>
          </a:xfrm>
          <a:prstGeom prst="straightConnector1">
            <a:avLst/>
          </a:prstGeom>
          <a:noFill/>
          <a:ln w="38100" cap="flat">
            <a:solidFill>
              <a:srgbClr val="FFFFFF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A834ECF-4C26-413D-8C5B-0BFEF01C6BCE}"/>
              </a:ext>
            </a:extLst>
          </p:cNvPr>
          <p:cNvCxnSpPr>
            <a:cxnSpLocks/>
          </p:cNvCxnSpPr>
          <p:nvPr/>
        </p:nvCxnSpPr>
        <p:spPr>
          <a:xfrm>
            <a:off x="8265648" y="3640390"/>
            <a:ext cx="803192" cy="8499"/>
          </a:xfrm>
          <a:prstGeom prst="straightConnector1">
            <a:avLst/>
          </a:prstGeom>
          <a:noFill/>
          <a:ln w="38100" cap="flat">
            <a:solidFill>
              <a:srgbClr val="FFFFFF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B14C7DA-D688-4C77-B286-F27FF201E2BB}"/>
              </a:ext>
            </a:extLst>
          </p:cNvPr>
          <p:cNvCxnSpPr>
            <a:cxnSpLocks/>
          </p:cNvCxnSpPr>
          <p:nvPr/>
        </p:nvCxnSpPr>
        <p:spPr>
          <a:xfrm>
            <a:off x="3450924" y="3368290"/>
            <a:ext cx="2190926" cy="851301"/>
          </a:xfrm>
          <a:prstGeom prst="straightConnector1">
            <a:avLst/>
          </a:prstGeom>
          <a:noFill/>
          <a:ln w="38100" cap="flat">
            <a:solidFill>
              <a:srgbClr val="FFFFFF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C9ED9E3-8333-4402-A791-F31D752E1F33}"/>
              </a:ext>
            </a:extLst>
          </p:cNvPr>
          <p:cNvCxnSpPr>
            <a:cxnSpLocks/>
          </p:cNvCxnSpPr>
          <p:nvPr/>
        </p:nvCxnSpPr>
        <p:spPr>
          <a:xfrm flipV="1">
            <a:off x="6039999" y="3006596"/>
            <a:ext cx="0" cy="900620"/>
          </a:xfrm>
          <a:prstGeom prst="straightConnector1">
            <a:avLst/>
          </a:prstGeom>
          <a:noFill/>
          <a:ln w="38100" cap="flat">
            <a:solidFill>
              <a:srgbClr val="FFFFFF"/>
            </a:solidFill>
            <a:prstDash val="solid"/>
            <a:miter lim="4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6F424D8-E884-4B4E-817D-657E468F9948}"/>
              </a:ext>
            </a:extLst>
          </p:cNvPr>
          <p:cNvSpPr/>
          <p:nvPr/>
        </p:nvSpPr>
        <p:spPr>
          <a:xfrm>
            <a:off x="-28885" y="-260897"/>
            <a:ext cx="12673853" cy="1338796"/>
          </a:xfrm>
          <a:prstGeom prst="rect">
            <a:avLst/>
          </a:prstGeom>
          <a:solidFill>
            <a:srgbClr val="21212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723755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 animBg="1"/>
      <p:bldP spid="42" grpId="0"/>
      <p:bldP spid="5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C9E7F7-161F-42F4-9A2D-E83F5211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Big Picture</a:t>
            </a:r>
          </a:p>
        </p:txBody>
      </p:sp>
      <p:sp>
        <p:nvSpPr>
          <p:cNvPr id="4" name="Shape 65">
            <a:extLst>
              <a:ext uri="{FF2B5EF4-FFF2-40B4-BE49-F238E27FC236}">
                <a16:creationId xmlns:a16="http://schemas.microsoft.com/office/drawing/2014/main" id="{31AD2637-A32D-4057-B0A5-8C1EEFBC0F2D}"/>
              </a:ext>
            </a:extLst>
          </p:cNvPr>
          <p:cNvSpPr/>
          <p:nvPr/>
        </p:nvSpPr>
        <p:spPr>
          <a:xfrm>
            <a:off x="194212" y="102418"/>
            <a:ext cx="6892443" cy="256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pPr defTabSz="410766" hangingPunct="0"/>
            <a:r>
              <a:rPr lang="en-GB" sz="1200" kern="0" dirty="0">
                <a:latin typeface="Montserrat-Regular"/>
                <a:sym typeface="Helvetica"/>
              </a:rPr>
              <a:t>From Code to Kubernetes</a:t>
            </a:r>
            <a:endParaRPr sz="1200" kern="0" dirty="0">
              <a:latin typeface="Montserrat-Regular"/>
              <a:sym typeface="Helvetica"/>
            </a:endParaRPr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E5A86D44-46B7-45B7-9841-2BF81BF05C1E}"/>
              </a:ext>
            </a:extLst>
          </p:cNvPr>
          <p:cNvSpPr/>
          <p:nvPr/>
        </p:nvSpPr>
        <p:spPr>
          <a:xfrm flipV="1">
            <a:off x="560778" y="2782613"/>
            <a:ext cx="2232602" cy="2083171"/>
          </a:xfrm>
          <a:prstGeom prst="foldedCorner">
            <a:avLst>
              <a:gd name="adj" fmla="val 10077"/>
            </a:avLst>
          </a:prstGeom>
          <a:solidFill>
            <a:srgbClr val="F0F0F0"/>
          </a:solidFill>
          <a:ln w="12700" cap="flat">
            <a:solidFill>
              <a:schemeClr val="bg1">
                <a:lumMod val="85000"/>
                <a:lumOff val="1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endParaRPr lang="en-GB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33CE4E-C237-4C89-AE46-CDDDF31304AB}"/>
              </a:ext>
            </a:extLst>
          </p:cNvPr>
          <p:cNvSpPr/>
          <p:nvPr/>
        </p:nvSpPr>
        <p:spPr>
          <a:xfrm>
            <a:off x="600307" y="2877785"/>
            <a:ext cx="20476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10766" hangingPunct="0"/>
            <a:r>
              <a:rPr lang="en-GB" kern="0" dirty="0">
                <a:solidFill>
                  <a:srgbClr val="0000FF"/>
                </a:solidFill>
                <a:latin typeface="Consolas" panose="020B0609020204030204" pitchFamily="49" charset="0"/>
                <a:sym typeface="Helvetica"/>
              </a:rPr>
              <a:t>package</a:t>
            </a:r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 main</a:t>
            </a:r>
          </a:p>
          <a:p>
            <a:pPr defTabSz="410766" hangingPunct="0"/>
            <a:br>
              <a:rPr lang="en-GB" sz="600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</a:br>
            <a:r>
              <a:rPr lang="en-GB" kern="0" dirty="0">
                <a:solidFill>
                  <a:srgbClr val="0000FF"/>
                </a:solidFill>
                <a:latin typeface="Consolas" panose="020B0609020204030204" pitchFamily="49" charset="0"/>
                <a:sym typeface="Helvetica"/>
              </a:rPr>
              <a:t>import</a:t>
            </a:r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 (</a:t>
            </a:r>
          </a:p>
          <a:p>
            <a:pPr defTabSz="410766" hangingPunct="0"/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    </a:t>
            </a:r>
            <a:r>
              <a:rPr lang="en-GB" kern="0" dirty="0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"</a:t>
            </a:r>
            <a:r>
              <a:rPr lang="en-GB" kern="0" dirty="0" err="1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fmt</a:t>
            </a:r>
            <a:r>
              <a:rPr lang="en-GB" kern="0" dirty="0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"</a:t>
            </a:r>
            <a:endParaRPr lang="en-GB" kern="0" dirty="0">
              <a:solidFill>
                <a:srgbClr val="000000"/>
              </a:solidFill>
              <a:latin typeface="Consolas" panose="020B0609020204030204" pitchFamily="49" charset="0"/>
              <a:sym typeface="Helvetica"/>
            </a:endParaRPr>
          </a:p>
          <a:p>
            <a:pPr defTabSz="410766" hangingPunct="0"/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    </a:t>
            </a:r>
            <a:r>
              <a:rPr lang="en-GB" kern="0" dirty="0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"reflect"</a:t>
            </a:r>
            <a:endParaRPr lang="en-GB" kern="0" dirty="0">
              <a:solidFill>
                <a:srgbClr val="000000"/>
              </a:solidFill>
              <a:latin typeface="Consolas" panose="020B0609020204030204" pitchFamily="49" charset="0"/>
              <a:sym typeface="Helvetica"/>
            </a:endParaRPr>
          </a:p>
          <a:p>
            <a:pPr defTabSz="410766" hangingPunct="0"/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)</a:t>
            </a:r>
          </a:p>
          <a:p>
            <a:pPr defTabSz="410766" hangingPunct="0"/>
            <a:br>
              <a:rPr lang="en-GB" sz="600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</a:br>
            <a:r>
              <a:rPr lang="en-GB" kern="0" dirty="0" err="1">
                <a:solidFill>
                  <a:srgbClr val="0000FF"/>
                </a:solidFill>
                <a:latin typeface="Consolas" panose="020B0609020204030204" pitchFamily="49" charset="0"/>
                <a:sym typeface="Helvetica"/>
              </a:rPr>
              <a:t>func</a:t>
            </a:r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 main() {…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424C77-3CFE-4A94-995D-FA4228C605C7}"/>
              </a:ext>
            </a:extLst>
          </p:cNvPr>
          <p:cNvSpPr txBox="1"/>
          <p:nvPr/>
        </p:nvSpPr>
        <p:spPr>
          <a:xfrm>
            <a:off x="797313" y="1723270"/>
            <a:ext cx="1644805" cy="3491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GB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Roboto"/>
                <a:ea typeface="Roboto"/>
                <a:cs typeface="Roboto"/>
                <a:sym typeface="Roboto"/>
              </a:rPr>
              <a:t>Idea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B23DDE-7A48-474B-A611-61814FCE0312}"/>
              </a:ext>
            </a:extLst>
          </p:cNvPr>
          <p:cNvSpPr txBox="1"/>
          <p:nvPr/>
        </p:nvSpPr>
        <p:spPr>
          <a:xfrm>
            <a:off x="737839" y="5575993"/>
            <a:ext cx="1644805" cy="6261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GB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Roboto"/>
                <a:ea typeface="Roboto"/>
                <a:cs typeface="Roboto"/>
                <a:sym typeface="Roboto"/>
              </a:rPr>
              <a:t>Business</a:t>
            </a:r>
          </a:p>
          <a:p>
            <a:pPr algn="ctr" defTabSz="410766" hangingPunct="0"/>
            <a:r>
              <a:rPr lang="en-GB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Roboto"/>
                <a:ea typeface="Roboto"/>
                <a:cs typeface="Roboto"/>
                <a:sym typeface="Roboto"/>
              </a:rPr>
              <a:t>requirement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3C4DF8-E1BA-4508-88EA-54FB888414C1}"/>
              </a:ext>
            </a:extLst>
          </p:cNvPr>
          <p:cNvCxnSpPr>
            <a:cxnSpLocks/>
          </p:cNvCxnSpPr>
          <p:nvPr/>
        </p:nvCxnSpPr>
        <p:spPr>
          <a:xfrm>
            <a:off x="1608465" y="2072404"/>
            <a:ext cx="0" cy="656696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8284FF-3889-40A6-8746-5F47725DEA0E}"/>
              </a:ext>
            </a:extLst>
          </p:cNvPr>
          <p:cNvCxnSpPr>
            <a:cxnSpLocks/>
          </p:cNvCxnSpPr>
          <p:nvPr/>
        </p:nvCxnSpPr>
        <p:spPr>
          <a:xfrm flipV="1">
            <a:off x="1608465" y="4865785"/>
            <a:ext cx="0" cy="656695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E093998E-04F4-4B3C-970B-0567B3DC7856}"/>
              </a:ext>
            </a:extLst>
          </p:cNvPr>
          <p:cNvSpPr/>
          <p:nvPr/>
        </p:nvSpPr>
        <p:spPr>
          <a:xfrm rot="21223744">
            <a:off x="5182954" y="3688762"/>
            <a:ext cx="1826093" cy="965178"/>
          </a:xfrm>
          <a:prstGeom prst="diamond">
            <a:avLst/>
          </a:prstGeom>
          <a:solidFill>
            <a:srgbClr val="01A9D6"/>
          </a:solidFill>
          <a:ln w="76200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endParaRPr lang="en-GB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5BB51153-3030-4380-9251-A988DAC5D2CB}"/>
              </a:ext>
            </a:extLst>
          </p:cNvPr>
          <p:cNvSpPr/>
          <p:nvPr/>
        </p:nvSpPr>
        <p:spPr>
          <a:xfrm rot="21223744">
            <a:off x="5182954" y="3438454"/>
            <a:ext cx="1826093" cy="965178"/>
          </a:xfrm>
          <a:prstGeom prst="diamond">
            <a:avLst/>
          </a:prstGeom>
          <a:solidFill>
            <a:srgbClr val="172B54"/>
          </a:solidFill>
          <a:ln w="76200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endParaRPr lang="en-GB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20714E7C-1A37-4CF4-9C23-BF63CF2E899E}"/>
              </a:ext>
            </a:extLst>
          </p:cNvPr>
          <p:cNvSpPr/>
          <p:nvPr/>
        </p:nvSpPr>
        <p:spPr>
          <a:xfrm rot="21223744">
            <a:off x="5182954" y="3188146"/>
            <a:ext cx="1826093" cy="965178"/>
          </a:xfrm>
          <a:prstGeom prst="diamond">
            <a:avLst/>
          </a:prstGeom>
          <a:solidFill>
            <a:srgbClr val="01A9D6"/>
          </a:solidFill>
          <a:ln w="76200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endParaRPr lang="en-GB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A7505E-E5B5-403F-AE0D-78174898FBCC}"/>
              </a:ext>
            </a:extLst>
          </p:cNvPr>
          <p:cNvCxnSpPr>
            <a:cxnSpLocks/>
          </p:cNvCxnSpPr>
          <p:nvPr/>
        </p:nvCxnSpPr>
        <p:spPr>
          <a:xfrm flipV="1">
            <a:off x="6056897" y="2434606"/>
            <a:ext cx="0" cy="656695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54CCAA4-6D08-4932-AF65-F0B5D9E73CDF}"/>
              </a:ext>
            </a:extLst>
          </p:cNvPr>
          <p:cNvSpPr txBox="1"/>
          <p:nvPr/>
        </p:nvSpPr>
        <p:spPr>
          <a:xfrm>
            <a:off x="4958424" y="2043989"/>
            <a:ext cx="2225724" cy="3491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GB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Roboto"/>
                <a:ea typeface="Roboto"/>
                <a:cs typeface="Roboto"/>
                <a:sym typeface="Roboto"/>
              </a:rPr>
              <a:t>[Container registry]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5DBA5B-FF39-41E0-BF3D-BD9A8CC78C33}"/>
              </a:ext>
            </a:extLst>
          </p:cNvPr>
          <p:cNvCxnSpPr>
            <a:cxnSpLocks/>
          </p:cNvCxnSpPr>
          <p:nvPr/>
        </p:nvCxnSpPr>
        <p:spPr>
          <a:xfrm>
            <a:off x="2952158" y="3904094"/>
            <a:ext cx="2006266" cy="0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C9C6613-3013-421A-ACE5-32EA799CFA09}"/>
              </a:ext>
            </a:extLst>
          </p:cNvPr>
          <p:cNvSpPr/>
          <p:nvPr/>
        </p:nvSpPr>
        <p:spPr>
          <a:xfrm>
            <a:off x="-28885" y="-260897"/>
            <a:ext cx="12673853" cy="1338796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213125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  <p:bldP spid="22" grpId="1"/>
      <p:bldP spid="31" grpId="0" animBg="1"/>
      <p:bldP spid="32" grpId="0" animBg="1"/>
      <p:bldP spid="33" grpId="0" animBg="1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Image result for kubernetes logo">
            <a:extLst>
              <a:ext uri="{FF2B5EF4-FFF2-40B4-BE49-F238E27FC236}">
                <a16:creationId xmlns:a16="http://schemas.microsoft.com/office/drawing/2014/main" id="{E55D2809-DE86-4C7B-BC21-12236F2A9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710" y="3196063"/>
            <a:ext cx="1428008" cy="139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0C9E7F7-161F-42F4-9A2D-E83F5211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Big Picture</a:t>
            </a:r>
          </a:p>
        </p:txBody>
      </p:sp>
      <p:sp>
        <p:nvSpPr>
          <p:cNvPr id="4" name="Shape 65">
            <a:extLst>
              <a:ext uri="{FF2B5EF4-FFF2-40B4-BE49-F238E27FC236}">
                <a16:creationId xmlns:a16="http://schemas.microsoft.com/office/drawing/2014/main" id="{31AD2637-A32D-4057-B0A5-8C1EEFBC0F2D}"/>
              </a:ext>
            </a:extLst>
          </p:cNvPr>
          <p:cNvSpPr/>
          <p:nvPr/>
        </p:nvSpPr>
        <p:spPr>
          <a:xfrm>
            <a:off x="194212" y="102418"/>
            <a:ext cx="6892443" cy="256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pPr defTabSz="410766" hangingPunct="0"/>
            <a:r>
              <a:rPr lang="en-GB" sz="1200" kern="0" dirty="0">
                <a:latin typeface="Montserrat-Regular"/>
                <a:sym typeface="Helvetica"/>
              </a:rPr>
              <a:t>From Code to Kubernetes</a:t>
            </a:r>
            <a:endParaRPr sz="1200" kern="0" dirty="0">
              <a:latin typeface="Montserrat-Regular"/>
              <a:sym typeface="Helvetica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38C8564-D3FA-478C-8B7D-A7BE2CC85259}"/>
              </a:ext>
            </a:extLst>
          </p:cNvPr>
          <p:cNvGrpSpPr/>
          <p:nvPr/>
        </p:nvGrpSpPr>
        <p:grpSpPr>
          <a:xfrm>
            <a:off x="5182954" y="3188146"/>
            <a:ext cx="1826093" cy="1465794"/>
            <a:chOff x="12967652" y="6586884"/>
            <a:chExt cx="1868320" cy="1499689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E093998E-04F4-4B3C-970B-0567B3DC7856}"/>
                </a:ext>
              </a:extLst>
            </p:cNvPr>
            <p:cNvSpPr/>
            <p:nvPr/>
          </p:nvSpPr>
          <p:spPr>
            <a:xfrm rot="21223744">
              <a:off x="12967652" y="7099076"/>
              <a:ext cx="1868320" cy="987497"/>
            </a:xfrm>
            <a:prstGeom prst="diamond">
              <a:avLst/>
            </a:prstGeom>
            <a:solidFill>
              <a:srgbClr val="01A9D6"/>
            </a:solidFill>
            <a:ln w="76200" cap="flat">
              <a:solidFill>
                <a:srgbClr val="FFFFFF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66" hangingPunct="0"/>
              <a:endParaRPr lang="en-GB" kern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32" name="Diamond 31">
              <a:extLst>
                <a:ext uri="{FF2B5EF4-FFF2-40B4-BE49-F238E27FC236}">
                  <a16:creationId xmlns:a16="http://schemas.microsoft.com/office/drawing/2014/main" id="{5BB51153-3030-4380-9251-A988DAC5D2CB}"/>
                </a:ext>
              </a:extLst>
            </p:cNvPr>
            <p:cNvSpPr/>
            <p:nvPr/>
          </p:nvSpPr>
          <p:spPr>
            <a:xfrm rot="21223744">
              <a:off x="12967652" y="6842980"/>
              <a:ext cx="1868320" cy="987497"/>
            </a:xfrm>
            <a:prstGeom prst="diamond">
              <a:avLst/>
            </a:prstGeom>
            <a:solidFill>
              <a:srgbClr val="172B54"/>
            </a:solidFill>
            <a:ln w="76200" cap="flat">
              <a:solidFill>
                <a:srgbClr val="FFFFFF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66" hangingPunct="0"/>
              <a:endParaRPr lang="en-GB" kern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20714E7C-1A37-4CF4-9C23-BF63CF2E899E}"/>
                </a:ext>
              </a:extLst>
            </p:cNvPr>
            <p:cNvSpPr/>
            <p:nvPr/>
          </p:nvSpPr>
          <p:spPr>
            <a:xfrm rot="21223744">
              <a:off x="12967652" y="6586884"/>
              <a:ext cx="1868320" cy="987497"/>
            </a:xfrm>
            <a:prstGeom prst="diamond">
              <a:avLst/>
            </a:prstGeom>
            <a:solidFill>
              <a:srgbClr val="01A9D6"/>
            </a:solidFill>
            <a:ln w="76200" cap="flat">
              <a:solidFill>
                <a:srgbClr val="FFFFFF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66" hangingPunct="0"/>
              <a:endParaRPr lang="en-GB" kern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A7505E-E5B5-403F-AE0D-78174898FBCC}"/>
              </a:ext>
            </a:extLst>
          </p:cNvPr>
          <p:cNvCxnSpPr>
            <a:cxnSpLocks/>
          </p:cNvCxnSpPr>
          <p:nvPr/>
        </p:nvCxnSpPr>
        <p:spPr>
          <a:xfrm flipV="1">
            <a:off x="6056897" y="2434606"/>
            <a:ext cx="0" cy="656695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54CCAA4-6D08-4932-AF65-F0B5D9E73CDF}"/>
              </a:ext>
            </a:extLst>
          </p:cNvPr>
          <p:cNvSpPr txBox="1"/>
          <p:nvPr/>
        </p:nvSpPr>
        <p:spPr>
          <a:xfrm>
            <a:off x="4958424" y="2043989"/>
            <a:ext cx="2225724" cy="3491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GB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Roboto"/>
                <a:ea typeface="Roboto"/>
                <a:cs typeface="Roboto"/>
                <a:sym typeface="Roboto"/>
              </a:rPr>
              <a:t>[Container registry]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499CC2-12B7-4483-8145-CEAD3C21C1B2}"/>
              </a:ext>
            </a:extLst>
          </p:cNvPr>
          <p:cNvCxnSpPr>
            <a:cxnSpLocks/>
          </p:cNvCxnSpPr>
          <p:nvPr/>
        </p:nvCxnSpPr>
        <p:spPr>
          <a:xfrm>
            <a:off x="2952158" y="3904094"/>
            <a:ext cx="2006266" cy="0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547DC7-D7BC-4B88-B39F-972A6BB91328}"/>
              </a:ext>
            </a:extLst>
          </p:cNvPr>
          <p:cNvCxnSpPr>
            <a:cxnSpLocks/>
          </p:cNvCxnSpPr>
          <p:nvPr/>
        </p:nvCxnSpPr>
        <p:spPr>
          <a:xfrm>
            <a:off x="7056297" y="3921043"/>
            <a:ext cx="1792930" cy="0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F7A006D-40BC-433A-B80A-6C82E3158D18}"/>
              </a:ext>
            </a:extLst>
          </p:cNvPr>
          <p:cNvSpPr/>
          <p:nvPr/>
        </p:nvSpPr>
        <p:spPr>
          <a:xfrm>
            <a:off x="-28885" y="-260897"/>
            <a:ext cx="12673853" cy="1338796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952DE5B1-6F00-4F44-B467-C86AD5BABAD1}"/>
              </a:ext>
            </a:extLst>
          </p:cNvPr>
          <p:cNvSpPr/>
          <p:nvPr/>
        </p:nvSpPr>
        <p:spPr>
          <a:xfrm flipV="1">
            <a:off x="560778" y="2782613"/>
            <a:ext cx="2232602" cy="2083171"/>
          </a:xfrm>
          <a:prstGeom prst="foldedCorner">
            <a:avLst>
              <a:gd name="adj" fmla="val 10077"/>
            </a:avLst>
          </a:prstGeom>
          <a:solidFill>
            <a:srgbClr val="F0F0F0"/>
          </a:solidFill>
          <a:ln w="12700" cap="flat">
            <a:solidFill>
              <a:schemeClr val="bg1">
                <a:lumMod val="85000"/>
                <a:lumOff val="1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endParaRPr lang="en-GB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75BCD4-A5B7-41A5-8ED2-D78BCF1E8A21}"/>
              </a:ext>
            </a:extLst>
          </p:cNvPr>
          <p:cNvSpPr/>
          <p:nvPr/>
        </p:nvSpPr>
        <p:spPr>
          <a:xfrm>
            <a:off x="600307" y="2877785"/>
            <a:ext cx="20476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10766" hangingPunct="0"/>
            <a:r>
              <a:rPr lang="en-GB" kern="0" dirty="0">
                <a:solidFill>
                  <a:srgbClr val="0000FF"/>
                </a:solidFill>
                <a:latin typeface="Consolas" panose="020B0609020204030204" pitchFamily="49" charset="0"/>
                <a:sym typeface="Helvetica"/>
              </a:rPr>
              <a:t>package</a:t>
            </a:r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 main</a:t>
            </a:r>
          </a:p>
          <a:p>
            <a:pPr defTabSz="410766" hangingPunct="0"/>
            <a:br>
              <a:rPr lang="en-GB" sz="600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</a:br>
            <a:r>
              <a:rPr lang="en-GB" kern="0" dirty="0">
                <a:solidFill>
                  <a:srgbClr val="0000FF"/>
                </a:solidFill>
                <a:latin typeface="Consolas" panose="020B0609020204030204" pitchFamily="49" charset="0"/>
                <a:sym typeface="Helvetica"/>
              </a:rPr>
              <a:t>import</a:t>
            </a:r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 (</a:t>
            </a:r>
          </a:p>
          <a:p>
            <a:pPr defTabSz="410766" hangingPunct="0"/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    </a:t>
            </a:r>
            <a:r>
              <a:rPr lang="en-GB" kern="0" dirty="0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"</a:t>
            </a:r>
            <a:r>
              <a:rPr lang="en-GB" kern="0" dirty="0" err="1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fmt</a:t>
            </a:r>
            <a:r>
              <a:rPr lang="en-GB" kern="0" dirty="0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"</a:t>
            </a:r>
            <a:endParaRPr lang="en-GB" kern="0" dirty="0">
              <a:solidFill>
                <a:srgbClr val="000000"/>
              </a:solidFill>
              <a:latin typeface="Consolas" panose="020B0609020204030204" pitchFamily="49" charset="0"/>
              <a:sym typeface="Helvetica"/>
            </a:endParaRPr>
          </a:p>
          <a:p>
            <a:pPr defTabSz="410766" hangingPunct="0"/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    </a:t>
            </a:r>
            <a:r>
              <a:rPr lang="en-GB" kern="0" dirty="0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"reflect"</a:t>
            </a:r>
            <a:endParaRPr lang="en-GB" kern="0" dirty="0">
              <a:solidFill>
                <a:srgbClr val="000000"/>
              </a:solidFill>
              <a:latin typeface="Consolas" panose="020B0609020204030204" pitchFamily="49" charset="0"/>
              <a:sym typeface="Helvetica"/>
            </a:endParaRPr>
          </a:p>
          <a:p>
            <a:pPr defTabSz="410766" hangingPunct="0"/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)</a:t>
            </a:r>
          </a:p>
          <a:p>
            <a:pPr defTabSz="410766" hangingPunct="0"/>
            <a:br>
              <a:rPr lang="en-GB" sz="600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</a:br>
            <a:r>
              <a:rPr lang="en-GB" kern="0" dirty="0" err="1">
                <a:solidFill>
                  <a:srgbClr val="0000FF"/>
                </a:solidFill>
                <a:latin typeface="Consolas" panose="020B0609020204030204" pitchFamily="49" charset="0"/>
                <a:sym typeface="Helvetica"/>
              </a:rPr>
              <a:t>func</a:t>
            </a:r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 main() {…</a:t>
            </a:r>
          </a:p>
        </p:txBody>
      </p:sp>
    </p:spTree>
    <p:extLst>
      <p:ext uri="{BB962C8B-B14F-4D97-AF65-F5344CB8AC3E}">
        <p14:creationId xmlns:p14="http://schemas.microsoft.com/office/powerpoint/2010/main" val="2640515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Image result for kubernetes logo">
            <a:extLst>
              <a:ext uri="{FF2B5EF4-FFF2-40B4-BE49-F238E27FC236}">
                <a16:creationId xmlns:a16="http://schemas.microsoft.com/office/drawing/2014/main" id="{E55D2809-DE86-4C7B-BC21-12236F2A9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710" y="3196063"/>
            <a:ext cx="1428008" cy="139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0C9E7F7-161F-42F4-9A2D-E83F5211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Big Picture</a:t>
            </a:r>
          </a:p>
        </p:txBody>
      </p:sp>
      <p:sp>
        <p:nvSpPr>
          <p:cNvPr id="4" name="Shape 65">
            <a:extLst>
              <a:ext uri="{FF2B5EF4-FFF2-40B4-BE49-F238E27FC236}">
                <a16:creationId xmlns:a16="http://schemas.microsoft.com/office/drawing/2014/main" id="{31AD2637-A32D-4057-B0A5-8C1EEFBC0F2D}"/>
              </a:ext>
            </a:extLst>
          </p:cNvPr>
          <p:cNvSpPr/>
          <p:nvPr/>
        </p:nvSpPr>
        <p:spPr>
          <a:xfrm>
            <a:off x="194212" y="102418"/>
            <a:ext cx="6892443" cy="256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pPr defTabSz="410766" hangingPunct="0"/>
            <a:r>
              <a:rPr lang="en-GB" sz="1200" kern="0" dirty="0">
                <a:latin typeface="Montserrat-Regular"/>
                <a:sym typeface="Helvetica"/>
              </a:rPr>
              <a:t>From Code to Kubernetes</a:t>
            </a:r>
            <a:endParaRPr sz="1200" kern="0" dirty="0">
              <a:latin typeface="Montserrat-Regular"/>
              <a:sym typeface="Helvetica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33B5583-EC4F-4194-87FA-5E07631A5937}"/>
              </a:ext>
            </a:extLst>
          </p:cNvPr>
          <p:cNvGrpSpPr/>
          <p:nvPr/>
        </p:nvGrpSpPr>
        <p:grpSpPr>
          <a:xfrm>
            <a:off x="4958424" y="2043989"/>
            <a:ext cx="2225724" cy="2609951"/>
            <a:chOff x="9916848" y="4087978"/>
            <a:chExt cx="4451447" cy="521990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38C8564-D3FA-478C-8B7D-A7BE2CC85259}"/>
                </a:ext>
              </a:extLst>
            </p:cNvPr>
            <p:cNvGrpSpPr/>
            <p:nvPr/>
          </p:nvGrpSpPr>
          <p:grpSpPr>
            <a:xfrm>
              <a:off x="10365907" y="6376292"/>
              <a:ext cx="3652186" cy="2931587"/>
              <a:chOff x="12967652" y="6586884"/>
              <a:chExt cx="1868320" cy="1499689"/>
            </a:xfrm>
          </p:grpSpPr>
          <p:sp>
            <p:nvSpPr>
              <p:cNvPr id="31" name="Diamond 30">
                <a:extLst>
                  <a:ext uri="{FF2B5EF4-FFF2-40B4-BE49-F238E27FC236}">
                    <a16:creationId xmlns:a16="http://schemas.microsoft.com/office/drawing/2014/main" id="{E093998E-04F4-4B3C-970B-0567B3DC7856}"/>
                  </a:ext>
                </a:extLst>
              </p:cNvPr>
              <p:cNvSpPr/>
              <p:nvPr/>
            </p:nvSpPr>
            <p:spPr>
              <a:xfrm rot="21223744">
                <a:off x="12967652" y="7099076"/>
                <a:ext cx="1868320" cy="987497"/>
              </a:xfrm>
              <a:prstGeom prst="diamond">
                <a:avLst/>
              </a:prstGeom>
              <a:solidFill>
                <a:srgbClr val="01A9D6"/>
              </a:solidFill>
              <a:ln w="76200" cap="flat">
                <a:solidFill>
                  <a:srgbClr val="FFFFFF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noAutofit/>
              </a:bodyPr>
              <a:lstStyle/>
              <a:p>
                <a:pPr algn="ctr" defTabSz="410766" hangingPunct="0"/>
                <a:endParaRPr lang="en-GB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2" name="Diamond 31">
                <a:extLst>
                  <a:ext uri="{FF2B5EF4-FFF2-40B4-BE49-F238E27FC236}">
                    <a16:creationId xmlns:a16="http://schemas.microsoft.com/office/drawing/2014/main" id="{5BB51153-3030-4380-9251-A988DAC5D2CB}"/>
                  </a:ext>
                </a:extLst>
              </p:cNvPr>
              <p:cNvSpPr/>
              <p:nvPr/>
            </p:nvSpPr>
            <p:spPr>
              <a:xfrm rot="21223744">
                <a:off x="12967652" y="6842980"/>
                <a:ext cx="1868320" cy="987497"/>
              </a:xfrm>
              <a:prstGeom prst="diamond">
                <a:avLst/>
              </a:prstGeom>
              <a:solidFill>
                <a:srgbClr val="172B54"/>
              </a:solidFill>
              <a:ln w="76200" cap="flat">
                <a:solidFill>
                  <a:srgbClr val="FFFFFF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noAutofit/>
              </a:bodyPr>
              <a:lstStyle/>
              <a:p>
                <a:pPr algn="ctr" defTabSz="410766" hangingPunct="0"/>
                <a:endParaRPr lang="en-GB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3" name="Diamond 32">
                <a:extLst>
                  <a:ext uri="{FF2B5EF4-FFF2-40B4-BE49-F238E27FC236}">
                    <a16:creationId xmlns:a16="http://schemas.microsoft.com/office/drawing/2014/main" id="{20714E7C-1A37-4CF4-9C23-BF63CF2E899E}"/>
                  </a:ext>
                </a:extLst>
              </p:cNvPr>
              <p:cNvSpPr/>
              <p:nvPr/>
            </p:nvSpPr>
            <p:spPr>
              <a:xfrm rot="21223744">
                <a:off x="12967652" y="6586884"/>
                <a:ext cx="1868320" cy="987497"/>
              </a:xfrm>
              <a:prstGeom prst="diamond">
                <a:avLst/>
              </a:prstGeom>
              <a:solidFill>
                <a:srgbClr val="01A9D6"/>
              </a:solidFill>
              <a:ln w="76200" cap="flat">
                <a:solidFill>
                  <a:srgbClr val="FFFFFF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noAutofit/>
              </a:bodyPr>
              <a:lstStyle/>
              <a:p>
                <a:pPr algn="ctr" defTabSz="410766" hangingPunct="0"/>
                <a:endParaRPr lang="en-GB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2A7505E-E5B5-403F-AE0D-78174898F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13794" y="4869212"/>
              <a:ext cx="0" cy="1313390"/>
            </a:xfrm>
            <a:prstGeom prst="straightConnector1">
              <a:avLst/>
            </a:prstGeom>
            <a:noFill/>
            <a:ln w="57150" cap="flat">
              <a:solidFill>
                <a:schemeClr val="bg1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54CCAA4-6D08-4932-AF65-F0B5D9E73CDF}"/>
                </a:ext>
              </a:extLst>
            </p:cNvPr>
            <p:cNvSpPr txBox="1"/>
            <p:nvPr/>
          </p:nvSpPr>
          <p:spPr>
            <a:xfrm>
              <a:off x="9916848" y="4087978"/>
              <a:ext cx="4451447" cy="698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66" hangingPunct="0"/>
              <a:r>
                <a:rPr lang="en-GB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Roboto"/>
                  <a:ea typeface="Roboto"/>
                  <a:cs typeface="Roboto"/>
                  <a:sym typeface="Roboto"/>
                </a:rPr>
                <a:t>[Container registry]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499CC2-12B7-4483-8145-CEAD3C21C1B2}"/>
              </a:ext>
            </a:extLst>
          </p:cNvPr>
          <p:cNvCxnSpPr>
            <a:cxnSpLocks/>
          </p:cNvCxnSpPr>
          <p:nvPr/>
        </p:nvCxnSpPr>
        <p:spPr>
          <a:xfrm>
            <a:off x="2952158" y="3904094"/>
            <a:ext cx="2006266" cy="0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8" name="Shape 706">
            <a:extLst>
              <a:ext uri="{FF2B5EF4-FFF2-40B4-BE49-F238E27FC236}">
                <a16:creationId xmlns:a16="http://schemas.microsoft.com/office/drawing/2014/main" id="{7D847271-2F70-4E3F-9022-C7902FA121A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5960" y="3420452"/>
            <a:ext cx="967668" cy="941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707">
            <a:extLst>
              <a:ext uri="{FF2B5EF4-FFF2-40B4-BE49-F238E27FC236}">
                <a16:creationId xmlns:a16="http://schemas.microsoft.com/office/drawing/2014/main" id="{AB0AFCE2-D175-49D8-A1DD-2965FC52878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2659" y="3443133"/>
            <a:ext cx="944351" cy="918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715">
            <a:extLst>
              <a:ext uri="{FF2B5EF4-FFF2-40B4-BE49-F238E27FC236}">
                <a16:creationId xmlns:a16="http://schemas.microsoft.com/office/drawing/2014/main" id="{28E909E4-71CF-43E8-B71F-F89BE7218FD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6042" y="3420453"/>
            <a:ext cx="967668" cy="9412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547DC7-D7BC-4B88-B39F-972A6BB91328}"/>
              </a:ext>
            </a:extLst>
          </p:cNvPr>
          <p:cNvCxnSpPr>
            <a:cxnSpLocks/>
          </p:cNvCxnSpPr>
          <p:nvPr/>
        </p:nvCxnSpPr>
        <p:spPr>
          <a:xfrm>
            <a:off x="7056297" y="3921043"/>
            <a:ext cx="1792930" cy="0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45FA92-C4F6-4899-AAB4-789E49BAD439}"/>
              </a:ext>
            </a:extLst>
          </p:cNvPr>
          <p:cNvCxnSpPr>
            <a:cxnSpLocks/>
          </p:cNvCxnSpPr>
          <p:nvPr/>
        </p:nvCxnSpPr>
        <p:spPr>
          <a:xfrm>
            <a:off x="6479006" y="3921043"/>
            <a:ext cx="1419726" cy="0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62CD8F-315B-44AB-9B23-C57321271A9B}"/>
              </a:ext>
            </a:extLst>
          </p:cNvPr>
          <p:cNvCxnSpPr>
            <a:cxnSpLocks/>
          </p:cNvCxnSpPr>
          <p:nvPr/>
        </p:nvCxnSpPr>
        <p:spPr>
          <a:xfrm>
            <a:off x="2952158" y="3904094"/>
            <a:ext cx="1397258" cy="0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97B718B-0B79-4665-A574-DA380FB2B793}"/>
              </a:ext>
            </a:extLst>
          </p:cNvPr>
          <p:cNvSpPr/>
          <p:nvPr/>
        </p:nvSpPr>
        <p:spPr>
          <a:xfrm>
            <a:off x="-28885" y="-260897"/>
            <a:ext cx="12673853" cy="1338796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065515F1-3C03-4988-9F6C-A3DD7F3F7807}"/>
              </a:ext>
            </a:extLst>
          </p:cNvPr>
          <p:cNvSpPr/>
          <p:nvPr/>
        </p:nvSpPr>
        <p:spPr>
          <a:xfrm flipV="1">
            <a:off x="560778" y="2782613"/>
            <a:ext cx="2232602" cy="2083171"/>
          </a:xfrm>
          <a:prstGeom prst="foldedCorner">
            <a:avLst>
              <a:gd name="adj" fmla="val 10077"/>
            </a:avLst>
          </a:prstGeom>
          <a:solidFill>
            <a:srgbClr val="F0F0F0"/>
          </a:solidFill>
          <a:ln w="12700" cap="flat">
            <a:solidFill>
              <a:schemeClr val="bg1">
                <a:lumMod val="85000"/>
                <a:lumOff val="1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endParaRPr lang="en-GB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7B72AC-F7B9-4594-A0A5-23AFD50F21A3}"/>
              </a:ext>
            </a:extLst>
          </p:cNvPr>
          <p:cNvSpPr/>
          <p:nvPr/>
        </p:nvSpPr>
        <p:spPr>
          <a:xfrm>
            <a:off x="600307" y="2877785"/>
            <a:ext cx="20476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10766" hangingPunct="0"/>
            <a:r>
              <a:rPr lang="en-GB" kern="0" dirty="0">
                <a:solidFill>
                  <a:srgbClr val="0000FF"/>
                </a:solidFill>
                <a:latin typeface="Consolas" panose="020B0609020204030204" pitchFamily="49" charset="0"/>
                <a:sym typeface="Helvetica"/>
              </a:rPr>
              <a:t>package</a:t>
            </a:r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 main</a:t>
            </a:r>
          </a:p>
          <a:p>
            <a:pPr defTabSz="410766" hangingPunct="0"/>
            <a:br>
              <a:rPr lang="en-GB" sz="600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</a:br>
            <a:r>
              <a:rPr lang="en-GB" kern="0" dirty="0">
                <a:solidFill>
                  <a:srgbClr val="0000FF"/>
                </a:solidFill>
                <a:latin typeface="Consolas" panose="020B0609020204030204" pitchFamily="49" charset="0"/>
                <a:sym typeface="Helvetica"/>
              </a:rPr>
              <a:t>import</a:t>
            </a:r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 (</a:t>
            </a:r>
          </a:p>
          <a:p>
            <a:pPr defTabSz="410766" hangingPunct="0"/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    </a:t>
            </a:r>
            <a:r>
              <a:rPr lang="en-GB" kern="0" dirty="0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"</a:t>
            </a:r>
            <a:r>
              <a:rPr lang="en-GB" kern="0" dirty="0" err="1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fmt</a:t>
            </a:r>
            <a:r>
              <a:rPr lang="en-GB" kern="0" dirty="0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"</a:t>
            </a:r>
            <a:endParaRPr lang="en-GB" kern="0" dirty="0">
              <a:solidFill>
                <a:srgbClr val="000000"/>
              </a:solidFill>
              <a:latin typeface="Consolas" panose="020B0609020204030204" pitchFamily="49" charset="0"/>
              <a:sym typeface="Helvetica"/>
            </a:endParaRPr>
          </a:p>
          <a:p>
            <a:pPr defTabSz="410766" hangingPunct="0"/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    </a:t>
            </a:r>
            <a:r>
              <a:rPr lang="en-GB" kern="0" dirty="0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"reflect"</a:t>
            </a:r>
            <a:endParaRPr lang="en-GB" kern="0" dirty="0">
              <a:solidFill>
                <a:srgbClr val="000000"/>
              </a:solidFill>
              <a:latin typeface="Consolas" panose="020B0609020204030204" pitchFamily="49" charset="0"/>
              <a:sym typeface="Helvetica"/>
            </a:endParaRPr>
          </a:p>
          <a:p>
            <a:pPr defTabSz="410766" hangingPunct="0"/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)</a:t>
            </a:r>
          </a:p>
          <a:p>
            <a:pPr defTabSz="410766" hangingPunct="0"/>
            <a:br>
              <a:rPr lang="en-GB" sz="600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</a:br>
            <a:r>
              <a:rPr lang="en-GB" kern="0" dirty="0" err="1">
                <a:solidFill>
                  <a:srgbClr val="0000FF"/>
                </a:solidFill>
                <a:latin typeface="Consolas" panose="020B0609020204030204" pitchFamily="49" charset="0"/>
                <a:sym typeface="Helvetica"/>
              </a:rPr>
              <a:t>func</a:t>
            </a:r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 main() {…</a:t>
            </a:r>
          </a:p>
        </p:txBody>
      </p:sp>
    </p:spTree>
    <p:extLst>
      <p:ext uri="{BB962C8B-B14F-4D97-AF65-F5344CB8AC3E}">
        <p14:creationId xmlns:p14="http://schemas.microsoft.com/office/powerpoint/2010/main" val="21334457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7083E-6 -1.85185E-7 L -0.05638 -1.85185E-7 " pathEditMode="relative" rAng="0" ptsTypes="AA">
                                      <p:cBhvr>
                                        <p:cTn id="3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457">
            <a:extLst>
              <a:ext uri="{FF2B5EF4-FFF2-40B4-BE49-F238E27FC236}">
                <a16:creationId xmlns:a16="http://schemas.microsoft.com/office/drawing/2014/main" id="{30E927B7-4CB8-470E-AC3B-AD6EAF694504}"/>
              </a:ext>
            </a:extLst>
          </p:cNvPr>
          <p:cNvSpPr/>
          <p:nvPr/>
        </p:nvSpPr>
        <p:spPr>
          <a:xfrm>
            <a:off x="311146" y="1804129"/>
            <a:ext cx="2713792" cy="3832666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lIns="45713" tIns="45713" rIns="45713" bIns="45713" anchor="ctr" anchorCtr="0">
            <a:noAutofit/>
          </a:bodyPr>
          <a:lstStyle/>
          <a:p>
            <a:pPr defTabSz="457200">
              <a:buClr>
                <a:srgbClr val="000000"/>
              </a:buClr>
            </a:pPr>
            <a:endParaRPr sz="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460">
            <a:extLst>
              <a:ext uri="{FF2B5EF4-FFF2-40B4-BE49-F238E27FC236}">
                <a16:creationId xmlns:a16="http://schemas.microsoft.com/office/drawing/2014/main" id="{3D370537-C8C9-46D5-8A68-D316928A7A30}"/>
              </a:ext>
            </a:extLst>
          </p:cNvPr>
          <p:cNvSpPr/>
          <p:nvPr/>
        </p:nvSpPr>
        <p:spPr>
          <a:xfrm>
            <a:off x="7704423" y="1804129"/>
            <a:ext cx="3839878" cy="3832666"/>
          </a:xfrm>
          <a:prstGeom prst="roundRect">
            <a:avLst>
              <a:gd name="adj" fmla="val 827"/>
            </a:avLst>
          </a:prstGeom>
          <a:solidFill>
            <a:srgbClr val="326CE5">
              <a:alpha val="25882"/>
            </a:srgbClr>
          </a:solidFill>
          <a:ln>
            <a:noFill/>
          </a:ln>
        </p:spPr>
        <p:txBody>
          <a:bodyPr lIns="45713" tIns="45713" rIns="45713" bIns="45713" anchor="ctr" anchorCtr="0">
            <a:noAutofit/>
          </a:bodyPr>
          <a:lstStyle/>
          <a:p>
            <a:pPr algn="ctr" defTabSz="410766" hangingPunct="0">
              <a:buClr>
                <a:srgbClr val="000000"/>
              </a:buClr>
            </a:pPr>
            <a:endParaRPr sz="14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457">
            <a:extLst>
              <a:ext uri="{FF2B5EF4-FFF2-40B4-BE49-F238E27FC236}">
                <a16:creationId xmlns:a16="http://schemas.microsoft.com/office/drawing/2014/main" id="{6290FF09-076C-477A-AF4E-33CF653AC2CA}"/>
              </a:ext>
            </a:extLst>
          </p:cNvPr>
          <p:cNvSpPr/>
          <p:nvPr/>
        </p:nvSpPr>
        <p:spPr>
          <a:xfrm>
            <a:off x="4069437" y="1804128"/>
            <a:ext cx="2713792" cy="3832666"/>
          </a:xfrm>
          <a:prstGeom prst="roundRect">
            <a:avLst>
              <a:gd name="adj" fmla="val 0"/>
            </a:avLst>
          </a:prstGeom>
          <a:solidFill>
            <a:srgbClr val="01A9D6">
              <a:alpha val="29020"/>
            </a:srgbClr>
          </a:solidFill>
          <a:ln>
            <a:noFill/>
          </a:ln>
        </p:spPr>
        <p:txBody>
          <a:bodyPr lIns="45713" tIns="45713" rIns="45713" bIns="45713" anchor="ctr" anchorCtr="0">
            <a:noAutofit/>
          </a:bodyPr>
          <a:lstStyle/>
          <a:p>
            <a:pPr defTabSz="457200">
              <a:buClr>
                <a:srgbClr val="000000"/>
              </a:buClr>
            </a:pPr>
            <a:endParaRPr sz="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457">
            <a:extLst>
              <a:ext uri="{FF2B5EF4-FFF2-40B4-BE49-F238E27FC236}">
                <a16:creationId xmlns:a16="http://schemas.microsoft.com/office/drawing/2014/main" id="{26AB7A38-D1FC-4991-85F5-01D4658B7D5C}"/>
              </a:ext>
            </a:extLst>
          </p:cNvPr>
          <p:cNvSpPr/>
          <p:nvPr/>
        </p:nvSpPr>
        <p:spPr>
          <a:xfrm>
            <a:off x="311146" y="1804129"/>
            <a:ext cx="2713792" cy="3507814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lIns="45713" tIns="45713" rIns="45713" bIns="45713" anchor="ctr" anchorCtr="0">
            <a:noAutofit/>
          </a:bodyPr>
          <a:lstStyle/>
          <a:p>
            <a:pPr defTabSz="457200">
              <a:buClr>
                <a:srgbClr val="000000"/>
              </a:buClr>
            </a:pPr>
            <a:endParaRPr sz="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460">
            <a:extLst>
              <a:ext uri="{FF2B5EF4-FFF2-40B4-BE49-F238E27FC236}">
                <a16:creationId xmlns:a16="http://schemas.microsoft.com/office/drawing/2014/main" id="{16990E97-990A-43B4-9AE0-513FFDB67455}"/>
              </a:ext>
            </a:extLst>
          </p:cNvPr>
          <p:cNvSpPr/>
          <p:nvPr/>
        </p:nvSpPr>
        <p:spPr>
          <a:xfrm>
            <a:off x="7704423" y="1804129"/>
            <a:ext cx="3839878" cy="3507814"/>
          </a:xfrm>
          <a:prstGeom prst="roundRect">
            <a:avLst>
              <a:gd name="adj" fmla="val 827"/>
            </a:avLst>
          </a:prstGeom>
          <a:solidFill>
            <a:srgbClr val="326CE5">
              <a:alpha val="25882"/>
            </a:srgbClr>
          </a:solidFill>
          <a:ln>
            <a:noFill/>
          </a:ln>
        </p:spPr>
        <p:txBody>
          <a:bodyPr lIns="45713" tIns="45713" rIns="45713" bIns="45713" anchor="ctr" anchorCtr="0">
            <a:noAutofit/>
          </a:bodyPr>
          <a:lstStyle/>
          <a:p>
            <a:pPr algn="ctr" defTabSz="410766" hangingPunct="0">
              <a:buClr>
                <a:srgbClr val="000000"/>
              </a:buClr>
            </a:pPr>
            <a:endParaRPr sz="14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457">
            <a:extLst>
              <a:ext uri="{FF2B5EF4-FFF2-40B4-BE49-F238E27FC236}">
                <a16:creationId xmlns:a16="http://schemas.microsoft.com/office/drawing/2014/main" id="{A1A5A388-CA6A-49D0-9F6F-E363021AF0F3}"/>
              </a:ext>
            </a:extLst>
          </p:cNvPr>
          <p:cNvSpPr/>
          <p:nvPr/>
        </p:nvSpPr>
        <p:spPr>
          <a:xfrm>
            <a:off x="4069437" y="1804128"/>
            <a:ext cx="2713792" cy="3507814"/>
          </a:xfrm>
          <a:prstGeom prst="roundRect">
            <a:avLst>
              <a:gd name="adj" fmla="val 0"/>
            </a:avLst>
          </a:prstGeom>
          <a:solidFill>
            <a:srgbClr val="01A9D6">
              <a:alpha val="29020"/>
            </a:srgbClr>
          </a:solidFill>
          <a:ln>
            <a:noFill/>
          </a:ln>
        </p:spPr>
        <p:txBody>
          <a:bodyPr lIns="45713" tIns="45713" rIns="45713" bIns="45713" anchor="ctr" anchorCtr="0">
            <a:noAutofit/>
          </a:bodyPr>
          <a:lstStyle/>
          <a:p>
            <a:pPr defTabSz="457200">
              <a:buClr>
                <a:srgbClr val="000000"/>
              </a:buClr>
            </a:pPr>
            <a:endParaRPr sz="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C9E7F7-161F-42F4-9A2D-E83F5211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Big Picture</a:t>
            </a:r>
          </a:p>
        </p:txBody>
      </p:sp>
      <p:sp>
        <p:nvSpPr>
          <p:cNvPr id="4" name="Shape 65">
            <a:extLst>
              <a:ext uri="{FF2B5EF4-FFF2-40B4-BE49-F238E27FC236}">
                <a16:creationId xmlns:a16="http://schemas.microsoft.com/office/drawing/2014/main" id="{31AD2637-A32D-4057-B0A5-8C1EEFBC0F2D}"/>
              </a:ext>
            </a:extLst>
          </p:cNvPr>
          <p:cNvSpPr/>
          <p:nvPr/>
        </p:nvSpPr>
        <p:spPr>
          <a:xfrm>
            <a:off x="194212" y="102418"/>
            <a:ext cx="6892443" cy="256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pPr defTabSz="410766" hangingPunct="0"/>
            <a:r>
              <a:rPr lang="en-GB" sz="1200" kern="0" dirty="0">
                <a:latin typeface="Montserrat-Regular"/>
                <a:sym typeface="Helvetica"/>
              </a:rPr>
              <a:t>From Code to Kubernetes</a:t>
            </a:r>
            <a:endParaRPr sz="1200" kern="0" dirty="0">
              <a:latin typeface="Montserrat-Regular"/>
              <a:sym typeface="Helvetica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33B5583-EC4F-4194-87FA-5E07631A5937}"/>
              </a:ext>
            </a:extLst>
          </p:cNvPr>
          <p:cNvGrpSpPr/>
          <p:nvPr/>
        </p:nvGrpSpPr>
        <p:grpSpPr>
          <a:xfrm>
            <a:off x="4266605" y="2043989"/>
            <a:ext cx="2225724" cy="2609951"/>
            <a:chOff x="9916848" y="4087978"/>
            <a:chExt cx="4451447" cy="521990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38C8564-D3FA-478C-8B7D-A7BE2CC85259}"/>
                </a:ext>
              </a:extLst>
            </p:cNvPr>
            <p:cNvGrpSpPr/>
            <p:nvPr/>
          </p:nvGrpSpPr>
          <p:grpSpPr>
            <a:xfrm>
              <a:off x="10365907" y="6376292"/>
              <a:ext cx="3652186" cy="2931587"/>
              <a:chOff x="12967652" y="6586884"/>
              <a:chExt cx="1868320" cy="1499689"/>
            </a:xfrm>
          </p:grpSpPr>
          <p:sp>
            <p:nvSpPr>
              <p:cNvPr id="31" name="Diamond 30">
                <a:extLst>
                  <a:ext uri="{FF2B5EF4-FFF2-40B4-BE49-F238E27FC236}">
                    <a16:creationId xmlns:a16="http://schemas.microsoft.com/office/drawing/2014/main" id="{E093998E-04F4-4B3C-970B-0567B3DC7856}"/>
                  </a:ext>
                </a:extLst>
              </p:cNvPr>
              <p:cNvSpPr/>
              <p:nvPr/>
            </p:nvSpPr>
            <p:spPr>
              <a:xfrm rot="21223744">
                <a:off x="12967652" y="7099076"/>
                <a:ext cx="1868320" cy="987497"/>
              </a:xfrm>
              <a:prstGeom prst="diamond">
                <a:avLst/>
              </a:prstGeom>
              <a:solidFill>
                <a:srgbClr val="01A9D6"/>
              </a:solidFill>
              <a:ln w="76200" cap="flat">
                <a:solidFill>
                  <a:srgbClr val="FFFFFF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noAutofit/>
              </a:bodyPr>
              <a:lstStyle/>
              <a:p>
                <a:pPr algn="ctr" defTabSz="410766" hangingPunct="0"/>
                <a:endParaRPr lang="en-GB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2" name="Diamond 31">
                <a:extLst>
                  <a:ext uri="{FF2B5EF4-FFF2-40B4-BE49-F238E27FC236}">
                    <a16:creationId xmlns:a16="http://schemas.microsoft.com/office/drawing/2014/main" id="{5BB51153-3030-4380-9251-A988DAC5D2CB}"/>
                  </a:ext>
                </a:extLst>
              </p:cNvPr>
              <p:cNvSpPr/>
              <p:nvPr/>
            </p:nvSpPr>
            <p:spPr>
              <a:xfrm rot="21223744">
                <a:off x="12967652" y="6842980"/>
                <a:ext cx="1868320" cy="987497"/>
              </a:xfrm>
              <a:prstGeom prst="diamond">
                <a:avLst/>
              </a:prstGeom>
              <a:solidFill>
                <a:srgbClr val="172B54"/>
              </a:solidFill>
              <a:ln w="76200" cap="flat">
                <a:solidFill>
                  <a:srgbClr val="FFFFFF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noAutofit/>
              </a:bodyPr>
              <a:lstStyle/>
              <a:p>
                <a:pPr algn="ctr" defTabSz="410766" hangingPunct="0"/>
                <a:endParaRPr lang="en-GB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3" name="Diamond 32">
                <a:extLst>
                  <a:ext uri="{FF2B5EF4-FFF2-40B4-BE49-F238E27FC236}">
                    <a16:creationId xmlns:a16="http://schemas.microsoft.com/office/drawing/2014/main" id="{20714E7C-1A37-4CF4-9C23-BF63CF2E899E}"/>
                  </a:ext>
                </a:extLst>
              </p:cNvPr>
              <p:cNvSpPr/>
              <p:nvPr/>
            </p:nvSpPr>
            <p:spPr>
              <a:xfrm rot="21223744">
                <a:off x="12967652" y="6586884"/>
                <a:ext cx="1868320" cy="987497"/>
              </a:xfrm>
              <a:prstGeom prst="diamond">
                <a:avLst/>
              </a:prstGeom>
              <a:solidFill>
                <a:srgbClr val="01A9D6"/>
              </a:solidFill>
              <a:ln w="76200" cap="flat">
                <a:solidFill>
                  <a:srgbClr val="FFFFFF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noAutofit/>
              </a:bodyPr>
              <a:lstStyle/>
              <a:p>
                <a:pPr algn="ctr" defTabSz="410766" hangingPunct="0"/>
                <a:endParaRPr lang="en-GB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2A7505E-E5B5-403F-AE0D-78174898F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13794" y="4869212"/>
              <a:ext cx="0" cy="1313390"/>
            </a:xfrm>
            <a:prstGeom prst="straightConnector1">
              <a:avLst/>
            </a:prstGeom>
            <a:noFill/>
            <a:ln w="57150" cap="flat">
              <a:solidFill>
                <a:schemeClr val="bg1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54CCAA4-6D08-4932-AF65-F0B5D9E73CDF}"/>
                </a:ext>
              </a:extLst>
            </p:cNvPr>
            <p:cNvSpPr txBox="1"/>
            <p:nvPr/>
          </p:nvSpPr>
          <p:spPr>
            <a:xfrm>
              <a:off x="9916848" y="4087978"/>
              <a:ext cx="4451447" cy="698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66" hangingPunct="0"/>
              <a:r>
                <a:rPr lang="en-GB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Roboto"/>
                  <a:ea typeface="Roboto"/>
                  <a:cs typeface="Roboto"/>
                  <a:sym typeface="Roboto"/>
                </a:rPr>
                <a:t>[Container registry]</a:t>
              </a:r>
            </a:p>
          </p:txBody>
        </p:sp>
      </p:grpSp>
      <p:pic>
        <p:nvPicPr>
          <p:cNvPr id="18" name="Shape 706">
            <a:extLst>
              <a:ext uri="{FF2B5EF4-FFF2-40B4-BE49-F238E27FC236}">
                <a16:creationId xmlns:a16="http://schemas.microsoft.com/office/drawing/2014/main" id="{7D847271-2F70-4E3F-9022-C7902FA121A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55960" y="3420452"/>
            <a:ext cx="967668" cy="941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707">
            <a:extLst>
              <a:ext uri="{FF2B5EF4-FFF2-40B4-BE49-F238E27FC236}">
                <a16:creationId xmlns:a16="http://schemas.microsoft.com/office/drawing/2014/main" id="{AB0AFCE2-D175-49D8-A1DD-2965FC52878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2659" y="3443133"/>
            <a:ext cx="944351" cy="918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715">
            <a:extLst>
              <a:ext uri="{FF2B5EF4-FFF2-40B4-BE49-F238E27FC236}">
                <a16:creationId xmlns:a16="http://schemas.microsoft.com/office/drawing/2014/main" id="{28E909E4-71CF-43E8-B71F-F89BE7218FD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6042" y="3420453"/>
            <a:ext cx="967668" cy="9412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45FA92-C4F6-4899-AAB4-789E49BAD439}"/>
              </a:ext>
            </a:extLst>
          </p:cNvPr>
          <p:cNvCxnSpPr>
            <a:cxnSpLocks/>
          </p:cNvCxnSpPr>
          <p:nvPr/>
        </p:nvCxnSpPr>
        <p:spPr>
          <a:xfrm>
            <a:off x="6479006" y="3921043"/>
            <a:ext cx="1419726" cy="0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62CD8F-315B-44AB-9B23-C57321271A9B}"/>
              </a:ext>
            </a:extLst>
          </p:cNvPr>
          <p:cNvCxnSpPr>
            <a:cxnSpLocks/>
          </p:cNvCxnSpPr>
          <p:nvPr/>
        </p:nvCxnSpPr>
        <p:spPr>
          <a:xfrm>
            <a:off x="2952158" y="3904094"/>
            <a:ext cx="1397258" cy="0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648474B-747E-4F30-9FC0-8DBA4F280E3A}"/>
              </a:ext>
            </a:extLst>
          </p:cNvPr>
          <p:cNvSpPr txBox="1"/>
          <p:nvPr/>
        </p:nvSpPr>
        <p:spPr>
          <a:xfrm>
            <a:off x="560778" y="5082535"/>
            <a:ext cx="2207567" cy="41069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GB" sz="2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Roboto"/>
                <a:ea typeface="Roboto"/>
                <a:cs typeface="Roboto"/>
                <a:sym typeface="Roboto"/>
              </a:rPr>
              <a:t>Coding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0845A6-036B-4155-AD8B-320D1CDE070E}"/>
              </a:ext>
            </a:extLst>
          </p:cNvPr>
          <p:cNvSpPr txBox="1"/>
          <p:nvPr/>
        </p:nvSpPr>
        <p:spPr>
          <a:xfrm>
            <a:off x="4349416" y="5079910"/>
            <a:ext cx="2207567" cy="41069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GB" sz="2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D9B4F4-0B20-4FFA-976A-637378B4344F}"/>
              </a:ext>
            </a:extLst>
          </p:cNvPr>
          <p:cNvSpPr txBox="1"/>
          <p:nvPr/>
        </p:nvSpPr>
        <p:spPr>
          <a:xfrm>
            <a:off x="8537280" y="5082535"/>
            <a:ext cx="2207567" cy="41069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GB" sz="2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Roboto"/>
                <a:ea typeface="Roboto"/>
                <a:cs typeface="Roboto"/>
                <a:sym typeface="Roboto"/>
              </a:rPr>
              <a:t>Kubernetes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2DCAB8-4B56-4A04-8B70-491F498E2863}"/>
              </a:ext>
            </a:extLst>
          </p:cNvPr>
          <p:cNvSpPr/>
          <p:nvPr/>
        </p:nvSpPr>
        <p:spPr>
          <a:xfrm>
            <a:off x="-28885" y="-260897"/>
            <a:ext cx="12673853" cy="1338796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2" name="Rectangle: Folded Corner 41">
            <a:extLst>
              <a:ext uri="{FF2B5EF4-FFF2-40B4-BE49-F238E27FC236}">
                <a16:creationId xmlns:a16="http://schemas.microsoft.com/office/drawing/2014/main" id="{65B6D243-713F-4C04-AA6D-C857A4F5D2F0}"/>
              </a:ext>
            </a:extLst>
          </p:cNvPr>
          <p:cNvSpPr/>
          <p:nvPr/>
        </p:nvSpPr>
        <p:spPr>
          <a:xfrm flipV="1">
            <a:off x="560778" y="2782613"/>
            <a:ext cx="2232602" cy="2083171"/>
          </a:xfrm>
          <a:prstGeom prst="foldedCorner">
            <a:avLst>
              <a:gd name="adj" fmla="val 10077"/>
            </a:avLst>
          </a:prstGeom>
          <a:solidFill>
            <a:srgbClr val="F0F0F0"/>
          </a:solidFill>
          <a:ln w="12700" cap="flat">
            <a:solidFill>
              <a:schemeClr val="bg1">
                <a:lumMod val="85000"/>
                <a:lumOff val="1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endParaRPr lang="en-GB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1E10F1D-21C2-4FDF-8A52-DF3BBB66FC89}"/>
              </a:ext>
            </a:extLst>
          </p:cNvPr>
          <p:cNvSpPr/>
          <p:nvPr/>
        </p:nvSpPr>
        <p:spPr>
          <a:xfrm>
            <a:off x="600307" y="2877785"/>
            <a:ext cx="20476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10766" hangingPunct="0"/>
            <a:r>
              <a:rPr lang="en-GB" kern="0" dirty="0">
                <a:solidFill>
                  <a:srgbClr val="0000FF"/>
                </a:solidFill>
                <a:latin typeface="Consolas" panose="020B0609020204030204" pitchFamily="49" charset="0"/>
                <a:sym typeface="Helvetica"/>
              </a:rPr>
              <a:t>package</a:t>
            </a:r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 main</a:t>
            </a:r>
          </a:p>
          <a:p>
            <a:pPr defTabSz="410766" hangingPunct="0"/>
            <a:br>
              <a:rPr lang="en-GB" sz="600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</a:br>
            <a:r>
              <a:rPr lang="en-GB" kern="0" dirty="0">
                <a:solidFill>
                  <a:srgbClr val="0000FF"/>
                </a:solidFill>
                <a:latin typeface="Consolas" panose="020B0609020204030204" pitchFamily="49" charset="0"/>
                <a:sym typeface="Helvetica"/>
              </a:rPr>
              <a:t>import</a:t>
            </a:r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 (</a:t>
            </a:r>
          </a:p>
          <a:p>
            <a:pPr defTabSz="410766" hangingPunct="0"/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    </a:t>
            </a:r>
            <a:r>
              <a:rPr lang="en-GB" kern="0" dirty="0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"</a:t>
            </a:r>
            <a:r>
              <a:rPr lang="en-GB" kern="0" dirty="0" err="1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fmt</a:t>
            </a:r>
            <a:r>
              <a:rPr lang="en-GB" kern="0" dirty="0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"</a:t>
            </a:r>
            <a:endParaRPr lang="en-GB" kern="0" dirty="0">
              <a:solidFill>
                <a:srgbClr val="000000"/>
              </a:solidFill>
              <a:latin typeface="Consolas" panose="020B0609020204030204" pitchFamily="49" charset="0"/>
              <a:sym typeface="Helvetica"/>
            </a:endParaRPr>
          </a:p>
          <a:p>
            <a:pPr defTabSz="410766" hangingPunct="0"/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    </a:t>
            </a:r>
            <a:r>
              <a:rPr lang="en-GB" kern="0" dirty="0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"reflect"</a:t>
            </a:r>
            <a:endParaRPr lang="en-GB" kern="0" dirty="0">
              <a:solidFill>
                <a:srgbClr val="000000"/>
              </a:solidFill>
              <a:latin typeface="Consolas" panose="020B0609020204030204" pitchFamily="49" charset="0"/>
              <a:sym typeface="Helvetica"/>
            </a:endParaRPr>
          </a:p>
          <a:p>
            <a:pPr defTabSz="410766" hangingPunct="0"/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)</a:t>
            </a:r>
          </a:p>
          <a:p>
            <a:pPr defTabSz="410766" hangingPunct="0"/>
            <a:br>
              <a:rPr lang="en-GB" sz="600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</a:br>
            <a:r>
              <a:rPr lang="en-GB" kern="0" dirty="0" err="1">
                <a:solidFill>
                  <a:srgbClr val="0000FF"/>
                </a:solidFill>
                <a:latin typeface="Consolas" panose="020B0609020204030204" pitchFamily="49" charset="0"/>
                <a:sym typeface="Helvetica"/>
              </a:rPr>
              <a:t>func</a:t>
            </a:r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 main() {…</a:t>
            </a:r>
          </a:p>
        </p:txBody>
      </p:sp>
    </p:spTree>
    <p:extLst>
      <p:ext uri="{BB962C8B-B14F-4D97-AF65-F5344CB8AC3E}">
        <p14:creationId xmlns:p14="http://schemas.microsoft.com/office/powerpoint/2010/main" val="9436703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7" grpId="0" animBg="1"/>
      <p:bldP spid="38" grpId="0" animBg="1"/>
      <p:bldP spid="29" grpId="0" animBg="1"/>
      <p:bldP spid="29" grpId="1" animBg="1"/>
      <p:bldP spid="23" grpId="0" animBg="1"/>
      <p:bldP spid="23" grpId="1" animBg="1"/>
      <p:bldP spid="22" grpId="0" animBg="1"/>
      <p:bldP spid="22" grpId="1" animBg="1"/>
      <p:bldP spid="39" grpId="0" animBg="1"/>
      <p:bldP spid="40" grpId="0" animBg="1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E40588-B6EB-429B-B2D5-90C4AFEC6369}"/>
              </a:ext>
            </a:extLst>
          </p:cNvPr>
          <p:cNvSpPr/>
          <p:nvPr/>
        </p:nvSpPr>
        <p:spPr>
          <a:xfrm>
            <a:off x="3139888" y="1378324"/>
            <a:ext cx="2212041" cy="369794"/>
          </a:xfrm>
          <a:prstGeom prst="roundRect">
            <a:avLst/>
          </a:prstGeom>
          <a:solidFill>
            <a:srgbClr val="FFFF00"/>
          </a:solidFill>
          <a:ln w="952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DD0FDD-4ED8-4BA4-8684-457DFF46FE93}"/>
              </a:ext>
            </a:extLst>
          </p:cNvPr>
          <p:cNvSpPr/>
          <p:nvPr/>
        </p:nvSpPr>
        <p:spPr>
          <a:xfrm>
            <a:off x="3937747" y="5060574"/>
            <a:ext cx="5683624" cy="369794"/>
          </a:xfrm>
          <a:prstGeom prst="roundRect">
            <a:avLst/>
          </a:prstGeom>
          <a:solidFill>
            <a:srgbClr val="FFFF00"/>
          </a:solidFill>
          <a:ln w="952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EFA8AD4-9004-4203-B375-545DF9F92C76}"/>
              </a:ext>
            </a:extLst>
          </p:cNvPr>
          <p:cNvSpPr/>
          <p:nvPr/>
        </p:nvSpPr>
        <p:spPr>
          <a:xfrm>
            <a:off x="4219014" y="6087829"/>
            <a:ext cx="3452533" cy="369794"/>
          </a:xfrm>
          <a:prstGeom prst="roundRect">
            <a:avLst/>
          </a:prstGeom>
          <a:solidFill>
            <a:srgbClr val="FFFF00"/>
          </a:solidFill>
          <a:ln w="952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A231C1-E44D-48CA-BAA0-0521C17304E7}"/>
              </a:ext>
            </a:extLst>
          </p:cNvPr>
          <p:cNvSpPr/>
          <p:nvPr/>
        </p:nvSpPr>
        <p:spPr>
          <a:xfrm>
            <a:off x="2967317" y="0"/>
            <a:ext cx="7911354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>
                <a:latin typeface="Consolas" panose="020B0609020204030204" pitchFamily="49" charset="0"/>
              </a:rPr>
              <a:t>spec: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selector: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  matchLabels: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    app: web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</a:rPr>
              <a:t>replicas:</a:t>
            </a:r>
            <a:r>
              <a:rPr lang="en-GB" sz="2200" dirty="0">
                <a:latin typeface="Consolas" panose="020B0609020204030204" pitchFamily="49" charset="0"/>
              </a:rPr>
              <a:t> </a:t>
            </a:r>
            <a:r>
              <a:rPr lang="en-GB" sz="2200" dirty="0">
                <a:solidFill>
                  <a:srgbClr val="00B050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strategy: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  type: RollingUpdate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template: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  metadata: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    labels: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      app: web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      zone: prod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      version: v1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  spec: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    containers: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    - 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</a:rPr>
              <a:t>image:</a:t>
            </a:r>
            <a:r>
              <a:rPr lang="en-GB" sz="2200" dirty="0">
                <a:latin typeface="Consolas" panose="020B0609020204030204" pitchFamily="49" charset="0"/>
              </a:rPr>
              <a:t> </a:t>
            </a:r>
            <a:r>
              <a:rPr lang="en-GB" sz="2200" dirty="0">
                <a:solidFill>
                  <a:srgbClr val="00B050"/>
                </a:solidFill>
                <a:latin typeface="Consolas" panose="020B0609020204030204" pitchFamily="49" charset="0"/>
              </a:rPr>
              <a:t>nigelpoulton/k8sbook:latest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      name: web-</a:t>
            </a:r>
            <a:r>
              <a:rPr lang="en-GB" sz="2200" dirty="0" err="1">
                <a:latin typeface="Consolas" panose="020B0609020204030204" pitchFamily="49" charset="0"/>
              </a:rPr>
              <a:t>ctr</a:t>
            </a:r>
            <a:endParaRPr lang="en-GB" sz="2200" dirty="0">
              <a:latin typeface="Consolas" panose="020B0609020204030204" pitchFamily="49" charset="0"/>
            </a:endParaRPr>
          </a:p>
          <a:p>
            <a:r>
              <a:rPr lang="en-GB" sz="2200" dirty="0">
                <a:latin typeface="Consolas" panose="020B0609020204030204" pitchFamily="49" charset="0"/>
              </a:rPr>
              <a:t>        ports: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      - 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containerPort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r>
              <a:rPr lang="en-GB" sz="2200" dirty="0">
                <a:latin typeface="Consolas" panose="020B0609020204030204" pitchFamily="49" charset="0"/>
              </a:rPr>
              <a:t> </a:t>
            </a:r>
            <a:r>
              <a:rPr lang="en-GB" sz="2200" dirty="0">
                <a:solidFill>
                  <a:srgbClr val="00B050"/>
                </a:solidFill>
                <a:latin typeface="Consolas" panose="020B0609020204030204" pitchFamily="49" charset="0"/>
              </a:rPr>
              <a:t>8080</a:t>
            </a:r>
          </a:p>
        </p:txBody>
      </p:sp>
    </p:spTree>
    <p:extLst>
      <p:ext uri="{BB962C8B-B14F-4D97-AF65-F5344CB8AC3E}">
        <p14:creationId xmlns:p14="http://schemas.microsoft.com/office/powerpoint/2010/main" val="78091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E2686B-FA65-49E5-8973-EC743CE88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98" y="1631143"/>
            <a:ext cx="10601403" cy="359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84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C2542E-7082-4E90-B570-83F4144EB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765" y="2288373"/>
            <a:ext cx="2376505" cy="22812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D4C2CF-02DD-43C2-9E7D-D8E307C14D4E}"/>
              </a:ext>
            </a:extLst>
          </p:cNvPr>
          <p:cNvSpPr txBox="1"/>
          <p:nvPr/>
        </p:nvSpPr>
        <p:spPr>
          <a:xfrm>
            <a:off x="1483658" y="1327618"/>
            <a:ext cx="42627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>
                <a:latin typeface="Consolas" panose="020B0609020204030204" pitchFamily="49" charset="0"/>
              </a:rPr>
              <a:t>Node:port</a:t>
            </a:r>
            <a:endParaRPr lang="en-GB" sz="2800" dirty="0">
              <a:latin typeface="Consolas" panose="020B0609020204030204" pitchFamily="49" charset="0"/>
            </a:endParaRPr>
          </a:p>
          <a:p>
            <a:pPr algn="ctr"/>
            <a:r>
              <a:rPr lang="en-GB" sz="2800" dirty="0">
                <a:latin typeface="Consolas" panose="020B0609020204030204" pitchFamily="49" charset="0"/>
              </a:rPr>
              <a:t>(node1:30001)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62B9D-4BC5-48E7-B7FC-4B8B0F754DAE}"/>
              </a:ext>
            </a:extLst>
          </p:cNvPr>
          <p:cNvSpPr txBox="1"/>
          <p:nvPr/>
        </p:nvSpPr>
        <p:spPr>
          <a:xfrm>
            <a:off x="1099294" y="4566620"/>
            <a:ext cx="50314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Consolas" panose="020B0609020204030204" pitchFamily="49" charset="0"/>
              </a:rPr>
              <a:t>Port: 8080</a:t>
            </a:r>
          </a:p>
          <a:p>
            <a:pPr algn="ctr"/>
            <a:r>
              <a:rPr lang="en-GB" sz="2800" dirty="0">
                <a:latin typeface="Consolas" panose="020B0609020204030204" pitchFamily="49" charset="0"/>
              </a:rPr>
              <a:t>Pods: All with `app=web`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2F61217-77E1-4BF5-9934-16A9B0251BD1}"/>
              </a:ext>
            </a:extLst>
          </p:cNvPr>
          <p:cNvSpPr/>
          <p:nvPr/>
        </p:nvSpPr>
        <p:spPr>
          <a:xfrm>
            <a:off x="382893" y="1163880"/>
            <a:ext cx="276014" cy="4356847"/>
          </a:xfrm>
          <a:prstGeom prst="downArrow">
            <a:avLst>
              <a:gd name="adj1" fmla="val 50000"/>
              <a:gd name="adj2" fmla="val 85714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C44AA-8511-490E-9CAD-21FC7794BFBB}"/>
              </a:ext>
            </a:extLst>
          </p:cNvPr>
          <p:cNvSpPr txBox="1"/>
          <p:nvPr/>
        </p:nvSpPr>
        <p:spPr>
          <a:xfrm>
            <a:off x="8736107" y="1427299"/>
            <a:ext cx="537882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</a:rPr>
              <a:t>apiVersion: v1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kind: Service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metadata: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  name: svc-np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  labels: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    app: web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spec: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  type: </a:t>
            </a:r>
            <a:r>
              <a:rPr lang="en-GB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NodePort</a:t>
            </a:r>
            <a:endParaRPr lang="en-GB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latin typeface="Consolas" panose="020B0609020204030204" pitchFamily="49" charset="0"/>
              </a:rPr>
              <a:t>  ports: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    - </a:t>
            </a:r>
            <a:r>
              <a:rPr lang="en-GB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port: 8080</a:t>
            </a:r>
          </a:p>
          <a:p>
            <a:r>
              <a:rPr lang="en-GB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en-GB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nodePort</a:t>
            </a:r>
            <a:r>
              <a:rPr lang="en-GB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: 30001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  selector: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    </a:t>
            </a:r>
            <a:r>
              <a:rPr lang="en-GB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app: web</a:t>
            </a:r>
          </a:p>
        </p:txBody>
      </p:sp>
    </p:spTree>
    <p:extLst>
      <p:ext uri="{BB962C8B-B14F-4D97-AF65-F5344CB8AC3E}">
        <p14:creationId xmlns:p14="http://schemas.microsoft.com/office/powerpoint/2010/main" val="294709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817B66-7FA5-4F01-B09C-DFF71BC90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61" y="904856"/>
            <a:ext cx="10668078" cy="504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99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3E9578-9137-45CD-8F58-F0C12A92460C}"/>
              </a:ext>
            </a:extLst>
          </p:cNvPr>
          <p:cNvSpPr txBox="1"/>
          <p:nvPr/>
        </p:nvSpPr>
        <p:spPr>
          <a:xfrm>
            <a:off x="9184340" y="1616803"/>
            <a:ext cx="63604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Amazon paperback</a:t>
            </a:r>
          </a:p>
          <a:p>
            <a:r>
              <a:rPr lang="en-GB" sz="2000" dirty="0"/>
              <a:t>Amazon Kindle</a:t>
            </a:r>
          </a:p>
          <a:p>
            <a:r>
              <a:rPr lang="en-GB" sz="2000" dirty="0"/>
              <a:t>Audible audiobook</a:t>
            </a:r>
          </a:p>
          <a:p>
            <a:r>
              <a:rPr lang="en-GB" sz="2000" dirty="0"/>
              <a:t>Leanpub eBook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653449-28C9-4CC3-ADD4-6C9518CAE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229" y="450476"/>
            <a:ext cx="2772114" cy="3348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F5C0AC-A583-462C-9366-BF5625A9E9AE}"/>
              </a:ext>
            </a:extLst>
          </p:cNvPr>
          <p:cNvSpPr txBox="1"/>
          <p:nvPr/>
        </p:nvSpPr>
        <p:spPr>
          <a:xfrm>
            <a:off x="2350993" y="5139551"/>
            <a:ext cx="9563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Getting Started with Kubernetes - pluralsight.com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3900A-1C7C-4973-A27B-E2C601CD0EA3}"/>
              </a:ext>
            </a:extLst>
          </p:cNvPr>
          <p:cNvSpPr txBox="1"/>
          <p:nvPr/>
        </p:nvSpPr>
        <p:spPr>
          <a:xfrm>
            <a:off x="2350993" y="5839771"/>
            <a:ext cx="6819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Kubernetes Deep Dive - acloud.guru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57030-B687-41A9-A58B-030682119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03" y="4553227"/>
            <a:ext cx="1590687" cy="1704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0DF404-C1B4-444C-AA84-97DF1797DD52}"/>
              </a:ext>
            </a:extLst>
          </p:cNvPr>
          <p:cNvSpPr txBox="1"/>
          <p:nvPr/>
        </p:nvSpPr>
        <p:spPr>
          <a:xfrm>
            <a:off x="600635" y="6147548"/>
            <a:ext cx="1409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>
                <a:solidFill>
                  <a:srgbClr val="000000"/>
                </a:solidFill>
              </a:rPr>
              <a:t>Courses</a:t>
            </a:r>
          </a:p>
        </p:txBody>
      </p:sp>
      <p:pic>
        <p:nvPicPr>
          <p:cNvPr id="10" name="Picture 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BB4AD942-57E2-47E1-B5BA-1625DE503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10" y="450476"/>
            <a:ext cx="2324276" cy="23182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B03DB0-92D3-4008-8EDC-CB6DA5D44A38}"/>
              </a:ext>
            </a:extLst>
          </p:cNvPr>
          <p:cNvSpPr txBox="1"/>
          <p:nvPr/>
        </p:nvSpPr>
        <p:spPr>
          <a:xfrm>
            <a:off x="945561" y="2789301"/>
            <a:ext cx="3068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@nigelpoulton</a:t>
            </a:r>
          </a:p>
        </p:txBody>
      </p:sp>
    </p:spTree>
    <p:extLst>
      <p:ext uri="{BB962C8B-B14F-4D97-AF65-F5344CB8AC3E}">
        <p14:creationId xmlns:p14="http://schemas.microsoft.com/office/powerpoint/2010/main" val="617753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6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B0FAA737-425E-4C1E-8E7A-C868E36274B4}"/>
              </a:ext>
            </a:extLst>
          </p:cNvPr>
          <p:cNvSpPr/>
          <p:nvPr/>
        </p:nvSpPr>
        <p:spPr>
          <a:xfrm>
            <a:off x="4749039" y="4479885"/>
            <a:ext cx="2693921" cy="16416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tham Medium"/>
              <a:ea typeface="+mn-ea"/>
              <a:cs typeface="+mn-cs"/>
            </a:endParaRP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43C0BB75-8894-449F-8AD2-A27511D6F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733" y="4479885"/>
            <a:ext cx="2724150" cy="169545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808DB8F7-5576-4B7A-9062-FB0ED3915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594116" y="4463460"/>
            <a:ext cx="2724150" cy="169545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D9979217-33B4-40F7-8891-FFC45BB673A9}"/>
              </a:ext>
            </a:extLst>
          </p:cNvPr>
          <p:cNvSpPr txBox="1"/>
          <p:nvPr/>
        </p:nvSpPr>
        <p:spPr>
          <a:xfrm>
            <a:off x="5099467" y="5612335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On-prem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B2FD252-B8B2-4F98-A27D-A0905673D525}"/>
              </a:ext>
            </a:extLst>
          </p:cNvPr>
          <p:cNvSpPr txBox="1"/>
          <p:nvPr/>
        </p:nvSpPr>
        <p:spPr>
          <a:xfrm>
            <a:off x="9008025" y="5612335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Cloud 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4A58D99-61F5-4937-8061-F30A0464A588}"/>
              </a:ext>
            </a:extLst>
          </p:cNvPr>
          <p:cNvSpPr txBox="1"/>
          <p:nvPr/>
        </p:nvSpPr>
        <p:spPr>
          <a:xfrm>
            <a:off x="1239276" y="5618212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Cloud A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A770C83-F4BE-47B3-B210-A3921712480E}"/>
              </a:ext>
            </a:extLst>
          </p:cNvPr>
          <p:cNvGrpSpPr/>
          <p:nvPr/>
        </p:nvGrpSpPr>
        <p:grpSpPr>
          <a:xfrm>
            <a:off x="4840295" y="1881272"/>
            <a:ext cx="2469427" cy="2098466"/>
            <a:chOff x="947253" y="1330534"/>
            <a:chExt cx="2469427" cy="2098466"/>
          </a:xfrm>
        </p:grpSpPr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4F3EBB43-E2CF-4D43-B234-BB266C420FD2}"/>
                </a:ext>
              </a:extLst>
            </p:cNvPr>
            <p:cNvSpPr/>
            <p:nvPr/>
          </p:nvSpPr>
          <p:spPr>
            <a:xfrm>
              <a:off x="947253" y="1330534"/>
              <a:ext cx="2469427" cy="1801423"/>
            </a:xfrm>
            <a:prstGeom prst="roundRect">
              <a:avLst>
                <a:gd name="adj" fmla="val 81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endParaRPr>
            </a:p>
          </p:txBody>
        </p:sp>
        <p:sp>
          <p:nvSpPr>
            <p:cNvPr id="113" name="Rectangle: Top Corners Rounded 112">
              <a:extLst>
                <a:ext uri="{FF2B5EF4-FFF2-40B4-BE49-F238E27FC236}">
                  <a16:creationId xmlns:a16="http://schemas.microsoft.com/office/drawing/2014/main" id="{A87FD865-26D3-475F-A471-D7E68FC84F3A}"/>
                </a:ext>
              </a:extLst>
            </p:cNvPr>
            <p:cNvSpPr/>
            <p:nvPr/>
          </p:nvSpPr>
          <p:spPr>
            <a:xfrm rot="10800000">
              <a:off x="1739840" y="3136203"/>
              <a:ext cx="923361" cy="268941"/>
            </a:xfrm>
            <a:prstGeom prst="round2SameRect">
              <a:avLst>
                <a:gd name="adj1" fmla="val 32222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658108A-BF74-4891-8A53-7F26EACFC51E}"/>
                </a:ext>
              </a:extLst>
            </p:cNvPr>
            <p:cNvSpPr txBox="1"/>
            <p:nvPr/>
          </p:nvSpPr>
          <p:spPr>
            <a:xfrm>
              <a:off x="1757769" y="3090446"/>
              <a:ext cx="905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tham Medium"/>
                  <a:ea typeface="+mn-ea"/>
                  <a:cs typeface="+mn-cs"/>
                </a:rPr>
                <a:t>App</a:t>
              </a:r>
            </a:p>
          </p:txBody>
        </p:sp>
        <p:pic>
          <p:nvPicPr>
            <p:cNvPr id="115" name="Picture 2" descr="Image result for kubernetes logo">
              <a:extLst>
                <a:ext uri="{FF2B5EF4-FFF2-40B4-BE49-F238E27FC236}">
                  <a16:creationId xmlns:a16="http://schemas.microsoft.com/office/drawing/2014/main" id="{E4D72740-C207-4C5E-B502-0D36DEA325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463" y="1380354"/>
              <a:ext cx="502990" cy="502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98E8F55C-A47C-4213-A787-7219AA732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98276" y="2105568"/>
              <a:ext cx="741499" cy="356671"/>
            </a:xfrm>
            <a:prstGeom prst="rect">
              <a:avLst/>
            </a:prstGeom>
          </p:spPr>
        </p:pic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id="{49D74189-4544-4A83-901F-45F2A9CAE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72862" y="1405026"/>
              <a:ext cx="1112924" cy="533801"/>
            </a:xfrm>
            <a:prstGeom prst="rect">
              <a:avLst/>
            </a:prstGeom>
          </p:spPr>
        </p:pic>
        <p:pic>
          <p:nvPicPr>
            <p:cNvPr id="119" name="Graphic 118">
              <a:extLst>
                <a:ext uri="{FF2B5EF4-FFF2-40B4-BE49-F238E27FC236}">
                  <a16:creationId xmlns:a16="http://schemas.microsoft.com/office/drawing/2014/main" id="{338AEFE2-994B-4D7A-9B36-CD1D7D985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16485" y="2637778"/>
              <a:ext cx="752920" cy="362164"/>
            </a:xfrm>
            <a:prstGeom prst="rect">
              <a:avLst/>
            </a:prstGeom>
          </p:spPr>
        </p:pic>
        <p:pic>
          <p:nvPicPr>
            <p:cNvPr id="120" name="Graphic 119">
              <a:extLst>
                <a:ext uri="{FF2B5EF4-FFF2-40B4-BE49-F238E27FC236}">
                  <a16:creationId xmlns:a16="http://schemas.microsoft.com/office/drawing/2014/main" id="{19EAA1C7-F9FD-4094-9998-93A4738BE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69405" y="2105568"/>
              <a:ext cx="994481" cy="476991"/>
            </a:xfrm>
            <a:prstGeom prst="rect">
              <a:avLst/>
            </a:prstGeom>
          </p:spPr>
        </p:pic>
        <p:pic>
          <p:nvPicPr>
            <p:cNvPr id="121" name="Graphic 120">
              <a:extLst>
                <a:ext uri="{FF2B5EF4-FFF2-40B4-BE49-F238E27FC236}">
                  <a16:creationId xmlns:a16="http://schemas.microsoft.com/office/drawing/2014/main" id="{0F3C0864-1EC1-4E00-8649-5E58DC8F6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286741" y="2636370"/>
              <a:ext cx="752920" cy="362164"/>
            </a:xfrm>
            <a:prstGeom prst="rect">
              <a:avLst/>
            </a:prstGeom>
          </p:spPr>
        </p:pic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F3A87EA-F890-4571-A6AF-C7D4718CB333}"/>
              </a:ext>
            </a:extLst>
          </p:cNvPr>
          <p:cNvSpPr/>
          <p:nvPr/>
        </p:nvSpPr>
        <p:spPr>
          <a:xfrm>
            <a:off x="4749039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C0932AC-228C-4593-B233-8573A57D8808}"/>
              </a:ext>
            </a:extLst>
          </p:cNvPr>
          <p:cNvSpPr/>
          <p:nvPr/>
        </p:nvSpPr>
        <p:spPr>
          <a:xfrm>
            <a:off x="888848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0BCC5BA-6CE0-4AEF-B2BD-43376C6E27B6}"/>
              </a:ext>
            </a:extLst>
          </p:cNvPr>
          <p:cNvSpPr/>
          <p:nvPr/>
        </p:nvSpPr>
        <p:spPr>
          <a:xfrm>
            <a:off x="8625571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</p:spTree>
    <p:extLst>
      <p:ext uri="{BB962C8B-B14F-4D97-AF65-F5344CB8AC3E}">
        <p14:creationId xmlns:p14="http://schemas.microsoft.com/office/powerpoint/2010/main" val="70406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043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B0FAA737-425E-4C1E-8E7A-C868E36274B4}"/>
              </a:ext>
            </a:extLst>
          </p:cNvPr>
          <p:cNvSpPr/>
          <p:nvPr/>
        </p:nvSpPr>
        <p:spPr>
          <a:xfrm>
            <a:off x="4749039" y="4479885"/>
            <a:ext cx="2693921" cy="16416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tham Medium"/>
              <a:ea typeface="+mn-ea"/>
              <a:cs typeface="+mn-cs"/>
            </a:endParaRP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43C0BB75-8894-449F-8AD2-A27511D6F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733" y="4479885"/>
            <a:ext cx="2724150" cy="169545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808DB8F7-5576-4B7A-9062-FB0ED3915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594116" y="4463460"/>
            <a:ext cx="2724150" cy="169545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D9979217-33B4-40F7-8891-FFC45BB673A9}"/>
              </a:ext>
            </a:extLst>
          </p:cNvPr>
          <p:cNvSpPr txBox="1"/>
          <p:nvPr/>
        </p:nvSpPr>
        <p:spPr>
          <a:xfrm>
            <a:off x="5099467" y="5612335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On-prem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B2FD252-B8B2-4F98-A27D-A0905673D525}"/>
              </a:ext>
            </a:extLst>
          </p:cNvPr>
          <p:cNvSpPr txBox="1"/>
          <p:nvPr/>
        </p:nvSpPr>
        <p:spPr>
          <a:xfrm>
            <a:off x="9008025" y="5612335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Cloud 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4A58D99-61F5-4937-8061-F30A0464A588}"/>
              </a:ext>
            </a:extLst>
          </p:cNvPr>
          <p:cNvSpPr txBox="1"/>
          <p:nvPr/>
        </p:nvSpPr>
        <p:spPr>
          <a:xfrm>
            <a:off x="1239276" y="5618212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Cloud A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F3A87EA-F890-4571-A6AF-C7D4718CB333}"/>
              </a:ext>
            </a:extLst>
          </p:cNvPr>
          <p:cNvSpPr/>
          <p:nvPr/>
        </p:nvSpPr>
        <p:spPr>
          <a:xfrm>
            <a:off x="4749039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C0932AC-228C-4593-B233-8573A57D8808}"/>
              </a:ext>
            </a:extLst>
          </p:cNvPr>
          <p:cNvSpPr/>
          <p:nvPr/>
        </p:nvSpPr>
        <p:spPr>
          <a:xfrm>
            <a:off x="888848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0BCC5BA-6CE0-4AEF-B2BD-43376C6E27B6}"/>
              </a:ext>
            </a:extLst>
          </p:cNvPr>
          <p:cNvSpPr/>
          <p:nvPr/>
        </p:nvSpPr>
        <p:spPr>
          <a:xfrm>
            <a:off x="8625571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A770C83-F4BE-47B3-B210-A3921712480E}"/>
              </a:ext>
            </a:extLst>
          </p:cNvPr>
          <p:cNvGrpSpPr/>
          <p:nvPr/>
        </p:nvGrpSpPr>
        <p:grpSpPr>
          <a:xfrm>
            <a:off x="4840295" y="1881272"/>
            <a:ext cx="2469427" cy="2098466"/>
            <a:chOff x="947253" y="1330534"/>
            <a:chExt cx="2469427" cy="2098466"/>
          </a:xfrm>
        </p:grpSpPr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4F3EBB43-E2CF-4D43-B234-BB266C420FD2}"/>
                </a:ext>
              </a:extLst>
            </p:cNvPr>
            <p:cNvSpPr/>
            <p:nvPr/>
          </p:nvSpPr>
          <p:spPr>
            <a:xfrm>
              <a:off x="947253" y="1330534"/>
              <a:ext cx="2469427" cy="1801423"/>
            </a:xfrm>
            <a:prstGeom prst="roundRect">
              <a:avLst>
                <a:gd name="adj" fmla="val 81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endParaRPr>
            </a:p>
          </p:txBody>
        </p:sp>
        <p:sp>
          <p:nvSpPr>
            <p:cNvPr id="113" name="Rectangle: Top Corners Rounded 112">
              <a:extLst>
                <a:ext uri="{FF2B5EF4-FFF2-40B4-BE49-F238E27FC236}">
                  <a16:creationId xmlns:a16="http://schemas.microsoft.com/office/drawing/2014/main" id="{A87FD865-26D3-475F-A471-D7E68FC84F3A}"/>
                </a:ext>
              </a:extLst>
            </p:cNvPr>
            <p:cNvSpPr/>
            <p:nvPr/>
          </p:nvSpPr>
          <p:spPr>
            <a:xfrm rot="10800000">
              <a:off x="1739840" y="3136203"/>
              <a:ext cx="923361" cy="268941"/>
            </a:xfrm>
            <a:prstGeom prst="round2SameRect">
              <a:avLst>
                <a:gd name="adj1" fmla="val 32222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658108A-BF74-4891-8A53-7F26EACFC51E}"/>
                </a:ext>
              </a:extLst>
            </p:cNvPr>
            <p:cNvSpPr txBox="1"/>
            <p:nvPr/>
          </p:nvSpPr>
          <p:spPr>
            <a:xfrm>
              <a:off x="1757769" y="3090446"/>
              <a:ext cx="905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tham Medium"/>
                  <a:ea typeface="+mn-ea"/>
                  <a:cs typeface="+mn-cs"/>
                </a:rPr>
                <a:t>App</a:t>
              </a:r>
            </a:p>
          </p:txBody>
        </p:sp>
        <p:pic>
          <p:nvPicPr>
            <p:cNvPr id="115" name="Picture 2" descr="Image result for kubernetes logo">
              <a:extLst>
                <a:ext uri="{FF2B5EF4-FFF2-40B4-BE49-F238E27FC236}">
                  <a16:creationId xmlns:a16="http://schemas.microsoft.com/office/drawing/2014/main" id="{E4D72740-C207-4C5E-B502-0D36DEA325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463" y="1380354"/>
              <a:ext cx="502990" cy="502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98E8F55C-A47C-4213-A787-7219AA732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98276" y="2105568"/>
              <a:ext cx="741499" cy="356671"/>
            </a:xfrm>
            <a:prstGeom prst="rect">
              <a:avLst/>
            </a:prstGeom>
          </p:spPr>
        </p:pic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id="{49D74189-4544-4A83-901F-45F2A9CAE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72862" y="1405026"/>
              <a:ext cx="1112924" cy="533801"/>
            </a:xfrm>
            <a:prstGeom prst="rect">
              <a:avLst/>
            </a:prstGeom>
          </p:spPr>
        </p:pic>
        <p:pic>
          <p:nvPicPr>
            <p:cNvPr id="119" name="Graphic 118">
              <a:extLst>
                <a:ext uri="{FF2B5EF4-FFF2-40B4-BE49-F238E27FC236}">
                  <a16:creationId xmlns:a16="http://schemas.microsoft.com/office/drawing/2014/main" id="{338AEFE2-994B-4D7A-9B36-CD1D7D985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16485" y="2637778"/>
              <a:ext cx="752920" cy="362164"/>
            </a:xfrm>
            <a:prstGeom prst="rect">
              <a:avLst/>
            </a:prstGeom>
          </p:spPr>
        </p:pic>
        <p:pic>
          <p:nvPicPr>
            <p:cNvPr id="120" name="Graphic 119">
              <a:extLst>
                <a:ext uri="{FF2B5EF4-FFF2-40B4-BE49-F238E27FC236}">
                  <a16:creationId xmlns:a16="http://schemas.microsoft.com/office/drawing/2014/main" id="{19EAA1C7-F9FD-4094-9998-93A4738BE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69405" y="2105568"/>
              <a:ext cx="994481" cy="476991"/>
            </a:xfrm>
            <a:prstGeom prst="rect">
              <a:avLst/>
            </a:prstGeom>
          </p:spPr>
        </p:pic>
        <p:pic>
          <p:nvPicPr>
            <p:cNvPr id="121" name="Graphic 120">
              <a:extLst>
                <a:ext uri="{FF2B5EF4-FFF2-40B4-BE49-F238E27FC236}">
                  <a16:creationId xmlns:a16="http://schemas.microsoft.com/office/drawing/2014/main" id="{0F3C0864-1EC1-4E00-8649-5E58DC8F6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286741" y="2636370"/>
              <a:ext cx="752920" cy="362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897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-0.31511 -4.81481E-6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B0FAA737-425E-4C1E-8E7A-C868E36274B4}"/>
              </a:ext>
            </a:extLst>
          </p:cNvPr>
          <p:cNvSpPr/>
          <p:nvPr/>
        </p:nvSpPr>
        <p:spPr>
          <a:xfrm>
            <a:off x="4749039" y="4479885"/>
            <a:ext cx="2693921" cy="16416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tham Medium"/>
              <a:ea typeface="+mn-ea"/>
              <a:cs typeface="+mn-cs"/>
            </a:endParaRP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43C0BB75-8894-449F-8AD2-A27511D6F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733" y="4479885"/>
            <a:ext cx="2724150" cy="169545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808DB8F7-5576-4B7A-9062-FB0ED3915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594116" y="4463460"/>
            <a:ext cx="2724150" cy="169545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D9979217-33B4-40F7-8891-FFC45BB673A9}"/>
              </a:ext>
            </a:extLst>
          </p:cNvPr>
          <p:cNvSpPr txBox="1"/>
          <p:nvPr/>
        </p:nvSpPr>
        <p:spPr>
          <a:xfrm>
            <a:off x="5099467" y="5612335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On-prem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B2FD252-B8B2-4F98-A27D-A0905673D525}"/>
              </a:ext>
            </a:extLst>
          </p:cNvPr>
          <p:cNvSpPr txBox="1"/>
          <p:nvPr/>
        </p:nvSpPr>
        <p:spPr>
          <a:xfrm>
            <a:off x="9008025" y="5612335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Cloud 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4A58D99-61F5-4937-8061-F30A0464A588}"/>
              </a:ext>
            </a:extLst>
          </p:cNvPr>
          <p:cNvSpPr txBox="1"/>
          <p:nvPr/>
        </p:nvSpPr>
        <p:spPr>
          <a:xfrm>
            <a:off x="1239276" y="5618212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Cloud A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F3A87EA-F890-4571-A6AF-C7D4718CB333}"/>
              </a:ext>
            </a:extLst>
          </p:cNvPr>
          <p:cNvSpPr/>
          <p:nvPr/>
        </p:nvSpPr>
        <p:spPr>
          <a:xfrm>
            <a:off x="4749039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C0932AC-228C-4593-B233-8573A57D8808}"/>
              </a:ext>
            </a:extLst>
          </p:cNvPr>
          <p:cNvSpPr/>
          <p:nvPr/>
        </p:nvSpPr>
        <p:spPr>
          <a:xfrm>
            <a:off x="888848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0BCC5BA-6CE0-4AEF-B2BD-43376C6E27B6}"/>
              </a:ext>
            </a:extLst>
          </p:cNvPr>
          <p:cNvSpPr/>
          <p:nvPr/>
        </p:nvSpPr>
        <p:spPr>
          <a:xfrm>
            <a:off x="8625571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719A40-C187-4BDA-B47E-D4C560F458CB}"/>
              </a:ext>
            </a:extLst>
          </p:cNvPr>
          <p:cNvGrpSpPr/>
          <p:nvPr/>
        </p:nvGrpSpPr>
        <p:grpSpPr>
          <a:xfrm>
            <a:off x="1001094" y="1881272"/>
            <a:ext cx="2469427" cy="2098466"/>
            <a:chOff x="947253" y="1330534"/>
            <a:chExt cx="2469427" cy="2098466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397A826-8A16-4357-AE24-4B3E80F51CDD}"/>
                </a:ext>
              </a:extLst>
            </p:cNvPr>
            <p:cNvSpPr/>
            <p:nvPr/>
          </p:nvSpPr>
          <p:spPr>
            <a:xfrm>
              <a:off x="947253" y="1330534"/>
              <a:ext cx="2469427" cy="1801423"/>
            </a:xfrm>
            <a:prstGeom prst="roundRect">
              <a:avLst>
                <a:gd name="adj" fmla="val 81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endParaRPr>
            </a:p>
          </p:txBody>
        </p:sp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F9F4A05B-06CA-4DB7-A88B-5E4C334305B9}"/>
                </a:ext>
              </a:extLst>
            </p:cNvPr>
            <p:cNvSpPr/>
            <p:nvPr/>
          </p:nvSpPr>
          <p:spPr>
            <a:xfrm rot="10800000">
              <a:off x="1739840" y="3136203"/>
              <a:ext cx="923361" cy="268941"/>
            </a:xfrm>
            <a:prstGeom prst="round2SameRect">
              <a:avLst>
                <a:gd name="adj1" fmla="val 32222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725000D-517B-4977-9A5E-BAC8E3BAE651}"/>
                </a:ext>
              </a:extLst>
            </p:cNvPr>
            <p:cNvSpPr txBox="1"/>
            <p:nvPr/>
          </p:nvSpPr>
          <p:spPr>
            <a:xfrm>
              <a:off x="1757769" y="3090446"/>
              <a:ext cx="905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tham Medium"/>
                  <a:ea typeface="+mn-ea"/>
                  <a:cs typeface="+mn-cs"/>
                </a:rPr>
                <a:t>App</a:t>
              </a:r>
            </a:p>
          </p:txBody>
        </p:sp>
        <p:pic>
          <p:nvPicPr>
            <p:cNvPr id="25" name="Picture 2" descr="Image result for kubernetes logo">
              <a:extLst>
                <a:ext uri="{FF2B5EF4-FFF2-40B4-BE49-F238E27FC236}">
                  <a16:creationId xmlns:a16="http://schemas.microsoft.com/office/drawing/2014/main" id="{7F4040E5-0DD3-47CA-8247-94A94DD046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463" y="1380354"/>
              <a:ext cx="502990" cy="502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FFCF835A-28EE-47D8-83A6-D8B1D7C65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98276" y="2105568"/>
              <a:ext cx="741499" cy="356671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645AF498-7678-4630-B888-82522C096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72862" y="1405026"/>
              <a:ext cx="1112924" cy="533801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F0A0CD44-F930-4D24-9D2C-92C883A5F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16485" y="2637778"/>
              <a:ext cx="752920" cy="362164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2133ACC7-A7B9-44F4-8442-D0EA7EDE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69405" y="2105568"/>
              <a:ext cx="994481" cy="476991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D58DEEB7-6B7F-4634-BF00-20CEE732C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286741" y="2636370"/>
              <a:ext cx="752920" cy="362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749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0.31341 -4.81481E-6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B0FAA737-425E-4C1E-8E7A-C868E36274B4}"/>
              </a:ext>
            </a:extLst>
          </p:cNvPr>
          <p:cNvSpPr/>
          <p:nvPr/>
        </p:nvSpPr>
        <p:spPr>
          <a:xfrm>
            <a:off x="4749039" y="4479885"/>
            <a:ext cx="2693921" cy="16416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tham Medium"/>
              <a:ea typeface="+mn-ea"/>
              <a:cs typeface="+mn-cs"/>
            </a:endParaRP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43C0BB75-8894-449F-8AD2-A27511D6F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733" y="4479885"/>
            <a:ext cx="2724150" cy="169545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808DB8F7-5576-4B7A-9062-FB0ED3915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594116" y="4463460"/>
            <a:ext cx="2724150" cy="169545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D9979217-33B4-40F7-8891-FFC45BB673A9}"/>
              </a:ext>
            </a:extLst>
          </p:cNvPr>
          <p:cNvSpPr txBox="1"/>
          <p:nvPr/>
        </p:nvSpPr>
        <p:spPr>
          <a:xfrm>
            <a:off x="5099467" y="5612335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On-prem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B2FD252-B8B2-4F98-A27D-A0905673D525}"/>
              </a:ext>
            </a:extLst>
          </p:cNvPr>
          <p:cNvSpPr txBox="1"/>
          <p:nvPr/>
        </p:nvSpPr>
        <p:spPr>
          <a:xfrm>
            <a:off x="9008025" y="5612335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Cloud 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4A58D99-61F5-4937-8061-F30A0464A588}"/>
              </a:ext>
            </a:extLst>
          </p:cNvPr>
          <p:cNvSpPr txBox="1"/>
          <p:nvPr/>
        </p:nvSpPr>
        <p:spPr>
          <a:xfrm>
            <a:off x="1239276" y="5618212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Cloud A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A770C83-F4BE-47B3-B210-A3921712480E}"/>
              </a:ext>
            </a:extLst>
          </p:cNvPr>
          <p:cNvGrpSpPr/>
          <p:nvPr/>
        </p:nvGrpSpPr>
        <p:grpSpPr>
          <a:xfrm>
            <a:off x="4840295" y="1881272"/>
            <a:ext cx="2469427" cy="2098466"/>
            <a:chOff x="947253" y="1330534"/>
            <a:chExt cx="2469427" cy="2098466"/>
          </a:xfrm>
        </p:grpSpPr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4F3EBB43-E2CF-4D43-B234-BB266C420FD2}"/>
                </a:ext>
              </a:extLst>
            </p:cNvPr>
            <p:cNvSpPr/>
            <p:nvPr/>
          </p:nvSpPr>
          <p:spPr>
            <a:xfrm>
              <a:off x="947253" y="1330534"/>
              <a:ext cx="2469427" cy="1801423"/>
            </a:xfrm>
            <a:prstGeom prst="roundRect">
              <a:avLst>
                <a:gd name="adj" fmla="val 81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endParaRPr>
            </a:p>
          </p:txBody>
        </p:sp>
        <p:sp>
          <p:nvSpPr>
            <p:cNvPr id="113" name="Rectangle: Top Corners Rounded 112">
              <a:extLst>
                <a:ext uri="{FF2B5EF4-FFF2-40B4-BE49-F238E27FC236}">
                  <a16:creationId xmlns:a16="http://schemas.microsoft.com/office/drawing/2014/main" id="{A87FD865-26D3-475F-A471-D7E68FC84F3A}"/>
                </a:ext>
              </a:extLst>
            </p:cNvPr>
            <p:cNvSpPr/>
            <p:nvPr/>
          </p:nvSpPr>
          <p:spPr>
            <a:xfrm rot="10800000">
              <a:off x="1739840" y="3136203"/>
              <a:ext cx="923361" cy="268941"/>
            </a:xfrm>
            <a:prstGeom prst="round2SameRect">
              <a:avLst>
                <a:gd name="adj1" fmla="val 32222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658108A-BF74-4891-8A53-7F26EACFC51E}"/>
                </a:ext>
              </a:extLst>
            </p:cNvPr>
            <p:cNvSpPr txBox="1"/>
            <p:nvPr/>
          </p:nvSpPr>
          <p:spPr>
            <a:xfrm>
              <a:off x="1757769" y="3090446"/>
              <a:ext cx="905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tham Medium"/>
                  <a:ea typeface="+mn-ea"/>
                  <a:cs typeface="+mn-cs"/>
                </a:rPr>
                <a:t>App</a:t>
              </a:r>
            </a:p>
          </p:txBody>
        </p:sp>
        <p:pic>
          <p:nvPicPr>
            <p:cNvPr id="115" name="Picture 2" descr="Image result for kubernetes logo">
              <a:extLst>
                <a:ext uri="{FF2B5EF4-FFF2-40B4-BE49-F238E27FC236}">
                  <a16:creationId xmlns:a16="http://schemas.microsoft.com/office/drawing/2014/main" id="{E4D72740-C207-4C5E-B502-0D36DEA325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463" y="1380354"/>
              <a:ext cx="502990" cy="502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98E8F55C-A47C-4213-A787-7219AA732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98276" y="2105568"/>
              <a:ext cx="741499" cy="356671"/>
            </a:xfrm>
            <a:prstGeom prst="rect">
              <a:avLst/>
            </a:prstGeom>
          </p:spPr>
        </p:pic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id="{49D74189-4544-4A83-901F-45F2A9CAE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72862" y="1405026"/>
              <a:ext cx="1112924" cy="533801"/>
            </a:xfrm>
            <a:prstGeom prst="rect">
              <a:avLst/>
            </a:prstGeom>
          </p:spPr>
        </p:pic>
        <p:pic>
          <p:nvPicPr>
            <p:cNvPr id="119" name="Graphic 118">
              <a:extLst>
                <a:ext uri="{FF2B5EF4-FFF2-40B4-BE49-F238E27FC236}">
                  <a16:creationId xmlns:a16="http://schemas.microsoft.com/office/drawing/2014/main" id="{338AEFE2-994B-4D7A-9B36-CD1D7D985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16485" y="2637778"/>
              <a:ext cx="752920" cy="362164"/>
            </a:xfrm>
            <a:prstGeom prst="rect">
              <a:avLst/>
            </a:prstGeom>
          </p:spPr>
        </p:pic>
        <p:pic>
          <p:nvPicPr>
            <p:cNvPr id="120" name="Graphic 119">
              <a:extLst>
                <a:ext uri="{FF2B5EF4-FFF2-40B4-BE49-F238E27FC236}">
                  <a16:creationId xmlns:a16="http://schemas.microsoft.com/office/drawing/2014/main" id="{19EAA1C7-F9FD-4094-9998-93A4738BE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69405" y="2105568"/>
              <a:ext cx="994481" cy="476991"/>
            </a:xfrm>
            <a:prstGeom prst="rect">
              <a:avLst/>
            </a:prstGeom>
          </p:spPr>
        </p:pic>
        <p:pic>
          <p:nvPicPr>
            <p:cNvPr id="121" name="Graphic 120">
              <a:extLst>
                <a:ext uri="{FF2B5EF4-FFF2-40B4-BE49-F238E27FC236}">
                  <a16:creationId xmlns:a16="http://schemas.microsoft.com/office/drawing/2014/main" id="{0F3C0864-1EC1-4E00-8649-5E58DC8F6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286741" y="2636370"/>
              <a:ext cx="752920" cy="362164"/>
            </a:xfrm>
            <a:prstGeom prst="rect">
              <a:avLst/>
            </a:prstGeom>
          </p:spPr>
        </p:pic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F3A87EA-F890-4571-A6AF-C7D4718CB333}"/>
              </a:ext>
            </a:extLst>
          </p:cNvPr>
          <p:cNvSpPr/>
          <p:nvPr/>
        </p:nvSpPr>
        <p:spPr>
          <a:xfrm>
            <a:off x="4749039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C0932AC-228C-4593-B233-8573A57D8808}"/>
              </a:ext>
            </a:extLst>
          </p:cNvPr>
          <p:cNvSpPr/>
          <p:nvPr/>
        </p:nvSpPr>
        <p:spPr>
          <a:xfrm>
            <a:off x="888848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0BCC5BA-6CE0-4AEF-B2BD-43376C6E27B6}"/>
              </a:ext>
            </a:extLst>
          </p:cNvPr>
          <p:cNvSpPr/>
          <p:nvPr/>
        </p:nvSpPr>
        <p:spPr>
          <a:xfrm>
            <a:off x="8625571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</p:spTree>
    <p:extLst>
      <p:ext uri="{BB962C8B-B14F-4D97-AF65-F5344CB8AC3E}">
        <p14:creationId xmlns:p14="http://schemas.microsoft.com/office/powerpoint/2010/main" val="90440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-0.3142 -4.81481E-6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B0FAA737-425E-4C1E-8E7A-C868E36274B4}"/>
              </a:ext>
            </a:extLst>
          </p:cNvPr>
          <p:cNvSpPr/>
          <p:nvPr/>
        </p:nvSpPr>
        <p:spPr>
          <a:xfrm>
            <a:off x="4749039" y="4479885"/>
            <a:ext cx="2693921" cy="16416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tham Medium"/>
              <a:ea typeface="+mn-ea"/>
              <a:cs typeface="+mn-cs"/>
            </a:endParaRP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43C0BB75-8894-449F-8AD2-A27511D6F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733" y="4479885"/>
            <a:ext cx="2724150" cy="169545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808DB8F7-5576-4B7A-9062-FB0ED3915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594116" y="4463460"/>
            <a:ext cx="2724150" cy="169545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D9979217-33B4-40F7-8891-FFC45BB673A9}"/>
              </a:ext>
            </a:extLst>
          </p:cNvPr>
          <p:cNvSpPr txBox="1"/>
          <p:nvPr/>
        </p:nvSpPr>
        <p:spPr>
          <a:xfrm>
            <a:off x="5099467" y="5612335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On-prem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B2FD252-B8B2-4F98-A27D-A0905673D525}"/>
              </a:ext>
            </a:extLst>
          </p:cNvPr>
          <p:cNvSpPr txBox="1"/>
          <p:nvPr/>
        </p:nvSpPr>
        <p:spPr>
          <a:xfrm>
            <a:off x="9008025" y="5612335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Cloud 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4A58D99-61F5-4937-8061-F30A0464A588}"/>
              </a:ext>
            </a:extLst>
          </p:cNvPr>
          <p:cNvSpPr txBox="1"/>
          <p:nvPr/>
        </p:nvSpPr>
        <p:spPr>
          <a:xfrm>
            <a:off x="1239276" y="5618212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Cloud A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F3A87EA-F890-4571-A6AF-C7D4718CB333}"/>
              </a:ext>
            </a:extLst>
          </p:cNvPr>
          <p:cNvSpPr/>
          <p:nvPr/>
        </p:nvSpPr>
        <p:spPr>
          <a:xfrm>
            <a:off x="4749039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C0932AC-228C-4593-B233-8573A57D8808}"/>
              </a:ext>
            </a:extLst>
          </p:cNvPr>
          <p:cNvSpPr/>
          <p:nvPr/>
        </p:nvSpPr>
        <p:spPr>
          <a:xfrm>
            <a:off x="888848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0BCC5BA-6CE0-4AEF-B2BD-43376C6E27B6}"/>
              </a:ext>
            </a:extLst>
          </p:cNvPr>
          <p:cNvSpPr/>
          <p:nvPr/>
        </p:nvSpPr>
        <p:spPr>
          <a:xfrm>
            <a:off x="8625571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719A40-C187-4BDA-B47E-D4C560F458CB}"/>
              </a:ext>
            </a:extLst>
          </p:cNvPr>
          <p:cNvGrpSpPr/>
          <p:nvPr/>
        </p:nvGrpSpPr>
        <p:grpSpPr>
          <a:xfrm>
            <a:off x="1001094" y="1881272"/>
            <a:ext cx="2469427" cy="2098466"/>
            <a:chOff x="947253" y="1330534"/>
            <a:chExt cx="2469427" cy="2098466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397A826-8A16-4357-AE24-4B3E80F51CDD}"/>
                </a:ext>
              </a:extLst>
            </p:cNvPr>
            <p:cNvSpPr/>
            <p:nvPr/>
          </p:nvSpPr>
          <p:spPr>
            <a:xfrm>
              <a:off x="947253" y="1330534"/>
              <a:ext cx="2469427" cy="1801423"/>
            </a:xfrm>
            <a:prstGeom prst="roundRect">
              <a:avLst>
                <a:gd name="adj" fmla="val 81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endParaRPr>
            </a:p>
          </p:txBody>
        </p:sp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F9F4A05B-06CA-4DB7-A88B-5E4C334305B9}"/>
                </a:ext>
              </a:extLst>
            </p:cNvPr>
            <p:cNvSpPr/>
            <p:nvPr/>
          </p:nvSpPr>
          <p:spPr>
            <a:xfrm rot="10800000">
              <a:off x="1739840" y="3136203"/>
              <a:ext cx="923361" cy="268941"/>
            </a:xfrm>
            <a:prstGeom prst="round2SameRect">
              <a:avLst>
                <a:gd name="adj1" fmla="val 32222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725000D-517B-4977-9A5E-BAC8E3BAE651}"/>
                </a:ext>
              </a:extLst>
            </p:cNvPr>
            <p:cNvSpPr txBox="1"/>
            <p:nvPr/>
          </p:nvSpPr>
          <p:spPr>
            <a:xfrm>
              <a:off x="1757769" y="3090446"/>
              <a:ext cx="905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tham Medium"/>
                  <a:ea typeface="+mn-ea"/>
                  <a:cs typeface="+mn-cs"/>
                </a:rPr>
                <a:t>App</a:t>
              </a:r>
            </a:p>
          </p:txBody>
        </p:sp>
        <p:pic>
          <p:nvPicPr>
            <p:cNvPr id="25" name="Picture 2" descr="Image result for kubernetes logo">
              <a:extLst>
                <a:ext uri="{FF2B5EF4-FFF2-40B4-BE49-F238E27FC236}">
                  <a16:creationId xmlns:a16="http://schemas.microsoft.com/office/drawing/2014/main" id="{7F4040E5-0DD3-47CA-8247-94A94DD046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463" y="1380354"/>
              <a:ext cx="502990" cy="502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FFCF835A-28EE-47D8-83A6-D8B1D7C65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98276" y="2105568"/>
              <a:ext cx="741499" cy="356671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645AF498-7678-4630-B888-82522C096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72862" y="1405026"/>
              <a:ext cx="1112924" cy="533801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F0A0CD44-F930-4D24-9D2C-92C883A5F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16485" y="2637778"/>
              <a:ext cx="752920" cy="362164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2133ACC7-A7B9-44F4-8442-D0EA7EDE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69405" y="2105568"/>
              <a:ext cx="994481" cy="476991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D58DEEB7-6B7F-4634-BF00-20CEE732C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286741" y="2636370"/>
              <a:ext cx="752920" cy="362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980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0.6336 -4.81481E-6 " pathEditMode="relative" rAng="0" ptsTypes="AA">
                                      <p:cBhvr>
                                        <p:cTn id="6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BDEE83-86D2-480D-B2FD-5CC260D92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405" y="279772"/>
            <a:ext cx="7802141" cy="629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00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99DFC050-2E0A-4BDF-BEE1-AB9A7950B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735" y="3775265"/>
            <a:ext cx="2144806" cy="214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B0FBA6-F044-4850-81B1-5B1D9EDC3780}"/>
              </a:ext>
            </a:extLst>
          </p:cNvPr>
          <p:cNvSpPr txBox="1"/>
          <p:nvPr/>
        </p:nvSpPr>
        <p:spPr>
          <a:xfrm>
            <a:off x="853888" y="1465729"/>
            <a:ext cx="108853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Hosted K8s services</a:t>
            </a:r>
          </a:p>
        </p:txBody>
      </p:sp>
      <p:pic>
        <p:nvPicPr>
          <p:cNvPr id="1026" name="Picture 2" descr="Image result for amazon eks">
            <a:extLst>
              <a:ext uri="{FF2B5EF4-FFF2-40B4-BE49-F238E27FC236}">
                <a16:creationId xmlns:a16="http://schemas.microsoft.com/office/drawing/2014/main" id="{86B704FF-63E3-450A-B6AB-29A7EFEF4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58" y="4090431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zure aks logo">
            <a:extLst>
              <a:ext uri="{FF2B5EF4-FFF2-40B4-BE49-F238E27FC236}">
                <a16:creationId xmlns:a16="http://schemas.microsoft.com/office/drawing/2014/main" id="{EEA3D562-BD90-409D-BA83-BB6ACE1E1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235" y="4161868"/>
            <a:ext cx="1721224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A5CEE3-A2BF-4FCE-BD52-A9D52F24A9AA}"/>
              </a:ext>
            </a:extLst>
          </p:cNvPr>
          <p:cNvSpPr txBox="1"/>
          <p:nvPr/>
        </p:nvSpPr>
        <p:spPr>
          <a:xfrm>
            <a:off x="5614142" y="4613153"/>
            <a:ext cx="2115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Azure AKS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303FB-1ED7-42F9-A367-7E093E9D038A}"/>
              </a:ext>
            </a:extLst>
          </p:cNvPr>
          <p:cNvSpPr txBox="1"/>
          <p:nvPr/>
        </p:nvSpPr>
        <p:spPr>
          <a:xfrm>
            <a:off x="9518275" y="4613153"/>
            <a:ext cx="2382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Google GKE</a:t>
            </a:r>
          </a:p>
        </p:txBody>
      </p:sp>
    </p:spTree>
    <p:extLst>
      <p:ext uri="{BB962C8B-B14F-4D97-AF65-F5344CB8AC3E}">
        <p14:creationId xmlns:p14="http://schemas.microsoft.com/office/powerpoint/2010/main" val="132311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74E26C-264D-4B53-B68A-14FF7F19F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227" y="56271"/>
            <a:ext cx="8159546" cy="674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30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DCDEE0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DCDEE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luralsight_PowerPoint_Template_October_2018.pptx" id="{2BDDEC3B-8D55-4AFC-8ED3-6CAF26EBB31F}" vid="{514194D0-3BD3-4C1D-A418-B7BC0CB87AB4}"/>
    </a:ext>
  </a:extLst>
</a:theme>
</file>

<file path=ppt/theme/theme3.xml><?xml version="1.0" encoding="utf-8"?>
<a:theme xmlns:a="http://schemas.openxmlformats.org/drawingml/2006/main" name="1_Black">
  <a:themeElements>
    <a:clrScheme name="Black">
      <a:dk1>
        <a:srgbClr val="000000"/>
      </a:dk1>
      <a:lt1>
        <a:srgbClr val="DCDEE0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ontserrat-Regular"/>
        <a:ea typeface="Montserrat-Regular"/>
        <a:cs typeface="Montserrat-Regular"/>
      </a:majorFont>
      <a:minorFont>
        <a:latin typeface="Montserrat-Regular"/>
        <a:ea typeface="Montserrat-Regular"/>
        <a:cs typeface="Montserrat-Regular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DCDEE0"/>
            </a:solidFill>
            <a:effectLst/>
            <a:uFillTx/>
            <a:latin typeface="Roboto"/>
            <a:ea typeface="Roboto"/>
            <a:cs typeface="Roboto"/>
            <a:sym typeface="Robo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283</Words>
  <Application>Microsoft Office PowerPoint</Application>
  <PresentationFormat>Widescreen</PresentationFormat>
  <Paragraphs>133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43" baseType="lpstr">
      <vt:lpstr>American Typewriter</vt:lpstr>
      <vt:lpstr>Arial</vt:lpstr>
      <vt:lpstr>Consolas</vt:lpstr>
      <vt:lpstr>Gill Sans</vt:lpstr>
      <vt:lpstr>Gotham Book</vt:lpstr>
      <vt:lpstr>Gotham Light</vt:lpstr>
      <vt:lpstr>Gotham Medium</vt:lpstr>
      <vt:lpstr>Helvetica</vt:lpstr>
      <vt:lpstr>Helvetica Light</vt:lpstr>
      <vt:lpstr>Lucida Grande</vt:lpstr>
      <vt:lpstr>Montserrat</vt:lpstr>
      <vt:lpstr>Montserrat-Bold</vt:lpstr>
      <vt:lpstr>Montserrat-Regular</vt:lpstr>
      <vt:lpstr>Myriad Pro</vt:lpstr>
      <vt:lpstr>Myriad Pro Light</vt:lpstr>
      <vt:lpstr>Roboto</vt:lpstr>
      <vt:lpstr>Roboto Black</vt:lpstr>
      <vt:lpstr>Roboto Mono</vt:lpstr>
      <vt:lpstr>Wingdings</vt:lpstr>
      <vt:lpstr>Wingdings 3</vt:lpstr>
      <vt:lpstr>Black</vt:lpstr>
      <vt:lpstr>Pluralsight default theme</vt:lpstr>
      <vt:lpstr>1_Black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Big Picture</vt:lpstr>
      <vt:lpstr>The Big Picture</vt:lpstr>
      <vt:lpstr>The Big Picture</vt:lpstr>
      <vt:lpstr>The Big 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Nigel Poulton</dc:creator>
  <cp:lastModifiedBy>Nigel Poulton</cp:lastModifiedBy>
  <cp:revision>11</cp:revision>
  <dcterms:created xsi:type="dcterms:W3CDTF">2019-04-29T22:13:54Z</dcterms:created>
  <dcterms:modified xsi:type="dcterms:W3CDTF">2019-04-30T04:27:14Z</dcterms:modified>
</cp:coreProperties>
</file>