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9" r:id="rId4"/>
    <p:sldId id="270" r:id="rId5"/>
    <p:sldId id="257" r:id="rId6"/>
    <p:sldId id="262" r:id="rId7"/>
    <p:sldId id="271" r:id="rId8"/>
    <p:sldId id="258" r:id="rId9"/>
    <p:sldId id="273" r:id="rId10"/>
    <p:sldId id="274" r:id="rId11"/>
    <p:sldId id="285" r:id="rId12"/>
    <p:sldId id="286" r:id="rId13"/>
    <p:sldId id="287" r:id="rId14"/>
    <p:sldId id="288" r:id="rId15"/>
    <p:sldId id="289" r:id="rId16"/>
    <p:sldId id="263" r:id="rId17"/>
    <p:sldId id="268" r:id="rId18"/>
    <p:sldId id="275" r:id="rId19"/>
    <p:sldId id="276" r:id="rId20"/>
    <p:sldId id="277" r:id="rId21"/>
    <p:sldId id="278" r:id="rId22"/>
    <p:sldId id="279" r:id="rId23"/>
    <p:sldId id="280" r:id="rId24"/>
    <p:sldId id="281" r:id="rId25"/>
    <p:sldId id="282" r:id="rId26"/>
    <p:sldId id="283" r:id="rId27"/>
    <p:sldId id="284" r:id="rId28"/>
    <p:sldId id="264" r:id="rId29"/>
    <p:sldId id="290" r:id="rId30"/>
    <p:sldId id="291" r:id="rId31"/>
    <p:sldId id="292" r:id="rId3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BRIELE ALECCI" initials="GA" lastIdx="1" clrIdx="0">
    <p:extLst>
      <p:ext uri="{19B8F6BF-5375-455C-9EA6-DF929625EA0E}">
        <p15:presenceInfo xmlns:p15="http://schemas.microsoft.com/office/powerpoint/2012/main" userId="S::gab.alecci@stud.uniroma3.it::0adfb7d9-f46d-40bc-9171-9ca54d938aa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3550B6-DFC6-4B26-9F9F-60620BE589A3}" v="2195" dt="2021-01-16T22:37:43.437"/>
    <p1510:client id="{5926BBFD-B9DC-4E9F-BE8D-14C2A2FD8392}" v="2076" dt="2021-01-16T22:00:12.990"/>
    <p1510:client id="{7FE54C8E-79A0-461D-BA9F-454515ED15CF}" v="1465" dt="2021-01-16T21:12:13.612"/>
    <p1510:client id="{81A2E8EC-1FBC-4720-8394-B086A122A2EB}" v="380" dt="2021-01-16T22:43:43.796"/>
    <p1510:client id="{90C2BDA4-1838-4FB5-97C8-AAA056873E6A}" v="14" dt="2021-01-16T22:47:50.942"/>
    <p1510:client id="{D07FC7F0-6ACD-4933-8554-42E7A12FCA99}" v="100" dt="2021-01-16T20:31:30.340"/>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GIACCONE" userId="S::and.giaccone@stud.uniroma3.it::db3f8ee9-edd6-4e7c-95b6-5225511c711f" providerId="AD" clId="Web-{5926BBFD-B9DC-4E9F-BE8D-14C2A2FD8392}"/>
    <pc:docChg chg="addSld modSld">
      <pc:chgData name="ANDREA GIACCONE" userId="S::and.giaccone@stud.uniroma3.it::db3f8ee9-edd6-4e7c-95b6-5225511c711f" providerId="AD" clId="Web-{5926BBFD-B9DC-4E9F-BE8D-14C2A2FD8392}" dt="2021-01-16T22:00:12.990" v="1021" actId="20577"/>
      <pc:docMkLst>
        <pc:docMk/>
      </pc:docMkLst>
      <pc:sldChg chg="addSp delSp modSp">
        <pc:chgData name="ANDREA GIACCONE" userId="S::and.giaccone@stud.uniroma3.it::db3f8ee9-edd6-4e7c-95b6-5225511c711f" providerId="AD" clId="Web-{5926BBFD-B9DC-4E9F-BE8D-14C2A2FD8392}" dt="2021-01-16T21:56:38.609" v="855" actId="20577"/>
        <pc:sldMkLst>
          <pc:docMk/>
          <pc:sldMk cId="4090875754" sldId="264"/>
        </pc:sldMkLst>
        <pc:spChg chg="mod">
          <ac:chgData name="ANDREA GIACCONE" userId="S::and.giaccone@stud.uniroma3.it::db3f8ee9-edd6-4e7c-95b6-5225511c711f" providerId="AD" clId="Web-{5926BBFD-B9DC-4E9F-BE8D-14C2A2FD8392}" dt="2021-01-16T21:44:46.950" v="260" actId="20577"/>
          <ac:spMkLst>
            <pc:docMk/>
            <pc:sldMk cId="4090875754" sldId="264"/>
            <ac:spMk id="2" creationId="{B8221FF0-A8D3-4B37-91FE-0558302D29CD}"/>
          </ac:spMkLst>
        </pc:spChg>
        <pc:spChg chg="mod">
          <ac:chgData name="ANDREA GIACCONE" userId="S::and.giaccone@stud.uniroma3.it::db3f8ee9-edd6-4e7c-95b6-5225511c711f" providerId="AD" clId="Web-{5926BBFD-B9DC-4E9F-BE8D-14C2A2FD8392}" dt="2021-01-16T21:56:38.609" v="855" actId="20577"/>
          <ac:spMkLst>
            <pc:docMk/>
            <pc:sldMk cId="4090875754" sldId="264"/>
            <ac:spMk id="3" creationId="{7BBC1A59-49B4-484A-AA02-A285B47F46DA}"/>
          </ac:spMkLst>
        </pc:spChg>
        <pc:picChg chg="add del mod modCrop">
          <ac:chgData name="ANDREA GIACCONE" userId="S::and.giaccone@stud.uniroma3.it::db3f8ee9-edd6-4e7c-95b6-5225511c711f" providerId="AD" clId="Web-{5926BBFD-B9DC-4E9F-BE8D-14C2A2FD8392}" dt="2021-01-16T21:42:46.947" v="231"/>
          <ac:picMkLst>
            <pc:docMk/>
            <pc:sldMk cId="4090875754" sldId="264"/>
            <ac:picMk id="4" creationId="{4BF2FD15-74D3-43B1-A8F3-5E404905B74D}"/>
          </ac:picMkLst>
        </pc:picChg>
        <pc:picChg chg="add del mod">
          <ac:chgData name="ANDREA GIACCONE" userId="S::and.giaccone@stud.uniroma3.it::db3f8ee9-edd6-4e7c-95b6-5225511c711f" providerId="AD" clId="Web-{5926BBFD-B9DC-4E9F-BE8D-14C2A2FD8392}" dt="2021-01-16T21:42:59.432" v="233"/>
          <ac:picMkLst>
            <pc:docMk/>
            <pc:sldMk cId="4090875754" sldId="264"/>
            <ac:picMk id="5" creationId="{157F888D-5DED-4BC3-8665-61BC1251F2A9}"/>
          </ac:picMkLst>
        </pc:picChg>
        <pc:picChg chg="add mod modCrop">
          <ac:chgData name="ANDREA GIACCONE" userId="S::and.giaccone@stud.uniroma3.it::db3f8ee9-edd6-4e7c-95b6-5225511c711f" providerId="AD" clId="Web-{5926BBFD-B9DC-4E9F-BE8D-14C2A2FD8392}" dt="2021-01-16T21:43:40.026" v="238" actId="14100"/>
          <ac:picMkLst>
            <pc:docMk/>
            <pc:sldMk cId="4090875754" sldId="264"/>
            <ac:picMk id="6" creationId="{507703B5-7362-4B30-A775-C176B25A2AD0}"/>
          </ac:picMkLst>
        </pc:picChg>
      </pc:sldChg>
      <pc:sldChg chg="modSp new">
        <pc:chgData name="ANDREA GIACCONE" userId="S::and.giaccone@stud.uniroma3.it::db3f8ee9-edd6-4e7c-95b6-5225511c711f" providerId="AD" clId="Web-{5926BBFD-B9DC-4E9F-BE8D-14C2A2FD8392}" dt="2021-01-16T22:00:12.990" v="1021" actId="20577"/>
        <pc:sldMkLst>
          <pc:docMk/>
          <pc:sldMk cId="2706414809" sldId="290"/>
        </pc:sldMkLst>
        <pc:spChg chg="mod">
          <ac:chgData name="ANDREA GIACCONE" userId="S::and.giaccone@stud.uniroma3.it::db3f8ee9-edd6-4e7c-95b6-5225511c711f" providerId="AD" clId="Web-{5926BBFD-B9DC-4E9F-BE8D-14C2A2FD8392}" dt="2021-01-16T21:44:58.106" v="267" actId="20577"/>
          <ac:spMkLst>
            <pc:docMk/>
            <pc:sldMk cId="2706414809" sldId="290"/>
            <ac:spMk id="2" creationId="{6BBEC8F0-2F3F-4995-8AD6-35B323F776BC}"/>
          </ac:spMkLst>
        </pc:spChg>
        <pc:spChg chg="mod">
          <ac:chgData name="ANDREA GIACCONE" userId="S::and.giaccone@stud.uniroma3.it::db3f8ee9-edd6-4e7c-95b6-5225511c711f" providerId="AD" clId="Web-{5926BBFD-B9DC-4E9F-BE8D-14C2A2FD8392}" dt="2021-01-16T22:00:12.990" v="1021" actId="20577"/>
          <ac:spMkLst>
            <pc:docMk/>
            <pc:sldMk cId="2706414809" sldId="290"/>
            <ac:spMk id="3" creationId="{50F2AC9D-2364-4C38-8DFC-073C3AEDCBEA}"/>
          </ac:spMkLst>
        </pc:spChg>
      </pc:sldChg>
    </pc:docChg>
  </pc:docChgLst>
  <pc:docChgLst>
    <pc:chgData name="GABRIELE ALECCI" userId="S::gab.alecci@stud.uniroma3.it::0adfb7d9-f46d-40bc-9171-9ca54d938aa9" providerId="AD" clId="Web-{81A2E8EC-1FBC-4720-8394-B086A122A2EB}"/>
    <pc:docChg chg="modSld">
      <pc:chgData name="GABRIELE ALECCI" userId="S::gab.alecci@stud.uniroma3.it::0adfb7d9-f46d-40bc-9171-9ca54d938aa9" providerId="AD" clId="Web-{81A2E8EC-1FBC-4720-8394-B086A122A2EB}" dt="2021-01-16T22:43:40.984" v="175" actId="20577"/>
      <pc:docMkLst>
        <pc:docMk/>
      </pc:docMkLst>
      <pc:sldChg chg="modSp">
        <pc:chgData name="GABRIELE ALECCI" userId="S::gab.alecci@stud.uniroma3.it::0adfb7d9-f46d-40bc-9171-9ca54d938aa9" providerId="AD" clId="Web-{81A2E8EC-1FBC-4720-8394-B086A122A2EB}" dt="2021-01-16T22:21:59.461" v="10" actId="20577"/>
        <pc:sldMkLst>
          <pc:docMk/>
          <pc:sldMk cId="2312702099" sldId="258"/>
        </pc:sldMkLst>
        <pc:spChg chg="mod">
          <ac:chgData name="GABRIELE ALECCI" userId="S::gab.alecci@stud.uniroma3.it::0adfb7d9-f46d-40bc-9171-9ca54d938aa9" providerId="AD" clId="Web-{81A2E8EC-1FBC-4720-8394-B086A122A2EB}" dt="2021-01-16T22:21:59.461" v="10" actId="20577"/>
          <ac:spMkLst>
            <pc:docMk/>
            <pc:sldMk cId="2312702099" sldId="258"/>
            <ac:spMk id="3" creationId="{D1A3CF2B-8EFD-4D30-A1BE-29140372F212}"/>
          </ac:spMkLst>
        </pc:spChg>
      </pc:sldChg>
      <pc:sldChg chg="modSp">
        <pc:chgData name="GABRIELE ALECCI" userId="S::gab.alecci@stud.uniroma3.it::0adfb7d9-f46d-40bc-9171-9ca54d938aa9" providerId="AD" clId="Web-{81A2E8EC-1FBC-4720-8394-B086A122A2EB}" dt="2021-01-16T22:10:43.527" v="3" actId="20577"/>
        <pc:sldMkLst>
          <pc:docMk/>
          <pc:sldMk cId="4134032664" sldId="266"/>
        </pc:sldMkLst>
        <pc:spChg chg="mod">
          <ac:chgData name="GABRIELE ALECCI" userId="S::gab.alecci@stud.uniroma3.it::0adfb7d9-f46d-40bc-9171-9ca54d938aa9" providerId="AD" clId="Web-{81A2E8EC-1FBC-4720-8394-B086A122A2EB}" dt="2021-01-16T22:10:43.527" v="3" actId="20577"/>
          <ac:spMkLst>
            <pc:docMk/>
            <pc:sldMk cId="4134032664" sldId="266"/>
            <ac:spMk id="3" creationId="{F6B544D2-C721-4828-880B-237E3374946D}"/>
          </ac:spMkLst>
        </pc:spChg>
      </pc:sldChg>
      <pc:sldChg chg="modSp">
        <pc:chgData name="GABRIELE ALECCI" userId="S::gab.alecci@stud.uniroma3.it::0adfb7d9-f46d-40bc-9171-9ca54d938aa9" providerId="AD" clId="Web-{81A2E8EC-1FBC-4720-8394-B086A122A2EB}" dt="2021-01-16T22:10:53.528" v="4" actId="20577"/>
        <pc:sldMkLst>
          <pc:docMk/>
          <pc:sldMk cId="356930850" sldId="269"/>
        </pc:sldMkLst>
        <pc:spChg chg="mod">
          <ac:chgData name="GABRIELE ALECCI" userId="S::gab.alecci@stud.uniroma3.it::0adfb7d9-f46d-40bc-9171-9ca54d938aa9" providerId="AD" clId="Web-{81A2E8EC-1FBC-4720-8394-B086A122A2EB}" dt="2021-01-16T22:10:53.528" v="4" actId="20577"/>
          <ac:spMkLst>
            <pc:docMk/>
            <pc:sldMk cId="356930850" sldId="269"/>
            <ac:spMk id="3" creationId="{F6B544D2-C721-4828-880B-237E3374946D}"/>
          </ac:spMkLst>
        </pc:spChg>
      </pc:sldChg>
      <pc:sldChg chg="modSp">
        <pc:chgData name="GABRIELE ALECCI" userId="S::gab.alecci@stud.uniroma3.it::0adfb7d9-f46d-40bc-9171-9ca54d938aa9" providerId="AD" clId="Web-{81A2E8EC-1FBC-4720-8394-B086A122A2EB}" dt="2021-01-16T22:11:45.497" v="6" actId="20577"/>
        <pc:sldMkLst>
          <pc:docMk/>
          <pc:sldMk cId="2171051567" sldId="270"/>
        </pc:sldMkLst>
        <pc:spChg chg="mod">
          <ac:chgData name="GABRIELE ALECCI" userId="S::gab.alecci@stud.uniroma3.it::0adfb7d9-f46d-40bc-9171-9ca54d938aa9" providerId="AD" clId="Web-{81A2E8EC-1FBC-4720-8394-B086A122A2EB}" dt="2021-01-16T22:11:45.497" v="6" actId="20577"/>
          <ac:spMkLst>
            <pc:docMk/>
            <pc:sldMk cId="2171051567" sldId="270"/>
            <ac:spMk id="7" creationId="{D5C80D28-3B98-4B13-B825-2F2466BB6419}"/>
          </ac:spMkLst>
        </pc:spChg>
      </pc:sldChg>
      <pc:sldChg chg="modSp">
        <pc:chgData name="GABRIELE ALECCI" userId="S::gab.alecci@stud.uniroma3.it::0adfb7d9-f46d-40bc-9171-9ca54d938aa9" providerId="AD" clId="Web-{81A2E8EC-1FBC-4720-8394-B086A122A2EB}" dt="2021-01-16T22:22:43.540" v="16" actId="20577"/>
        <pc:sldMkLst>
          <pc:docMk/>
          <pc:sldMk cId="1489867210" sldId="273"/>
        </pc:sldMkLst>
        <pc:spChg chg="mod">
          <ac:chgData name="GABRIELE ALECCI" userId="S::gab.alecci@stud.uniroma3.it::0adfb7d9-f46d-40bc-9171-9ca54d938aa9" providerId="AD" clId="Web-{81A2E8EC-1FBC-4720-8394-B086A122A2EB}" dt="2021-01-16T22:22:43.540" v="16" actId="20577"/>
          <ac:spMkLst>
            <pc:docMk/>
            <pc:sldMk cId="1489867210" sldId="273"/>
            <ac:spMk id="3" creationId="{D1A3CF2B-8EFD-4D30-A1BE-29140372F212}"/>
          </ac:spMkLst>
        </pc:spChg>
      </pc:sldChg>
      <pc:sldChg chg="modSp">
        <pc:chgData name="GABRIELE ALECCI" userId="S::gab.alecci@stud.uniroma3.it::0adfb7d9-f46d-40bc-9171-9ca54d938aa9" providerId="AD" clId="Web-{81A2E8EC-1FBC-4720-8394-B086A122A2EB}" dt="2021-01-16T22:43:40.984" v="175" actId="20577"/>
        <pc:sldMkLst>
          <pc:docMk/>
          <pc:sldMk cId="1952816563" sldId="286"/>
        </pc:sldMkLst>
        <pc:spChg chg="mod">
          <ac:chgData name="GABRIELE ALECCI" userId="S::gab.alecci@stud.uniroma3.it::0adfb7d9-f46d-40bc-9171-9ca54d938aa9" providerId="AD" clId="Web-{81A2E8EC-1FBC-4720-8394-B086A122A2EB}" dt="2021-01-16T22:43:40.984" v="175" actId="20577"/>
          <ac:spMkLst>
            <pc:docMk/>
            <pc:sldMk cId="1952816563" sldId="286"/>
            <ac:spMk id="3" creationId="{D1A3CF2B-8EFD-4D30-A1BE-29140372F212}"/>
          </ac:spMkLst>
        </pc:spChg>
      </pc:sldChg>
      <pc:sldChg chg="modSp">
        <pc:chgData name="GABRIELE ALECCI" userId="S::gab.alecci@stud.uniroma3.it::0adfb7d9-f46d-40bc-9171-9ca54d938aa9" providerId="AD" clId="Web-{81A2E8EC-1FBC-4720-8394-B086A122A2EB}" dt="2021-01-16T22:42:48.702" v="136" actId="20577"/>
        <pc:sldMkLst>
          <pc:docMk/>
          <pc:sldMk cId="812351224" sldId="287"/>
        </pc:sldMkLst>
        <pc:spChg chg="mod">
          <ac:chgData name="GABRIELE ALECCI" userId="S::gab.alecci@stud.uniroma3.it::0adfb7d9-f46d-40bc-9171-9ca54d938aa9" providerId="AD" clId="Web-{81A2E8EC-1FBC-4720-8394-B086A122A2EB}" dt="2021-01-16T22:42:48.702" v="136" actId="20577"/>
          <ac:spMkLst>
            <pc:docMk/>
            <pc:sldMk cId="812351224" sldId="287"/>
            <ac:spMk id="3" creationId="{2AF665E0-FCC7-4CBA-BEBB-6A2B967FBC9A}"/>
          </ac:spMkLst>
        </pc:spChg>
      </pc:sldChg>
      <pc:sldChg chg="modSp">
        <pc:chgData name="GABRIELE ALECCI" userId="S::gab.alecci@stud.uniroma3.it::0adfb7d9-f46d-40bc-9171-9ca54d938aa9" providerId="AD" clId="Web-{81A2E8EC-1FBC-4720-8394-B086A122A2EB}" dt="2021-01-16T22:39:11.417" v="109" actId="20577"/>
        <pc:sldMkLst>
          <pc:docMk/>
          <pc:sldMk cId="3582961350" sldId="288"/>
        </pc:sldMkLst>
        <pc:spChg chg="mod">
          <ac:chgData name="GABRIELE ALECCI" userId="S::gab.alecci@stud.uniroma3.it::0adfb7d9-f46d-40bc-9171-9ca54d938aa9" providerId="AD" clId="Web-{81A2E8EC-1FBC-4720-8394-B086A122A2EB}" dt="2021-01-16T22:39:11.417" v="109" actId="20577"/>
          <ac:spMkLst>
            <pc:docMk/>
            <pc:sldMk cId="3582961350" sldId="288"/>
            <ac:spMk id="3" creationId="{2AF665E0-FCC7-4CBA-BEBB-6A2B967FBC9A}"/>
          </ac:spMkLst>
        </pc:spChg>
      </pc:sldChg>
      <pc:sldChg chg="modSp">
        <pc:chgData name="GABRIELE ALECCI" userId="S::gab.alecci@stud.uniroma3.it::0adfb7d9-f46d-40bc-9171-9ca54d938aa9" providerId="AD" clId="Web-{81A2E8EC-1FBC-4720-8394-B086A122A2EB}" dt="2021-01-16T22:08:17.212" v="1" actId="20577"/>
        <pc:sldMkLst>
          <pc:docMk/>
          <pc:sldMk cId="2706414809" sldId="290"/>
        </pc:sldMkLst>
        <pc:spChg chg="mod">
          <ac:chgData name="GABRIELE ALECCI" userId="S::gab.alecci@stud.uniroma3.it::0adfb7d9-f46d-40bc-9171-9ca54d938aa9" providerId="AD" clId="Web-{81A2E8EC-1FBC-4720-8394-B086A122A2EB}" dt="2021-01-16T22:08:17.212" v="1" actId="20577"/>
          <ac:spMkLst>
            <pc:docMk/>
            <pc:sldMk cId="2706414809" sldId="290"/>
            <ac:spMk id="3" creationId="{50F2AC9D-2364-4C38-8DFC-073C3AEDCBEA}"/>
          </ac:spMkLst>
        </pc:spChg>
      </pc:sldChg>
    </pc:docChg>
  </pc:docChgLst>
  <pc:docChgLst>
    <pc:chgData name="GABRIELE ALECCI" userId="S::gab.alecci@stud.uniroma3.it::0adfb7d9-f46d-40bc-9171-9ca54d938aa9" providerId="AD" clId="Web-{90C2BDA4-1838-4FB5-97C8-AAA056873E6A}"/>
    <pc:docChg chg="modSld">
      <pc:chgData name="GABRIELE ALECCI" userId="S::gab.alecci@stud.uniroma3.it::0adfb7d9-f46d-40bc-9171-9ca54d938aa9" providerId="AD" clId="Web-{90C2BDA4-1838-4FB5-97C8-AAA056873E6A}" dt="2021-01-16T22:47:50.942" v="6" actId="20577"/>
      <pc:docMkLst>
        <pc:docMk/>
      </pc:docMkLst>
      <pc:sldChg chg="modSp">
        <pc:chgData name="GABRIELE ALECCI" userId="S::gab.alecci@stud.uniroma3.it::0adfb7d9-f46d-40bc-9171-9ca54d938aa9" providerId="AD" clId="Web-{90C2BDA4-1838-4FB5-97C8-AAA056873E6A}" dt="2021-01-16T22:47:50.942" v="6" actId="20577"/>
        <pc:sldMkLst>
          <pc:docMk/>
          <pc:sldMk cId="4256877585" sldId="284"/>
        </pc:sldMkLst>
        <pc:spChg chg="mod">
          <ac:chgData name="GABRIELE ALECCI" userId="S::gab.alecci@stud.uniroma3.it::0adfb7d9-f46d-40bc-9171-9ca54d938aa9" providerId="AD" clId="Web-{90C2BDA4-1838-4FB5-97C8-AAA056873E6A}" dt="2021-01-16T22:47:50.942" v="6" actId="20577"/>
          <ac:spMkLst>
            <pc:docMk/>
            <pc:sldMk cId="4256877585" sldId="284"/>
            <ac:spMk id="3" creationId="{CA54451B-38C2-460E-80D2-7D4B4740159C}"/>
          </ac:spMkLst>
        </pc:spChg>
      </pc:sldChg>
    </pc:docChg>
  </pc:docChgLst>
  <pc:docChgLst>
    <pc:chgData name="ANDREA GIACCONE" userId="S::and.giaccone@stud.uniroma3.it::db3f8ee9-edd6-4e7c-95b6-5225511c711f" providerId="AD" clId="Web-{3E3550B6-DFC6-4B26-9F9F-60620BE589A3}"/>
    <pc:docChg chg="addSld modSld sldOrd">
      <pc:chgData name="ANDREA GIACCONE" userId="S::and.giaccone@stud.uniroma3.it::db3f8ee9-edd6-4e7c-95b6-5225511c711f" providerId="AD" clId="Web-{3E3550B6-DFC6-4B26-9F9F-60620BE589A3}" dt="2021-01-16T22:37:37.906" v="1075" actId="20577"/>
      <pc:docMkLst>
        <pc:docMk/>
      </pc:docMkLst>
      <pc:sldChg chg="modSp">
        <pc:chgData name="ANDREA GIACCONE" userId="S::and.giaccone@stud.uniroma3.it::db3f8ee9-edd6-4e7c-95b6-5225511c711f" providerId="AD" clId="Web-{3E3550B6-DFC6-4B26-9F9F-60620BE589A3}" dt="2021-01-16T22:25:14.277" v="7" actId="20577"/>
        <pc:sldMkLst>
          <pc:docMk/>
          <pc:sldMk cId="4090875754" sldId="264"/>
        </pc:sldMkLst>
        <pc:spChg chg="mod">
          <ac:chgData name="ANDREA GIACCONE" userId="S::and.giaccone@stud.uniroma3.it::db3f8ee9-edd6-4e7c-95b6-5225511c711f" providerId="AD" clId="Web-{3E3550B6-DFC6-4B26-9F9F-60620BE589A3}" dt="2021-01-16T22:25:14.277" v="7" actId="20577"/>
          <ac:spMkLst>
            <pc:docMk/>
            <pc:sldMk cId="4090875754" sldId="264"/>
            <ac:spMk id="2" creationId="{B8221FF0-A8D3-4B37-91FE-0558302D29CD}"/>
          </ac:spMkLst>
        </pc:spChg>
      </pc:sldChg>
      <pc:sldChg chg="modSp">
        <pc:chgData name="ANDREA GIACCONE" userId="S::and.giaccone@stud.uniroma3.it::db3f8ee9-edd6-4e7c-95b6-5225511c711f" providerId="AD" clId="Web-{3E3550B6-DFC6-4B26-9F9F-60620BE589A3}" dt="2021-01-16T22:37:37.906" v="1075" actId="20577"/>
        <pc:sldMkLst>
          <pc:docMk/>
          <pc:sldMk cId="2706414809" sldId="290"/>
        </pc:sldMkLst>
        <pc:spChg chg="mod">
          <ac:chgData name="ANDREA GIACCONE" userId="S::and.giaccone@stud.uniroma3.it::db3f8ee9-edd6-4e7c-95b6-5225511c711f" providerId="AD" clId="Web-{3E3550B6-DFC6-4B26-9F9F-60620BE589A3}" dt="2021-01-16T22:25:33.762" v="29" actId="20577"/>
          <ac:spMkLst>
            <pc:docMk/>
            <pc:sldMk cId="2706414809" sldId="290"/>
            <ac:spMk id="2" creationId="{6BBEC8F0-2F3F-4995-8AD6-35B323F776BC}"/>
          </ac:spMkLst>
        </pc:spChg>
        <pc:spChg chg="mod">
          <ac:chgData name="ANDREA GIACCONE" userId="S::and.giaccone@stud.uniroma3.it::db3f8ee9-edd6-4e7c-95b6-5225511c711f" providerId="AD" clId="Web-{3E3550B6-DFC6-4B26-9F9F-60620BE589A3}" dt="2021-01-16T22:37:37.906" v="1075" actId="20577"/>
          <ac:spMkLst>
            <pc:docMk/>
            <pc:sldMk cId="2706414809" sldId="290"/>
            <ac:spMk id="3" creationId="{50F2AC9D-2364-4C38-8DFC-073C3AEDCBEA}"/>
          </ac:spMkLst>
        </pc:spChg>
      </pc:sldChg>
      <pc:sldChg chg="addSp delSp modSp new ord">
        <pc:chgData name="ANDREA GIACCONE" userId="S::and.giaccone@stud.uniroma3.it::db3f8ee9-edd6-4e7c-95b6-5225511c711f" providerId="AD" clId="Web-{3E3550B6-DFC6-4B26-9F9F-60620BE589A3}" dt="2021-01-16T22:28:06.532" v="100" actId="20577"/>
        <pc:sldMkLst>
          <pc:docMk/>
          <pc:sldMk cId="1111964660" sldId="291"/>
        </pc:sldMkLst>
        <pc:spChg chg="mod">
          <ac:chgData name="ANDREA GIACCONE" userId="S::and.giaccone@stud.uniroma3.it::db3f8ee9-edd6-4e7c-95b6-5225511c711f" providerId="AD" clId="Web-{3E3550B6-DFC6-4B26-9F9F-60620BE589A3}" dt="2021-01-16T22:25:42.403" v="38" actId="20577"/>
          <ac:spMkLst>
            <pc:docMk/>
            <pc:sldMk cId="1111964660" sldId="291"/>
            <ac:spMk id="2" creationId="{0C7789E5-1E37-4AFE-9470-E09B0EC8AA37}"/>
          </ac:spMkLst>
        </pc:spChg>
        <pc:spChg chg="del">
          <ac:chgData name="ANDREA GIACCONE" userId="S::and.giaccone@stud.uniroma3.it::db3f8ee9-edd6-4e7c-95b6-5225511c711f" providerId="AD" clId="Web-{3E3550B6-DFC6-4B26-9F9F-60620BE589A3}" dt="2021-01-16T22:24:26.214" v="1"/>
          <ac:spMkLst>
            <pc:docMk/>
            <pc:sldMk cId="1111964660" sldId="291"/>
            <ac:spMk id="3" creationId="{18C284DF-CAB1-4057-932B-A94178CA1673}"/>
          </ac:spMkLst>
        </pc:spChg>
        <pc:spChg chg="add mod">
          <ac:chgData name="ANDREA GIACCONE" userId="S::and.giaccone@stud.uniroma3.it::db3f8ee9-edd6-4e7c-95b6-5225511c711f" providerId="AD" clId="Web-{3E3550B6-DFC6-4B26-9F9F-60620BE589A3}" dt="2021-01-16T22:28:06.532" v="100" actId="20577"/>
          <ac:spMkLst>
            <pc:docMk/>
            <pc:sldMk cId="1111964660" sldId="291"/>
            <ac:spMk id="5" creationId="{3E13FD99-71EE-4CA2-9FD0-87AFED7CEFE6}"/>
          </ac:spMkLst>
        </pc:spChg>
        <pc:picChg chg="add mod ord modCrop">
          <ac:chgData name="ANDREA GIACCONE" userId="S::and.giaccone@stud.uniroma3.it::db3f8ee9-edd6-4e7c-95b6-5225511c711f" providerId="AD" clId="Web-{3E3550B6-DFC6-4B26-9F9F-60620BE589A3}" dt="2021-01-16T22:26:33.295" v="50" actId="1076"/>
          <ac:picMkLst>
            <pc:docMk/>
            <pc:sldMk cId="1111964660" sldId="291"/>
            <ac:picMk id="4" creationId="{5E8F5F94-7A70-4BC2-BA42-E165CF377101}"/>
          </ac:picMkLst>
        </pc:picChg>
      </pc:sldChg>
      <pc:sldChg chg="modSp add ord replId">
        <pc:chgData name="ANDREA GIACCONE" userId="S::and.giaccone@stud.uniroma3.it::db3f8ee9-edd6-4e7c-95b6-5225511c711f" providerId="AD" clId="Web-{3E3550B6-DFC6-4B26-9F9F-60620BE589A3}" dt="2021-01-16T22:37:17.421" v="1034" actId="20577"/>
        <pc:sldMkLst>
          <pc:docMk/>
          <pc:sldMk cId="676831757" sldId="292"/>
        </pc:sldMkLst>
        <pc:spChg chg="mod">
          <ac:chgData name="ANDREA GIACCONE" userId="S::and.giaccone@stud.uniroma3.it::db3f8ee9-edd6-4e7c-95b6-5225511c711f" providerId="AD" clId="Web-{3E3550B6-DFC6-4B26-9F9F-60620BE589A3}" dt="2021-01-16T22:28:32.564" v="104" actId="20577"/>
          <ac:spMkLst>
            <pc:docMk/>
            <pc:sldMk cId="676831757" sldId="292"/>
            <ac:spMk id="2" creationId="{6BBEC8F0-2F3F-4995-8AD6-35B323F776BC}"/>
          </ac:spMkLst>
        </pc:spChg>
        <pc:spChg chg="mod">
          <ac:chgData name="ANDREA GIACCONE" userId="S::and.giaccone@stud.uniroma3.it::db3f8ee9-edd6-4e7c-95b6-5225511c711f" providerId="AD" clId="Web-{3E3550B6-DFC6-4B26-9F9F-60620BE589A3}" dt="2021-01-16T22:37:17.421" v="1034" actId="20577"/>
          <ac:spMkLst>
            <pc:docMk/>
            <pc:sldMk cId="676831757" sldId="292"/>
            <ac:spMk id="3" creationId="{50F2AC9D-2364-4C38-8DFC-073C3AEDCBE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A53D2E-0269-43B3-8566-F96247DF7848}"/>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D218C835-769C-4E96-AD22-10107AF58D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FCA67C5-993D-419B-ACD0-999A7CF4087A}"/>
              </a:ext>
            </a:extLst>
          </p:cNvPr>
          <p:cNvSpPr>
            <a:spLocks noGrp="1"/>
          </p:cNvSpPr>
          <p:nvPr>
            <p:ph type="dt" sz="half" idx="10"/>
          </p:nvPr>
        </p:nvSpPr>
        <p:spPr/>
        <p:txBody>
          <a:bodyPr/>
          <a:lstStyle/>
          <a:p>
            <a:fld id="{FE0EE5EF-D3C1-4326-942C-0A87789D0688}" type="datetimeFigureOut">
              <a:rPr lang="it-IT" smtClean="0"/>
              <a:t>16/01/2021</a:t>
            </a:fld>
            <a:endParaRPr lang="it-IT"/>
          </a:p>
        </p:txBody>
      </p:sp>
      <p:sp>
        <p:nvSpPr>
          <p:cNvPr id="5" name="Segnaposto piè di pagina 4">
            <a:extLst>
              <a:ext uri="{FF2B5EF4-FFF2-40B4-BE49-F238E27FC236}">
                <a16:creationId xmlns:a16="http://schemas.microsoft.com/office/drawing/2014/main" id="{CDEE3EE1-25B9-463F-B548-2246CF21D95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09E4E75-7CFC-4006-B63D-0A8172D120F7}"/>
              </a:ext>
            </a:extLst>
          </p:cNvPr>
          <p:cNvSpPr>
            <a:spLocks noGrp="1"/>
          </p:cNvSpPr>
          <p:nvPr>
            <p:ph type="sldNum" sz="quarter" idx="12"/>
          </p:nvPr>
        </p:nvSpPr>
        <p:spPr/>
        <p:txBody>
          <a:bodyPr/>
          <a:lstStyle/>
          <a:p>
            <a:fld id="{5F2B0355-1E46-40D6-A303-7B7ECE3CC80A}" type="slidenum">
              <a:rPr lang="it-IT" smtClean="0"/>
              <a:t>‹N›</a:t>
            </a:fld>
            <a:endParaRPr lang="it-IT"/>
          </a:p>
        </p:txBody>
      </p:sp>
    </p:spTree>
    <p:extLst>
      <p:ext uri="{BB962C8B-B14F-4D97-AF65-F5344CB8AC3E}">
        <p14:creationId xmlns:p14="http://schemas.microsoft.com/office/powerpoint/2010/main" val="81598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D742F9-A2AA-4E0E-A5E0-9DD835A3FF1F}"/>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9AD4061-1EEC-4F78-ADAD-127A555FB266}"/>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C8290A1-471A-4DD1-9F4E-F07DFC830C5A}"/>
              </a:ext>
            </a:extLst>
          </p:cNvPr>
          <p:cNvSpPr>
            <a:spLocks noGrp="1"/>
          </p:cNvSpPr>
          <p:nvPr>
            <p:ph type="dt" sz="half" idx="10"/>
          </p:nvPr>
        </p:nvSpPr>
        <p:spPr/>
        <p:txBody>
          <a:bodyPr/>
          <a:lstStyle/>
          <a:p>
            <a:fld id="{FE0EE5EF-D3C1-4326-942C-0A87789D0688}" type="datetimeFigureOut">
              <a:rPr lang="it-IT" smtClean="0"/>
              <a:t>16/01/2021</a:t>
            </a:fld>
            <a:endParaRPr lang="it-IT"/>
          </a:p>
        </p:txBody>
      </p:sp>
      <p:sp>
        <p:nvSpPr>
          <p:cNvPr id="5" name="Segnaposto piè di pagina 4">
            <a:extLst>
              <a:ext uri="{FF2B5EF4-FFF2-40B4-BE49-F238E27FC236}">
                <a16:creationId xmlns:a16="http://schemas.microsoft.com/office/drawing/2014/main" id="{8D3A34FB-3A9D-4A26-84BB-B56F6C16BA2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56D56A3-F07E-4B18-8C25-98C115145707}"/>
              </a:ext>
            </a:extLst>
          </p:cNvPr>
          <p:cNvSpPr>
            <a:spLocks noGrp="1"/>
          </p:cNvSpPr>
          <p:nvPr>
            <p:ph type="sldNum" sz="quarter" idx="12"/>
          </p:nvPr>
        </p:nvSpPr>
        <p:spPr/>
        <p:txBody>
          <a:bodyPr/>
          <a:lstStyle/>
          <a:p>
            <a:fld id="{5F2B0355-1E46-40D6-A303-7B7ECE3CC80A}" type="slidenum">
              <a:rPr lang="it-IT" smtClean="0"/>
              <a:t>‹N›</a:t>
            </a:fld>
            <a:endParaRPr lang="it-IT"/>
          </a:p>
        </p:txBody>
      </p:sp>
    </p:spTree>
    <p:extLst>
      <p:ext uri="{BB962C8B-B14F-4D97-AF65-F5344CB8AC3E}">
        <p14:creationId xmlns:p14="http://schemas.microsoft.com/office/powerpoint/2010/main" val="2229908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1CDA989-363E-4162-AC4F-8AD14F33B82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A1A2CCE-273C-45DE-9F31-F0844C0E1EFE}"/>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BB92C00-5D00-4DF7-9AB0-0C6827C015A8}"/>
              </a:ext>
            </a:extLst>
          </p:cNvPr>
          <p:cNvSpPr>
            <a:spLocks noGrp="1"/>
          </p:cNvSpPr>
          <p:nvPr>
            <p:ph type="dt" sz="half" idx="10"/>
          </p:nvPr>
        </p:nvSpPr>
        <p:spPr/>
        <p:txBody>
          <a:bodyPr/>
          <a:lstStyle/>
          <a:p>
            <a:fld id="{FE0EE5EF-D3C1-4326-942C-0A87789D0688}" type="datetimeFigureOut">
              <a:rPr lang="it-IT" smtClean="0"/>
              <a:t>16/01/2021</a:t>
            </a:fld>
            <a:endParaRPr lang="it-IT"/>
          </a:p>
        </p:txBody>
      </p:sp>
      <p:sp>
        <p:nvSpPr>
          <p:cNvPr id="5" name="Segnaposto piè di pagina 4">
            <a:extLst>
              <a:ext uri="{FF2B5EF4-FFF2-40B4-BE49-F238E27FC236}">
                <a16:creationId xmlns:a16="http://schemas.microsoft.com/office/drawing/2014/main" id="{741F8599-6410-4FAF-8435-FF4771C448B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2827497-388D-488B-A4F7-E642592201B6}"/>
              </a:ext>
            </a:extLst>
          </p:cNvPr>
          <p:cNvSpPr>
            <a:spLocks noGrp="1"/>
          </p:cNvSpPr>
          <p:nvPr>
            <p:ph type="sldNum" sz="quarter" idx="12"/>
          </p:nvPr>
        </p:nvSpPr>
        <p:spPr/>
        <p:txBody>
          <a:bodyPr/>
          <a:lstStyle/>
          <a:p>
            <a:fld id="{5F2B0355-1E46-40D6-A303-7B7ECE3CC80A}" type="slidenum">
              <a:rPr lang="it-IT" smtClean="0"/>
              <a:t>‹N›</a:t>
            </a:fld>
            <a:endParaRPr lang="it-IT"/>
          </a:p>
        </p:txBody>
      </p:sp>
    </p:spTree>
    <p:extLst>
      <p:ext uri="{BB962C8B-B14F-4D97-AF65-F5344CB8AC3E}">
        <p14:creationId xmlns:p14="http://schemas.microsoft.com/office/powerpoint/2010/main" val="3066475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FBD03C-0546-434B-8841-80AA4A5ACD1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32238E0-F683-42D8-9F03-BE6A28A9E9CE}"/>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44CCD7B-F757-4ADB-A2CE-AAD67C427E14}"/>
              </a:ext>
            </a:extLst>
          </p:cNvPr>
          <p:cNvSpPr>
            <a:spLocks noGrp="1"/>
          </p:cNvSpPr>
          <p:nvPr>
            <p:ph type="dt" sz="half" idx="10"/>
          </p:nvPr>
        </p:nvSpPr>
        <p:spPr/>
        <p:txBody>
          <a:bodyPr/>
          <a:lstStyle/>
          <a:p>
            <a:fld id="{FE0EE5EF-D3C1-4326-942C-0A87789D0688}" type="datetimeFigureOut">
              <a:rPr lang="it-IT" smtClean="0"/>
              <a:t>16/01/2021</a:t>
            </a:fld>
            <a:endParaRPr lang="it-IT"/>
          </a:p>
        </p:txBody>
      </p:sp>
      <p:sp>
        <p:nvSpPr>
          <p:cNvPr id="5" name="Segnaposto piè di pagina 4">
            <a:extLst>
              <a:ext uri="{FF2B5EF4-FFF2-40B4-BE49-F238E27FC236}">
                <a16:creationId xmlns:a16="http://schemas.microsoft.com/office/drawing/2014/main" id="{0207DC5A-8D58-4DF5-80B2-9C51B6BFDB2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EF9B1E2-6D8D-4858-9E71-7BC878CF62F7}"/>
              </a:ext>
            </a:extLst>
          </p:cNvPr>
          <p:cNvSpPr>
            <a:spLocks noGrp="1"/>
          </p:cNvSpPr>
          <p:nvPr>
            <p:ph type="sldNum" sz="quarter" idx="12"/>
          </p:nvPr>
        </p:nvSpPr>
        <p:spPr/>
        <p:txBody>
          <a:bodyPr/>
          <a:lstStyle/>
          <a:p>
            <a:fld id="{5F2B0355-1E46-40D6-A303-7B7ECE3CC80A}" type="slidenum">
              <a:rPr lang="it-IT" smtClean="0"/>
              <a:t>‹N›</a:t>
            </a:fld>
            <a:endParaRPr lang="it-IT"/>
          </a:p>
        </p:txBody>
      </p:sp>
    </p:spTree>
    <p:extLst>
      <p:ext uri="{BB962C8B-B14F-4D97-AF65-F5344CB8AC3E}">
        <p14:creationId xmlns:p14="http://schemas.microsoft.com/office/powerpoint/2010/main" val="295419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BE92D9-4E29-496D-B64A-E33EA6C23B88}"/>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B3260A4-BD8B-48DE-812F-380E5F3C05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DB51C6D-EC95-4988-B559-C9636883D261}"/>
              </a:ext>
            </a:extLst>
          </p:cNvPr>
          <p:cNvSpPr>
            <a:spLocks noGrp="1"/>
          </p:cNvSpPr>
          <p:nvPr>
            <p:ph type="dt" sz="half" idx="10"/>
          </p:nvPr>
        </p:nvSpPr>
        <p:spPr/>
        <p:txBody>
          <a:bodyPr/>
          <a:lstStyle/>
          <a:p>
            <a:fld id="{FE0EE5EF-D3C1-4326-942C-0A87789D0688}" type="datetimeFigureOut">
              <a:rPr lang="it-IT" smtClean="0"/>
              <a:t>16/01/2021</a:t>
            </a:fld>
            <a:endParaRPr lang="it-IT"/>
          </a:p>
        </p:txBody>
      </p:sp>
      <p:sp>
        <p:nvSpPr>
          <p:cNvPr id="5" name="Segnaposto piè di pagina 4">
            <a:extLst>
              <a:ext uri="{FF2B5EF4-FFF2-40B4-BE49-F238E27FC236}">
                <a16:creationId xmlns:a16="http://schemas.microsoft.com/office/drawing/2014/main" id="{2C50E66E-02E1-4F53-AEF4-8CAF68CCFEB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6D09F6B-02F3-4EFC-9418-21E65143C968}"/>
              </a:ext>
            </a:extLst>
          </p:cNvPr>
          <p:cNvSpPr>
            <a:spLocks noGrp="1"/>
          </p:cNvSpPr>
          <p:nvPr>
            <p:ph type="sldNum" sz="quarter" idx="12"/>
          </p:nvPr>
        </p:nvSpPr>
        <p:spPr/>
        <p:txBody>
          <a:bodyPr/>
          <a:lstStyle/>
          <a:p>
            <a:fld id="{5F2B0355-1E46-40D6-A303-7B7ECE3CC80A}" type="slidenum">
              <a:rPr lang="it-IT" smtClean="0"/>
              <a:t>‹N›</a:t>
            </a:fld>
            <a:endParaRPr lang="it-IT"/>
          </a:p>
        </p:txBody>
      </p:sp>
    </p:spTree>
    <p:extLst>
      <p:ext uri="{BB962C8B-B14F-4D97-AF65-F5344CB8AC3E}">
        <p14:creationId xmlns:p14="http://schemas.microsoft.com/office/powerpoint/2010/main" val="34789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F8D08C-C321-4A77-826C-32558949C9C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2BA3833-FD29-4165-BE70-E0AB7E36DB2D}"/>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ED4841A-0C70-4297-8B18-074657CF546A}"/>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2A2703A9-24DD-4E6D-A2A0-185E5A1CD1BB}"/>
              </a:ext>
            </a:extLst>
          </p:cNvPr>
          <p:cNvSpPr>
            <a:spLocks noGrp="1"/>
          </p:cNvSpPr>
          <p:nvPr>
            <p:ph type="dt" sz="half" idx="10"/>
          </p:nvPr>
        </p:nvSpPr>
        <p:spPr/>
        <p:txBody>
          <a:bodyPr/>
          <a:lstStyle/>
          <a:p>
            <a:fld id="{FE0EE5EF-D3C1-4326-942C-0A87789D0688}" type="datetimeFigureOut">
              <a:rPr lang="it-IT" smtClean="0"/>
              <a:t>16/01/2021</a:t>
            </a:fld>
            <a:endParaRPr lang="it-IT"/>
          </a:p>
        </p:txBody>
      </p:sp>
      <p:sp>
        <p:nvSpPr>
          <p:cNvPr id="6" name="Segnaposto piè di pagina 5">
            <a:extLst>
              <a:ext uri="{FF2B5EF4-FFF2-40B4-BE49-F238E27FC236}">
                <a16:creationId xmlns:a16="http://schemas.microsoft.com/office/drawing/2014/main" id="{9B7A330B-2236-4DA8-8C57-2D7F624E2DA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C080426-6D8E-497B-AE56-6D1A60083664}"/>
              </a:ext>
            </a:extLst>
          </p:cNvPr>
          <p:cNvSpPr>
            <a:spLocks noGrp="1"/>
          </p:cNvSpPr>
          <p:nvPr>
            <p:ph type="sldNum" sz="quarter" idx="12"/>
          </p:nvPr>
        </p:nvSpPr>
        <p:spPr/>
        <p:txBody>
          <a:bodyPr/>
          <a:lstStyle/>
          <a:p>
            <a:fld id="{5F2B0355-1E46-40D6-A303-7B7ECE3CC80A}" type="slidenum">
              <a:rPr lang="it-IT" smtClean="0"/>
              <a:t>‹N›</a:t>
            </a:fld>
            <a:endParaRPr lang="it-IT"/>
          </a:p>
        </p:txBody>
      </p:sp>
    </p:spTree>
    <p:extLst>
      <p:ext uri="{BB962C8B-B14F-4D97-AF65-F5344CB8AC3E}">
        <p14:creationId xmlns:p14="http://schemas.microsoft.com/office/powerpoint/2010/main" val="1611591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9604D6-C764-481F-B841-BD4E409B1C7F}"/>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38002E4-8913-4206-9014-EA0B5EF4AB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E94F6202-1065-4FB9-AC6D-7F50333D240A}"/>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717BE12-C71A-4228-97AA-16AF2E3859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013CBB7B-5B10-4895-9C9D-CC03B3F48799}"/>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BEF60C9-3E06-4E07-A9E5-581A336717B0}"/>
              </a:ext>
            </a:extLst>
          </p:cNvPr>
          <p:cNvSpPr>
            <a:spLocks noGrp="1"/>
          </p:cNvSpPr>
          <p:nvPr>
            <p:ph type="dt" sz="half" idx="10"/>
          </p:nvPr>
        </p:nvSpPr>
        <p:spPr/>
        <p:txBody>
          <a:bodyPr/>
          <a:lstStyle/>
          <a:p>
            <a:fld id="{FE0EE5EF-D3C1-4326-942C-0A87789D0688}" type="datetimeFigureOut">
              <a:rPr lang="it-IT" smtClean="0"/>
              <a:t>16/01/2021</a:t>
            </a:fld>
            <a:endParaRPr lang="it-IT"/>
          </a:p>
        </p:txBody>
      </p:sp>
      <p:sp>
        <p:nvSpPr>
          <p:cNvPr id="8" name="Segnaposto piè di pagina 7">
            <a:extLst>
              <a:ext uri="{FF2B5EF4-FFF2-40B4-BE49-F238E27FC236}">
                <a16:creationId xmlns:a16="http://schemas.microsoft.com/office/drawing/2014/main" id="{AAD52FA6-96DC-4AD7-A2AA-57A746FEFE7B}"/>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88976FAE-5299-4863-A47B-C5EC8447DC25}"/>
              </a:ext>
            </a:extLst>
          </p:cNvPr>
          <p:cNvSpPr>
            <a:spLocks noGrp="1"/>
          </p:cNvSpPr>
          <p:nvPr>
            <p:ph type="sldNum" sz="quarter" idx="12"/>
          </p:nvPr>
        </p:nvSpPr>
        <p:spPr/>
        <p:txBody>
          <a:bodyPr/>
          <a:lstStyle/>
          <a:p>
            <a:fld id="{5F2B0355-1E46-40D6-A303-7B7ECE3CC80A}" type="slidenum">
              <a:rPr lang="it-IT" smtClean="0"/>
              <a:t>‹N›</a:t>
            </a:fld>
            <a:endParaRPr lang="it-IT"/>
          </a:p>
        </p:txBody>
      </p:sp>
    </p:spTree>
    <p:extLst>
      <p:ext uri="{BB962C8B-B14F-4D97-AF65-F5344CB8AC3E}">
        <p14:creationId xmlns:p14="http://schemas.microsoft.com/office/powerpoint/2010/main" val="188240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174979-B6D4-46EC-9BE4-4B00B1468C4C}"/>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7F55B7BA-7C2B-4402-8792-95E21D96AEDA}"/>
              </a:ext>
            </a:extLst>
          </p:cNvPr>
          <p:cNvSpPr>
            <a:spLocks noGrp="1"/>
          </p:cNvSpPr>
          <p:nvPr>
            <p:ph type="dt" sz="half" idx="10"/>
          </p:nvPr>
        </p:nvSpPr>
        <p:spPr/>
        <p:txBody>
          <a:bodyPr/>
          <a:lstStyle/>
          <a:p>
            <a:fld id="{FE0EE5EF-D3C1-4326-942C-0A87789D0688}" type="datetimeFigureOut">
              <a:rPr lang="it-IT" smtClean="0"/>
              <a:t>16/01/2021</a:t>
            </a:fld>
            <a:endParaRPr lang="it-IT"/>
          </a:p>
        </p:txBody>
      </p:sp>
      <p:sp>
        <p:nvSpPr>
          <p:cNvPr id="4" name="Segnaposto piè di pagina 3">
            <a:extLst>
              <a:ext uri="{FF2B5EF4-FFF2-40B4-BE49-F238E27FC236}">
                <a16:creationId xmlns:a16="http://schemas.microsoft.com/office/drawing/2014/main" id="{B2042758-808D-45A9-BCCD-5DD6718125BB}"/>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184434F3-354B-41B5-B7F3-F7265B421814}"/>
              </a:ext>
            </a:extLst>
          </p:cNvPr>
          <p:cNvSpPr>
            <a:spLocks noGrp="1"/>
          </p:cNvSpPr>
          <p:nvPr>
            <p:ph type="sldNum" sz="quarter" idx="12"/>
          </p:nvPr>
        </p:nvSpPr>
        <p:spPr/>
        <p:txBody>
          <a:bodyPr/>
          <a:lstStyle/>
          <a:p>
            <a:fld id="{5F2B0355-1E46-40D6-A303-7B7ECE3CC80A}" type="slidenum">
              <a:rPr lang="it-IT" smtClean="0"/>
              <a:t>‹N›</a:t>
            </a:fld>
            <a:endParaRPr lang="it-IT"/>
          </a:p>
        </p:txBody>
      </p:sp>
    </p:spTree>
    <p:extLst>
      <p:ext uri="{BB962C8B-B14F-4D97-AF65-F5344CB8AC3E}">
        <p14:creationId xmlns:p14="http://schemas.microsoft.com/office/powerpoint/2010/main" val="1317978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4185E968-73F9-4E5B-B869-E3D08604C0AF}"/>
              </a:ext>
            </a:extLst>
          </p:cNvPr>
          <p:cNvSpPr>
            <a:spLocks noGrp="1"/>
          </p:cNvSpPr>
          <p:nvPr>
            <p:ph type="dt" sz="half" idx="10"/>
          </p:nvPr>
        </p:nvSpPr>
        <p:spPr/>
        <p:txBody>
          <a:bodyPr/>
          <a:lstStyle/>
          <a:p>
            <a:fld id="{FE0EE5EF-D3C1-4326-942C-0A87789D0688}" type="datetimeFigureOut">
              <a:rPr lang="it-IT" smtClean="0"/>
              <a:t>16/01/2021</a:t>
            </a:fld>
            <a:endParaRPr lang="it-IT"/>
          </a:p>
        </p:txBody>
      </p:sp>
      <p:sp>
        <p:nvSpPr>
          <p:cNvPr id="3" name="Segnaposto piè di pagina 2">
            <a:extLst>
              <a:ext uri="{FF2B5EF4-FFF2-40B4-BE49-F238E27FC236}">
                <a16:creationId xmlns:a16="http://schemas.microsoft.com/office/drawing/2014/main" id="{3722DF9B-7797-4571-AC3D-649ABE5715C3}"/>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146DF9F7-B96E-4B5D-A548-B5DD7F8671EA}"/>
              </a:ext>
            </a:extLst>
          </p:cNvPr>
          <p:cNvSpPr>
            <a:spLocks noGrp="1"/>
          </p:cNvSpPr>
          <p:nvPr>
            <p:ph type="sldNum" sz="quarter" idx="12"/>
          </p:nvPr>
        </p:nvSpPr>
        <p:spPr/>
        <p:txBody>
          <a:bodyPr/>
          <a:lstStyle/>
          <a:p>
            <a:fld id="{5F2B0355-1E46-40D6-A303-7B7ECE3CC80A}" type="slidenum">
              <a:rPr lang="it-IT" smtClean="0"/>
              <a:t>‹N›</a:t>
            </a:fld>
            <a:endParaRPr lang="it-IT"/>
          </a:p>
        </p:txBody>
      </p:sp>
    </p:spTree>
    <p:extLst>
      <p:ext uri="{BB962C8B-B14F-4D97-AF65-F5344CB8AC3E}">
        <p14:creationId xmlns:p14="http://schemas.microsoft.com/office/powerpoint/2010/main" val="1826833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0D3D85-3783-4CE6-B2D8-44F5B5F7DD6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A9FEEAC-24D4-43A5-ADF6-70C3D7C467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730B410-0769-4C8C-B61D-7B9FA4BAB6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04E534B-79A2-40F2-93A5-B11092F1AF9D}"/>
              </a:ext>
            </a:extLst>
          </p:cNvPr>
          <p:cNvSpPr>
            <a:spLocks noGrp="1"/>
          </p:cNvSpPr>
          <p:nvPr>
            <p:ph type="dt" sz="half" idx="10"/>
          </p:nvPr>
        </p:nvSpPr>
        <p:spPr/>
        <p:txBody>
          <a:bodyPr/>
          <a:lstStyle/>
          <a:p>
            <a:fld id="{FE0EE5EF-D3C1-4326-942C-0A87789D0688}" type="datetimeFigureOut">
              <a:rPr lang="it-IT" smtClean="0"/>
              <a:t>16/01/2021</a:t>
            </a:fld>
            <a:endParaRPr lang="it-IT"/>
          </a:p>
        </p:txBody>
      </p:sp>
      <p:sp>
        <p:nvSpPr>
          <p:cNvPr id="6" name="Segnaposto piè di pagina 5">
            <a:extLst>
              <a:ext uri="{FF2B5EF4-FFF2-40B4-BE49-F238E27FC236}">
                <a16:creationId xmlns:a16="http://schemas.microsoft.com/office/drawing/2014/main" id="{6F662D40-AE2E-44A1-93A7-B9879B56ACA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8B21940-741C-4701-9425-EFCD2036D041}"/>
              </a:ext>
            </a:extLst>
          </p:cNvPr>
          <p:cNvSpPr>
            <a:spLocks noGrp="1"/>
          </p:cNvSpPr>
          <p:nvPr>
            <p:ph type="sldNum" sz="quarter" idx="12"/>
          </p:nvPr>
        </p:nvSpPr>
        <p:spPr/>
        <p:txBody>
          <a:bodyPr/>
          <a:lstStyle/>
          <a:p>
            <a:fld id="{5F2B0355-1E46-40D6-A303-7B7ECE3CC80A}" type="slidenum">
              <a:rPr lang="it-IT" smtClean="0"/>
              <a:t>‹N›</a:t>
            </a:fld>
            <a:endParaRPr lang="it-IT"/>
          </a:p>
        </p:txBody>
      </p:sp>
    </p:spTree>
    <p:extLst>
      <p:ext uri="{BB962C8B-B14F-4D97-AF65-F5344CB8AC3E}">
        <p14:creationId xmlns:p14="http://schemas.microsoft.com/office/powerpoint/2010/main" val="2103145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7D631A-BC28-4801-B0F2-2BCA3A29198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66D417AE-2185-419C-93EC-185D03413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E0FC4C63-6303-493C-B539-5DF9F4F3CE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DE2C17F-FFF4-416C-ABC3-9C21D91DE1EC}"/>
              </a:ext>
            </a:extLst>
          </p:cNvPr>
          <p:cNvSpPr>
            <a:spLocks noGrp="1"/>
          </p:cNvSpPr>
          <p:nvPr>
            <p:ph type="dt" sz="half" idx="10"/>
          </p:nvPr>
        </p:nvSpPr>
        <p:spPr/>
        <p:txBody>
          <a:bodyPr/>
          <a:lstStyle/>
          <a:p>
            <a:fld id="{FE0EE5EF-D3C1-4326-942C-0A87789D0688}" type="datetimeFigureOut">
              <a:rPr lang="it-IT" smtClean="0"/>
              <a:t>16/01/2021</a:t>
            </a:fld>
            <a:endParaRPr lang="it-IT"/>
          </a:p>
        </p:txBody>
      </p:sp>
      <p:sp>
        <p:nvSpPr>
          <p:cNvPr id="6" name="Segnaposto piè di pagina 5">
            <a:extLst>
              <a:ext uri="{FF2B5EF4-FFF2-40B4-BE49-F238E27FC236}">
                <a16:creationId xmlns:a16="http://schemas.microsoft.com/office/drawing/2014/main" id="{F2BA4F29-7ECD-4FD8-8584-41F5DAF4504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3955DBA-E4B6-46D9-8463-93341196355E}"/>
              </a:ext>
            </a:extLst>
          </p:cNvPr>
          <p:cNvSpPr>
            <a:spLocks noGrp="1"/>
          </p:cNvSpPr>
          <p:nvPr>
            <p:ph type="sldNum" sz="quarter" idx="12"/>
          </p:nvPr>
        </p:nvSpPr>
        <p:spPr/>
        <p:txBody>
          <a:bodyPr/>
          <a:lstStyle/>
          <a:p>
            <a:fld id="{5F2B0355-1E46-40D6-A303-7B7ECE3CC80A}" type="slidenum">
              <a:rPr lang="it-IT" smtClean="0"/>
              <a:t>‹N›</a:t>
            </a:fld>
            <a:endParaRPr lang="it-IT"/>
          </a:p>
        </p:txBody>
      </p:sp>
    </p:spTree>
    <p:extLst>
      <p:ext uri="{BB962C8B-B14F-4D97-AF65-F5344CB8AC3E}">
        <p14:creationId xmlns:p14="http://schemas.microsoft.com/office/powerpoint/2010/main" val="32946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04E49C2-DF40-497F-AD99-F7776DB7DC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C25E202-443C-4980-B4CA-469666A656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F77319D-77EE-4736-8C4F-7E29452A7A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EE5EF-D3C1-4326-942C-0A87789D0688}" type="datetimeFigureOut">
              <a:rPr lang="it-IT" smtClean="0"/>
              <a:t>16/01/2021</a:t>
            </a:fld>
            <a:endParaRPr lang="it-IT"/>
          </a:p>
        </p:txBody>
      </p:sp>
      <p:sp>
        <p:nvSpPr>
          <p:cNvPr id="5" name="Segnaposto piè di pagina 4">
            <a:extLst>
              <a:ext uri="{FF2B5EF4-FFF2-40B4-BE49-F238E27FC236}">
                <a16:creationId xmlns:a16="http://schemas.microsoft.com/office/drawing/2014/main" id="{7A4BA9F9-F731-47CD-B867-AB4A111F1E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2899F609-6ADD-442A-A794-C97CA1481E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B0355-1E46-40D6-A303-7B7ECE3CC80A}" type="slidenum">
              <a:rPr lang="it-IT" smtClean="0"/>
              <a:t>‹N›</a:t>
            </a:fld>
            <a:endParaRPr lang="it-IT"/>
          </a:p>
        </p:txBody>
      </p:sp>
    </p:spTree>
    <p:extLst>
      <p:ext uri="{BB962C8B-B14F-4D97-AF65-F5344CB8AC3E}">
        <p14:creationId xmlns:p14="http://schemas.microsoft.com/office/powerpoint/2010/main" val="1293513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B7F31D-4063-4DA3-B01F-908D32CABE3A}"/>
              </a:ext>
            </a:extLst>
          </p:cNvPr>
          <p:cNvSpPr>
            <a:spLocks noGrp="1"/>
          </p:cNvSpPr>
          <p:nvPr>
            <p:ph type="ctrTitle"/>
          </p:nvPr>
        </p:nvSpPr>
        <p:spPr>
          <a:xfrm>
            <a:off x="1524000" y="2235200"/>
            <a:ext cx="9144000" cy="2387600"/>
          </a:xfrm>
        </p:spPr>
        <p:txBody>
          <a:bodyPr>
            <a:normAutofit/>
          </a:bodyPr>
          <a:lstStyle/>
          <a:p>
            <a:r>
              <a:rPr lang="it-IT"/>
              <a:t>Learning Subsystem per Vertex.</a:t>
            </a:r>
          </a:p>
        </p:txBody>
      </p:sp>
      <p:sp>
        <p:nvSpPr>
          <p:cNvPr id="3" name="Sottotitolo 2">
            <a:extLst>
              <a:ext uri="{FF2B5EF4-FFF2-40B4-BE49-F238E27FC236}">
                <a16:creationId xmlns:a16="http://schemas.microsoft.com/office/drawing/2014/main" id="{A2325663-05FE-4E74-AC9B-6793E55A45ED}"/>
              </a:ext>
            </a:extLst>
          </p:cNvPr>
          <p:cNvSpPr>
            <a:spLocks noGrp="1"/>
          </p:cNvSpPr>
          <p:nvPr>
            <p:ph type="subTitle" idx="1"/>
          </p:nvPr>
        </p:nvSpPr>
        <p:spPr>
          <a:xfrm>
            <a:off x="1412789" y="4622800"/>
            <a:ext cx="9144000" cy="673400"/>
          </a:xfrm>
        </p:spPr>
        <p:txBody>
          <a:bodyPr/>
          <a:lstStyle/>
          <a:p>
            <a:r>
              <a:rPr lang="it-IT"/>
              <a:t>A cura di Andrea Giaccone e Gabriele Alecci</a:t>
            </a:r>
          </a:p>
          <a:p>
            <a:endParaRPr lang="it-IT"/>
          </a:p>
        </p:txBody>
      </p:sp>
    </p:spTree>
    <p:extLst>
      <p:ext uri="{BB962C8B-B14F-4D97-AF65-F5344CB8AC3E}">
        <p14:creationId xmlns:p14="http://schemas.microsoft.com/office/powerpoint/2010/main" val="4130265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C51184-19FC-42AA-97D0-E914D84EC1B0}"/>
              </a:ext>
            </a:extLst>
          </p:cNvPr>
          <p:cNvSpPr>
            <a:spLocks noGrp="1"/>
          </p:cNvSpPr>
          <p:nvPr>
            <p:ph type="title"/>
          </p:nvPr>
        </p:nvSpPr>
        <p:spPr/>
        <p:txBody>
          <a:bodyPr>
            <a:normAutofit fontScale="90000"/>
          </a:bodyPr>
          <a:lstStyle/>
          <a:p>
            <a:pPr algn="ctr"/>
            <a:r>
              <a:rPr lang="it-IT"/>
              <a:t>Il nostro obbiettivo: </a:t>
            </a:r>
            <a:br>
              <a:rPr lang="it-IT"/>
            </a:br>
            <a:r>
              <a:rPr lang="it-IT"/>
              <a:t>Analisi dettagliata del Page Clustering nel Learning Subsystem ed una sua implementazione</a:t>
            </a:r>
          </a:p>
        </p:txBody>
      </p:sp>
      <p:sp>
        <p:nvSpPr>
          <p:cNvPr id="3" name="Segnaposto contenuto 2">
            <a:extLst>
              <a:ext uri="{FF2B5EF4-FFF2-40B4-BE49-F238E27FC236}">
                <a16:creationId xmlns:a16="http://schemas.microsoft.com/office/drawing/2014/main" id="{D1A3CF2B-8EFD-4D30-A1BE-29140372F212}"/>
              </a:ext>
            </a:extLst>
          </p:cNvPr>
          <p:cNvSpPr>
            <a:spLocks noGrp="1"/>
          </p:cNvSpPr>
          <p:nvPr>
            <p:ph idx="1"/>
          </p:nvPr>
        </p:nvSpPr>
        <p:spPr>
          <a:xfrm>
            <a:off x="838200" y="2132257"/>
            <a:ext cx="10515600" cy="4725743"/>
          </a:xfrm>
        </p:spPr>
        <p:txBody>
          <a:bodyPr>
            <a:normAutofit/>
          </a:bodyPr>
          <a:lstStyle/>
          <a:p>
            <a:r>
              <a:rPr lang="it-IT"/>
              <a:t> Supponiamo siano </a:t>
            </a:r>
            <a:r>
              <a:rPr lang="it-IT" i="1"/>
              <a:t>h1,...,h8 </a:t>
            </a:r>
            <a:r>
              <a:rPr lang="it-IT"/>
              <a:t>funzioni </a:t>
            </a:r>
            <a:r>
              <a:rPr lang="it-IT" err="1"/>
              <a:t>hash</a:t>
            </a:r>
            <a:r>
              <a:rPr lang="it-IT"/>
              <a:t> indipendenti che mappano una tegola con un singolo byte. Il valore dell' i-esimo byte nel vettore </a:t>
            </a:r>
            <a:r>
              <a:rPr lang="it-IT" i="1"/>
              <a:t>v</a:t>
            </a:r>
            <a:r>
              <a:rPr lang="it-IT"/>
              <a:t> è calcolato applicando </a:t>
            </a:r>
            <a:r>
              <a:rPr lang="it-IT" i="1"/>
              <a:t>hi </a:t>
            </a:r>
            <a:r>
              <a:rPr lang="it-IT"/>
              <a:t>ad ogni tegola nel set </a:t>
            </a:r>
            <a:r>
              <a:rPr lang="it-IT" i="1"/>
              <a:t>S</a:t>
            </a:r>
            <a:r>
              <a:rPr lang="it-IT"/>
              <a:t> e selezionando il minimo valore </a:t>
            </a:r>
            <a:r>
              <a:rPr lang="it-IT" err="1"/>
              <a:t>hash</a:t>
            </a:r>
            <a:r>
              <a:rPr lang="it-IT"/>
              <a:t> (8bit) tra tutte le tegole: </a:t>
            </a:r>
            <a:r>
              <a:rPr lang="it-IT" i="1"/>
              <a:t>𝑣</a:t>
            </a:r>
            <a:r>
              <a:rPr lang="it-IT"/>
              <a:t>[</a:t>
            </a:r>
            <a:r>
              <a:rPr lang="it-IT" i="1"/>
              <a:t>𝑖</a:t>
            </a:r>
            <a:r>
              <a:rPr lang="it-IT"/>
              <a:t>] = </a:t>
            </a:r>
            <a:r>
              <a:rPr lang="it-IT" err="1"/>
              <a:t>min</a:t>
            </a:r>
            <a:r>
              <a:rPr lang="it-IT" i="1"/>
              <a:t>𝑠ℎ∈𝑆{ℎ𝑖</a:t>
            </a:r>
            <a:r>
              <a:rPr lang="it-IT"/>
              <a:t>(</a:t>
            </a:r>
            <a:r>
              <a:rPr lang="it-IT" i="1"/>
              <a:t>𝑠ℎ</a:t>
            </a:r>
            <a:r>
              <a:rPr lang="it-IT"/>
              <a:t>)</a:t>
            </a:r>
            <a:r>
              <a:rPr lang="it-IT" i="1"/>
              <a:t>}</a:t>
            </a:r>
            <a:r>
              <a:rPr lang="it-IT"/>
              <a:t>.</a:t>
            </a:r>
          </a:p>
          <a:p>
            <a:r>
              <a:rPr lang="it-IT"/>
              <a:t>Per due pagine </a:t>
            </a:r>
            <a:r>
              <a:rPr lang="it-IT" i="1"/>
              <a:t>p</a:t>
            </a:r>
            <a:r>
              <a:rPr lang="it-IT"/>
              <a:t> e </a:t>
            </a:r>
            <a:r>
              <a:rPr lang="it-IT" i="1"/>
              <a:t>p'</a:t>
            </a:r>
            <a:r>
              <a:rPr lang="it-IT"/>
              <a:t> con vettori tegola </a:t>
            </a:r>
            <a:r>
              <a:rPr lang="it-IT" i="1"/>
              <a:t>v </a:t>
            </a:r>
            <a:r>
              <a:rPr lang="it-IT"/>
              <a:t>e</a:t>
            </a:r>
            <a:r>
              <a:rPr lang="it-IT" i="1"/>
              <a:t> v' </a:t>
            </a:r>
            <a:r>
              <a:rPr lang="it-IT"/>
              <a:t>e set </a:t>
            </a:r>
            <a:r>
              <a:rPr lang="it-IT" i="1"/>
              <a:t>S</a:t>
            </a:r>
            <a:r>
              <a:rPr lang="it-IT"/>
              <a:t> e </a:t>
            </a:r>
            <a:r>
              <a:rPr lang="it-IT" i="1"/>
              <a:t>S',</a:t>
            </a:r>
            <a:r>
              <a:rPr lang="it-IT"/>
              <a:t> è possibile mostrare che </a:t>
            </a:r>
            <a:r>
              <a:rPr lang="it-IT" i="1"/>
              <a:t>v[i]=v'[i] </a:t>
            </a:r>
            <a:r>
              <a:rPr lang="it-IT"/>
              <a:t>con probabilità </a:t>
            </a:r>
            <a:r>
              <a:rPr lang="it-IT" i="1"/>
              <a:t>|S </a:t>
            </a:r>
            <a:r>
              <a:rPr lang="it-IT" i="1">
                <a:latin typeface="Cambria Math" panose="02040503050406030204" pitchFamily="18" charset="0"/>
                <a:ea typeface="Cambria Math" panose="02040503050406030204" pitchFamily="18" charset="0"/>
              </a:rPr>
              <a:t>∩ </a:t>
            </a:r>
            <a:r>
              <a:rPr lang="it-IT" i="1">
                <a:latin typeface="Calibri" panose="020F0502020204030204" pitchFamily="34" charset="0"/>
                <a:ea typeface="Cambria Math" panose="02040503050406030204" pitchFamily="18" charset="0"/>
                <a:cs typeface="Calibri" panose="020F0502020204030204" pitchFamily="34" charset="0"/>
              </a:rPr>
              <a:t>S'|/|S </a:t>
            </a:r>
            <a:r>
              <a:rPr lang="it-IT" i="1">
                <a:latin typeface="Cambria Math" panose="02040503050406030204" pitchFamily="18" charset="0"/>
                <a:ea typeface="Cambria Math" panose="02040503050406030204" pitchFamily="18" charset="0"/>
                <a:cs typeface="Calibri" panose="020F0502020204030204" pitchFamily="34" charset="0"/>
              </a:rPr>
              <a:t>∪ </a:t>
            </a:r>
            <a:r>
              <a:rPr lang="it-IT" i="1">
                <a:latin typeface="Calibri" panose="020F0502020204030204" pitchFamily="34" charset="0"/>
                <a:ea typeface="Cambria Math" panose="02040503050406030204" pitchFamily="18" charset="0"/>
                <a:cs typeface="Calibri" panose="020F0502020204030204" pitchFamily="34" charset="0"/>
              </a:rPr>
              <a:t>S'|</a:t>
            </a:r>
          </a:p>
          <a:p>
            <a:r>
              <a:rPr lang="it-IT" altLang="it-IT"/>
              <a:t>Così, tanto più le pagine sono strutturalmente simili tra loro, più ci aspettiamo che la sovrapposizione tra i loro set di tegole aumenti, e di conseguenza, che i loro vettori di tegole combacino su più byte.</a:t>
            </a:r>
            <a:r>
              <a:rPr lang="it-IT" altLang="it-IT" sz="2400"/>
              <a:t> </a:t>
            </a:r>
            <a:endParaRPr lang="it-IT" altLang="it-IT" sz="5400"/>
          </a:p>
          <a:p>
            <a:endParaRPr lang="it-IT" i="1"/>
          </a:p>
          <a:p>
            <a:endParaRPr lang="it-IT"/>
          </a:p>
        </p:txBody>
      </p:sp>
    </p:spTree>
    <p:extLst>
      <p:ext uri="{BB962C8B-B14F-4D97-AF65-F5344CB8AC3E}">
        <p14:creationId xmlns:p14="http://schemas.microsoft.com/office/powerpoint/2010/main" val="3859096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C51184-19FC-42AA-97D0-E914D84EC1B0}"/>
              </a:ext>
            </a:extLst>
          </p:cNvPr>
          <p:cNvSpPr>
            <a:spLocks noGrp="1"/>
          </p:cNvSpPr>
          <p:nvPr>
            <p:ph type="title"/>
          </p:nvPr>
        </p:nvSpPr>
        <p:spPr/>
        <p:txBody>
          <a:bodyPr>
            <a:normAutofit fontScale="90000"/>
          </a:bodyPr>
          <a:lstStyle/>
          <a:p>
            <a:pPr algn="ctr"/>
            <a:r>
              <a:rPr lang="it-IT"/>
              <a:t>Il nostro obbiettivo: </a:t>
            </a:r>
            <a:br>
              <a:rPr lang="it-IT"/>
            </a:br>
            <a:r>
              <a:rPr lang="it-IT"/>
              <a:t>Analisi dettagliata del Page Clustering nel Learning Subsystem ed una sua implementazione</a:t>
            </a:r>
          </a:p>
        </p:txBody>
      </p:sp>
      <p:sp>
        <p:nvSpPr>
          <p:cNvPr id="3" name="Segnaposto contenuto 2">
            <a:extLst>
              <a:ext uri="{FF2B5EF4-FFF2-40B4-BE49-F238E27FC236}">
                <a16:creationId xmlns:a16="http://schemas.microsoft.com/office/drawing/2014/main" id="{D1A3CF2B-8EFD-4D30-A1BE-29140372F212}"/>
              </a:ext>
            </a:extLst>
          </p:cNvPr>
          <p:cNvSpPr>
            <a:spLocks noGrp="1"/>
          </p:cNvSpPr>
          <p:nvPr>
            <p:ph idx="1"/>
          </p:nvPr>
        </p:nvSpPr>
        <p:spPr>
          <a:xfrm>
            <a:off x="838200" y="2132257"/>
            <a:ext cx="10515600" cy="4725743"/>
          </a:xfrm>
        </p:spPr>
        <p:txBody>
          <a:bodyPr>
            <a:normAutofit/>
          </a:bodyPr>
          <a:lstStyle/>
          <a:p>
            <a:r>
              <a:rPr lang="it-IT"/>
              <a:t>Cosi, si possono usare i numeri degli indici nei quali </a:t>
            </a:r>
            <a:r>
              <a:rPr lang="it-IT" i="1"/>
              <a:t>v </a:t>
            </a:r>
            <a:r>
              <a:rPr lang="it-IT"/>
              <a:t>e </a:t>
            </a:r>
            <a:r>
              <a:rPr lang="it-IT" i="1"/>
              <a:t>v'</a:t>
            </a:r>
            <a:r>
              <a:rPr lang="it-IT"/>
              <a:t> combaciano, come misura della similarità tra le pagine </a:t>
            </a:r>
            <a:r>
              <a:rPr lang="it-IT" i="1"/>
              <a:t>p</a:t>
            </a:r>
            <a:r>
              <a:rPr lang="it-IT"/>
              <a:t> e </a:t>
            </a:r>
            <a:r>
              <a:rPr lang="it-IT" i="1"/>
              <a:t>p'.</a:t>
            </a:r>
          </a:p>
          <a:p>
            <a:r>
              <a:rPr lang="it-IT"/>
              <a:t>In vertex, gli autori considerano due pagine simili se i loro rispettivi vettori tegola combaciano almeno di 6/8 bytes. Tale notazione rilassata permette di raggruppare pagine simili con lievi variazioni strutturali.</a:t>
            </a:r>
          </a:p>
          <a:p>
            <a:pPr marL="0" indent="0">
              <a:buNone/>
            </a:pPr>
            <a:endParaRPr lang="it-IT"/>
          </a:p>
        </p:txBody>
      </p:sp>
    </p:spTree>
    <p:extLst>
      <p:ext uri="{BB962C8B-B14F-4D97-AF65-F5344CB8AC3E}">
        <p14:creationId xmlns:p14="http://schemas.microsoft.com/office/powerpoint/2010/main" val="343675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C51184-19FC-42AA-97D0-E914D84EC1B0}"/>
              </a:ext>
            </a:extLst>
          </p:cNvPr>
          <p:cNvSpPr>
            <a:spLocks noGrp="1"/>
          </p:cNvSpPr>
          <p:nvPr>
            <p:ph type="title"/>
          </p:nvPr>
        </p:nvSpPr>
        <p:spPr/>
        <p:txBody>
          <a:bodyPr>
            <a:normAutofit fontScale="90000"/>
          </a:bodyPr>
          <a:lstStyle/>
          <a:p>
            <a:pPr algn="ctr"/>
            <a:r>
              <a:rPr lang="it-IT"/>
              <a:t>Il nostro obbiettivo: </a:t>
            </a:r>
            <a:br>
              <a:rPr lang="it-IT"/>
            </a:br>
            <a:r>
              <a:rPr lang="it-IT"/>
              <a:t>Analisi dettagliata del Page Clustering nel Learning Subsystem ed una sua implementazione</a:t>
            </a:r>
          </a:p>
        </p:txBody>
      </p:sp>
      <p:sp>
        <p:nvSpPr>
          <p:cNvPr id="3" name="Segnaposto contenuto 2">
            <a:extLst>
              <a:ext uri="{FF2B5EF4-FFF2-40B4-BE49-F238E27FC236}">
                <a16:creationId xmlns:a16="http://schemas.microsoft.com/office/drawing/2014/main" id="{D1A3CF2B-8EFD-4D30-A1BE-29140372F212}"/>
              </a:ext>
            </a:extLst>
          </p:cNvPr>
          <p:cNvSpPr>
            <a:spLocks noGrp="1"/>
          </p:cNvSpPr>
          <p:nvPr>
            <p:ph idx="1"/>
          </p:nvPr>
        </p:nvSpPr>
        <p:spPr>
          <a:xfrm>
            <a:off x="838200" y="2132257"/>
            <a:ext cx="10515600" cy="4725743"/>
          </a:xfrm>
        </p:spPr>
        <p:txBody>
          <a:bodyPr vert="horz" lIns="91440" tIns="45720" rIns="91440" bIns="45720" rtlCol="0" anchor="t">
            <a:normAutofit/>
          </a:bodyPr>
          <a:lstStyle/>
          <a:p>
            <a:r>
              <a:rPr lang="it-IT"/>
              <a:t>Gli autori usano inoltre vettori di tegole mascherati per raggruppare tutte le pagine che combaciano con </a:t>
            </a:r>
            <a:r>
              <a:rPr lang="it-IT" i="1"/>
              <a:t>k </a:t>
            </a:r>
            <a:r>
              <a:rPr lang="it-IT"/>
              <a:t>valori di 8byte.</a:t>
            </a:r>
            <a:endParaRPr lang="it-IT">
              <a:cs typeface="Calibri"/>
            </a:endParaRPr>
          </a:p>
          <a:p>
            <a:r>
              <a:rPr lang="it-IT"/>
              <a:t>Una </a:t>
            </a:r>
            <a:r>
              <a:rPr lang="it-IT" i="1"/>
              <a:t>k</a:t>
            </a:r>
            <a:r>
              <a:rPr lang="it-IT"/>
              <a:t>/8 vettore di tegole mascherato, contiene valori calcolati da funzioni </a:t>
            </a:r>
            <a:r>
              <a:rPr lang="it-IT" err="1"/>
              <a:t>hash</a:t>
            </a:r>
            <a:r>
              <a:rPr lang="it-IT"/>
              <a:t> per k indici e i rimanenti 8-k indici sono "wild cards *" che combaciano con ogni valore.</a:t>
            </a:r>
          </a:p>
          <a:p>
            <a:r>
              <a:rPr lang="it-IT"/>
              <a:t>Un vettore di tegole mascherato </a:t>
            </a:r>
            <a:r>
              <a:rPr lang="it-IT" i="1"/>
              <a:t>v </a:t>
            </a:r>
            <a:r>
              <a:rPr lang="it-IT"/>
              <a:t>copre un altro vettore </a:t>
            </a:r>
            <a:r>
              <a:rPr lang="it-IT" i="1"/>
              <a:t>v'</a:t>
            </a:r>
            <a:r>
              <a:rPr lang="it-IT"/>
              <a:t> se per tutti gli indici </a:t>
            </a:r>
            <a:r>
              <a:rPr lang="it-IT" i="1"/>
              <a:t>i</a:t>
            </a:r>
            <a:r>
              <a:rPr lang="it-IT"/>
              <a:t>, o </a:t>
            </a:r>
            <a:r>
              <a:rPr lang="it-IT" i="1"/>
              <a:t>v[i]=v'[i] </a:t>
            </a:r>
            <a:r>
              <a:rPr lang="it-IT"/>
              <a:t>oppure </a:t>
            </a:r>
            <a:r>
              <a:rPr lang="it-IT" i="1"/>
              <a:t>v[i]=*.</a:t>
            </a:r>
          </a:p>
          <a:p>
            <a:r>
              <a:rPr lang="it-IT" i="1"/>
              <a:t>Un esempio: i vettori &lt;1,2,3,4,5,6,7,8&gt;  e &lt;1,2,7,4,5,9,7,8&gt; sono coperti dal vettore &lt;1,2,*,4,5,*,7,8&gt;</a:t>
            </a:r>
          </a:p>
          <a:p>
            <a:endParaRPr lang="it-IT"/>
          </a:p>
          <a:p>
            <a:endParaRPr lang="it-IT"/>
          </a:p>
        </p:txBody>
      </p:sp>
    </p:spTree>
    <p:extLst>
      <p:ext uri="{BB962C8B-B14F-4D97-AF65-F5344CB8AC3E}">
        <p14:creationId xmlns:p14="http://schemas.microsoft.com/office/powerpoint/2010/main" val="1952816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ED0198-A196-4C2F-B7B8-900AF242DBD0}"/>
              </a:ext>
            </a:extLst>
          </p:cNvPr>
          <p:cNvSpPr>
            <a:spLocks noGrp="1"/>
          </p:cNvSpPr>
          <p:nvPr>
            <p:ph type="title"/>
          </p:nvPr>
        </p:nvSpPr>
        <p:spPr/>
        <p:txBody>
          <a:bodyPr/>
          <a:lstStyle/>
          <a:p>
            <a:r>
              <a:rPr lang="it-IT"/>
              <a:t>Algoritmo Page Clustering</a:t>
            </a:r>
          </a:p>
        </p:txBody>
      </p:sp>
      <p:sp>
        <p:nvSpPr>
          <p:cNvPr id="3" name="Segnaposto contenuto 2">
            <a:extLst>
              <a:ext uri="{FF2B5EF4-FFF2-40B4-BE49-F238E27FC236}">
                <a16:creationId xmlns:a16="http://schemas.microsoft.com/office/drawing/2014/main" id="{2AF665E0-FCC7-4CBA-BEBB-6A2B967FBC9A}"/>
              </a:ext>
            </a:extLst>
          </p:cNvPr>
          <p:cNvSpPr>
            <a:spLocks noGrp="1"/>
          </p:cNvSpPr>
          <p:nvPr>
            <p:ph idx="1"/>
          </p:nvPr>
        </p:nvSpPr>
        <p:spPr/>
        <p:txBody>
          <a:bodyPr vert="horz" lIns="91440" tIns="45720" rIns="91440" bIns="45720" rtlCol="0" anchor="t">
            <a:normAutofit/>
          </a:bodyPr>
          <a:lstStyle/>
          <a:p>
            <a:r>
              <a:rPr lang="it-IT"/>
              <a:t>Primo passo</a:t>
            </a:r>
          </a:p>
          <a:p>
            <a:pPr lvl="1"/>
            <a:r>
              <a:rPr lang="it-IT"/>
              <a:t>Per ogni pagina </a:t>
            </a:r>
            <a:r>
              <a:rPr lang="it-IT" i="1"/>
              <a:t>p </a:t>
            </a:r>
            <a:r>
              <a:rPr lang="it-IT"/>
              <a:t>i conti di tutti i 6/8, 7/8 e 8/8 i vettori di tegole mascherati candidati che coprono il vettore di tegole </a:t>
            </a:r>
            <a:r>
              <a:rPr lang="it-IT" i="1"/>
              <a:t>v </a:t>
            </a:r>
            <a:r>
              <a:rPr lang="it-IT"/>
              <a:t>della pagina, sono incrementati di 1.</a:t>
            </a:r>
          </a:p>
          <a:p>
            <a:pPr lvl="1"/>
            <a:r>
              <a:rPr lang="el-GR" sz="2800"/>
              <a:t>Σ</a:t>
            </a:r>
            <a:r>
              <a:rPr lang="el-GR"/>
              <a:t>2</a:t>
            </a:r>
            <a:r>
              <a:rPr lang="it-IT" i="1"/>
              <a:t>𝑖</a:t>
            </a:r>
            <a:r>
              <a:rPr lang="it-IT"/>
              <a:t>=0 </a:t>
            </a:r>
            <a:r>
              <a:rPr lang="it-IT" sz="3200"/>
              <a:t>(</a:t>
            </a:r>
            <a:r>
              <a:rPr lang="it-IT" sz="2000"/>
              <a:t>8</a:t>
            </a:r>
            <a:r>
              <a:rPr lang="it-IT" sz="2000" i="1"/>
              <a:t>𝑖</a:t>
            </a:r>
            <a:r>
              <a:rPr lang="it-IT" sz="3200"/>
              <a:t>) </a:t>
            </a:r>
            <a:r>
              <a:rPr lang="it-IT"/>
              <a:t>sono vettori di tegole mascherati candidati che coprono ogni vettore di tegole e sono ottenuti mascherando 0, 1 o 2 valori in </a:t>
            </a:r>
            <a:r>
              <a:rPr lang="it-IT" i="1"/>
              <a:t>v</a:t>
            </a:r>
            <a:r>
              <a:rPr lang="it-IT"/>
              <a:t>.</a:t>
            </a:r>
          </a:p>
          <a:p>
            <a:pPr lvl="1"/>
            <a:r>
              <a:rPr lang="it-IT"/>
              <a:t>Alla fine del primo passo, ogni vettore di tegole candidato nell' </a:t>
            </a:r>
            <a:r>
              <a:rPr lang="it-IT" err="1"/>
              <a:t>hash</a:t>
            </a:r>
            <a:r>
              <a:rPr lang="it-IT"/>
              <a:t> </a:t>
            </a:r>
            <a:r>
              <a:rPr lang="it-IT" err="1"/>
              <a:t>Table</a:t>
            </a:r>
            <a:r>
              <a:rPr lang="it-IT"/>
              <a:t> </a:t>
            </a:r>
            <a:r>
              <a:rPr lang="it-IT" i="1"/>
              <a:t>H</a:t>
            </a:r>
            <a:r>
              <a:rPr lang="it-IT"/>
              <a:t> ha un conto uguale al numero di pagine che (il vettore di tegole) copre.</a:t>
            </a:r>
          </a:p>
        </p:txBody>
      </p:sp>
    </p:spTree>
    <p:extLst>
      <p:ext uri="{BB962C8B-B14F-4D97-AF65-F5344CB8AC3E}">
        <p14:creationId xmlns:p14="http://schemas.microsoft.com/office/powerpoint/2010/main" val="812351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ED0198-A196-4C2F-B7B8-900AF242DBD0}"/>
              </a:ext>
            </a:extLst>
          </p:cNvPr>
          <p:cNvSpPr>
            <a:spLocks noGrp="1"/>
          </p:cNvSpPr>
          <p:nvPr>
            <p:ph type="title"/>
          </p:nvPr>
        </p:nvSpPr>
        <p:spPr/>
        <p:txBody>
          <a:bodyPr/>
          <a:lstStyle/>
          <a:p>
            <a:r>
              <a:rPr lang="it-IT"/>
              <a:t>Algoritmo Page Clustering</a:t>
            </a:r>
          </a:p>
        </p:txBody>
      </p:sp>
      <p:sp>
        <p:nvSpPr>
          <p:cNvPr id="3" name="Segnaposto contenuto 2">
            <a:extLst>
              <a:ext uri="{FF2B5EF4-FFF2-40B4-BE49-F238E27FC236}">
                <a16:creationId xmlns:a16="http://schemas.microsoft.com/office/drawing/2014/main" id="{2AF665E0-FCC7-4CBA-BEBB-6A2B967FBC9A}"/>
              </a:ext>
            </a:extLst>
          </p:cNvPr>
          <p:cNvSpPr>
            <a:spLocks noGrp="1"/>
          </p:cNvSpPr>
          <p:nvPr>
            <p:ph idx="1"/>
          </p:nvPr>
        </p:nvSpPr>
        <p:spPr/>
        <p:txBody>
          <a:bodyPr vert="horz" lIns="91440" tIns="45720" rIns="91440" bIns="45720" rtlCol="0" anchor="t">
            <a:normAutofit/>
          </a:bodyPr>
          <a:lstStyle/>
          <a:p>
            <a:r>
              <a:rPr lang="it-IT"/>
              <a:t>Secondo passo</a:t>
            </a:r>
          </a:p>
          <a:p>
            <a:pPr lvl="1"/>
            <a:r>
              <a:rPr lang="it-IT"/>
              <a:t>Per ogni vettore 8/8 in ordine crescente di conteggio, un singolo candidato dalla </a:t>
            </a:r>
            <a:r>
              <a:rPr lang="el-GR"/>
              <a:t>Σ2</a:t>
            </a:r>
            <a:r>
              <a:rPr lang="it-IT" i="1"/>
              <a:t>𝑖</a:t>
            </a:r>
            <a:r>
              <a:rPr lang="it-IT"/>
              <a:t>=0 </a:t>
            </a:r>
            <a:r>
              <a:rPr lang="it-IT" sz="2800"/>
              <a:t>(</a:t>
            </a:r>
            <a:r>
              <a:rPr lang="it-IT" sz="1800"/>
              <a:t>8</a:t>
            </a:r>
            <a:r>
              <a:rPr lang="it-IT" sz="1800" i="1"/>
              <a:t>𝑖</a:t>
            </a:r>
            <a:r>
              <a:rPr lang="it-IT" sz="2800"/>
              <a:t>) </a:t>
            </a:r>
            <a:r>
              <a:rPr lang="it-IT"/>
              <a:t>di possibili candidati che copre viene selezionato.</a:t>
            </a:r>
            <a:endParaRPr lang="it-IT">
              <a:cs typeface="Calibri"/>
            </a:endParaRPr>
          </a:p>
          <a:p>
            <a:pPr lvl="1"/>
            <a:r>
              <a:rPr lang="it-IT"/>
              <a:t>Il candidato è proprio quello con il più largo conteggio in </a:t>
            </a:r>
            <a:r>
              <a:rPr lang="it-IT" i="1"/>
              <a:t>H</a:t>
            </a:r>
            <a:r>
              <a:rPr lang="it-IT"/>
              <a:t> e i conteggi dei rimanenti sono decrementati della misura del cluster del vettore 8/8.</a:t>
            </a:r>
          </a:p>
          <a:p>
            <a:pPr lvl="1"/>
            <a:r>
              <a:rPr lang="it-IT"/>
              <a:t>Così, alla fine del secondo passo, ogni vettore di tegole di una pagina contribuisce al conteggio di un solo vettore maschera in </a:t>
            </a:r>
            <a:r>
              <a:rPr lang="it-IT" i="1"/>
              <a:t>H.</a:t>
            </a:r>
            <a:endParaRPr lang="en-US" i="1"/>
          </a:p>
          <a:p>
            <a:pPr lvl="1"/>
            <a:r>
              <a:rPr lang="en-US" err="1">
                <a:cs typeface="Calibri"/>
              </a:rPr>
              <a:t>Infine</a:t>
            </a:r>
            <a:r>
              <a:rPr lang="en-US">
                <a:cs typeface="Calibri"/>
              </a:rPr>
              <a:t>, </a:t>
            </a:r>
            <a:r>
              <a:rPr lang="it-IT">
                <a:cs typeface="Calibri"/>
              </a:rPr>
              <a:t>e</a:t>
            </a:r>
            <a:r>
              <a:rPr lang="it-IT" altLang="it-IT">
                <a:cs typeface="Calibri"/>
              </a:rPr>
              <a:t>liminano tutti i vettori mascherati con conteggi trascurabili da 𝐻 dopo che tutti gli 8/8 cluster sono stati assegnati.</a:t>
            </a:r>
            <a:endParaRPr lang="it-IT">
              <a:cs typeface="Calibri"/>
            </a:endParaRPr>
          </a:p>
          <a:p>
            <a:pPr lvl="1"/>
            <a:endParaRPr lang="it-IT"/>
          </a:p>
        </p:txBody>
      </p:sp>
    </p:spTree>
    <p:extLst>
      <p:ext uri="{BB962C8B-B14F-4D97-AF65-F5344CB8AC3E}">
        <p14:creationId xmlns:p14="http://schemas.microsoft.com/office/powerpoint/2010/main" val="3582961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ED0198-A196-4C2F-B7B8-900AF242DBD0}"/>
              </a:ext>
            </a:extLst>
          </p:cNvPr>
          <p:cNvSpPr>
            <a:spLocks noGrp="1"/>
          </p:cNvSpPr>
          <p:nvPr>
            <p:ph type="title"/>
          </p:nvPr>
        </p:nvSpPr>
        <p:spPr/>
        <p:txBody>
          <a:bodyPr/>
          <a:lstStyle/>
          <a:p>
            <a:r>
              <a:rPr lang="it-IT"/>
              <a:t>Algoritmo Page Clustering</a:t>
            </a:r>
          </a:p>
        </p:txBody>
      </p:sp>
      <p:sp>
        <p:nvSpPr>
          <p:cNvPr id="3" name="Segnaposto contenuto 2">
            <a:extLst>
              <a:ext uri="{FF2B5EF4-FFF2-40B4-BE49-F238E27FC236}">
                <a16:creationId xmlns:a16="http://schemas.microsoft.com/office/drawing/2014/main" id="{2AF665E0-FCC7-4CBA-BEBB-6A2B967FBC9A}"/>
              </a:ext>
            </a:extLst>
          </p:cNvPr>
          <p:cNvSpPr>
            <a:spLocks noGrp="1"/>
          </p:cNvSpPr>
          <p:nvPr>
            <p:ph idx="1"/>
          </p:nvPr>
        </p:nvSpPr>
        <p:spPr/>
        <p:txBody>
          <a:bodyPr vert="horz" lIns="91440" tIns="45720" rIns="91440" bIns="45720" rtlCol="0" anchor="t">
            <a:normAutofit fontScale="92500"/>
          </a:bodyPr>
          <a:lstStyle/>
          <a:p>
            <a:r>
              <a:rPr lang="it-IT"/>
              <a:t>Terzo passo</a:t>
            </a:r>
          </a:p>
          <a:p>
            <a:pPr lvl="1"/>
            <a:r>
              <a:rPr lang="it-IT"/>
              <a:t>Ogni pagine </a:t>
            </a:r>
            <a:r>
              <a:rPr lang="it-IT" i="1"/>
              <a:t>p</a:t>
            </a:r>
            <a:r>
              <a:rPr lang="it-IT"/>
              <a:t> con vettore di tegole </a:t>
            </a:r>
            <a:r>
              <a:rPr lang="it-IT" i="1"/>
              <a:t>v</a:t>
            </a:r>
            <a:r>
              <a:rPr lang="it-IT"/>
              <a:t> è assegnata a un cluster </a:t>
            </a:r>
            <a:r>
              <a:rPr lang="it-IT" i="1"/>
              <a:t>Cv'</a:t>
            </a:r>
            <a:r>
              <a:rPr lang="it-IT"/>
              <a:t> per il vettore maschera </a:t>
            </a:r>
            <a:r>
              <a:rPr lang="it-IT" i="1"/>
              <a:t>v' </a:t>
            </a:r>
            <a:r>
              <a:rPr lang="it-IT"/>
              <a:t>in </a:t>
            </a:r>
            <a:r>
              <a:rPr lang="it-IT" i="1"/>
              <a:t>H</a:t>
            </a:r>
            <a:r>
              <a:rPr lang="it-IT"/>
              <a:t> che copre </a:t>
            </a:r>
            <a:r>
              <a:rPr lang="it-IT" i="1"/>
              <a:t>v</a:t>
            </a:r>
            <a:r>
              <a:rPr lang="it-IT"/>
              <a:t> e ha il massimo conteggio.</a:t>
            </a:r>
          </a:p>
          <a:p>
            <a:pPr lvl="1"/>
            <a:r>
              <a:rPr lang="it-IT"/>
              <a:t>Un vettore può essere assegnato a differenti maschere di vettori nel secondo e terzo passo. Perciò, finché i conteggi del vettore maschera non sono aggiustati nel passo finale, la misura del cluster </a:t>
            </a:r>
            <a:r>
              <a:rPr lang="it-IT" i="1"/>
              <a:t>Cv</a:t>
            </a:r>
            <a:r>
              <a:rPr lang="it-IT"/>
              <a:t> può essere diversa dal conteggio per il vettore maschera </a:t>
            </a:r>
            <a:r>
              <a:rPr lang="it-IT" i="1"/>
              <a:t>v.</a:t>
            </a:r>
          </a:p>
          <a:p>
            <a:pPr lvl="1"/>
            <a:r>
              <a:rPr lang="it-IT"/>
              <a:t>Gli autori associano con ogni cluster </a:t>
            </a:r>
            <a:r>
              <a:rPr lang="it-IT" i="1"/>
              <a:t>Cv</a:t>
            </a:r>
            <a:r>
              <a:rPr lang="it-IT"/>
              <a:t> una rappresentazione di tegole </a:t>
            </a:r>
            <a:r>
              <a:rPr lang="it-IT" i="1"/>
              <a:t>v</a:t>
            </a:r>
            <a:r>
              <a:rPr lang="it-IT"/>
              <a:t> e un punteggio di importanza uguale al conteggio per </a:t>
            </a:r>
            <a:r>
              <a:rPr lang="it-IT" i="1"/>
              <a:t>v</a:t>
            </a:r>
            <a:r>
              <a:rPr lang="it-IT"/>
              <a:t>. Questo sarà ereditato dalla regola XSLT per </a:t>
            </a:r>
            <a:r>
              <a:rPr lang="it-IT" i="1"/>
              <a:t>Cv</a:t>
            </a:r>
            <a:r>
              <a:rPr lang="it-IT"/>
              <a:t> e usato per trovare la regola di corrispondenza per una pagina.</a:t>
            </a:r>
          </a:p>
          <a:p>
            <a:r>
              <a:rPr lang="it-IT"/>
              <a:t>L'algoritmo di page clustering basato sui vettori di tegole è abbastanza leggero e ha una complessità computazionale di </a:t>
            </a:r>
            <a:r>
              <a:rPr lang="it-IT" i="1"/>
              <a:t>O(|P| log |P|).</a:t>
            </a:r>
          </a:p>
          <a:p>
            <a:endParaRPr lang="it-IT"/>
          </a:p>
        </p:txBody>
      </p:sp>
    </p:spTree>
    <p:extLst>
      <p:ext uri="{BB962C8B-B14F-4D97-AF65-F5344CB8AC3E}">
        <p14:creationId xmlns:p14="http://schemas.microsoft.com/office/powerpoint/2010/main" val="3332979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8448DE-E0B6-42E4-AF39-4474A58353CA}"/>
              </a:ext>
            </a:extLst>
          </p:cNvPr>
          <p:cNvSpPr>
            <a:spLocks noGrp="1"/>
          </p:cNvSpPr>
          <p:nvPr>
            <p:ph type="title"/>
          </p:nvPr>
        </p:nvSpPr>
        <p:spPr>
          <a:xfrm>
            <a:off x="818745" y="365125"/>
            <a:ext cx="10515600" cy="1325563"/>
          </a:xfrm>
        </p:spPr>
        <p:txBody>
          <a:bodyPr/>
          <a:lstStyle/>
          <a:p>
            <a:r>
              <a:rPr lang="it-IT"/>
              <a:t>Il nostro approccio all'algoritmo:	Il dataset</a:t>
            </a:r>
          </a:p>
        </p:txBody>
      </p:sp>
      <p:sp>
        <p:nvSpPr>
          <p:cNvPr id="3" name="Segnaposto contenuto 2">
            <a:extLst>
              <a:ext uri="{FF2B5EF4-FFF2-40B4-BE49-F238E27FC236}">
                <a16:creationId xmlns:a16="http://schemas.microsoft.com/office/drawing/2014/main" id="{6AB72D3F-160A-41CE-959C-621FE05FED1B}"/>
              </a:ext>
            </a:extLst>
          </p:cNvPr>
          <p:cNvSpPr>
            <a:spLocks noGrp="1"/>
          </p:cNvSpPr>
          <p:nvPr>
            <p:ph idx="1"/>
          </p:nvPr>
        </p:nvSpPr>
        <p:spPr/>
        <p:txBody>
          <a:bodyPr>
            <a:normAutofit fontScale="92500" lnSpcReduction="20000"/>
          </a:bodyPr>
          <a:lstStyle/>
          <a:p>
            <a:pPr marL="0" indent="0">
              <a:buNone/>
            </a:pPr>
            <a:r>
              <a:rPr lang="it-IT"/>
              <a:t>Per il nostro dataset abbiamo scelto di prendere categorie di pagine appartenenti a diversi siti web. In particolare abbiamo scelto quattro siti web da cui estrarre le categorie:</a:t>
            </a:r>
          </a:p>
          <a:p>
            <a:r>
              <a:rPr lang="it-IT"/>
              <a:t>Dal sito https://www.themoviedb.org/ abbiamo estratto 500 pagine dalla categoria "attori" e 500 pagine dalla categoria "film".</a:t>
            </a:r>
          </a:p>
          <a:p>
            <a:r>
              <a:rPr lang="it-IT"/>
              <a:t>Dal sito https://www.guide2research.com/ abbiamo estratto 500 pagine della categoria "scientist" e 500 pagine dalla categoria "journals".</a:t>
            </a:r>
          </a:p>
          <a:p>
            <a:r>
              <a:rPr lang="it-IT"/>
              <a:t>Dal sito https://www.musicstore.sm/ abbiamo estratto 500 pagine della categoria "musica jazz"</a:t>
            </a:r>
          </a:p>
          <a:p>
            <a:r>
              <a:rPr lang="it-IT"/>
              <a:t>Dal sito https://www.hoepli.it/ abbiamo estratto 500 pagine della categoria "libri di sport"</a:t>
            </a:r>
            <a:br>
              <a:rPr lang="it-IT"/>
            </a:br>
            <a:endParaRPr lang="it-IT"/>
          </a:p>
        </p:txBody>
      </p:sp>
    </p:spTree>
    <p:extLst>
      <p:ext uri="{BB962C8B-B14F-4D97-AF65-F5344CB8AC3E}">
        <p14:creationId xmlns:p14="http://schemas.microsoft.com/office/powerpoint/2010/main" val="574513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6D309C-B88C-4D0C-9C5B-4C0257FD7AE8}"/>
              </a:ext>
            </a:extLst>
          </p:cNvPr>
          <p:cNvSpPr>
            <a:spLocks noGrp="1"/>
          </p:cNvSpPr>
          <p:nvPr>
            <p:ph type="title"/>
          </p:nvPr>
        </p:nvSpPr>
        <p:spPr/>
        <p:txBody>
          <a:bodyPr/>
          <a:lstStyle/>
          <a:p>
            <a:r>
              <a:rPr lang="it-IT"/>
              <a:t>Come abbiamo fatto:</a:t>
            </a:r>
          </a:p>
        </p:txBody>
      </p:sp>
      <p:sp>
        <p:nvSpPr>
          <p:cNvPr id="3" name="Segnaposto contenuto 2">
            <a:extLst>
              <a:ext uri="{FF2B5EF4-FFF2-40B4-BE49-F238E27FC236}">
                <a16:creationId xmlns:a16="http://schemas.microsoft.com/office/drawing/2014/main" id="{C7B3A079-B427-40DD-B7FA-7BCA0276ADEE}"/>
              </a:ext>
            </a:extLst>
          </p:cNvPr>
          <p:cNvSpPr>
            <a:spLocks noGrp="1"/>
          </p:cNvSpPr>
          <p:nvPr>
            <p:ph idx="1"/>
          </p:nvPr>
        </p:nvSpPr>
        <p:spPr/>
        <p:txBody>
          <a:bodyPr/>
          <a:lstStyle/>
          <a:p>
            <a:r>
              <a:rPr lang="it-IT"/>
              <a:t>Attraverso un tool di Firefox (</a:t>
            </a:r>
            <a:r>
              <a:rPr lang="it-IT" b="1"/>
              <a:t>Link </a:t>
            </a:r>
            <a:r>
              <a:rPr lang="it-IT" b="1" err="1"/>
              <a:t>Gopher</a:t>
            </a:r>
            <a:r>
              <a:rPr lang="it-IT"/>
              <a:t>) siamo riusciti ad ottenere una lista di tutti i link delle pagine di una categoria per ogni categoria.</a:t>
            </a:r>
          </a:p>
          <a:p>
            <a:r>
              <a:rPr lang="it-IT"/>
              <a:t> Una volta ottenuta questa lista abbiamo sfruttato il comando "</a:t>
            </a:r>
            <a:r>
              <a:rPr lang="it-IT" err="1"/>
              <a:t>wget</a:t>
            </a:r>
            <a:r>
              <a:rPr lang="it-IT"/>
              <a:t>" in uno script semplice, che permettesse di leggere il file.txt contenente i link delle pagine e di scaricarli in locale.</a:t>
            </a:r>
          </a:p>
          <a:p>
            <a:pPr marL="0" indent="0">
              <a:buNone/>
            </a:pPr>
            <a:endParaRPr lang="it-IT"/>
          </a:p>
        </p:txBody>
      </p:sp>
    </p:spTree>
    <p:extLst>
      <p:ext uri="{BB962C8B-B14F-4D97-AF65-F5344CB8AC3E}">
        <p14:creationId xmlns:p14="http://schemas.microsoft.com/office/powerpoint/2010/main" val="1244130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28F42C-E83D-4A90-A056-47D82F61A581}"/>
              </a:ext>
            </a:extLst>
          </p:cNvPr>
          <p:cNvSpPr>
            <a:spLocks noGrp="1"/>
          </p:cNvSpPr>
          <p:nvPr>
            <p:ph type="title"/>
          </p:nvPr>
        </p:nvSpPr>
        <p:spPr>
          <a:xfrm>
            <a:off x="603115" y="365125"/>
            <a:ext cx="11108987" cy="1325563"/>
          </a:xfrm>
        </p:spPr>
        <p:txBody>
          <a:bodyPr/>
          <a:lstStyle/>
          <a:p>
            <a:r>
              <a:rPr lang="it-IT"/>
              <a:t>Raccolta dei tag del DOM </a:t>
            </a:r>
            <a:r>
              <a:rPr lang="it-IT" err="1"/>
              <a:t>Tree</a:t>
            </a:r>
            <a:r>
              <a:rPr lang="it-IT"/>
              <a:t> delle pagine Web</a:t>
            </a:r>
          </a:p>
        </p:txBody>
      </p:sp>
      <p:sp>
        <p:nvSpPr>
          <p:cNvPr id="3" name="Segnaposto contenuto 2">
            <a:extLst>
              <a:ext uri="{FF2B5EF4-FFF2-40B4-BE49-F238E27FC236}">
                <a16:creationId xmlns:a16="http://schemas.microsoft.com/office/drawing/2014/main" id="{0453827D-7D03-4187-B5DE-521479096884}"/>
              </a:ext>
            </a:extLst>
          </p:cNvPr>
          <p:cNvSpPr>
            <a:spLocks noGrp="1"/>
          </p:cNvSpPr>
          <p:nvPr>
            <p:ph idx="1"/>
          </p:nvPr>
        </p:nvSpPr>
        <p:spPr>
          <a:xfrm>
            <a:off x="959152" y="1837035"/>
            <a:ext cx="6961198" cy="4279452"/>
          </a:xfrm>
        </p:spPr>
        <p:txBody>
          <a:bodyPr vert="horz" lIns="91440" tIns="45720" rIns="91440" bIns="45720" rtlCol="0" anchor="t">
            <a:normAutofit/>
          </a:bodyPr>
          <a:lstStyle/>
          <a:p>
            <a:r>
              <a:rPr lang="it-IT"/>
              <a:t>Per ogni pagina web, abbiamo estratto un elenco di tutti i tag del DOM </a:t>
            </a:r>
            <a:r>
              <a:rPr lang="it-IT" err="1"/>
              <a:t>Tree</a:t>
            </a:r>
            <a:r>
              <a:rPr lang="it-IT"/>
              <a:t> grazie alla libreria HTML e tramite un semplice script </a:t>
            </a:r>
            <a:r>
              <a:rPr lang="it-IT" err="1"/>
              <a:t>XPath</a:t>
            </a:r>
            <a:r>
              <a:rPr lang="it-IT"/>
              <a:t> ($x("//*")), e lo abbiamo suddiviso in "tegole" (gruppi consecutivi) di grandezza </a:t>
            </a:r>
            <a:r>
              <a:rPr lang="it-IT">
                <a:ea typeface="+mn-lt"/>
                <a:cs typeface="+mn-lt"/>
              </a:rPr>
              <a:t>𝑙</a:t>
            </a:r>
            <a:r>
              <a:rPr lang="it-IT"/>
              <a:t> (la scelta di </a:t>
            </a:r>
            <a:r>
              <a:rPr lang="it-IT">
                <a:ea typeface="+mn-lt"/>
                <a:cs typeface="+mn-lt"/>
              </a:rPr>
              <a:t>un'opportuna 𝑙</a:t>
            </a:r>
            <a:r>
              <a:rPr lang="it-IT" i="1"/>
              <a:t> </a:t>
            </a:r>
            <a:r>
              <a:rPr lang="it-IT"/>
              <a:t> influisce notevolmente sul risultato dell'esperimento).</a:t>
            </a:r>
          </a:p>
        </p:txBody>
      </p:sp>
      <p:pic>
        <p:nvPicPr>
          <p:cNvPr id="4" name="Immagine 4">
            <a:extLst>
              <a:ext uri="{FF2B5EF4-FFF2-40B4-BE49-F238E27FC236}">
                <a16:creationId xmlns:a16="http://schemas.microsoft.com/office/drawing/2014/main" id="{81F2ED93-EF70-4A1C-B5DE-6B4D9B352C61}"/>
              </a:ext>
            </a:extLst>
          </p:cNvPr>
          <p:cNvPicPr>
            <a:picLocks noChangeAspect="1"/>
          </p:cNvPicPr>
          <p:nvPr/>
        </p:nvPicPr>
        <p:blipFill>
          <a:blip r:embed="rId2"/>
          <a:stretch>
            <a:fillRect/>
          </a:stretch>
        </p:blipFill>
        <p:spPr>
          <a:xfrm>
            <a:off x="8011109" y="1723171"/>
            <a:ext cx="3299580" cy="4818128"/>
          </a:xfrm>
          <a:prstGeom prst="rect">
            <a:avLst/>
          </a:prstGeom>
        </p:spPr>
      </p:pic>
      <p:sp>
        <p:nvSpPr>
          <p:cNvPr id="5" name="Rettangolo con angoli arrotondati 4">
            <a:extLst>
              <a:ext uri="{FF2B5EF4-FFF2-40B4-BE49-F238E27FC236}">
                <a16:creationId xmlns:a16="http://schemas.microsoft.com/office/drawing/2014/main" id="{E66FF8C7-F425-459E-A313-6106F8331B9B}"/>
              </a:ext>
            </a:extLst>
          </p:cNvPr>
          <p:cNvSpPr/>
          <p:nvPr/>
        </p:nvSpPr>
        <p:spPr>
          <a:xfrm>
            <a:off x="8130418" y="2487990"/>
            <a:ext cx="786191" cy="215295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8" name="Rettangolo con angoli arrotondati 7">
            <a:extLst>
              <a:ext uri="{FF2B5EF4-FFF2-40B4-BE49-F238E27FC236}">
                <a16:creationId xmlns:a16="http://schemas.microsoft.com/office/drawing/2014/main" id="{E669ADD9-C61E-46CE-87DA-17F6D2155137}"/>
              </a:ext>
            </a:extLst>
          </p:cNvPr>
          <p:cNvSpPr/>
          <p:nvPr/>
        </p:nvSpPr>
        <p:spPr>
          <a:xfrm>
            <a:off x="8224912" y="4759628"/>
            <a:ext cx="822477" cy="1669142"/>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F4D928E3-1E4A-4B70-ADD9-A2B11C5499F4}"/>
              </a:ext>
            </a:extLst>
          </p:cNvPr>
          <p:cNvSpPr txBox="1"/>
          <p:nvPr/>
        </p:nvSpPr>
        <p:spPr>
          <a:xfrm>
            <a:off x="8953198" y="3038626"/>
            <a:ext cx="9531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b="1">
                <a:solidFill>
                  <a:srgbClr val="FF0000"/>
                </a:solidFill>
              </a:rPr>
              <a:t>Tegola</a:t>
            </a:r>
            <a:endParaRPr lang="it-IT" b="1">
              <a:solidFill>
                <a:srgbClr val="FF0000"/>
              </a:solidFill>
              <a:cs typeface="Calibri"/>
            </a:endParaRPr>
          </a:p>
        </p:txBody>
      </p:sp>
      <p:sp>
        <p:nvSpPr>
          <p:cNvPr id="11" name="CasellaDiTesto 10">
            <a:extLst>
              <a:ext uri="{FF2B5EF4-FFF2-40B4-BE49-F238E27FC236}">
                <a16:creationId xmlns:a16="http://schemas.microsoft.com/office/drawing/2014/main" id="{32E274A0-9263-448C-B180-00B104E20BFF}"/>
              </a:ext>
            </a:extLst>
          </p:cNvPr>
          <p:cNvSpPr txBox="1"/>
          <p:nvPr/>
        </p:nvSpPr>
        <p:spPr>
          <a:xfrm>
            <a:off x="9132358" y="5128835"/>
            <a:ext cx="8563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b="1">
                <a:solidFill>
                  <a:srgbClr val="00B050"/>
                </a:solidFill>
              </a:rPr>
              <a:t>Tegola</a:t>
            </a:r>
          </a:p>
        </p:txBody>
      </p:sp>
    </p:spTree>
    <p:extLst>
      <p:ext uri="{BB962C8B-B14F-4D97-AF65-F5344CB8AC3E}">
        <p14:creationId xmlns:p14="http://schemas.microsoft.com/office/powerpoint/2010/main" val="3341360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2BE8B2-19A5-49E0-B66E-E4F692F21931}"/>
              </a:ext>
            </a:extLst>
          </p:cNvPr>
          <p:cNvSpPr>
            <a:spLocks noGrp="1"/>
          </p:cNvSpPr>
          <p:nvPr>
            <p:ph type="title"/>
          </p:nvPr>
        </p:nvSpPr>
        <p:spPr/>
        <p:txBody>
          <a:bodyPr/>
          <a:lstStyle/>
          <a:p>
            <a:r>
              <a:rPr lang="it-IT"/>
              <a:t>Trasformazioni delle pagine Web in Vettori</a:t>
            </a:r>
          </a:p>
        </p:txBody>
      </p:sp>
      <p:sp>
        <p:nvSpPr>
          <p:cNvPr id="3" name="Segnaposto contenuto 2">
            <a:extLst>
              <a:ext uri="{FF2B5EF4-FFF2-40B4-BE49-F238E27FC236}">
                <a16:creationId xmlns:a16="http://schemas.microsoft.com/office/drawing/2014/main" id="{97948D92-835D-4B2B-8EB1-0DFA4914CD35}"/>
              </a:ext>
            </a:extLst>
          </p:cNvPr>
          <p:cNvSpPr>
            <a:spLocks noGrp="1"/>
          </p:cNvSpPr>
          <p:nvPr>
            <p:ph idx="1"/>
          </p:nvPr>
        </p:nvSpPr>
        <p:spPr/>
        <p:txBody>
          <a:bodyPr vert="horz" lIns="91440" tIns="45720" rIns="91440" bIns="45720" rtlCol="0" anchor="t">
            <a:normAutofit/>
          </a:bodyPr>
          <a:lstStyle/>
          <a:p>
            <a:r>
              <a:rPr lang="it-IT"/>
              <a:t>In questo momento, abbiamo una pagina web divisa in "tegole" di tag. Vogliamo trasformarla in un vettore di cardinalità </a:t>
            </a:r>
            <a:r>
              <a:rPr lang="it-IT" i="1"/>
              <a:t>C</a:t>
            </a:r>
            <a:r>
              <a:rPr lang="it-IT"/>
              <a:t> (la cardinalità </a:t>
            </a:r>
            <a:r>
              <a:rPr lang="it-IT" i="1"/>
              <a:t>C</a:t>
            </a:r>
            <a:r>
              <a:rPr lang="it-IT"/>
              <a:t> del vettore influisce sul risultato dell'esperimento). Abbiamo una funzione di </a:t>
            </a:r>
            <a:r>
              <a:rPr lang="it-IT" err="1"/>
              <a:t>hash</a:t>
            </a:r>
            <a:r>
              <a:rPr lang="it-IT"/>
              <a:t> </a:t>
            </a:r>
            <a:r>
              <a:rPr lang="it-IT" i="1"/>
              <a:t>H</a:t>
            </a:r>
            <a:r>
              <a:rPr lang="it-IT"/>
              <a:t> differente per ogni elemento </a:t>
            </a:r>
            <a:r>
              <a:rPr lang="it-IT" i="1"/>
              <a:t>c</a:t>
            </a:r>
            <a:r>
              <a:rPr lang="it-IT"/>
              <a:t> del vettore </a:t>
            </a:r>
            <a:r>
              <a:rPr lang="it-IT" i="1"/>
              <a:t>V, </a:t>
            </a:r>
            <a:r>
              <a:rPr lang="it-IT"/>
              <a:t> per ogni </a:t>
            </a:r>
            <a:r>
              <a:rPr lang="it-IT" i="1"/>
              <a:t>H</a:t>
            </a:r>
            <a:r>
              <a:rPr lang="it-IT"/>
              <a:t> calcoliamo un byte </a:t>
            </a:r>
            <a:r>
              <a:rPr lang="it-IT" i="1"/>
              <a:t>b</a:t>
            </a:r>
            <a:r>
              <a:rPr lang="it-IT"/>
              <a:t> significativo per ogni tegola </a:t>
            </a:r>
            <a:r>
              <a:rPr lang="it-IT" i="1"/>
              <a:t>T,</a:t>
            </a:r>
            <a:r>
              <a:rPr lang="it-IT"/>
              <a:t> e sceglieremo come elemento di </a:t>
            </a:r>
            <a:r>
              <a:rPr lang="it-IT" i="1"/>
              <a:t>V</a:t>
            </a:r>
            <a:r>
              <a:rPr lang="it-IT"/>
              <a:t> nella posizione </a:t>
            </a:r>
            <a:r>
              <a:rPr lang="it-IT" i="1"/>
              <a:t>c</a:t>
            </a:r>
            <a:r>
              <a:rPr lang="it-IT"/>
              <a:t> il minor </a:t>
            </a:r>
            <a:r>
              <a:rPr lang="it-IT" i="1"/>
              <a:t>b</a:t>
            </a:r>
            <a:r>
              <a:rPr lang="it-IT"/>
              <a:t> calcolato per quell' </a:t>
            </a:r>
            <a:r>
              <a:rPr lang="it-IT" i="1"/>
              <a:t>H. V[c] = </a:t>
            </a:r>
            <a:r>
              <a:rPr lang="it-IT" i="1" err="1"/>
              <a:t>min</a:t>
            </a:r>
            <a:r>
              <a:rPr lang="it-IT" i="1"/>
              <a:t>(B) </a:t>
            </a:r>
            <a:r>
              <a:rPr lang="it-IT"/>
              <a:t>con </a:t>
            </a:r>
            <a:r>
              <a:rPr lang="it-IT" i="1"/>
              <a:t>B = </a:t>
            </a:r>
            <a:r>
              <a:rPr lang="it-IT" i="1" err="1"/>
              <a:t>Hc</a:t>
            </a:r>
            <a:r>
              <a:rPr lang="it-IT" i="1"/>
              <a:t>[T].</a:t>
            </a:r>
          </a:p>
          <a:p>
            <a:pPr marL="0" indent="0">
              <a:buNone/>
            </a:pPr>
            <a:r>
              <a:rPr lang="it-IT">
                <a:cs typeface="Calibri"/>
              </a:rPr>
              <a:t>   Le funzioni di </a:t>
            </a:r>
            <a:r>
              <a:rPr lang="it-IT" err="1">
                <a:cs typeface="Calibri"/>
              </a:rPr>
              <a:t>hash</a:t>
            </a:r>
            <a:r>
              <a:rPr lang="it-IT">
                <a:cs typeface="Calibri"/>
              </a:rPr>
              <a:t> sono state fornite dalla libreria  mmh3</a:t>
            </a:r>
          </a:p>
        </p:txBody>
      </p:sp>
    </p:spTree>
    <p:extLst>
      <p:ext uri="{BB962C8B-B14F-4D97-AF65-F5344CB8AC3E}">
        <p14:creationId xmlns:p14="http://schemas.microsoft.com/office/powerpoint/2010/main" val="251989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35C8DD-F667-47A0-8EA6-629CC7B0ABD2}"/>
              </a:ext>
            </a:extLst>
          </p:cNvPr>
          <p:cNvSpPr>
            <a:spLocks noGrp="1"/>
          </p:cNvSpPr>
          <p:nvPr>
            <p:ph type="title"/>
          </p:nvPr>
        </p:nvSpPr>
        <p:spPr/>
        <p:txBody>
          <a:bodyPr/>
          <a:lstStyle/>
          <a:p>
            <a:r>
              <a:rPr lang="it-IT"/>
              <a:t>Vertex</a:t>
            </a:r>
          </a:p>
        </p:txBody>
      </p:sp>
      <p:sp>
        <p:nvSpPr>
          <p:cNvPr id="3" name="Segnaposto contenuto 2">
            <a:extLst>
              <a:ext uri="{FF2B5EF4-FFF2-40B4-BE49-F238E27FC236}">
                <a16:creationId xmlns:a16="http://schemas.microsoft.com/office/drawing/2014/main" id="{F6B544D2-C721-4828-880B-237E3374946D}"/>
              </a:ext>
            </a:extLst>
          </p:cNvPr>
          <p:cNvSpPr>
            <a:spLocks noGrp="1"/>
          </p:cNvSpPr>
          <p:nvPr>
            <p:ph idx="1"/>
          </p:nvPr>
        </p:nvSpPr>
        <p:spPr>
          <a:xfrm>
            <a:off x="838200" y="1591709"/>
            <a:ext cx="10515600" cy="4351338"/>
          </a:xfrm>
        </p:spPr>
        <p:txBody>
          <a:bodyPr vert="horz" lIns="91440" tIns="45720" rIns="91440" bIns="45720" rtlCol="0" anchor="t">
            <a:normAutofit/>
          </a:bodyPr>
          <a:lstStyle/>
          <a:p>
            <a:r>
              <a:rPr lang="it-IT" sz="2400"/>
              <a:t>Vertex è un sistema sviluppato da Yahoo! per l'estrazione di pagine web basate su modelli. Ad esempio, Vertex può estrarre dati da un sito data intensive, come Booking, riguardo a una determinata categoria e ricavarne informazioni essenziali come record di attributi. </a:t>
            </a:r>
          </a:p>
        </p:txBody>
      </p:sp>
      <p:pic>
        <p:nvPicPr>
          <p:cNvPr id="4" name="Immagine 3">
            <a:extLst>
              <a:ext uri="{FF2B5EF4-FFF2-40B4-BE49-F238E27FC236}">
                <a16:creationId xmlns:a16="http://schemas.microsoft.com/office/drawing/2014/main" id="{44B69431-8C3C-4826-9854-47CAD0D52982}"/>
              </a:ext>
            </a:extLst>
          </p:cNvPr>
          <p:cNvPicPr>
            <a:picLocks noChangeAspect="1"/>
          </p:cNvPicPr>
          <p:nvPr/>
        </p:nvPicPr>
        <p:blipFill>
          <a:blip r:embed="rId2"/>
          <a:stretch>
            <a:fillRect/>
          </a:stretch>
        </p:blipFill>
        <p:spPr>
          <a:xfrm>
            <a:off x="1099291" y="3360996"/>
            <a:ext cx="8424153" cy="695325"/>
          </a:xfrm>
          <a:prstGeom prst="rect">
            <a:avLst/>
          </a:prstGeom>
        </p:spPr>
      </p:pic>
      <p:graphicFrame>
        <p:nvGraphicFramePr>
          <p:cNvPr id="8" name="Tabella 8">
            <a:extLst>
              <a:ext uri="{FF2B5EF4-FFF2-40B4-BE49-F238E27FC236}">
                <a16:creationId xmlns:a16="http://schemas.microsoft.com/office/drawing/2014/main" id="{DCFE6B3D-A3B1-42A0-B6DB-BDED65C0A8E8}"/>
              </a:ext>
            </a:extLst>
          </p:cNvPr>
          <p:cNvGraphicFramePr>
            <a:graphicFrameLocks noGrp="1"/>
          </p:cNvGraphicFramePr>
          <p:nvPr>
            <p:extLst>
              <p:ext uri="{D42A27DB-BD31-4B8C-83A1-F6EECF244321}">
                <p14:modId xmlns:p14="http://schemas.microsoft.com/office/powerpoint/2010/main" val="1840163076"/>
              </p:ext>
            </p:extLst>
          </p:nvPr>
        </p:nvGraphicFramePr>
        <p:xfrm>
          <a:off x="2037404" y="5327907"/>
          <a:ext cx="8117192" cy="1204377"/>
        </p:xfrm>
        <a:graphic>
          <a:graphicData uri="http://schemas.openxmlformats.org/drawingml/2006/table">
            <a:tbl>
              <a:tblPr firstRow="1" bandRow="1">
                <a:tableStyleId>{5C22544A-7EE6-4342-B048-85BDC9FD1C3A}</a:tableStyleId>
              </a:tblPr>
              <a:tblGrid>
                <a:gridCol w="2029298">
                  <a:extLst>
                    <a:ext uri="{9D8B030D-6E8A-4147-A177-3AD203B41FA5}">
                      <a16:colId xmlns:a16="http://schemas.microsoft.com/office/drawing/2014/main" val="3257590378"/>
                    </a:ext>
                  </a:extLst>
                </a:gridCol>
                <a:gridCol w="2029298">
                  <a:extLst>
                    <a:ext uri="{9D8B030D-6E8A-4147-A177-3AD203B41FA5}">
                      <a16:colId xmlns:a16="http://schemas.microsoft.com/office/drawing/2014/main" val="1065676317"/>
                    </a:ext>
                  </a:extLst>
                </a:gridCol>
                <a:gridCol w="2029298">
                  <a:extLst>
                    <a:ext uri="{9D8B030D-6E8A-4147-A177-3AD203B41FA5}">
                      <a16:colId xmlns:a16="http://schemas.microsoft.com/office/drawing/2014/main" val="809094927"/>
                    </a:ext>
                  </a:extLst>
                </a:gridCol>
                <a:gridCol w="2029298">
                  <a:extLst>
                    <a:ext uri="{9D8B030D-6E8A-4147-A177-3AD203B41FA5}">
                      <a16:colId xmlns:a16="http://schemas.microsoft.com/office/drawing/2014/main" val="3586755862"/>
                    </a:ext>
                  </a:extLst>
                </a:gridCol>
              </a:tblGrid>
              <a:tr h="401459">
                <a:tc>
                  <a:txBody>
                    <a:bodyPr/>
                    <a:lstStyle/>
                    <a:p>
                      <a:r>
                        <a:rPr lang="it-IT" sz="1500"/>
                        <a:t>NOME</a:t>
                      </a:r>
                    </a:p>
                  </a:txBody>
                  <a:tcPr marT="37785" marB="37785">
                    <a:solidFill>
                      <a:schemeClr val="bg2">
                        <a:lumMod val="50000"/>
                      </a:schemeClr>
                    </a:solidFill>
                  </a:tcPr>
                </a:tc>
                <a:tc>
                  <a:txBody>
                    <a:bodyPr/>
                    <a:lstStyle/>
                    <a:p>
                      <a:r>
                        <a:rPr lang="it-IT" sz="1500"/>
                        <a:t>CATEGORIA</a:t>
                      </a:r>
                    </a:p>
                  </a:txBody>
                  <a:tcPr marT="37785" marB="37785">
                    <a:solidFill>
                      <a:schemeClr val="bg2">
                        <a:lumMod val="50000"/>
                      </a:schemeClr>
                    </a:solidFill>
                  </a:tcPr>
                </a:tc>
                <a:tc>
                  <a:txBody>
                    <a:bodyPr/>
                    <a:lstStyle/>
                    <a:p>
                      <a:r>
                        <a:rPr lang="it-IT" sz="1500"/>
                        <a:t>INDIRIZZO</a:t>
                      </a:r>
                    </a:p>
                  </a:txBody>
                  <a:tcPr marT="37785" marB="37785">
                    <a:solidFill>
                      <a:schemeClr val="bg2">
                        <a:lumMod val="50000"/>
                      </a:schemeClr>
                    </a:solidFill>
                  </a:tcPr>
                </a:tc>
                <a:tc>
                  <a:txBody>
                    <a:bodyPr/>
                    <a:lstStyle/>
                    <a:p>
                      <a:r>
                        <a:rPr lang="it-IT" sz="1500"/>
                        <a:t>VALUTAZIONE</a:t>
                      </a:r>
                    </a:p>
                  </a:txBody>
                  <a:tcPr marT="37785" marB="37785">
                    <a:solidFill>
                      <a:schemeClr val="bg2">
                        <a:lumMod val="50000"/>
                      </a:schemeClr>
                    </a:solidFill>
                  </a:tcPr>
                </a:tc>
                <a:extLst>
                  <a:ext uri="{0D108BD9-81ED-4DB2-BD59-A6C34878D82A}">
                    <a16:rowId xmlns:a16="http://schemas.microsoft.com/office/drawing/2014/main" val="2956337705"/>
                  </a:ext>
                </a:extLst>
              </a:tr>
              <a:tr h="4014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500" b="1">
                          <a:solidFill>
                            <a:srgbClr val="FF0000"/>
                          </a:solidFill>
                        </a:rPr>
                        <a:t>Riu </a:t>
                      </a:r>
                      <a:r>
                        <a:rPr lang="it-IT" sz="1500" b="1" err="1">
                          <a:solidFill>
                            <a:srgbClr val="FF0000"/>
                          </a:solidFill>
                        </a:rPr>
                        <a:t>Plaza</a:t>
                      </a:r>
                      <a:r>
                        <a:rPr lang="it-IT" sz="1500" b="1">
                          <a:solidFill>
                            <a:srgbClr val="FF0000"/>
                          </a:solidFill>
                        </a:rPr>
                        <a:t> </a:t>
                      </a:r>
                      <a:r>
                        <a:rPr lang="it-IT" sz="1500" b="1" err="1">
                          <a:solidFill>
                            <a:srgbClr val="FF0000"/>
                          </a:solidFill>
                        </a:rPr>
                        <a:t>España</a:t>
                      </a:r>
                      <a:endParaRPr lang="it-IT" sz="1500" b="1">
                        <a:solidFill>
                          <a:srgbClr val="FF0000"/>
                        </a:solidFill>
                      </a:endParaRPr>
                    </a:p>
                  </a:txBody>
                  <a:tcPr marT="37785" marB="37785">
                    <a:solidFill>
                      <a:schemeClr val="bg2">
                        <a:lumMod val="90000"/>
                      </a:schemeClr>
                    </a:solidFill>
                  </a:tcPr>
                </a:tc>
                <a:tc>
                  <a:txBody>
                    <a:bodyPr/>
                    <a:lstStyle/>
                    <a:p>
                      <a:r>
                        <a:rPr lang="it-IT" sz="1500" b="1">
                          <a:solidFill>
                            <a:srgbClr val="FF0000"/>
                          </a:solidFill>
                        </a:rPr>
                        <a:t>Hotel</a:t>
                      </a:r>
                      <a:r>
                        <a:rPr lang="it-IT" sz="1500"/>
                        <a:t> </a:t>
                      </a:r>
                    </a:p>
                  </a:txBody>
                  <a:tcPr marT="37785" marB="37785">
                    <a:solidFill>
                      <a:schemeClr val="bg2">
                        <a:lumMod val="90000"/>
                      </a:schemeClr>
                    </a:solidFill>
                  </a:tcPr>
                </a:tc>
                <a:tc>
                  <a:txBody>
                    <a:bodyPr/>
                    <a:lstStyle/>
                    <a:p>
                      <a:r>
                        <a:rPr lang="it-IT" sz="1500" b="1" err="1">
                          <a:solidFill>
                            <a:srgbClr val="FF0000"/>
                          </a:solidFill>
                        </a:rPr>
                        <a:t>Vìa</a:t>
                      </a:r>
                      <a:r>
                        <a:rPr lang="it-IT" sz="1500" b="1">
                          <a:solidFill>
                            <a:srgbClr val="FF0000"/>
                          </a:solidFill>
                        </a:rPr>
                        <a:t> Calle Gran, 84…</a:t>
                      </a:r>
                    </a:p>
                  </a:txBody>
                  <a:tcPr marT="37785" marB="37785">
                    <a:solidFill>
                      <a:schemeClr val="bg2">
                        <a:lumMod val="90000"/>
                      </a:schemeClr>
                    </a:solidFill>
                  </a:tcPr>
                </a:tc>
                <a:tc>
                  <a:txBody>
                    <a:bodyPr/>
                    <a:lstStyle/>
                    <a:p>
                      <a:r>
                        <a:rPr lang="it-IT" sz="1500" b="1">
                          <a:solidFill>
                            <a:srgbClr val="FF0000"/>
                          </a:solidFill>
                        </a:rPr>
                        <a:t>8,9</a:t>
                      </a:r>
                    </a:p>
                  </a:txBody>
                  <a:tcPr marT="37785" marB="37785">
                    <a:solidFill>
                      <a:schemeClr val="bg2">
                        <a:lumMod val="90000"/>
                      </a:schemeClr>
                    </a:solidFill>
                  </a:tcPr>
                </a:tc>
                <a:extLst>
                  <a:ext uri="{0D108BD9-81ED-4DB2-BD59-A6C34878D82A}">
                    <a16:rowId xmlns:a16="http://schemas.microsoft.com/office/drawing/2014/main" val="4078649259"/>
                  </a:ext>
                </a:extLst>
              </a:tr>
              <a:tr h="401459">
                <a:tc>
                  <a:txBody>
                    <a:bodyPr/>
                    <a:lstStyle/>
                    <a:p>
                      <a:r>
                        <a:rPr lang="it-IT" sz="1500" b="1">
                          <a:solidFill>
                            <a:srgbClr val="002060"/>
                          </a:solidFill>
                        </a:rPr>
                        <a:t>Hotel Jardin </a:t>
                      </a:r>
                      <a:r>
                        <a:rPr lang="it-IT" sz="1500" b="1" err="1">
                          <a:solidFill>
                            <a:srgbClr val="002060"/>
                          </a:solidFill>
                        </a:rPr>
                        <a:t>Tropical</a:t>
                      </a:r>
                      <a:endParaRPr lang="it-IT" sz="1500" b="1">
                        <a:solidFill>
                          <a:srgbClr val="002060"/>
                        </a:solidFill>
                      </a:endParaRPr>
                    </a:p>
                  </a:txBody>
                  <a:tcPr marT="37785" marB="37785">
                    <a:solidFill>
                      <a:schemeClr val="bg2">
                        <a:lumMod val="90000"/>
                      </a:schemeClr>
                    </a:solidFill>
                  </a:tcPr>
                </a:tc>
                <a:tc>
                  <a:txBody>
                    <a:bodyPr/>
                    <a:lstStyle/>
                    <a:p>
                      <a:r>
                        <a:rPr lang="it-IT" sz="1500" b="1">
                          <a:solidFill>
                            <a:srgbClr val="002060"/>
                          </a:solidFill>
                        </a:rPr>
                        <a:t>Hotel</a:t>
                      </a:r>
                    </a:p>
                  </a:txBody>
                  <a:tcPr marT="37785" marB="37785">
                    <a:solidFill>
                      <a:schemeClr val="bg2">
                        <a:lumMod val="90000"/>
                      </a:schemeClr>
                    </a:solidFill>
                  </a:tcPr>
                </a:tc>
                <a:tc>
                  <a:txBody>
                    <a:bodyPr/>
                    <a:lstStyle/>
                    <a:p>
                      <a:r>
                        <a:rPr lang="it-IT" sz="1500" b="1">
                          <a:solidFill>
                            <a:srgbClr val="002060"/>
                          </a:solidFill>
                        </a:rPr>
                        <a:t>Gran</a:t>
                      </a:r>
                      <a:r>
                        <a:rPr lang="it-IT" sz="1500">
                          <a:solidFill>
                            <a:srgbClr val="002060"/>
                          </a:solidFill>
                        </a:rPr>
                        <a:t> </a:t>
                      </a:r>
                      <a:r>
                        <a:rPr lang="it-IT" sz="1500" b="1" err="1">
                          <a:solidFill>
                            <a:srgbClr val="002060"/>
                          </a:solidFill>
                        </a:rPr>
                        <a:t>Bretaña</a:t>
                      </a:r>
                      <a:r>
                        <a:rPr lang="it-IT" sz="1500">
                          <a:solidFill>
                            <a:srgbClr val="002060"/>
                          </a:solidFill>
                        </a:rPr>
                        <a:t>…</a:t>
                      </a:r>
                    </a:p>
                  </a:txBody>
                  <a:tcPr marT="37785" marB="37785">
                    <a:solidFill>
                      <a:schemeClr val="bg2">
                        <a:lumMod val="90000"/>
                      </a:schemeClr>
                    </a:solidFill>
                  </a:tcPr>
                </a:tc>
                <a:tc>
                  <a:txBody>
                    <a:bodyPr/>
                    <a:lstStyle/>
                    <a:p>
                      <a:r>
                        <a:rPr lang="it-IT" sz="1500" b="1">
                          <a:solidFill>
                            <a:srgbClr val="002060"/>
                          </a:solidFill>
                        </a:rPr>
                        <a:t>8,8</a:t>
                      </a:r>
                    </a:p>
                  </a:txBody>
                  <a:tcPr marT="37785" marB="37785">
                    <a:solidFill>
                      <a:schemeClr val="bg2">
                        <a:lumMod val="90000"/>
                      </a:schemeClr>
                    </a:solidFill>
                  </a:tcPr>
                </a:tc>
                <a:extLst>
                  <a:ext uri="{0D108BD9-81ED-4DB2-BD59-A6C34878D82A}">
                    <a16:rowId xmlns:a16="http://schemas.microsoft.com/office/drawing/2014/main" val="3726193140"/>
                  </a:ext>
                </a:extLst>
              </a:tr>
            </a:tbl>
          </a:graphicData>
        </a:graphic>
      </p:graphicFrame>
      <p:pic>
        <p:nvPicPr>
          <p:cNvPr id="9" name="Immagine 8">
            <a:extLst>
              <a:ext uri="{FF2B5EF4-FFF2-40B4-BE49-F238E27FC236}">
                <a16:creationId xmlns:a16="http://schemas.microsoft.com/office/drawing/2014/main" id="{4703DC44-A9D0-4857-8B56-025FE42EDF18}"/>
              </a:ext>
            </a:extLst>
          </p:cNvPr>
          <p:cNvPicPr>
            <a:picLocks noChangeAspect="1"/>
          </p:cNvPicPr>
          <p:nvPr/>
        </p:nvPicPr>
        <p:blipFill rotWithShape="1">
          <a:blip r:embed="rId3"/>
          <a:srcRect l="37534" t="-3111" b="1"/>
          <a:stretch/>
        </p:blipFill>
        <p:spPr>
          <a:xfrm>
            <a:off x="9523444" y="3360996"/>
            <a:ext cx="1895562" cy="695326"/>
          </a:xfrm>
          <a:prstGeom prst="rect">
            <a:avLst/>
          </a:prstGeom>
        </p:spPr>
      </p:pic>
      <p:pic>
        <p:nvPicPr>
          <p:cNvPr id="10" name="Immagine 9">
            <a:extLst>
              <a:ext uri="{FF2B5EF4-FFF2-40B4-BE49-F238E27FC236}">
                <a16:creationId xmlns:a16="http://schemas.microsoft.com/office/drawing/2014/main" id="{E2D17BDA-1469-42B7-ACA7-13556B34F739}"/>
              </a:ext>
            </a:extLst>
          </p:cNvPr>
          <p:cNvPicPr>
            <a:picLocks noChangeAspect="1"/>
          </p:cNvPicPr>
          <p:nvPr/>
        </p:nvPicPr>
        <p:blipFill>
          <a:blip r:embed="rId4"/>
          <a:stretch>
            <a:fillRect/>
          </a:stretch>
        </p:blipFill>
        <p:spPr>
          <a:xfrm>
            <a:off x="1434693" y="4210446"/>
            <a:ext cx="7753350" cy="847725"/>
          </a:xfrm>
          <a:prstGeom prst="rect">
            <a:avLst/>
          </a:prstGeom>
        </p:spPr>
      </p:pic>
      <p:pic>
        <p:nvPicPr>
          <p:cNvPr id="11" name="Immagine 10">
            <a:extLst>
              <a:ext uri="{FF2B5EF4-FFF2-40B4-BE49-F238E27FC236}">
                <a16:creationId xmlns:a16="http://schemas.microsoft.com/office/drawing/2014/main" id="{AC2F91F6-1126-4756-A584-117B7D6DAFFD}"/>
              </a:ext>
            </a:extLst>
          </p:cNvPr>
          <p:cNvPicPr>
            <a:picLocks noChangeAspect="1"/>
          </p:cNvPicPr>
          <p:nvPr/>
        </p:nvPicPr>
        <p:blipFill rotWithShape="1">
          <a:blip r:embed="rId5"/>
          <a:srcRect l="37346" t="2329" b="1"/>
          <a:stretch/>
        </p:blipFill>
        <p:spPr>
          <a:xfrm>
            <a:off x="9188043" y="4286647"/>
            <a:ext cx="2007164" cy="695325"/>
          </a:xfrm>
          <a:prstGeom prst="rect">
            <a:avLst/>
          </a:prstGeom>
        </p:spPr>
      </p:pic>
      <p:sp>
        <p:nvSpPr>
          <p:cNvPr id="12" name="Rettangolo 11">
            <a:extLst>
              <a:ext uri="{FF2B5EF4-FFF2-40B4-BE49-F238E27FC236}">
                <a16:creationId xmlns:a16="http://schemas.microsoft.com/office/drawing/2014/main" id="{8965EC84-B94B-4E6D-ADD5-595CE6E24714}"/>
              </a:ext>
            </a:extLst>
          </p:cNvPr>
          <p:cNvSpPr/>
          <p:nvPr/>
        </p:nvSpPr>
        <p:spPr>
          <a:xfrm>
            <a:off x="1034084" y="3360995"/>
            <a:ext cx="2432129" cy="2966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5F0AA3F8-A1DF-45BA-8B28-A5B64F59BD18}"/>
              </a:ext>
            </a:extLst>
          </p:cNvPr>
          <p:cNvSpPr/>
          <p:nvPr/>
        </p:nvSpPr>
        <p:spPr>
          <a:xfrm>
            <a:off x="1099292" y="3657600"/>
            <a:ext cx="3695992" cy="2966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8D0BC3F5-13BC-445E-98FF-725F92DB8177}"/>
              </a:ext>
            </a:extLst>
          </p:cNvPr>
          <p:cNvSpPr/>
          <p:nvPr/>
        </p:nvSpPr>
        <p:spPr>
          <a:xfrm>
            <a:off x="10770781" y="3429000"/>
            <a:ext cx="648225" cy="6273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a:extLst>
              <a:ext uri="{FF2B5EF4-FFF2-40B4-BE49-F238E27FC236}">
                <a16:creationId xmlns:a16="http://schemas.microsoft.com/office/drawing/2014/main" id="{D19433D2-F697-449B-A2F6-7BE881382B5E}"/>
              </a:ext>
            </a:extLst>
          </p:cNvPr>
          <p:cNvSpPr/>
          <p:nvPr/>
        </p:nvSpPr>
        <p:spPr>
          <a:xfrm>
            <a:off x="1369487" y="4216995"/>
            <a:ext cx="2702783" cy="296605"/>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a:extLst>
              <a:ext uri="{FF2B5EF4-FFF2-40B4-BE49-F238E27FC236}">
                <a16:creationId xmlns:a16="http://schemas.microsoft.com/office/drawing/2014/main" id="{E45F8CE7-A4EA-4560-A565-DA1035FBF81A}"/>
              </a:ext>
            </a:extLst>
          </p:cNvPr>
          <p:cNvSpPr/>
          <p:nvPr/>
        </p:nvSpPr>
        <p:spPr>
          <a:xfrm>
            <a:off x="1276100" y="4801597"/>
            <a:ext cx="2702783" cy="296605"/>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AF2D4292-4284-480F-A0F8-6389EEBD5D81}"/>
              </a:ext>
            </a:extLst>
          </p:cNvPr>
          <p:cNvSpPr/>
          <p:nvPr/>
        </p:nvSpPr>
        <p:spPr>
          <a:xfrm>
            <a:off x="10536864" y="4369981"/>
            <a:ext cx="658343" cy="611991"/>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134032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D0CD53-4A51-4087-ADD4-085238261F67}"/>
              </a:ext>
            </a:extLst>
          </p:cNvPr>
          <p:cNvSpPr>
            <a:spLocks noGrp="1"/>
          </p:cNvSpPr>
          <p:nvPr>
            <p:ph type="title"/>
          </p:nvPr>
        </p:nvSpPr>
        <p:spPr/>
        <p:txBody>
          <a:bodyPr/>
          <a:lstStyle/>
          <a:p>
            <a:r>
              <a:rPr lang="it-IT"/>
              <a:t>Raccolta delle Sample Pages</a:t>
            </a:r>
          </a:p>
        </p:txBody>
      </p:sp>
      <p:sp>
        <p:nvSpPr>
          <p:cNvPr id="3" name="Segnaposto contenuto 2">
            <a:extLst>
              <a:ext uri="{FF2B5EF4-FFF2-40B4-BE49-F238E27FC236}">
                <a16:creationId xmlns:a16="http://schemas.microsoft.com/office/drawing/2014/main" id="{2395891A-AACD-4FAF-900E-62E902571159}"/>
              </a:ext>
            </a:extLst>
          </p:cNvPr>
          <p:cNvSpPr>
            <a:spLocks noGrp="1"/>
          </p:cNvSpPr>
          <p:nvPr>
            <p:ph idx="1"/>
          </p:nvPr>
        </p:nvSpPr>
        <p:spPr/>
        <p:txBody>
          <a:bodyPr vert="horz" lIns="91440" tIns="45720" rIns="91440" bIns="45720" rtlCol="0" anchor="t">
            <a:normAutofit/>
          </a:bodyPr>
          <a:lstStyle/>
          <a:p>
            <a:r>
              <a:rPr lang="it-IT">
                <a:cs typeface="Calibri"/>
              </a:rPr>
              <a:t>Per calcolare le sample pages abbiamo semplicemente estratto una pagina ogni intervallo prefissato del dataset ordinato per categorie, e scartato le pagine in favore di una conseguente, qualora il vettore di questa fosse uguale a quelli già selezionati come sample. </a:t>
            </a:r>
            <a:r>
              <a:rPr lang="it-IT">
                <a:ea typeface="+mn-lt"/>
                <a:cs typeface="+mn-lt"/>
              </a:rPr>
              <a:t>E' un metodo </a:t>
            </a:r>
            <a:r>
              <a:rPr lang="it-IT" err="1">
                <a:ea typeface="+mn-lt"/>
                <a:cs typeface="+mn-lt"/>
              </a:rPr>
              <a:t>subottimo</a:t>
            </a:r>
            <a:r>
              <a:rPr lang="it-IT">
                <a:ea typeface="+mn-lt"/>
                <a:cs typeface="+mn-lt"/>
              </a:rPr>
              <a:t> per trovare vettori distanti tra loro, ma preferito rispetto ad altri considerati migliori, ma più dispendiosi in tempo.</a:t>
            </a:r>
            <a:endParaRPr lang="it-IT">
              <a:cs typeface="Calibri"/>
            </a:endParaRPr>
          </a:p>
        </p:txBody>
      </p:sp>
    </p:spTree>
    <p:extLst>
      <p:ext uri="{BB962C8B-B14F-4D97-AF65-F5344CB8AC3E}">
        <p14:creationId xmlns:p14="http://schemas.microsoft.com/office/powerpoint/2010/main" val="807508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A39E6B-EF9A-4D97-A81E-B66BDB6B9F47}"/>
              </a:ext>
            </a:extLst>
          </p:cNvPr>
          <p:cNvSpPr>
            <a:spLocks noGrp="1"/>
          </p:cNvSpPr>
          <p:nvPr>
            <p:ph type="title"/>
          </p:nvPr>
        </p:nvSpPr>
        <p:spPr/>
        <p:txBody>
          <a:bodyPr/>
          <a:lstStyle/>
          <a:p>
            <a:r>
              <a:rPr lang="it-IT"/>
              <a:t>Creazione dei Vettori mascherati</a:t>
            </a:r>
          </a:p>
        </p:txBody>
      </p:sp>
      <p:sp>
        <p:nvSpPr>
          <p:cNvPr id="3" name="Segnaposto contenuto 2">
            <a:extLst>
              <a:ext uri="{FF2B5EF4-FFF2-40B4-BE49-F238E27FC236}">
                <a16:creationId xmlns:a16="http://schemas.microsoft.com/office/drawing/2014/main" id="{82CDCA6B-4F38-47F3-8A7A-A9F945A948A8}"/>
              </a:ext>
            </a:extLst>
          </p:cNvPr>
          <p:cNvSpPr>
            <a:spLocks noGrp="1"/>
          </p:cNvSpPr>
          <p:nvPr>
            <p:ph idx="1"/>
          </p:nvPr>
        </p:nvSpPr>
        <p:spPr/>
        <p:txBody>
          <a:bodyPr vert="horz" lIns="91440" tIns="45720" rIns="91440" bIns="45720" rtlCol="0" anchor="t">
            <a:normAutofit/>
          </a:bodyPr>
          <a:lstStyle/>
          <a:p>
            <a:r>
              <a:rPr lang="it-IT"/>
              <a:t>Per ogni pagina Web</a:t>
            </a:r>
            <a:r>
              <a:rPr lang="it-IT" i="1"/>
              <a:t> P</a:t>
            </a:r>
            <a:r>
              <a:rPr lang="it-IT"/>
              <a:t> delle sample pages, inseriamo in un insieme di vettori mascherati </a:t>
            </a:r>
            <a:r>
              <a:rPr lang="it-IT" i="1"/>
              <a:t>M, </a:t>
            </a:r>
            <a:r>
              <a:rPr lang="it-IT"/>
              <a:t>il vettore </a:t>
            </a:r>
            <a:r>
              <a:rPr lang="it-IT" i="1"/>
              <a:t>V</a:t>
            </a:r>
            <a:r>
              <a:rPr lang="it-IT"/>
              <a:t> di cardinalità </a:t>
            </a:r>
            <a:r>
              <a:rPr lang="it-IT" i="1"/>
              <a:t>C</a:t>
            </a:r>
            <a:r>
              <a:rPr lang="it-IT"/>
              <a:t> della pagina </a:t>
            </a:r>
            <a:r>
              <a:rPr lang="it-IT" i="1"/>
              <a:t>P, </a:t>
            </a:r>
            <a:r>
              <a:rPr lang="it-IT"/>
              <a:t>inseriamo tutti i vettori che hanno </a:t>
            </a:r>
            <a:r>
              <a:rPr lang="it-IT" i="1"/>
              <a:t>C-1</a:t>
            </a:r>
            <a:r>
              <a:rPr lang="it-IT"/>
              <a:t> elementi in comune con </a:t>
            </a:r>
            <a:r>
              <a:rPr lang="it-IT" i="1"/>
              <a:t>V </a:t>
            </a:r>
            <a:r>
              <a:rPr lang="it-IT"/>
              <a:t>e un elemento </a:t>
            </a:r>
            <a:r>
              <a:rPr lang="it-IT" i="1"/>
              <a:t>jolly</a:t>
            </a:r>
            <a:r>
              <a:rPr lang="it-IT"/>
              <a:t>, e tutti i vettori che hanno </a:t>
            </a:r>
            <a:r>
              <a:rPr lang="it-IT" i="1"/>
              <a:t>C-2</a:t>
            </a:r>
            <a:r>
              <a:rPr lang="it-IT"/>
              <a:t> elementi in comune con </a:t>
            </a:r>
            <a:r>
              <a:rPr lang="it-IT" i="1"/>
              <a:t>V</a:t>
            </a:r>
            <a:r>
              <a:rPr lang="it-IT"/>
              <a:t> e due elementi </a:t>
            </a:r>
            <a:r>
              <a:rPr lang="it-IT" i="1"/>
              <a:t>jolly</a:t>
            </a:r>
            <a:r>
              <a:rPr lang="it-IT"/>
              <a:t>. In </a:t>
            </a:r>
            <a:r>
              <a:rPr lang="it-IT" i="1"/>
              <a:t>M</a:t>
            </a:r>
            <a:r>
              <a:rPr lang="it-IT"/>
              <a:t> viene memorizzata la categoria dei vettori mascherati. Calcolato un vettore mascherato, questo viene inserito solo se </a:t>
            </a:r>
            <a:r>
              <a:rPr lang="it-IT" i="1"/>
              <a:t>M</a:t>
            </a:r>
            <a:r>
              <a:rPr lang="it-IT"/>
              <a:t> non ne contiene già uno uguale al suo interno.</a:t>
            </a:r>
          </a:p>
        </p:txBody>
      </p:sp>
    </p:spTree>
    <p:extLst>
      <p:ext uri="{BB962C8B-B14F-4D97-AF65-F5344CB8AC3E}">
        <p14:creationId xmlns:p14="http://schemas.microsoft.com/office/powerpoint/2010/main" val="257123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3BA7BD-4880-4B40-A44D-AA0840727C47}"/>
              </a:ext>
            </a:extLst>
          </p:cNvPr>
          <p:cNvSpPr>
            <a:spLocks noGrp="1"/>
          </p:cNvSpPr>
          <p:nvPr>
            <p:ph type="title"/>
          </p:nvPr>
        </p:nvSpPr>
        <p:spPr/>
        <p:txBody>
          <a:bodyPr/>
          <a:lstStyle/>
          <a:p>
            <a:r>
              <a:rPr lang="it-IT"/>
              <a:t> </a:t>
            </a:r>
            <a:r>
              <a:rPr lang="it-IT" err="1"/>
              <a:t>Clusterizzazione</a:t>
            </a:r>
            <a:r>
              <a:rPr lang="it-IT"/>
              <a:t> </a:t>
            </a:r>
          </a:p>
        </p:txBody>
      </p:sp>
      <p:sp>
        <p:nvSpPr>
          <p:cNvPr id="3" name="Segnaposto contenuto 2">
            <a:extLst>
              <a:ext uri="{FF2B5EF4-FFF2-40B4-BE49-F238E27FC236}">
                <a16:creationId xmlns:a16="http://schemas.microsoft.com/office/drawing/2014/main" id="{1596E447-346D-47AB-A8A9-32E8D80E9DD1}"/>
              </a:ext>
            </a:extLst>
          </p:cNvPr>
          <p:cNvSpPr>
            <a:spLocks noGrp="1"/>
          </p:cNvSpPr>
          <p:nvPr>
            <p:ph idx="1"/>
          </p:nvPr>
        </p:nvSpPr>
        <p:spPr/>
        <p:txBody>
          <a:bodyPr vert="horz" lIns="91440" tIns="45720" rIns="91440" bIns="45720" rtlCol="0" anchor="t">
            <a:normAutofit fontScale="92500" lnSpcReduction="10000"/>
          </a:bodyPr>
          <a:lstStyle/>
          <a:p>
            <a:r>
              <a:rPr lang="it-IT"/>
              <a:t>Per ogni vettore </a:t>
            </a:r>
            <a:r>
              <a:rPr lang="it-IT" i="1"/>
              <a:t>v</a:t>
            </a:r>
            <a:r>
              <a:rPr lang="it-IT"/>
              <a:t> calcolato dalle pagine del dataset, si verifica se viene "coperto" da un vettore </a:t>
            </a:r>
            <a:r>
              <a:rPr lang="it-IT" i="1"/>
              <a:t>m</a:t>
            </a:r>
            <a:r>
              <a:rPr lang="it-IT"/>
              <a:t> di </a:t>
            </a:r>
            <a:r>
              <a:rPr lang="it-IT" i="1"/>
              <a:t>M</a:t>
            </a:r>
            <a:r>
              <a:rPr lang="it-IT"/>
              <a:t> (insieme dei vettori mascherati). Se confrontando elemento per elemento due vettori </a:t>
            </a:r>
            <a:r>
              <a:rPr lang="it-IT" i="1"/>
              <a:t>v1</a:t>
            </a:r>
            <a:r>
              <a:rPr lang="it-IT"/>
              <a:t> e </a:t>
            </a:r>
            <a:r>
              <a:rPr lang="it-IT" i="1"/>
              <a:t>v2</a:t>
            </a:r>
            <a:r>
              <a:rPr lang="it-IT"/>
              <a:t>, risulta che per ogni </a:t>
            </a:r>
            <a:r>
              <a:rPr lang="it-IT" i="1"/>
              <a:t>i,  v1[i] = v2[i]</a:t>
            </a:r>
            <a:r>
              <a:rPr lang="it-IT"/>
              <a:t>  oppure  </a:t>
            </a:r>
            <a:r>
              <a:rPr lang="it-IT" i="1"/>
              <a:t>v2[i] = *  </a:t>
            </a:r>
            <a:r>
              <a:rPr lang="it-IT"/>
              <a:t>(con * valore </a:t>
            </a:r>
            <a:r>
              <a:rPr lang="it-IT" i="1"/>
              <a:t>jolly</a:t>
            </a:r>
            <a:r>
              <a:rPr lang="it-IT"/>
              <a:t>), allora diremo che </a:t>
            </a:r>
            <a:r>
              <a:rPr lang="it-IT" i="1"/>
              <a:t>v1</a:t>
            </a:r>
            <a:r>
              <a:rPr lang="it-IT"/>
              <a:t> è coperto da </a:t>
            </a:r>
            <a:r>
              <a:rPr lang="it-IT" i="1"/>
              <a:t>v2</a:t>
            </a:r>
            <a:r>
              <a:rPr lang="it-IT"/>
              <a:t>.</a:t>
            </a:r>
            <a:br>
              <a:rPr lang="it-IT"/>
            </a:br>
            <a:r>
              <a:rPr lang="it-IT"/>
              <a:t>Ogni vettore </a:t>
            </a:r>
            <a:r>
              <a:rPr lang="it-IT" i="1"/>
              <a:t>m</a:t>
            </a:r>
            <a:r>
              <a:rPr lang="it-IT"/>
              <a:t> ha un contatore che viene incrementato di uno ogni volta che copre un vettore </a:t>
            </a:r>
            <a:r>
              <a:rPr lang="it-IT" i="1"/>
              <a:t>v</a:t>
            </a:r>
            <a:r>
              <a:rPr lang="it-IT"/>
              <a:t>.</a:t>
            </a:r>
            <a:br>
              <a:rPr lang="it-IT"/>
            </a:br>
            <a:r>
              <a:rPr lang="it-IT"/>
              <a:t>A)Ordiniamo </a:t>
            </a:r>
            <a:r>
              <a:rPr lang="it-IT" i="1"/>
              <a:t>M</a:t>
            </a:r>
            <a:r>
              <a:rPr lang="it-IT"/>
              <a:t> in base al contatore di ogni </a:t>
            </a:r>
            <a:r>
              <a:rPr lang="it-IT" i="1"/>
              <a:t>m</a:t>
            </a:r>
            <a:r>
              <a:rPr lang="it-IT"/>
              <a:t>, dal più grande al più piccolo.</a:t>
            </a:r>
            <a:br>
              <a:rPr lang="it-IT"/>
            </a:br>
            <a:r>
              <a:rPr lang="it-IT"/>
              <a:t>B)Assegniamo </a:t>
            </a:r>
            <a:r>
              <a:rPr lang="it-IT" i="1"/>
              <a:t>v</a:t>
            </a:r>
            <a:r>
              <a:rPr lang="it-IT"/>
              <a:t> al primo </a:t>
            </a:r>
            <a:r>
              <a:rPr lang="it-IT" i="1"/>
              <a:t>m</a:t>
            </a:r>
            <a:r>
              <a:rPr lang="it-IT"/>
              <a:t> di </a:t>
            </a:r>
            <a:r>
              <a:rPr lang="it-IT" i="1"/>
              <a:t>M</a:t>
            </a:r>
            <a:r>
              <a:rPr lang="it-IT"/>
              <a:t> e decrementiamo i contatori di tutti gli altri </a:t>
            </a:r>
            <a:r>
              <a:rPr lang="it-IT" i="1"/>
              <a:t>m</a:t>
            </a:r>
            <a:r>
              <a:rPr lang="it-IT"/>
              <a:t> che lo coprono.</a:t>
            </a:r>
            <a:br>
              <a:rPr lang="it-IT"/>
            </a:br>
            <a:r>
              <a:rPr lang="it-IT"/>
              <a:t>Ripetiamo i passaggi A e B per ogni vettore </a:t>
            </a:r>
            <a:r>
              <a:rPr lang="it-IT" i="1"/>
              <a:t>v</a:t>
            </a:r>
            <a:r>
              <a:rPr lang="it-IT"/>
              <a:t>.</a:t>
            </a:r>
            <a:br>
              <a:rPr lang="it-IT"/>
            </a:br>
            <a:endParaRPr lang="it-IT"/>
          </a:p>
          <a:p>
            <a:endParaRPr lang="it-IT"/>
          </a:p>
        </p:txBody>
      </p:sp>
    </p:spTree>
    <p:extLst>
      <p:ext uri="{BB962C8B-B14F-4D97-AF65-F5344CB8AC3E}">
        <p14:creationId xmlns:p14="http://schemas.microsoft.com/office/powerpoint/2010/main" val="1648247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8D3DB8-BFFE-45F5-B2B6-6C239876AC88}"/>
              </a:ext>
            </a:extLst>
          </p:cNvPr>
          <p:cNvSpPr>
            <a:spLocks noGrp="1"/>
          </p:cNvSpPr>
          <p:nvPr>
            <p:ph type="title"/>
          </p:nvPr>
        </p:nvSpPr>
        <p:spPr/>
        <p:txBody>
          <a:bodyPr/>
          <a:lstStyle/>
          <a:p>
            <a:r>
              <a:rPr lang="it-IT"/>
              <a:t>Recall, Precision e F1 </a:t>
            </a:r>
            <a:r>
              <a:rPr lang="it-IT" err="1"/>
              <a:t>measure</a:t>
            </a:r>
            <a:endParaRPr lang="it-IT"/>
          </a:p>
        </p:txBody>
      </p:sp>
      <p:sp>
        <p:nvSpPr>
          <p:cNvPr id="3" name="Segnaposto contenuto 2">
            <a:extLst>
              <a:ext uri="{FF2B5EF4-FFF2-40B4-BE49-F238E27FC236}">
                <a16:creationId xmlns:a16="http://schemas.microsoft.com/office/drawing/2014/main" id="{2C1E8FF9-EC0B-4790-95A4-1B931284984A}"/>
              </a:ext>
            </a:extLst>
          </p:cNvPr>
          <p:cNvSpPr>
            <a:spLocks noGrp="1"/>
          </p:cNvSpPr>
          <p:nvPr>
            <p:ph idx="1"/>
          </p:nvPr>
        </p:nvSpPr>
        <p:spPr/>
        <p:txBody>
          <a:bodyPr vert="horz" lIns="91440" tIns="45720" rIns="91440" bIns="45720" rtlCol="0" anchor="t">
            <a:normAutofit/>
          </a:bodyPr>
          <a:lstStyle/>
          <a:p>
            <a:r>
              <a:rPr lang="it-IT"/>
              <a:t>Per le misure di qualità, abbiamo calcolato: il numero di pagine assegnate alla giusta categoria </a:t>
            </a:r>
            <a:r>
              <a:rPr lang="it-IT" i="1"/>
              <a:t>G</a:t>
            </a:r>
            <a:r>
              <a:rPr lang="it-IT"/>
              <a:t>, le pagine perse P (ovvero non assegnate a nessuna categoria) e la cardinalità del dataset </a:t>
            </a:r>
            <a:r>
              <a:rPr lang="it-IT" i="1"/>
              <a:t>D</a:t>
            </a:r>
            <a:r>
              <a:rPr lang="it-IT"/>
              <a:t>.</a:t>
            </a:r>
          </a:p>
          <a:p>
            <a:r>
              <a:rPr lang="it-IT"/>
              <a:t>La Recall è stata calcolata come </a:t>
            </a:r>
            <a:r>
              <a:rPr lang="it-IT" i="1"/>
              <a:t>G/(D-P). </a:t>
            </a:r>
          </a:p>
          <a:p>
            <a:r>
              <a:rPr lang="it-IT"/>
              <a:t>La Precision è stata calcolata come </a:t>
            </a:r>
            <a:r>
              <a:rPr lang="it-IT" i="1"/>
              <a:t>G/D.</a:t>
            </a:r>
          </a:p>
          <a:p>
            <a:r>
              <a:rPr lang="it-IT"/>
              <a:t>La F-</a:t>
            </a:r>
            <a:r>
              <a:rPr lang="it-IT" err="1"/>
              <a:t>measure</a:t>
            </a:r>
            <a:r>
              <a:rPr lang="it-IT"/>
              <a:t> è stata calcolata come </a:t>
            </a:r>
            <a:r>
              <a:rPr lang="it-IT" i="1"/>
              <a:t>(2*recall*</a:t>
            </a:r>
            <a:r>
              <a:rPr lang="it-IT" i="1" err="1"/>
              <a:t>precision</a:t>
            </a:r>
            <a:r>
              <a:rPr lang="it-IT" i="1"/>
              <a:t>)/(</a:t>
            </a:r>
            <a:r>
              <a:rPr lang="it-IT" i="1" err="1"/>
              <a:t>recall+precision</a:t>
            </a:r>
            <a:r>
              <a:rPr lang="it-IT" i="1"/>
              <a:t>)</a:t>
            </a:r>
            <a:br>
              <a:rPr lang="it-IT"/>
            </a:br>
            <a:br>
              <a:rPr lang="it-IT"/>
            </a:br>
            <a:endParaRPr lang="it-IT"/>
          </a:p>
          <a:p>
            <a:endParaRPr lang="it-IT"/>
          </a:p>
        </p:txBody>
      </p:sp>
    </p:spTree>
    <p:extLst>
      <p:ext uri="{BB962C8B-B14F-4D97-AF65-F5344CB8AC3E}">
        <p14:creationId xmlns:p14="http://schemas.microsoft.com/office/powerpoint/2010/main" val="2183658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8FF089-A72F-4682-943A-7E989189F77C}"/>
              </a:ext>
            </a:extLst>
          </p:cNvPr>
          <p:cNvSpPr>
            <a:spLocks noGrp="1"/>
          </p:cNvSpPr>
          <p:nvPr>
            <p:ph type="title"/>
          </p:nvPr>
        </p:nvSpPr>
        <p:spPr/>
        <p:txBody>
          <a:bodyPr/>
          <a:lstStyle/>
          <a:p>
            <a:r>
              <a:rPr lang="it-IT"/>
              <a:t>Analisi delle Problematiche </a:t>
            </a:r>
          </a:p>
        </p:txBody>
      </p:sp>
      <p:sp>
        <p:nvSpPr>
          <p:cNvPr id="3" name="Segnaposto contenuto 2">
            <a:extLst>
              <a:ext uri="{FF2B5EF4-FFF2-40B4-BE49-F238E27FC236}">
                <a16:creationId xmlns:a16="http://schemas.microsoft.com/office/drawing/2014/main" id="{E349F177-DE35-4075-B5C3-4CB6E73EA3AA}"/>
              </a:ext>
            </a:extLst>
          </p:cNvPr>
          <p:cNvSpPr>
            <a:spLocks noGrp="1"/>
          </p:cNvSpPr>
          <p:nvPr>
            <p:ph idx="1"/>
          </p:nvPr>
        </p:nvSpPr>
        <p:spPr/>
        <p:txBody>
          <a:bodyPr vert="horz" lIns="91440" tIns="45720" rIns="91440" bIns="45720" rtlCol="0" anchor="t">
            <a:normAutofit/>
          </a:bodyPr>
          <a:lstStyle/>
          <a:p>
            <a:r>
              <a:rPr lang="it-IT"/>
              <a:t>Il dataset è sicuramente un fattore importante per i risultati dell'esperimento, le pagine web a seconda di categoria e sorgente possono essere estremamente ricche di elementi ripetitivi e rumorosi (come un indice della struttura del sito, ampi spazi pubblicitari, elenchi di elementi simili all'entità di riferimento, </a:t>
            </a:r>
            <a:r>
              <a:rPr lang="it-IT" err="1"/>
              <a:t>etc</a:t>
            </a:r>
            <a:r>
              <a:rPr lang="it-IT"/>
              <a:t>).</a:t>
            </a:r>
          </a:p>
        </p:txBody>
      </p:sp>
    </p:spTree>
    <p:extLst>
      <p:ext uri="{BB962C8B-B14F-4D97-AF65-F5344CB8AC3E}">
        <p14:creationId xmlns:p14="http://schemas.microsoft.com/office/powerpoint/2010/main" val="2903523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065365-8EC7-4735-90E6-E2DC5DB1C5B7}"/>
              </a:ext>
            </a:extLst>
          </p:cNvPr>
          <p:cNvSpPr>
            <a:spLocks noGrp="1"/>
          </p:cNvSpPr>
          <p:nvPr>
            <p:ph type="title"/>
          </p:nvPr>
        </p:nvSpPr>
        <p:spPr/>
        <p:txBody>
          <a:bodyPr/>
          <a:lstStyle/>
          <a:p>
            <a:r>
              <a:rPr lang="it-IT"/>
              <a:t>Analisi delle Problematiche </a:t>
            </a:r>
          </a:p>
        </p:txBody>
      </p:sp>
      <p:sp>
        <p:nvSpPr>
          <p:cNvPr id="3" name="Segnaposto contenuto 2">
            <a:extLst>
              <a:ext uri="{FF2B5EF4-FFF2-40B4-BE49-F238E27FC236}">
                <a16:creationId xmlns:a16="http://schemas.microsoft.com/office/drawing/2014/main" id="{CA54451B-38C2-460E-80D2-7D4B4740159C}"/>
              </a:ext>
            </a:extLst>
          </p:cNvPr>
          <p:cNvSpPr>
            <a:spLocks noGrp="1"/>
          </p:cNvSpPr>
          <p:nvPr>
            <p:ph idx="1"/>
          </p:nvPr>
        </p:nvSpPr>
        <p:spPr>
          <a:xfrm>
            <a:off x="838200" y="1690688"/>
            <a:ext cx="10834991" cy="4972759"/>
          </a:xfrm>
        </p:spPr>
        <p:txBody>
          <a:bodyPr vert="horz" lIns="91440" tIns="45720" rIns="91440" bIns="45720" rtlCol="0" anchor="t">
            <a:normAutofit fontScale="85000" lnSpcReduction="20000"/>
          </a:bodyPr>
          <a:lstStyle/>
          <a:p>
            <a:r>
              <a:rPr lang="it-IT"/>
              <a:t>La dimensione L delle tegole è un'altra caratteristica che incide fortemente sull'esito del risultato. Scegliere una L molto piccola rispetto all'insieme di tag nel DOM </a:t>
            </a:r>
            <a:r>
              <a:rPr lang="it-IT" err="1"/>
              <a:t>Tree</a:t>
            </a:r>
            <a:r>
              <a:rPr lang="it-IT"/>
              <a:t> di una pagina, risulterebbe problematico nella creazione dei vettori, se il DOM </a:t>
            </a:r>
            <a:r>
              <a:rPr lang="it-IT" err="1"/>
              <a:t>Tree</a:t>
            </a:r>
            <a:r>
              <a:rPr lang="it-IT"/>
              <a:t> della pagina contenesse 500 tag, dividerlo in gruppi di 10, vorrebbe dire avere 50 tegole, ognuna codificata con un solo byte per ogni elemento del vettore, ciò comporterebbe avere uno 0 ad ogni elemento del vettore con un'altissima probabilità (~50% per ogni elemento). </a:t>
            </a:r>
            <a:br>
              <a:rPr lang="it-IT"/>
            </a:br>
            <a:r>
              <a:rPr lang="it-IT"/>
              <a:t>Scegliere una L molto grande, di contro, potrebbe voler dire diversificare troppo una pagina rispetto alle altre della sua stessa categoria, se scegliessimo una L lunga tutto il DOM </a:t>
            </a:r>
            <a:r>
              <a:rPr lang="it-IT" err="1"/>
              <a:t>Tree</a:t>
            </a:r>
            <a:r>
              <a:rPr lang="it-IT"/>
              <a:t>, avremmo una sola tegola a rappresentare la pagina web, risultato che porterebbe ad abbattere la recall.</a:t>
            </a:r>
            <a:br>
              <a:rPr lang="it-IT"/>
            </a:br>
            <a:r>
              <a:rPr lang="it-IT"/>
              <a:t>Si potrebbe scegliere dinamicamente L, in modo da poter dividere il DOM </a:t>
            </a:r>
            <a:r>
              <a:rPr lang="it-IT" err="1"/>
              <a:t>Tree</a:t>
            </a:r>
            <a:r>
              <a:rPr lang="it-IT"/>
              <a:t> in ~10 tegole, ma risulterebbe complicato raggruppare medesime categorie da sorgenti diverse.</a:t>
            </a:r>
            <a:br>
              <a:rPr lang="it-IT"/>
            </a:br>
            <a:r>
              <a:rPr lang="it-IT"/>
              <a:t>Si potrebbe altrimenti prendere una porzione del DOM </a:t>
            </a:r>
            <a:r>
              <a:rPr lang="it-IT" err="1"/>
              <a:t>Tree</a:t>
            </a:r>
            <a:r>
              <a:rPr lang="it-IT"/>
              <a:t> da dividere in ~10 tegole di lunghezza fissa L, ma si corre il rischio di raccogliere solo parti rumorose della pagina web.</a:t>
            </a:r>
            <a:br>
              <a:rPr lang="it-IT"/>
            </a:br>
            <a:endParaRPr lang="it-IT"/>
          </a:p>
          <a:p>
            <a:endParaRPr lang="it-IT"/>
          </a:p>
        </p:txBody>
      </p:sp>
    </p:spTree>
    <p:extLst>
      <p:ext uri="{BB962C8B-B14F-4D97-AF65-F5344CB8AC3E}">
        <p14:creationId xmlns:p14="http://schemas.microsoft.com/office/powerpoint/2010/main" val="2451008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065365-8EC7-4735-90E6-E2DC5DB1C5B7}"/>
              </a:ext>
            </a:extLst>
          </p:cNvPr>
          <p:cNvSpPr>
            <a:spLocks noGrp="1"/>
          </p:cNvSpPr>
          <p:nvPr>
            <p:ph type="title"/>
          </p:nvPr>
        </p:nvSpPr>
        <p:spPr/>
        <p:txBody>
          <a:bodyPr/>
          <a:lstStyle/>
          <a:p>
            <a:r>
              <a:rPr lang="it-IT"/>
              <a:t>Analisi delle Problematiche </a:t>
            </a:r>
          </a:p>
        </p:txBody>
      </p:sp>
      <p:sp>
        <p:nvSpPr>
          <p:cNvPr id="3" name="Segnaposto contenuto 2">
            <a:extLst>
              <a:ext uri="{FF2B5EF4-FFF2-40B4-BE49-F238E27FC236}">
                <a16:creationId xmlns:a16="http://schemas.microsoft.com/office/drawing/2014/main" id="{CA54451B-38C2-460E-80D2-7D4B4740159C}"/>
              </a:ext>
            </a:extLst>
          </p:cNvPr>
          <p:cNvSpPr>
            <a:spLocks noGrp="1"/>
          </p:cNvSpPr>
          <p:nvPr>
            <p:ph idx="1"/>
          </p:nvPr>
        </p:nvSpPr>
        <p:spPr>
          <a:xfrm>
            <a:off x="838200" y="1690688"/>
            <a:ext cx="10834991" cy="4972759"/>
          </a:xfrm>
        </p:spPr>
        <p:txBody>
          <a:bodyPr>
            <a:normAutofit/>
          </a:bodyPr>
          <a:lstStyle/>
          <a:p>
            <a:r>
              <a:rPr lang="it-IT"/>
              <a:t>La cardinalità dei vettori è un altro aspetto da valutare, vettori troppo corti sono poco identificativi, vettori troppo lunghi sono troppo significativi. Modificare questo parametro, prevede anche di valutare come creare i vettori mascherati: gli autori di Vertex </a:t>
            </a:r>
            <a:r>
              <a:rPr lang="it-IT" err="1"/>
              <a:t>clusterizzano</a:t>
            </a:r>
            <a:r>
              <a:rPr lang="it-IT"/>
              <a:t> tra loro vettori di cardinalità 8 che si distanziano tra loro di massimo 2 elementi, </a:t>
            </a:r>
            <a:r>
              <a:rPr lang="it-IT" err="1"/>
              <a:t>mantenedo</a:t>
            </a:r>
            <a:r>
              <a:rPr lang="it-IT"/>
              <a:t> questa distanza e diminuendo la cardinalità si rischia di sovrapporre tra loro pagine anche molto diverse, viceversa aumentando la cardinalità si rischia di differenziare pagine simili tra loro.</a:t>
            </a:r>
          </a:p>
        </p:txBody>
      </p:sp>
    </p:spTree>
    <p:extLst>
      <p:ext uri="{BB962C8B-B14F-4D97-AF65-F5344CB8AC3E}">
        <p14:creationId xmlns:p14="http://schemas.microsoft.com/office/powerpoint/2010/main" val="2573105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065365-8EC7-4735-90E6-E2DC5DB1C5B7}"/>
              </a:ext>
            </a:extLst>
          </p:cNvPr>
          <p:cNvSpPr>
            <a:spLocks noGrp="1"/>
          </p:cNvSpPr>
          <p:nvPr>
            <p:ph type="title"/>
          </p:nvPr>
        </p:nvSpPr>
        <p:spPr/>
        <p:txBody>
          <a:bodyPr/>
          <a:lstStyle/>
          <a:p>
            <a:r>
              <a:rPr lang="it-IT"/>
              <a:t>Analisi delle Problematiche </a:t>
            </a:r>
          </a:p>
        </p:txBody>
      </p:sp>
      <p:sp>
        <p:nvSpPr>
          <p:cNvPr id="3" name="Segnaposto contenuto 2">
            <a:extLst>
              <a:ext uri="{FF2B5EF4-FFF2-40B4-BE49-F238E27FC236}">
                <a16:creationId xmlns:a16="http://schemas.microsoft.com/office/drawing/2014/main" id="{CA54451B-38C2-460E-80D2-7D4B4740159C}"/>
              </a:ext>
            </a:extLst>
          </p:cNvPr>
          <p:cNvSpPr>
            <a:spLocks noGrp="1"/>
          </p:cNvSpPr>
          <p:nvPr>
            <p:ph idx="1"/>
          </p:nvPr>
        </p:nvSpPr>
        <p:spPr>
          <a:xfrm>
            <a:off x="838200" y="1690688"/>
            <a:ext cx="10834991" cy="2900767"/>
          </a:xfrm>
        </p:spPr>
        <p:txBody>
          <a:bodyPr vert="horz" lIns="91440" tIns="45720" rIns="91440" bIns="45720" rtlCol="0" anchor="t">
            <a:normAutofit/>
          </a:bodyPr>
          <a:lstStyle/>
          <a:p>
            <a:r>
              <a:rPr lang="it-IT" dirty="0"/>
              <a:t>Un altro aspetto valutato, è la possibilità di codificare gli elementi dei vettori tramite la scelta di due cifre decimali invece di utilizzare un solo byte. questo permetterebbe di ridurre la quantità di vettori composti da </a:t>
            </a:r>
            <a:r>
              <a:rPr lang="it-IT"/>
              <a:t>tutti zeri nelle pagine con DOM Tree</a:t>
            </a:r>
            <a:r>
              <a:rPr lang="it-IT" dirty="0"/>
              <a:t> molto grandi, però porterebbe </a:t>
            </a:r>
            <a:r>
              <a:rPr lang="it-IT"/>
              <a:t>anche a diversificare tra loro pagine simili con DOM </a:t>
            </a:r>
            <a:r>
              <a:rPr lang="it-IT" err="1"/>
              <a:t>Tree</a:t>
            </a:r>
            <a:r>
              <a:rPr lang="it-IT" dirty="0"/>
              <a:t> più piccoli.</a:t>
            </a:r>
          </a:p>
        </p:txBody>
      </p:sp>
    </p:spTree>
    <p:extLst>
      <p:ext uri="{BB962C8B-B14F-4D97-AF65-F5344CB8AC3E}">
        <p14:creationId xmlns:p14="http://schemas.microsoft.com/office/powerpoint/2010/main" val="4256877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221FF0-A8D3-4B37-91FE-0558302D29CD}"/>
              </a:ext>
            </a:extLst>
          </p:cNvPr>
          <p:cNvSpPr>
            <a:spLocks noGrp="1"/>
          </p:cNvSpPr>
          <p:nvPr>
            <p:ph type="title"/>
          </p:nvPr>
        </p:nvSpPr>
        <p:spPr/>
        <p:txBody>
          <a:bodyPr/>
          <a:lstStyle/>
          <a:p>
            <a:r>
              <a:rPr lang="it-IT"/>
              <a:t>Esperimento 1</a:t>
            </a:r>
          </a:p>
        </p:txBody>
      </p:sp>
      <p:sp>
        <p:nvSpPr>
          <p:cNvPr id="3" name="Segnaposto contenuto 2">
            <a:extLst>
              <a:ext uri="{FF2B5EF4-FFF2-40B4-BE49-F238E27FC236}">
                <a16:creationId xmlns:a16="http://schemas.microsoft.com/office/drawing/2014/main" id="{7BBC1A59-49B4-484A-AA02-A285B47F46DA}"/>
              </a:ext>
            </a:extLst>
          </p:cNvPr>
          <p:cNvSpPr>
            <a:spLocks noGrp="1"/>
          </p:cNvSpPr>
          <p:nvPr>
            <p:ph idx="1"/>
          </p:nvPr>
        </p:nvSpPr>
        <p:spPr/>
        <p:txBody>
          <a:bodyPr vert="horz" lIns="91440" tIns="45720" rIns="91440" bIns="45720" rtlCol="0" anchor="t">
            <a:normAutofit fontScale="92500" lnSpcReduction="20000"/>
          </a:bodyPr>
          <a:lstStyle/>
          <a:p>
            <a:pPr marL="0" indent="0">
              <a:lnSpc>
                <a:spcPct val="100000"/>
              </a:lnSpc>
              <a:spcBef>
                <a:spcPts val="600"/>
              </a:spcBef>
              <a:buNone/>
            </a:pPr>
            <a:r>
              <a:rPr lang="it-IT" sz="2400" b="1">
                <a:cs typeface="Calibri" panose="020F0502020204030204"/>
              </a:rPr>
              <a:t>Per l'esperimento, abbiamo settato:</a:t>
            </a:r>
          </a:p>
          <a:p>
            <a:pPr marL="0" indent="0">
              <a:lnSpc>
                <a:spcPct val="100000"/>
              </a:lnSpc>
              <a:spcBef>
                <a:spcPts val="600"/>
              </a:spcBef>
              <a:buNone/>
            </a:pPr>
            <a:r>
              <a:rPr lang="it-IT" sz="2400">
                <a:cs typeface="Calibri" panose="020F0502020204030204"/>
              </a:rPr>
              <a:t>Sample pages: 57</a:t>
            </a:r>
          </a:p>
          <a:p>
            <a:pPr marL="0" indent="0">
              <a:lnSpc>
                <a:spcPct val="100000"/>
              </a:lnSpc>
              <a:spcBef>
                <a:spcPts val="600"/>
              </a:spcBef>
              <a:buNone/>
            </a:pPr>
            <a:r>
              <a:rPr lang="it-IT" sz="2400">
                <a:cs typeface="Calibri" panose="020F0502020204030204"/>
              </a:rPr>
              <a:t>Vettori di cardinalità: 10</a:t>
            </a:r>
          </a:p>
          <a:p>
            <a:pPr marL="0" indent="0">
              <a:lnSpc>
                <a:spcPct val="100000"/>
              </a:lnSpc>
              <a:spcBef>
                <a:spcPts val="600"/>
              </a:spcBef>
              <a:buNone/>
            </a:pPr>
            <a:r>
              <a:rPr lang="it-IT" sz="2400">
                <a:cs typeface="Calibri" panose="020F0502020204030204"/>
              </a:rPr>
              <a:t>Elem Vettori codificati tramite byte: 1</a:t>
            </a:r>
          </a:p>
          <a:p>
            <a:pPr marL="0" indent="0">
              <a:lnSpc>
                <a:spcPct val="100000"/>
              </a:lnSpc>
              <a:spcBef>
                <a:spcPts val="600"/>
              </a:spcBef>
              <a:buNone/>
            </a:pPr>
            <a:r>
              <a:rPr lang="it-IT" sz="2400">
                <a:cs typeface="Calibri" panose="020F0502020204030204"/>
              </a:rPr>
              <a:t>Numero di tag nelle tegole: 50</a:t>
            </a:r>
          </a:p>
          <a:p>
            <a:pPr marL="0" indent="0">
              <a:lnSpc>
                <a:spcPct val="100000"/>
              </a:lnSpc>
              <a:spcBef>
                <a:spcPts val="600"/>
              </a:spcBef>
              <a:buNone/>
            </a:pPr>
            <a:endParaRPr lang="it-IT" sz="2400">
              <a:cs typeface="Calibri" panose="020F0502020204030204"/>
            </a:endParaRPr>
          </a:p>
          <a:p>
            <a:pPr marL="0" indent="0">
              <a:lnSpc>
                <a:spcPct val="100000"/>
              </a:lnSpc>
              <a:spcBef>
                <a:spcPts val="600"/>
              </a:spcBef>
              <a:buNone/>
            </a:pPr>
            <a:r>
              <a:rPr lang="it-IT" sz="2400" b="1">
                <a:cs typeface="Calibri" panose="020F0502020204030204"/>
              </a:rPr>
              <a:t>Risultati:</a:t>
            </a:r>
          </a:p>
          <a:p>
            <a:pPr marL="0" indent="0">
              <a:lnSpc>
                <a:spcPct val="100000"/>
              </a:lnSpc>
              <a:spcBef>
                <a:spcPts val="600"/>
              </a:spcBef>
              <a:buNone/>
            </a:pPr>
            <a:r>
              <a:rPr lang="it-IT" sz="2400">
                <a:cs typeface="Calibri" panose="020F0502020204030204"/>
              </a:rPr>
              <a:t>Pagine non assegnate: 321</a:t>
            </a:r>
          </a:p>
          <a:p>
            <a:pPr marL="0" indent="0">
              <a:lnSpc>
                <a:spcPct val="100000"/>
              </a:lnSpc>
              <a:spcBef>
                <a:spcPts val="600"/>
              </a:spcBef>
              <a:buNone/>
            </a:pPr>
            <a:r>
              <a:rPr lang="it-IT" sz="2400">
                <a:cs typeface="Calibri" panose="020F0502020204030204"/>
              </a:rPr>
              <a:t>Recall = ~84%</a:t>
            </a:r>
          </a:p>
          <a:p>
            <a:pPr marL="0" indent="0">
              <a:lnSpc>
                <a:spcPct val="100000"/>
              </a:lnSpc>
              <a:spcBef>
                <a:spcPts val="600"/>
              </a:spcBef>
              <a:buNone/>
            </a:pPr>
            <a:r>
              <a:rPr lang="it-IT" sz="2400">
                <a:cs typeface="Calibri" panose="020F0502020204030204"/>
              </a:rPr>
              <a:t>Precision = ~75%</a:t>
            </a:r>
          </a:p>
          <a:p>
            <a:pPr marL="0" indent="0">
              <a:lnSpc>
                <a:spcPct val="100000"/>
              </a:lnSpc>
              <a:buNone/>
            </a:pPr>
            <a:r>
              <a:rPr lang="it-IT" sz="2400">
                <a:cs typeface="Calibri" panose="020F0502020204030204"/>
              </a:rPr>
              <a:t>F-</a:t>
            </a:r>
            <a:r>
              <a:rPr lang="it-IT" sz="2400" err="1">
                <a:cs typeface="Calibri" panose="020F0502020204030204"/>
              </a:rPr>
              <a:t>Measure</a:t>
            </a:r>
            <a:r>
              <a:rPr lang="it-IT" sz="2400">
                <a:cs typeface="Calibri" panose="020F0502020204030204"/>
              </a:rPr>
              <a:t> = ~80%</a:t>
            </a:r>
          </a:p>
          <a:p>
            <a:pPr marL="0" indent="0">
              <a:lnSpc>
                <a:spcPct val="100000"/>
              </a:lnSpc>
              <a:buNone/>
            </a:pPr>
            <a:r>
              <a:rPr lang="it-IT" sz="2400">
                <a:cs typeface="Calibri" panose="020F0502020204030204"/>
              </a:rPr>
              <a:t>Tempo in secondi = ~62</a:t>
            </a:r>
          </a:p>
        </p:txBody>
      </p:sp>
      <p:pic>
        <p:nvPicPr>
          <p:cNvPr id="6" name="Immagine 6" descr="Immagine che contiene testo&#10;&#10;Descrizione generata automaticamente">
            <a:extLst>
              <a:ext uri="{FF2B5EF4-FFF2-40B4-BE49-F238E27FC236}">
                <a16:creationId xmlns:a16="http://schemas.microsoft.com/office/drawing/2014/main" id="{507703B5-7362-4B30-A775-C176B25A2AD0}"/>
              </a:ext>
            </a:extLst>
          </p:cNvPr>
          <p:cNvPicPr>
            <a:picLocks noChangeAspect="1"/>
          </p:cNvPicPr>
          <p:nvPr/>
        </p:nvPicPr>
        <p:blipFill rotWithShape="1">
          <a:blip r:embed="rId2"/>
          <a:srcRect t="61620" r="60602" b="5330"/>
          <a:stretch/>
        </p:blipFill>
        <p:spPr>
          <a:xfrm>
            <a:off x="5450114" y="2343376"/>
            <a:ext cx="6095048" cy="2888824"/>
          </a:xfrm>
          <a:prstGeom prst="rect">
            <a:avLst/>
          </a:prstGeom>
        </p:spPr>
      </p:pic>
    </p:spTree>
    <p:extLst>
      <p:ext uri="{BB962C8B-B14F-4D97-AF65-F5344CB8AC3E}">
        <p14:creationId xmlns:p14="http://schemas.microsoft.com/office/powerpoint/2010/main" val="4090875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BEC8F0-2F3F-4995-8AD6-35B323F776BC}"/>
              </a:ext>
            </a:extLst>
          </p:cNvPr>
          <p:cNvSpPr>
            <a:spLocks noGrp="1"/>
          </p:cNvSpPr>
          <p:nvPr>
            <p:ph type="title"/>
          </p:nvPr>
        </p:nvSpPr>
        <p:spPr/>
        <p:txBody>
          <a:bodyPr/>
          <a:lstStyle/>
          <a:p>
            <a:r>
              <a:rPr lang="it-IT">
                <a:cs typeface="Calibri Light"/>
              </a:rPr>
              <a:t>Valutazioni esperimento 1</a:t>
            </a:r>
            <a:endParaRPr lang="it-IT"/>
          </a:p>
        </p:txBody>
      </p:sp>
      <p:sp>
        <p:nvSpPr>
          <p:cNvPr id="3" name="Segnaposto contenuto 2">
            <a:extLst>
              <a:ext uri="{FF2B5EF4-FFF2-40B4-BE49-F238E27FC236}">
                <a16:creationId xmlns:a16="http://schemas.microsoft.com/office/drawing/2014/main" id="{50F2AC9D-2364-4C38-8DFC-073C3AEDCBEA}"/>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it-IT" sz="2400">
                <a:cs typeface="Calibri"/>
              </a:rPr>
              <a:t>Il primo esperimento (non riportato), è stato fatto con gli stessi parametri di Vertex, ma Precision, Recall e F-</a:t>
            </a:r>
            <a:r>
              <a:rPr lang="it-IT" sz="2400" err="1">
                <a:cs typeface="Calibri"/>
              </a:rPr>
              <a:t>Measure</a:t>
            </a:r>
            <a:r>
              <a:rPr lang="it-IT" sz="2400">
                <a:cs typeface="Calibri"/>
              </a:rPr>
              <a:t> sono risultate intorno al 16%, questo è dovuto al fatto che oltre la metà dei vettori erano composti da soli zero, probabilmente a causa delle pagine nel dataset, aventi in buona parte grandi DOM </a:t>
            </a:r>
            <a:r>
              <a:rPr lang="it-IT" sz="2400" err="1">
                <a:cs typeface="Calibri"/>
              </a:rPr>
              <a:t>Tree</a:t>
            </a:r>
            <a:r>
              <a:rPr lang="it-IT" sz="2400">
                <a:cs typeface="Calibri"/>
              </a:rPr>
              <a:t>. </a:t>
            </a:r>
            <a:endParaRPr lang="it-IT">
              <a:cs typeface="Calibri"/>
            </a:endParaRPr>
          </a:p>
          <a:p>
            <a:pPr marL="0" indent="0">
              <a:buNone/>
            </a:pPr>
            <a:r>
              <a:rPr lang="it-IT" sz="2400">
                <a:cs typeface="Calibri"/>
              </a:rPr>
              <a:t>Per questo esperimento:</a:t>
            </a:r>
          </a:p>
          <a:p>
            <a:pPr marL="0" indent="0">
              <a:buNone/>
            </a:pPr>
            <a:r>
              <a:rPr lang="it-IT" sz="2400">
                <a:cs typeface="Calibri"/>
              </a:rPr>
              <a:t>Abbiamo dovuto utilizzare dimensioni delle tegole 5 volte più grandi di vertex, per avere dei vettori distinti.</a:t>
            </a:r>
          </a:p>
          <a:p>
            <a:pPr marL="0" indent="0">
              <a:buNone/>
            </a:pPr>
            <a:r>
              <a:rPr lang="it-IT" sz="2400">
                <a:cs typeface="Calibri"/>
              </a:rPr>
              <a:t>Abbiamo anche optato per vettori di cardinalità 10, per cercare di ridurre la sovrapposizione di pagine di categorie distinte</a:t>
            </a:r>
          </a:p>
          <a:p>
            <a:pPr marL="0" indent="0">
              <a:buNone/>
            </a:pPr>
            <a:r>
              <a:rPr lang="it-IT" sz="2400">
                <a:cs typeface="Calibri"/>
              </a:rPr>
              <a:t>Per le sample pages abbiamo provato a prenderne una ogni 50 nel dataset, sarebbero dovute essere 60, ma ne abbiamo perse 3, questo vuol dire che per ognuna di esse, l'algoritmo non ha trovato un vettore diverso da quelli selezionati, sull'intero gruppo di 50.</a:t>
            </a:r>
          </a:p>
          <a:p>
            <a:pPr marL="0" indent="0">
              <a:buNone/>
            </a:pPr>
            <a:r>
              <a:rPr lang="it-IT" sz="2400">
                <a:cs typeface="Calibri"/>
              </a:rPr>
              <a:t>Resta alto il numero di elementi persi.</a:t>
            </a:r>
          </a:p>
        </p:txBody>
      </p:sp>
    </p:spTree>
    <p:extLst>
      <p:ext uri="{BB962C8B-B14F-4D97-AF65-F5344CB8AC3E}">
        <p14:creationId xmlns:p14="http://schemas.microsoft.com/office/powerpoint/2010/main" val="2706414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35C8DD-F667-47A0-8EA6-629CC7B0ABD2}"/>
              </a:ext>
            </a:extLst>
          </p:cNvPr>
          <p:cNvSpPr>
            <a:spLocks noGrp="1"/>
          </p:cNvSpPr>
          <p:nvPr>
            <p:ph type="title"/>
          </p:nvPr>
        </p:nvSpPr>
        <p:spPr/>
        <p:txBody>
          <a:bodyPr/>
          <a:lstStyle/>
          <a:p>
            <a:r>
              <a:rPr lang="it-IT"/>
              <a:t>Vertex</a:t>
            </a:r>
          </a:p>
        </p:txBody>
      </p:sp>
      <p:sp>
        <p:nvSpPr>
          <p:cNvPr id="3" name="Segnaposto contenuto 2">
            <a:extLst>
              <a:ext uri="{FF2B5EF4-FFF2-40B4-BE49-F238E27FC236}">
                <a16:creationId xmlns:a16="http://schemas.microsoft.com/office/drawing/2014/main" id="{F6B544D2-C721-4828-880B-237E3374946D}"/>
              </a:ext>
            </a:extLst>
          </p:cNvPr>
          <p:cNvSpPr>
            <a:spLocks noGrp="1"/>
          </p:cNvSpPr>
          <p:nvPr>
            <p:ph idx="1"/>
          </p:nvPr>
        </p:nvSpPr>
        <p:spPr>
          <a:xfrm>
            <a:off x="838200" y="1959113"/>
            <a:ext cx="10515600" cy="4351338"/>
          </a:xfrm>
        </p:spPr>
        <p:txBody>
          <a:bodyPr vert="horz" lIns="91440" tIns="45720" rIns="91440" bIns="45720" rtlCol="0" anchor="t">
            <a:normAutofit/>
          </a:bodyPr>
          <a:lstStyle/>
          <a:p>
            <a:r>
              <a:rPr lang="it-IT" sz="2400"/>
              <a:t>Le estrazioni di record di informazioni hanno numerose applicazioni, come ad esempio la qualità della ricerca dei risultati, in base ad una determinata features. </a:t>
            </a:r>
          </a:p>
        </p:txBody>
      </p:sp>
      <p:pic>
        <p:nvPicPr>
          <p:cNvPr id="4" name="Immagine 3">
            <a:extLst>
              <a:ext uri="{FF2B5EF4-FFF2-40B4-BE49-F238E27FC236}">
                <a16:creationId xmlns:a16="http://schemas.microsoft.com/office/drawing/2014/main" id="{44B69431-8C3C-4826-9854-47CAD0D52982}"/>
              </a:ext>
            </a:extLst>
          </p:cNvPr>
          <p:cNvPicPr>
            <a:picLocks noChangeAspect="1"/>
          </p:cNvPicPr>
          <p:nvPr/>
        </p:nvPicPr>
        <p:blipFill>
          <a:blip r:embed="rId2"/>
          <a:stretch>
            <a:fillRect/>
          </a:stretch>
        </p:blipFill>
        <p:spPr>
          <a:xfrm>
            <a:off x="1099291" y="3360996"/>
            <a:ext cx="8424153" cy="695325"/>
          </a:xfrm>
          <a:prstGeom prst="rect">
            <a:avLst/>
          </a:prstGeom>
        </p:spPr>
      </p:pic>
      <p:graphicFrame>
        <p:nvGraphicFramePr>
          <p:cNvPr id="8" name="Tabella 8">
            <a:extLst>
              <a:ext uri="{FF2B5EF4-FFF2-40B4-BE49-F238E27FC236}">
                <a16:creationId xmlns:a16="http://schemas.microsoft.com/office/drawing/2014/main" id="{DCFE6B3D-A3B1-42A0-B6DB-BDED65C0A8E8}"/>
              </a:ext>
            </a:extLst>
          </p:cNvPr>
          <p:cNvGraphicFramePr>
            <a:graphicFrameLocks noGrp="1"/>
          </p:cNvGraphicFramePr>
          <p:nvPr>
            <p:extLst>
              <p:ext uri="{D42A27DB-BD31-4B8C-83A1-F6EECF244321}">
                <p14:modId xmlns:p14="http://schemas.microsoft.com/office/powerpoint/2010/main" val="949281791"/>
              </p:ext>
            </p:extLst>
          </p:nvPr>
        </p:nvGraphicFramePr>
        <p:xfrm>
          <a:off x="2037404" y="5327908"/>
          <a:ext cx="8117192" cy="1204377"/>
        </p:xfrm>
        <a:graphic>
          <a:graphicData uri="http://schemas.openxmlformats.org/drawingml/2006/table">
            <a:tbl>
              <a:tblPr firstRow="1" bandRow="1">
                <a:tableStyleId>{5C22544A-7EE6-4342-B048-85BDC9FD1C3A}</a:tableStyleId>
              </a:tblPr>
              <a:tblGrid>
                <a:gridCol w="2029298">
                  <a:extLst>
                    <a:ext uri="{9D8B030D-6E8A-4147-A177-3AD203B41FA5}">
                      <a16:colId xmlns:a16="http://schemas.microsoft.com/office/drawing/2014/main" val="3257590378"/>
                    </a:ext>
                  </a:extLst>
                </a:gridCol>
                <a:gridCol w="2029298">
                  <a:extLst>
                    <a:ext uri="{9D8B030D-6E8A-4147-A177-3AD203B41FA5}">
                      <a16:colId xmlns:a16="http://schemas.microsoft.com/office/drawing/2014/main" val="1065676317"/>
                    </a:ext>
                  </a:extLst>
                </a:gridCol>
                <a:gridCol w="2029298">
                  <a:extLst>
                    <a:ext uri="{9D8B030D-6E8A-4147-A177-3AD203B41FA5}">
                      <a16:colId xmlns:a16="http://schemas.microsoft.com/office/drawing/2014/main" val="809094927"/>
                    </a:ext>
                  </a:extLst>
                </a:gridCol>
                <a:gridCol w="2029298">
                  <a:extLst>
                    <a:ext uri="{9D8B030D-6E8A-4147-A177-3AD203B41FA5}">
                      <a16:colId xmlns:a16="http://schemas.microsoft.com/office/drawing/2014/main" val="3586755862"/>
                    </a:ext>
                  </a:extLst>
                </a:gridCol>
              </a:tblGrid>
              <a:tr h="401459">
                <a:tc>
                  <a:txBody>
                    <a:bodyPr/>
                    <a:lstStyle/>
                    <a:p>
                      <a:r>
                        <a:rPr lang="it-IT" sz="1500"/>
                        <a:t>NOME</a:t>
                      </a:r>
                    </a:p>
                  </a:txBody>
                  <a:tcPr marT="37785" marB="37785">
                    <a:solidFill>
                      <a:schemeClr val="bg2">
                        <a:lumMod val="50000"/>
                      </a:schemeClr>
                    </a:solidFill>
                  </a:tcPr>
                </a:tc>
                <a:tc>
                  <a:txBody>
                    <a:bodyPr/>
                    <a:lstStyle/>
                    <a:p>
                      <a:r>
                        <a:rPr lang="it-IT" sz="1500"/>
                        <a:t>CATEGORIA</a:t>
                      </a:r>
                    </a:p>
                  </a:txBody>
                  <a:tcPr marT="37785" marB="37785">
                    <a:solidFill>
                      <a:schemeClr val="bg2">
                        <a:lumMod val="50000"/>
                      </a:schemeClr>
                    </a:solidFill>
                  </a:tcPr>
                </a:tc>
                <a:tc>
                  <a:txBody>
                    <a:bodyPr/>
                    <a:lstStyle/>
                    <a:p>
                      <a:r>
                        <a:rPr lang="it-IT" sz="1500"/>
                        <a:t>INDIRIZZO</a:t>
                      </a:r>
                    </a:p>
                  </a:txBody>
                  <a:tcPr marT="37785" marB="37785">
                    <a:solidFill>
                      <a:schemeClr val="bg2">
                        <a:lumMod val="50000"/>
                      </a:schemeClr>
                    </a:solidFill>
                  </a:tcPr>
                </a:tc>
                <a:tc>
                  <a:txBody>
                    <a:bodyPr/>
                    <a:lstStyle/>
                    <a:p>
                      <a:r>
                        <a:rPr lang="it-IT" sz="1500"/>
                        <a:t>VALUTAZIONE</a:t>
                      </a:r>
                    </a:p>
                  </a:txBody>
                  <a:tcPr marT="37785" marB="37785">
                    <a:solidFill>
                      <a:schemeClr val="bg2">
                        <a:lumMod val="50000"/>
                      </a:schemeClr>
                    </a:solidFill>
                  </a:tcPr>
                </a:tc>
                <a:extLst>
                  <a:ext uri="{0D108BD9-81ED-4DB2-BD59-A6C34878D82A}">
                    <a16:rowId xmlns:a16="http://schemas.microsoft.com/office/drawing/2014/main" val="2956337705"/>
                  </a:ext>
                </a:extLst>
              </a:tr>
              <a:tr h="4014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500" b="1">
                          <a:solidFill>
                            <a:srgbClr val="FF0000"/>
                          </a:solidFill>
                        </a:rPr>
                        <a:t>Riu </a:t>
                      </a:r>
                      <a:r>
                        <a:rPr lang="it-IT" sz="1500" b="1" err="1">
                          <a:solidFill>
                            <a:srgbClr val="FF0000"/>
                          </a:solidFill>
                        </a:rPr>
                        <a:t>Plaza</a:t>
                      </a:r>
                      <a:r>
                        <a:rPr lang="it-IT" sz="1500" b="1">
                          <a:solidFill>
                            <a:srgbClr val="FF0000"/>
                          </a:solidFill>
                        </a:rPr>
                        <a:t> </a:t>
                      </a:r>
                      <a:r>
                        <a:rPr lang="it-IT" sz="1500" b="1" err="1">
                          <a:solidFill>
                            <a:srgbClr val="FF0000"/>
                          </a:solidFill>
                        </a:rPr>
                        <a:t>España</a:t>
                      </a:r>
                      <a:endParaRPr lang="it-IT" sz="1500" b="1">
                        <a:solidFill>
                          <a:srgbClr val="FF0000"/>
                        </a:solidFill>
                      </a:endParaRPr>
                    </a:p>
                  </a:txBody>
                  <a:tcPr marT="37785" marB="37785">
                    <a:solidFill>
                      <a:schemeClr val="bg2">
                        <a:lumMod val="90000"/>
                      </a:schemeClr>
                    </a:solidFill>
                  </a:tcPr>
                </a:tc>
                <a:tc>
                  <a:txBody>
                    <a:bodyPr/>
                    <a:lstStyle/>
                    <a:p>
                      <a:r>
                        <a:rPr lang="it-IT" sz="1500" b="1">
                          <a:solidFill>
                            <a:srgbClr val="FF0000"/>
                          </a:solidFill>
                        </a:rPr>
                        <a:t>Hotel</a:t>
                      </a:r>
                      <a:r>
                        <a:rPr lang="it-IT" sz="1500"/>
                        <a:t> </a:t>
                      </a:r>
                    </a:p>
                  </a:txBody>
                  <a:tcPr marT="37785" marB="37785">
                    <a:solidFill>
                      <a:schemeClr val="bg2">
                        <a:lumMod val="90000"/>
                      </a:schemeClr>
                    </a:solidFill>
                  </a:tcPr>
                </a:tc>
                <a:tc>
                  <a:txBody>
                    <a:bodyPr/>
                    <a:lstStyle/>
                    <a:p>
                      <a:r>
                        <a:rPr lang="it-IT" sz="1500" b="1" err="1">
                          <a:solidFill>
                            <a:srgbClr val="FF0000"/>
                          </a:solidFill>
                        </a:rPr>
                        <a:t>Vìa</a:t>
                      </a:r>
                      <a:r>
                        <a:rPr lang="it-IT" sz="1500" b="1">
                          <a:solidFill>
                            <a:srgbClr val="FF0000"/>
                          </a:solidFill>
                        </a:rPr>
                        <a:t> Calle Gran, 84…</a:t>
                      </a:r>
                    </a:p>
                  </a:txBody>
                  <a:tcPr marT="37785" marB="37785">
                    <a:solidFill>
                      <a:schemeClr val="bg2">
                        <a:lumMod val="90000"/>
                      </a:schemeClr>
                    </a:solidFill>
                  </a:tcPr>
                </a:tc>
                <a:tc>
                  <a:txBody>
                    <a:bodyPr/>
                    <a:lstStyle/>
                    <a:p>
                      <a:r>
                        <a:rPr lang="it-IT" sz="1500" b="1">
                          <a:solidFill>
                            <a:srgbClr val="FF0000"/>
                          </a:solidFill>
                        </a:rPr>
                        <a:t>8,9</a:t>
                      </a:r>
                    </a:p>
                  </a:txBody>
                  <a:tcPr marT="37785" marB="37785">
                    <a:solidFill>
                      <a:schemeClr val="bg2">
                        <a:lumMod val="90000"/>
                      </a:schemeClr>
                    </a:solidFill>
                  </a:tcPr>
                </a:tc>
                <a:extLst>
                  <a:ext uri="{0D108BD9-81ED-4DB2-BD59-A6C34878D82A}">
                    <a16:rowId xmlns:a16="http://schemas.microsoft.com/office/drawing/2014/main" val="4078649259"/>
                  </a:ext>
                </a:extLst>
              </a:tr>
              <a:tr h="401459">
                <a:tc>
                  <a:txBody>
                    <a:bodyPr/>
                    <a:lstStyle/>
                    <a:p>
                      <a:r>
                        <a:rPr lang="it-IT" sz="1500" b="1">
                          <a:solidFill>
                            <a:srgbClr val="002060"/>
                          </a:solidFill>
                        </a:rPr>
                        <a:t>Hotel Jardin </a:t>
                      </a:r>
                      <a:r>
                        <a:rPr lang="it-IT" sz="1500" b="1" err="1">
                          <a:solidFill>
                            <a:srgbClr val="002060"/>
                          </a:solidFill>
                        </a:rPr>
                        <a:t>Tropical</a:t>
                      </a:r>
                      <a:endParaRPr lang="it-IT" sz="1500" b="1">
                        <a:solidFill>
                          <a:srgbClr val="002060"/>
                        </a:solidFill>
                      </a:endParaRPr>
                    </a:p>
                  </a:txBody>
                  <a:tcPr marT="37785" marB="37785">
                    <a:solidFill>
                      <a:schemeClr val="bg2">
                        <a:lumMod val="90000"/>
                      </a:schemeClr>
                    </a:solidFill>
                  </a:tcPr>
                </a:tc>
                <a:tc>
                  <a:txBody>
                    <a:bodyPr/>
                    <a:lstStyle/>
                    <a:p>
                      <a:r>
                        <a:rPr lang="it-IT" sz="1500" b="1">
                          <a:solidFill>
                            <a:srgbClr val="002060"/>
                          </a:solidFill>
                        </a:rPr>
                        <a:t>Hotel</a:t>
                      </a:r>
                    </a:p>
                  </a:txBody>
                  <a:tcPr marT="37785" marB="37785">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500" b="1">
                          <a:solidFill>
                            <a:srgbClr val="002060"/>
                          </a:solidFill>
                        </a:rPr>
                        <a:t>Gran</a:t>
                      </a:r>
                      <a:r>
                        <a:rPr lang="it-IT" sz="1500">
                          <a:solidFill>
                            <a:srgbClr val="002060"/>
                          </a:solidFill>
                        </a:rPr>
                        <a:t> </a:t>
                      </a:r>
                      <a:r>
                        <a:rPr lang="it-IT" sz="1500" b="1" err="1">
                          <a:solidFill>
                            <a:srgbClr val="002060"/>
                          </a:solidFill>
                        </a:rPr>
                        <a:t>Bretaña</a:t>
                      </a:r>
                      <a:r>
                        <a:rPr lang="it-IT" sz="1500">
                          <a:solidFill>
                            <a:srgbClr val="002060"/>
                          </a:solidFill>
                        </a:rPr>
                        <a:t>…</a:t>
                      </a:r>
                    </a:p>
                  </a:txBody>
                  <a:tcPr marT="37785" marB="37785">
                    <a:solidFill>
                      <a:schemeClr val="bg2">
                        <a:lumMod val="90000"/>
                      </a:schemeClr>
                    </a:solidFill>
                  </a:tcPr>
                </a:tc>
                <a:tc>
                  <a:txBody>
                    <a:bodyPr/>
                    <a:lstStyle/>
                    <a:p>
                      <a:r>
                        <a:rPr lang="it-IT" sz="1500" b="1">
                          <a:solidFill>
                            <a:srgbClr val="002060"/>
                          </a:solidFill>
                        </a:rPr>
                        <a:t>8,8</a:t>
                      </a:r>
                    </a:p>
                  </a:txBody>
                  <a:tcPr marT="37785" marB="37785">
                    <a:solidFill>
                      <a:schemeClr val="bg2">
                        <a:lumMod val="90000"/>
                      </a:schemeClr>
                    </a:solidFill>
                  </a:tcPr>
                </a:tc>
                <a:extLst>
                  <a:ext uri="{0D108BD9-81ED-4DB2-BD59-A6C34878D82A}">
                    <a16:rowId xmlns:a16="http://schemas.microsoft.com/office/drawing/2014/main" val="3726193140"/>
                  </a:ext>
                </a:extLst>
              </a:tr>
            </a:tbl>
          </a:graphicData>
        </a:graphic>
      </p:graphicFrame>
      <p:pic>
        <p:nvPicPr>
          <p:cNvPr id="9" name="Immagine 8">
            <a:extLst>
              <a:ext uri="{FF2B5EF4-FFF2-40B4-BE49-F238E27FC236}">
                <a16:creationId xmlns:a16="http://schemas.microsoft.com/office/drawing/2014/main" id="{4703DC44-A9D0-4857-8B56-025FE42EDF18}"/>
              </a:ext>
            </a:extLst>
          </p:cNvPr>
          <p:cNvPicPr>
            <a:picLocks noChangeAspect="1"/>
          </p:cNvPicPr>
          <p:nvPr/>
        </p:nvPicPr>
        <p:blipFill rotWithShape="1">
          <a:blip r:embed="rId3"/>
          <a:srcRect l="37534" t="-3111" b="1"/>
          <a:stretch/>
        </p:blipFill>
        <p:spPr>
          <a:xfrm>
            <a:off x="9523444" y="3360996"/>
            <a:ext cx="1895562" cy="695326"/>
          </a:xfrm>
          <a:prstGeom prst="rect">
            <a:avLst/>
          </a:prstGeom>
        </p:spPr>
      </p:pic>
      <p:pic>
        <p:nvPicPr>
          <p:cNvPr id="10" name="Immagine 9">
            <a:extLst>
              <a:ext uri="{FF2B5EF4-FFF2-40B4-BE49-F238E27FC236}">
                <a16:creationId xmlns:a16="http://schemas.microsoft.com/office/drawing/2014/main" id="{E2D17BDA-1469-42B7-ACA7-13556B34F739}"/>
              </a:ext>
            </a:extLst>
          </p:cNvPr>
          <p:cNvPicPr>
            <a:picLocks noChangeAspect="1"/>
          </p:cNvPicPr>
          <p:nvPr/>
        </p:nvPicPr>
        <p:blipFill>
          <a:blip r:embed="rId4"/>
          <a:stretch>
            <a:fillRect/>
          </a:stretch>
        </p:blipFill>
        <p:spPr>
          <a:xfrm>
            <a:off x="1434693" y="4210446"/>
            <a:ext cx="7753350" cy="847725"/>
          </a:xfrm>
          <a:prstGeom prst="rect">
            <a:avLst/>
          </a:prstGeom>
        </p:spPr>
      </p:pic>
      <p:pic>
        <p:nvPicPr>
          <p:cNvPr id="11" name="Immagine 10">
            <a:extLst>
              <a:ext uri="{FF2B5EF4-FFF2-40B4-BE49-F238E27FC236}">
                <a16:creationId xmlns:a16="http://schemas.microsoft.com/office/drawing/2014/main" id="{AC2F91F6-1126-4756-A584-117B7D6DAFFD}"/>
              </a:ext>
            </a:extLst>
          </p:cNvPr>
          <p:cNvPicPr>
            <a:picLocks noChangeAspect="1"/>
          </p:cNvPicPr>
          <p:nvPr/>
        </p:nvPicPr>
        <p:blipFill rotWithShape="1">
          <a:blip r:embed="rId5"/>
          <a:srcRect l="37346" t="2329" b="1"/>
          <a:stretch/>
        </p:blipFill>
        <p:spPr>
          <a:xfrm>
            <a:off x="9188043" y="4286647"/>
            <a:ext cx="2007164" cy="695325"/>
          </a:xfrm>
          <a:prstGeom prst="rect">
            <a:avLst/>
          </a:prstGeom>
        </p:spPr>
      </p:pic>
      <p:sp>
        <p:nvSpPr>
          <p:cNvPr id="12" name="Rettangolo 11">
            <a:extLst>
              <a:ext uri="{FF2B5EF4-FFF2-40B4-BE49-F238E27FC236}">
                <a16:creationId xmlns:a16="http://schemas.microsoft.com/office/drawing/2014/main" id="{8965EC84-B94B-4E6D-ADD5-595CE6E24714}"/>
              </a:ext>
            </a:extLst>
          </p:cNvPr>
          <p:cNvSpPr/>
          <p:nvPr/>
        </p:nvSpPr>
        <p:spPr>
          <a:xfrm>
            <a:off x="1034084" y="3360995"/>
            <a:ext cx="2432129" cy="2966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5F0AA3F8-A1DF-45BA-8B28-A5B64F59BD18}"/>
              </a:ext>
            </a:extLst>
          </p:cNvPr>
          <p:cNvSpPr/>
          <p:nvPr/>
        </p:nvSpPr>
        <p:spPr>
          <a:xfrm>
            <a:off x="1099292" y="3657600"/>
            <a:ext cx="3695992" cy="2966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8D0BC3F5-13BC-445E-98FF-725F92DB8177}"/>
              </a:ext>
            </a:extLst>
          </p:cNvPr>
          <p:cNvSpPr/>
          <p:nvPr/>
        </p:nvSpPr>
        <p:spPr>
          <a:xfrm>
            <a:off x="10770781" y="3429000"/>
            <a:ext cx="648225" cy="6273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a:extLst>
              <a:ext uri="{FF2B5EF4-FFF2-40B4-BE49-F238E27FC236}">
                <a16:creationId xmlns:a16="http://schemas.microsoft.com/office/drawing/2014/main" id="{D19433D2-F697-449B-A2F6-7BE881382B5E}"/>
              </a:ext>
            </a:extLst>
          </p:cNvPr>
          <p:cNvSpPr/>
          <p:nvPr/>
        </p:nvSpPr>
        <p:spPr>
          <a:xfrm>
            <a:off x="1369487" y="4216995"/>
            <a:ext cx="2702783" cy="296605"/>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a:extLst>
              <a:ext uri="{FF2B5EF4-FFF2-40B4-BE49-F238E27FC236}">
                <a16:creationId xmlns:a16="http://schemas.microsoft.com/office/drawing/2014/main" id="{E45F8CE7-A4EA-4560-A565-DA1035FBF81A}"/>
              </a:ext>
            </a:extLst>
          </p:cNvPr>
          <p:cNvSpPr/>
          <p:nvPr/>
        </p:nvSpPr>
        <p:spPr>
          <a:xfrm>
            <a:off x="1276100" y="4801597"/>
            <a:ext cx="2702783" cy="296605"/>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AF2D4292-4284-480F-A0F8-6389EEBD5D81}"/>
              </a:ext>
            </a:extLst>
          </p:cNvPr>
          <p:cNvSpPr/>
          <p:nvPr/>
        </p:nvSpPr>
        <p:spPr>
          <a:xfrm>
            <a:off x="10536864" y="4369981"/>
            <a:ext cx="658343" cy="611991"/>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569308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7789E5-1E37-4AFE-9470-E09B0EC8AA37}"/>
              </a:ext>
            </a:extLst>
          </p:cNvPr>
          <p:cNvSpPr>
            <a:spLocks noGrp="1"/>
          </p:cNvSpPr>
          <p:nvPr>
            <p:ph type="title"/>
          </p:nvPr>
        </p:nvSpPr>
        <p:spPr/>
        <p:txBody>
          <a:bodyPr/>
          <a:lstStyle/>
          <a:p>
            <a:r>
              <a:rPr lang="it-IT">
                <a:cs typeface="Calibri Light"/>
              </a:rPr>
              <a:t>Esperimento 2</a:t>
            </a:r>
            <a:endParaRPr lang="it-IT"/>
          </a:p>
        </p:txBody>
      </p:sp>
      <p:pic>
        <p:nvPicPr>
          <p:cNvPr id="4" name="Immagine 4" descr="Immagine che contiene testo&#10;&#10;Descrizione generata automaticamente">
            <a:extLst>
              <a:ext uri="{FF2B5EF4-FFF2-40B4-BE49-F238E27FC236}">
                <a16:creationId xmlns:a16="http://schemas.microsoft.com/office/drawing/2014/main" id="{5E8F5F94-7A70-4BC2-BA42-E165CF377101}"/>
              </a:ext>
            </a:extLst>
          </p:cNvPr>
          <p:cNvPicPr>
            <a:picLocks noGrp="1" noChangeAspect="1"/>
          </p:cNvPicPr>
          <p:nvPr>
            <p:ph idx="1"/>
          </p:nvPr>
        </p:nvPicPr>
        <p:blipFill rotWithShape="1">
          <a:blip r:embed="rId2"/>
          <a:srcRect t="72778" r="72457" b="3889"/>
          <a:stretch/>
        </p:blipFill>
        <p:spPr>
          <a:xfrm>
            <a:off x="6133016" y="2309435"/>
            <a:ext cx="5445791" cy="2575606"/>
          </a:xfrm>
        </p:spPr>
      </p:pic>
      <p:sp>
        <p:nvSpPr>
          <p:cNvPr id="5" name="CasellaDiTesto 4">
            <a:extLst>
              <a:ext uri="{FF2B5EF4-FFF2-40B4-BE49-F238E27FC236}">
                <a16:creationId xmlns:a16="http://schemas.microsoft.com/office/drawing/2014/main" id="{3E13FD99-71EE-4CA2-9FD0-87AFED7CEFE6}"/>
              </a:ext>
            </a:extLst>
          </p:cNvPr>
          <p:cNvSpPr txBox="1"/>
          <p:nvPr/>
        </p:nvSpPr>
        <p:spPr>
          <a:xfrm>
            <a:off x="261257" y="1410305"/>
            <a:ext cx="5779104"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800" b="1">
                <a:cs typeface="Segoe UI"/>
              </a:rPr>
              <a:t>Per l'esperimento, abbiamo settato:</a:t>
            </a:r>
            <a:r>
              <a:rPr lang="it-IT" sz="2800">
                <a:cs typeface="Segoe UI"/>
              </a:rPr>
              <a:t>​</a:t>
            </a:r>
          </a:p>
          <a:p>
            <a:r>
              <a:rPr lang="it-IT" sz="2800">
                <a:cs typeface="Segoe UI"/>
              </a:rPr>
              <a:t>Sample pages: 59</a:t>
            </a:r>
            <a:endParaRPr lang="en-US" sz="2800">
              <a:cs typeface="Segoe UI"/>
            </a:endParaRPr>
          </a:p>
          <a:p>
            <a:r>
              <a:rPr lang="it-IT" sz="2800">
                <a:cs typeface="Segoe UI"/>
              </a:rPr>
              <a:t>Vettori di cardinalità: 8</a:t>
            </a:r>
            <a:endParaRPr lang="en-US" sz="2800">
              <a:cs typeface="Segoe UI"/>
            </a:endParaRPr>
          </a:p>
          <a:p>
            <a:r>
              <a:rPr lang="it-IT" sz="2800">
                <a:cs typeface="Segoe UI"/>
              </a:rPr>
              <a:t>Elem Vettori codificati tramite cifre decimali: 2</a:t>
            </a:r>
            <a:endParaRPr lang="en-US" sz="2800">
              <a:cs typeface="Segoe UI"/>
            </a:endParaRPr>
          </a:p>
          <a:p>
            <a:r>
              <a:rPr lang="it-IT" sz="2800">
                <a:cs typeface="Segoe UI"/>
              </a:rPr>
              <a:t>Numero di tag nelle tegole: 11</a:t>
            </a:r>
            <a:r>
              <a:rPr lang="en-US" sz="2800">
                <a:cs typeface="Segoe UI"/>
              </a:rPr>
              <a:t>​</a:t>
            </a:r>
          </a:p>
          <a:p>
            <a:r>
              <a:rPr lang="it-IT" sz="2800" b="1">
                <a:cs typeface="Segoe UI"/>
              </a:rPr>
              <a:t>Risultati:</a:t>
            </a:r>
            <a:r>
              <a:rPr lang="en-US" sz="2800">
                <a:cs typeface="Segoe UI"/>
              </a:rPr>
              <a:t>​</a:t>
            </a:r>
          </a:p>
          <a:p>
            <a:r>
              <a:rPr lang="it-IT" sz="2800">
                <a:cs typeface="Segoe UI"/>
              </a:rPr>
              <a:t>Pagine non assegnate: 325</a:t>
            </a:r>
            <a:endParaRPr lang="en-US" sz="2800">
              <a:cs typeface="Segoe UI"/>
            </a:endParaRPr>
          </a:p>
          <a:p>
            <a:r>
              <a:rPr lang="it-IT" sz="2800">
                <a:cs typeface="Segoe UI"/>
              </a:rPr>
              <a:t>Recall = ~92%</a:t>
            </a:r>
            <a:r>
              <a:rPr lang="en-US" sz="2800">
                <a:cs typeface="Segoe UI"/>
              </a:rPr>
              <a:t>​</a:t>
            </a:r>
          </a:p>
          <a:p>
            <a:r>
              <a:rPr lang="it-IT" sz="2800">
                <a:cs typeface="Segoe UI"/>
              </a:rPr>
              <a:t>Precision = ~82%</a:t>
            </a:r>
            <a:r>
              <a:rPr lang="en-US" sz="2800">
                <a:cs typeface="Segoe UI"/>
              </a:rPr>
              <a:t>​</a:t>
            </a:r>
          </a:p>
          <a:p>
            <a:r>
              <a:rPr lang="it-IT" sz="2800">
                <a:cs typeface="Segoe UI"/>
              </a:rPr>
              <a:t>F-</a:t>
            </a:r>
            <a:r>
              <a:rPr lang="it-IT" sz="2800" err="1">
                <a:cs typeface="Segoe UI"/>
              </a:rPr>
              <a:t>Measure</a:t>
            </a:r>
            <a:r>
              <a:rPr lang="it-IT" sz="2800">
                <a:cs typeface="Segoe UI"/>
              </a:rPr>
              <a:t> = ~87%</a:t>
            </a:r>
            <a:r>
              <a:rPr lang="en-US" sz="2800">
                <a:cs typeface="Segoe UI"/>
              </a:rPr>
              <a:t>​</a:t>
            </a:r>
          </a:p>
          <a:p>
            <a:r>
              <a:rPr lang="it-IT" sz="2800">
                <a:cs typeface="Segoe UI"/>
              </a:rPr>
              <a:t>Tempo in secondi = ~55</a:t>
            </a:r>
            <a:endParaRPr lang="en-US" sz="2800">
              <a:cs typeface="Segoe UI"/>
            </a:endParaRPr>
          </a:p>
        </p:txBody>
      </p:sp>
    </p:spTree>
    <p:extLst>
      <p:ext uri="{BB962C8B-B14F-4D97-AF65-F5344CB8AC3E}">
        <p14:creationId xmlns:p14="http://schemas.microsoft.com/office/powerpoint/2010/main" val="1111964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BEC8F0-2F3F-4995-8AD6-35B323F776BC}"/>
              </a:ext>
            </a:extLst>
          </p:cNvPr>
          <p:cNvSpPr>
            <a:spLocks noGrp="1"/>
          </p:cNvSpPr>
          <p:nvPr>
            <p:ph type="title"/>
          </p:nvPr>
        </p:nvSpPr>
        <p:spPr/>
        <p:txBody>
          <a:bodyPr/>
          <a:lstStyle/>
          <a:p>
            <a:r>
              <a:rPr lang="it-IT">
                <a:cs typeface="Calibri Light"/>
              </a:rPr>
              <a:t>Valutazioni esperimento 2</a:t>
            </a:r>
            <a:endParaRPr lang="it-IT"/>
          </a:p>
        </p:txBody>
      </p:sp>
      <p:sp>
        <p:nvSpPr>
          <p:cNvPr id="3" name="Segnaposto contenuto 2">
            <a:extLst>
              <a:ext uri="{FF2B5EF4-FFF2-40B4-BE49-F238E27FC236}">
                <a16:creationId xmlns:a16="http://schemas.microsoft.com/office/drawing/2014/main" id="{50F2AC9D-2364-4C38-8DFC-073C3AEDCBEA}"/>
              </a:ext>
            </a:extLst>
          </p:cNvPr>
          <p:cNvSpPr>
            <a:spLocks noGrp="1"/>
          </p:cNvSpPr>
          <p:nvPr>
            <p:ph idx="1"/>
          </p:nvPr>
        </p:nvSpPr>
        <p:spPr/>
        <p:txBody>
          <a:bodyPr vert="horz" lIns="91440" tIns="45720" rIns="91440" bIns="45720" rtlCol="0" anchor="t">
            <a:normAutofit fontScale="92500"/>
          </a:bodyPr>
          <a:lstStyle/>
          <a:p>
            <a:pPr marL="0" indent="0">
              <a:buNone/>
            </a:pPr>
            <a:r>
              <a:rPr lang="it-IT" sz="2400">
                <a:cs typeface="Calibri"/>
              </a:rPr>
              <a:t>Per questo esperimento:</a:t>
            </a:r>
          </a:p>
          <a:p>
            <a:pPr marL="0" indent="0">
              <a:buNone/>
            </a:pPr>
            <a:r>
              <a:rPr lang="it-IT" sz="2400">
                <a:cs typeface="Calibri"/>
              </a:rPr>
              <a:t>Abbiamo scelto di utilizzare parametri più simili a quelli di Vertex, ma con la codifica degli elementi dei vettori tramite due cifre decimali estratte dal risultato delle funzioni di </a:t>
            </a:r>
            <a:r>
              <a:rPr lang="it-IT" sz="2400" err="1">
                <a:cs typeface="Calibri"/>
              </a:rPr>
              <a:t>hash</a:t>
            </a:r>
            <a:r>
              <a:rPr lang="it-IT" sz="2400">
                <a:cs typeface="Calibri"/>
              </a:rPr>
              <a:t>.</a:t>
            </a:r>
          </a:p>
          <a:p>
            <a:pPr marL="0" indent="0">
              <a:buNone/>
            </a:pPr>
            <a:r>
              <a:rPr lang="it-IT" sz="2400">
                <a:cs typeface="Calibri"/>
              </a:rPr>
              <a:t>Grazie a questa scelta, che permette di ottenere vettori più variegati, abbiamo potuto ridurre la dimensione delle tegole a 11 elementi e siamo potuti tornare a vettori di cardinalità 8</a:t>
            </a:r>
          </a:p>
          <a:p>
            <a:pPr marL="0" indent="0">
              <a:buNone/>
            </a:pPr>
            <a:r>
              <a:rPr lang="it-IT" sz="2400">
                <a:cs typeface="Calibri"/>
              </a:rPr>
              <a:t>Per le sample pages abbiamo provato a prenderne, anche questa volta, una ogni 50 nel dataset.</a:t>
            </a:r>
          </a:p>
          <a:p>
            <a:pPr marL="0" indent="0">
              <a:buNone/>
            </a:pPr>
            <a:r>
              <a:rPr lang="it-IT" sz="2400">
                <a:cs typeface="Calibri"/>
              </a:rPr>
              <a:t>Continuiamo a perdere molte pagine, si potrebbe probabilmente migliorare questo dato scegliendo più accuratamente le sample pages, ma il cospicuo aumento dei tempi di esecuzione, ci ha frenato dall'introdurre questa soluzione nelle sperimentazioni.</a:t>
            </a:r>
          </a:p>
        </p:txBody>
      </p:sp>
    </p:spTree>
    <p:extLst>
      <p:ext uri="{BB962C8B-B14F-4D97-AF65-F5344CB8AC3E}">
        <p14:creationId xmlns:p14="http://schemas.microsoft.com/office/powerpoint/2010/main" val="676831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35C8DD-F667-47A0-8EA6-629CC7B0ABD2}"/>
              </a:ext>
            </a:extLst>
          </p:cNvPr>
          <p:cNvSpPr>
            <a:spLocks noGrp="1"/>
          </p:cNvSpPr>
          <p:nvPr>
            <p:ph type="title"/>
          </p:nvPr>
        </p:nvSpPr>
        <p:spPr/>
        <p:txBody>
          <a:bodyPr/>
          <a:lstStyle/>
          <a:p>
            <a:r>
              <a:rPr lang="it-IT"/>
              <a:t>Vertex</a:t>
            </a:r>
          </a:p>
        </p:txBody>
      </p:sp>
      <p:sp>
        <p:nvSpPr>
          <p:cNvPr id="7" name="Segnaposto contenuto 6">
            <a:extLst>
              <a:ext uri="{FF2B5EF4-FFF2-40B4-BE49-F238E27FC236}">
                <a16:creationId xmlns:a16="http://schemas.microsoft.com/office/drawing/2014/main" id="{D5C80D28-3B98-4B13-B825-2F2466BB6419}"/>
              </a:ext>
            </a:extLst>
          </p:cNvPr>
          <p:cNvSpPr>
            <a:spLocks noGrp="1"/>
          </p:cNvSpPr>
          <p:nvPr>
            <p:ph idx="1"/>
          </p:nvPr>
        </p:nvSpPr>
        <p:spPr/>
        <p:txBody>
          <a:bodyPr vert="horz" lIns="91440" tIns="45720" rIns="91440" bIns="45720" rtlCol="0" anchor="t">
            <a:normAutofit lnSpcReduction="10000"/>
          </a:bodyPr>
          <a:lstStyle/>
          <a:p>
            <a:r>
              <a:rPr lang="it-IT"/>
              <a:t>Vertex utilizza inoltre il </a:t>
            </a:r>
            <a:r>
              <a:rPr lang="it-IT" err="1"/>
              <a:t>Wrapper</a:t>
            </a:r>
            <a:r>
              <a:rPr lang="it-IT"/>
              <a:t> </a:t>
            </a:r>
            <a:r>
              <a:rPr lang="it-IT" err="1"/>
              <a:t>Induction</a:t>
            </a:r>
            <a:r>
              <a:rPr lang="it-IT"/>
              <a:t> per estrarre dati da siti data intensive che contengono migliaia o addirittura milioni di pagine, generate da script appartenenti a un modello comune. Vengono per prima cosa annotati i valori degli attributi da estrarre su alcune pagine di esempio "sample page" appartenenti a ciascun sito Web e le annotazioni vengono poi utilizzate per apprendere le regole di estrazione per ogni sito. Tali regole apprese dalle sample pages possono essere utilizzate per estrarre i valori degli attributi dalle restanti pagine del sito. Un vantaggio fondamentale dei </a:t>
            </a:r>
            <a:r>
              <a:rPr lang="it-IT" err="1"/>
              <a:t>wrapper</a:t>
            </a:r>
            <a:r>
              <a:rPr lang="it-IT"/>
              <a:t> è che assicurano un'elevata precisione a basso costo. Questo perché il costo dell'annotazione di poche pagine per sito viene ammortizzato in migliaia o addirittura milioni di pagine appartenenti al sito.</a:t>
            </a:r>
          </a:p>
        </p:txBody>
      </p:sp>
    </p:spTree>
    <p:extLst>
      <p:ext uri="{BB962C8B-B14F-4D97-AF65-F5344CB8AC3E}">
        <p14:creationId xmlns:p14="http://schemas.microsoft.com/office/powerpoint/2010/main" val="2171051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AA8327-CDB3-479C-A04B-0C6539C4316A}"/>
              </a:ext>
            </a:extLst>
          </p:cNvPr>
          <p:cNvSpPr>
            <a:spLocks noGrp="1"/>
          </p:cNvSpPr>
          <p:nvPr>
            <p:ph type="title"/>
          </p:nvPr>
        </p:nvSpPr>
        <p:spPr/>
        <p:txBody>
          <a:bodyPr/>
          <a:lstStyle/>
          <a:p>
            <a:r>
              <a:rPr lang="it-IT"/>
              <a:t>Una breve panoramica di Vertex…</a:t>
            </a:r>
          </a:p>
        </p:txBody>
      </p:sp>
      <p:sp>
        <p:nvSpPr>
          <p:cNvPr id="3" name="Segnaposto contenuto 2">
            <a:extLst>
              <a:ext uri="{FF2B5EF4-FFF2-40B4-BE49-F238E27FC236}">
                <a16:creationId xmlns:a16="http://schemas.microsoft.com/office/drawing/2014/main" id="{541A2DDF-D37A-4358-BDD9-3C699292661B}"/>
              </a:ext>
            </a:extLst>
          </p:cNvPr>
          <p:cNvSpPr>
            <a:spLocks noGrp="1"/>
          </p:cNvSpPr>
          <p:nvPr>
            <p:ph idx="1"/>
          </p:nvPr>
        </p:nvSpPr>
        <p:spPr>
          <a:xfrm>
            <a:off x="4550735" y="1675134"/>
            <a:ext cx="6803066" cy="5182865"/>
          </a:xfrm>
        </p:spPr>
        <p:txBody>
          <a:bodyPr>
            <a:normAutofit fontScale="92500" lnSpcReduction="10000"/>
          </a:bodyPr>
          <a:lstStyle/>
          <a:p>
            <a:r>
              <a:rPr lang="it-IT"/>
              <a:t>Il sistema di Vertex è composto da due sottosistemi principali:</a:t>
            </a:r>
          </a:p>
          <a:p>
            <a:pPr marL="514350" indent="-514350">
              <a:buFont typeface="+mj-lt"/>
              <a:buAutoNum type="arabicPeriod"/>
            </a:pPr>
            <a:r>
              <a:rPr lang="it-IT"/>
              <a:t>Learning Subsystem (composto dai componenti chiave: Page clustering, Page </a:t>
            </a:r>
            <a:r>
              <a:rPr lang="it-IT" err="1"/>
              <a:t>annotation</a:t>
            </a:r>
            <a:r>
              <a:rPr lang="it-IT"/>
              <a:t> e XSLT rule learning) il quale è responsabile dell' apprendimento di regole di estrazione per un sito specifico.</a:t>
            </a:r>
          </a:p>
          <a:p>
            <a:pPr marL="514350" indent="-514350">
              <a:buFont typeface="+mj-lt"/>
              <a:buAutoNum type="arabicPeriod"/>
            </a:pPr>
            <a:r>
              <a:rPr lang="it-IT" err="1"/>
              <a:t>Extraction</a:t>
            </a:r>
            <a:r>
              <a:rPr lang="it-IT"/>
              <a:t> Subsystem (composto dai componenti chiave: Rule matching, Rule monitoring e Rule </a:t>
            </a:r>
            <a:r>
              <a:rPr lang="it-IT" err="1"/>
              <a:t>reuse</a:t>
            </a:r>
            <a:r>
              <a:rPr lang="it-IT"/>
              <a:t>), nel quale le regole apprese vengono applicate a un flusso di pagine Web sottoposte a scansione per estrarne i record. Ma se la struttura del sito cambia, le regole per esso vanno apprese nuovamente.</a:t>
            </a:r>
          </a:p>
        </p:txBody>
      </p:sp>
      <p:pic>
        <p:nvPicPr>
          <p:cNvPr id="4" name="Immagine 3">
            <a:extLst>
              <a:ext uri="{FF2B5EF4-FFF2-40B4-BE49-F238E27FC236}">
                <a16:creationId xmlns:a16="http://schemas.microsoft.com/office/drawing/2014/main" id="{544F7A32-5C44-46CD-8361-F547CABA3DB7}"/>
              </a:ext>
            </a:extLst>
          </p:cNvPr>
          <p:cNvPicPr>
            <a:picLocks noChangeAspect="1"/>
          </p:cNvPicPr>
          <p:nvPr/>
        </p:nvPicPr>
        <p:blipFill>
          <a:blip r:embed="rId2"/>
          <a:stretch>
            <a:fillRect/>
          </a:stretch>
        </p:blipFill>
        <p:spPr>
          <a:xfrm>
            <a:off x="463248" y="2305784"/>
            <a:ext cx="4087487" cy="2877082"/>
          </a:xfrm>
          <a:prstGeom prst="rect">
            <a:avLst/>
          </a:prstGeom>
        </p:spPr>
      </p:pic>
    </p:spTree>
    <p:extLst>
      <p:ext uri="{BB962C8B-B14F-4D97-AF65-F5344CB8AC3E}">
        <p14:creationId xmlns:p14="http://schemas.microsoft.com/office/powerpoint/2010/main" val="1111042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EA3D3F-73BF-4B5F-B152-954CBDF43D4F}"/>
              </a:ext>
            </a:extLst>
          </p:cNvPr>
          <p:cNvSpPr>
            <a:spLocks noGrp="1"/>
          </p:cNvSpPr>
          <p:nvPr>
            <p:ph type="title"/>
          </p:nvPr>
        </p:nvSpPr>
        <p:spPr>
          <a:xfrm>
            <a:off x="838200" y="141838"/>
            <a:ext cx="10515600" cy="1325563"/>
          </a:xfrm>
        </p:spPr>
        <p:txBody>
          <a:bodyPr/>
          <a:lstStyle/>
          <a:p>
            <a:r>
              <a:rPr lang="it-IT"/>
              <a:t>Una breve panoramica di Vertex…</a:t>
            </a:r>
          </a:p>
        </p:txBody>
      </p:sp>
      <p:sp>
        <p:nvSpPr>
          <p:cNvPr id="3" name="Segnaposto contenuto 2">
            <a:extLst>
              <a:ext uri="{FF2B5EF4-FFF2-40B4-BE49-F238E27FC236}">
                <a16:creationId xmlns:a16="http://schemas.microsoft.com/office/drawing/2014/main" id="{20C2DAAC-E9A6-4AC7-B948-ADCA816A8F85}"/>
              </a:ext>
            </a:extLst>
          </p:cNvPr>
          <p:cNvSpPr>
            <a:spLocks noGrp="1"/>
          </p:cNvSpPr>
          <p:nvPr>
            <p:ph idx="1"/>
          </p:nvPr>
        </p:nvSpPr>
        <p:spPr>
          <a:xfrm>
            <a:off x="838200" y="1304629"/>
            <a:ext cx="10515600" cy="5411533"/>
          </a:xfrm>
        </p:spPr>
        <p:txBody>
          <a:bodyPr vert="horz" lIns="91440" tIns="45720" rIns="91440" bIns="45720" rtlCol="0" anchor="t">
            <a:normAutofit fontScale="92500" lnSpcReduction="10000"/>
          </a:bodyPr>
          <a:lstStyle/>
          <a:p>
            <a:r>
              <a:rPr lang="it-IT"/>
              <a:t>Aspetti chiave del Learning Subsystem</a:t>
            </a:r>
          </a:p>
          <a:p>
            <a:pPr marL="914400" lvl="1" indent="-457200">
              <a:buFont typeface="+mj-lt"/>
              <a:buAutoNum type="arabicPeriod"/>
            </a:pPr>
            <a:r>
              <a:rPr lang="it-IT"/>
              <a:t>Page Clustering</a:t>
            </a:r>
          </a:p>
          <a:p>
            <a:pPr lvl="2"/>
            <a:r>
              <a:rPr lang="it-IT"/>
              <a:t>Un singolo sito Web contiene pagine appartenenti a differenti modelli strutturali. Gli autori di Vertex identificano questi gruppi differenti di pagine e li raggruppano. Successivamente viene calcolata una rappresentazione a tegola per ogni pagina web che si basa sui tag HTML  e infine le pagine saranno raggruppate tramite questa rappresentazione. Una singola regola XSLT è imparata per ogni cluster di pagine simili.</a:t>
            </a:r>
          </a:p>
          <a:p>
            <a:pPr marL="914400" lvl="1" indent="-457200">
              <a:buFont typeface="+mj-lt"/>
              <a:buAutoNum type="arabicPeriod"/>
            </a:pPr>
            <a:r>
              <a:rPr lang="it-IT"/>
              <a:t>Page </a:t>
            </a:r>
            <a:r>
              <a:rPr lang="it-IT" err="1"/>
              <a:t>Annotation</a:t>
            </a:r>
            <a:endParaRPr lang="it-IT"/>
          </a:p>
          <a:p>
            <a:pPr lvl="2"/>
            <a:r>
              <a:rPr lang="it-IT"/>
              <a:t>Le pagine dei singoli cluster nella maggior parte dei casi hanno una struttura simile, tuttavia possono contenere variazioni dovute a valori di attributo mancanti, tag HTML…</a:t>
            </a:r>
          </a:p>
          <a:p>
            <a:pPr lvl="2"/>
            <a:r>
              <a:rPr lang="it-IT"/>
              <a:t>A tal proposito, per ogni cluster, delle sample page strutturalmente diverse sono selezionate e annotate (human editors)</a:t>
            </a:r>
          </a:p>
          <a:p>
            <a:pPr marL="914400" lvl="1" indent="-457200">
              <a:buFont typeface="+mj-lt"/>
              <a:buAutoNum type="arabicPeriod"/>
            </a:pPr>
            <a:r>
              <a:rPr lang="it-IT"/>
              <a:t>XSLT Rule</a:t>
            </a:r>
          </a:p>
          <a:p>
            <a:pPr lvl="2"/>
            <a:r>
              <a:rPr lang="it-IT"/>
              <a:t>Le sample page di cui si è preso nota al punto precedente, vengono utilizzate per imparare una singola regola XSLT per ogni cluster. Tale regola comprende:</a:t>
            </a:r>
          </a:p>
          <a:p>
            <a:pPr marL="1714500" lvl="3" indent="-342900">
              <a:buFont typeface="+mj-lt"/>
              <a:buAutoNum type="arabicPeriod"/>
            </a:pPr>
            <a:r>
              <a:rPr lang="it-IT"/>
              <a:t>Una robusta espressione </a:t>
            </a:r>
            <a:r>
              <a:rPr lang="it-IT" err="1"/>
              <a:t>Xpath</a:t>
            </a:r>
            <a:r>
              <a:rPr lang="it-IT"/>
              <a:t> che identifica la posizione degli attributi nelle sample pages.</a:t>
            </a:r>
          </a:p>
          <a:p>
            <a:pPr marL="1714500" lvl="3" indent="-342900">
              <a:buFont typeface="+mj-lt"/>
              <a:buAutoNum type="arabicPeriod"/>
            </a:pPr>
            <a:r>
              <a:rPr lang="it-IT"/>
              <a:t>(Opzionale) Un framework di classificazione che sceglie il nodo più adatto tra i nodi generati dall'espressione </a:t>
            </a:r>
            <a:r>
              <a:rPr lang="it-IT" err="1"/>
              <a:t>Xpath</a:t>
            </a:r>
            <a:r>
              <a:rPr lang="it-IT"/>
              <a:t>.</a:t>
            </a:r>
          </a:p>
          <a:p>
            <a:pPr marL="1714500" lvl="3" indent="-342900">
              <a:buFont typeface="+mj-lt"/>
              <a:buAutoNum type="arabicPeriod"/>
            </a:pPr>
            <a:r>
              <a:rPr lang="it-IT"/>
              <a:t>Moduli per selezionare il testo corrispondente ad un attributo.</a:t>
            </a:r>
          </a:p>
        </p:txBody>
      </p:sp>
    </p:spTree>
    <p:extLst>
      <p:ext uri="{BB962C8B-B14F-4D97-AF65-F5344CB8AC3E}">
        <p14:creationId xmlns:p14="http://schemas.microsoft.com/office/powerpoint/2010/main" val="1121327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EA3D3F-73BF-4B5F-B152-954CBDF43D4F}"/>
              </a:ext>
            </a:extLst>
          </p:cNvPr>
          <p:cNvSpPr>
            <a:spLocks noGrp="1"/>
          </p:cNvSpPr>
          <p:nvPr>
            <p:ph type="title"/>
          </p:nvPr>
        </p:nvSpPr>
        <p:spPr/>
        <p:txBody>
          <a:bodyPr/>
          <a:lstStyle/>
          <a:p>
            <a:r>
              <a:rPr lang="it-IT"/>
              <a:t>Una breve panoramica di Vertex…</a:t>
            </a:r>
          </a:p>
        </p:txBody>
      </p:sp>
      <p:sp>
        <p:nvSpPr>
          <p:cNvPr id="3" name="Segnaposto contenuto 2">
            <a:extLst>
              <a:ext uri="{FF2B5EF4-FFF2-40B4-BE49-F238E27FC236}">
                <a16:creationId xmlns:a16="http://schemas.microsoft.com/office/drawing/2014/main" id="{20C2DAAC-E9A6-4AC7-B948-ADCA816A8F85}"/>
              </a:ext>
            </a:extLst>
          </p:cNvPr>
          <p:cNvSpPr>
            <a:spLocks noGrp="1"/>
          </p:cNvSpPr>
          <p:nvPr>
            <p:ph idx="1"/>
          </p:nvPr>
        </p:nvSpPr>
        <p:spPr>
          <a:xfrm>
            <a:off x="838200" y="1825625"/>
            <a:ext cx="10515600" cy="4667250"/>
          </a:xfrm>
        </p:spPr>
        <p:txBody>
          <a:bodyPr>
            <a:normAutofit/>
          </a:bodyPr>
          <a:lstStyle/>
          <a:p>
            <a:r>
              <a:rPr lang="it-IT"/>
              <a:t>Aspetti chiave del </a:t>
            </a:r>
            <a:r>
              <a:rPr lang="it-IT" err="1"/>
              <a:t>Extraction</a:t>
            </a:r>
            <a:r>
              <a:rPr lang="it-IT"/>
              <a:t> Subsystem</a:t>
            </a:r>
          </a:p>
          <a:p>
            <a:pPr marL="914400" lvl="1" indent="-457200">
              <a:buFont typeface="+mj-lt"/>
              <a:buAutoNum type="arabicPeriod"/>
            </a:pPr>
            <a:r>
              <a:rPr lang="it-IT"/>
              <a:t>Rule Matching</a:t>
            </a:r>
          </a:p>
          <a:p>
            <a:pPr lvl="2"/>
            <a:r>
              <a:rPr lang="it-IT"/>
              <a:t>Per ogni pagina web ricevuta in input la rappresentazione a tegola e l'URL sono usati per determinare la regola di matching per la pagina. Tale regola è poi applicata alla pagina per estrarre il record da essa.</a:t>
            </a:r>
          </a:p>
          <a:p>
            <a:pPr marL="914400" lvl="1" indent="-457200">
              <a:buFont typeface="+mj-lt"/>
              <a:buAutoNum type="arabicPeriod"/>
            </a:pPr>
            <a:r>
              <a:rPr lang="it-IT"/>
              <a:t>Rule Monitoring</a:t>
            </a:r>
          </a:p>
          <a:p>
            <a:pPr lvl="2"/>
            <a:r>
              <a:rPr lang="it-IT"/>
              <a:t>Un piccolo set di sample URL sono monitorati per cluster per ogni sito, </a:t>
            </a:r>
            <a:r>
              <a:rPr lang="it-IT" altLang="it-IT"/>
              <a:t>e una modifica del sito viene contrassegnata se la rappresentazione a tegola per le pagine o i valori degli attributi estratti cambiano.</a:t>
            </a:r>
            <a:endParaRPr lang="it-IT"/>
          </a:p>
          <a:p>
            <a:pPr marL="914400" lvl="1" indent="-457200">
              <a:buFont typeface="+mj-lt"/>
              <a:buAutoNum type="arabicPeriod"/>
            </a:pPr>
            <a:r>
              <a:rPr lang="it-IT"/>
              <a:t>Rule </a:t>
            </a:r>
            <a:r>
              <a:rPr lang="it-IT" err="1"/>
              <a:t>Reuse</a:t>
            </a:r>
            <a:endParaRPr lang="it-IT"/>
          </a:p>
          <a:p>
            <a:pPr lvl="2"/>
            <a:r>
              <a:rPr lang="it-IT"/>
              <a:t>Per un sito che si è aggiornato, viene generato un nuovo cluster. Se la rappresentazione a tegola delle pagine nel nuovo cluster corrisponde a quella del precedente cluster, allora la precedente regola viene riutilizzata, altrimenti viene appresa una nuova regola per il cluster.</a:t>
            </a:r>
          </a:p>
        </p:txBody>
      </p:sp>
    </p:spTree>
    <p:extLst>
      <p:ext uri="{BB962C8B-B14F-4D97-AF65-F5344CB8AC3E}">
        <p14:creationId xmlns:p14="http://schemas.microsoft.com/office/powerpoint/2010/main" val="2730327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C51184-19FC-42AA-97D0-E914D84EC1B0}"/>
              </a:ext>
            </a:extLst>
          </p:cNvPr>
          <p:cNvSpPr>
            <a:spLocks noGrp="1"/>
          </p:cNvSpPr>
          <p:nvPr>
            <p:ph type="title"/>
          </p:nvPr>
        </p:nvSpPr>
        <p:spPr/>
        <p:txBody>
          <a:bodyPr>
            <a:normAutofit fontScale="90000"/>
          </a:bodyPr>
          <a:lstStyle/>
          <a:p>
            <a:pPr algn="ctr"/>
            <a:r>
              <a:rPr lang="it-IT"/>
              <a:t>Il nostro obbiettivo: </a:t>
            </a:r>
            <a:br>
              <a:rPr lang="it-IT"/>
            </a:br>
            <a:r>
              <a:rPr lang="it-IT"/>
              <a:t>Analisi dettagliata del Page Clustering nel Learning Subsystem ed una sua implementazione</a:t>
            </a:r>
          </a:p>
        </p:txBody>
      </p:sp>
      <p:sp>
        <p:nvSpPr>
          <p:cNvPr id="3" name="Segnaposto contenuto 2">
            <a:extLst>
              <a:ext uri="{FF2B5EF4-FFF2-40B4-BE49-F238E27FC236}">
                <a16:creationId xmlns:a16="http://schemas.microsoft.com/office/drawing/2014/main" id="{D1A3CF2B-8EFD-4D30-A1BE-29140372F212}"/>
              </a:ext>
            </a:extLst>
          </p:cNvPr>
          <p:cNvSpPr>
            <a:spLocks noGrp="1"/>
          </p:cNvSpPr>
          <p:nvPr>
            <p:ph idx="1"/>
          </p:nvPr>
        </p:nvSpPr>
        <p:spPr>
          <a:xfrm>
            <a:off x="838200" y="1908521"/>
            <a:ext cx="10515600" cy="4584354"/>
          </a:xfrm>
        </p:spPr>
        <p:txBody>
          <a:bodyPr vert="horz" lIns="91440" tIns="45720" rIns="91440" bIns="45720" rtlCol="0" anchor="t">
            <a:normAutofit/>
          </a:bodyPr>
          <a:lstStyle/>
          <a:p>
            <a:r>
              <a:rPr lang="it-IT"/>
              <a:t>Gli autori di Vertex iniziano collezionando sample pages </a:t>
            </a:r>
            <a:r>
              <a:rPr lang="it-IT" i="1"/>
              <a:t>P </a:t>
            </a:r>
            <a:r>
              <a:rPr lang="it-IT"/>
              <a:t>dal sito Web dal quale si vogliono apprendere le regole. Il loro obbiettivo è quello di raggruppare pagine strutturalmente simili.</a:t>
            </a:r>
          </a:p>
          <a:p>
            <a:r>
              <a:rPr lang="it-IT"/>
              <a:t>Per ogni sample page in </a:t>
            </a:r>
            <a:r>
              <a:rPr lang="it-IT" i="1"/>
              <a:t>P</a:t>
            </a:r>
            <a:r>
              <a:rPr lang="it-IT"/>
              <a:t>, associano un vettore di tegole di 8-byte calcolato nel seguente modo.</a:t>
            </a:r>
          </a:p>
          <a:p>
            <a:r>
              <a:rPr lang="it-IT"/>
              <a:t>Si riferiscono a una tegola come una sequenza contigua di </a:t>
            </a:r>
            <a:r>
              <a:rPr lang="it-IT">
                <a:ea typeface="+mn-lt"/>
                <a:cs typeface="+mn-lt"/>
              </a:rPr>
              <a:t>𝑙</a:t>
            </a:r>
            <a:r>
              <a:rPr lang="it-IT"/>
              <a:t> tag nella pagina. </a:t>
            </a:r>
          </a:p>
          <a:p>
            <a:r>
              <a:rPr lang="it-IT"/>
              <a:t>Viene definita </a:t>
            </a:r>
            <a:r>
              <a:rPr lang="it-IT" i="1"/>
              <a:t>S </a:t>
            </a:r>
            <a:r>
              <a:rPr lang="it-IT"/>
              <a:t>come un set di tegole nella pagina, calcolato facendo scorrere una finestra di lunghezza </a:t>
            </a:r>
            <a:r>
              <a:rPr lang="it-IT">
                <a:ea typeface="+mn-lt"/>
                <a:cs typeface="+mn-lt"/>
              </a:rPr>
              <a:t>𝑙</a:t>
            </a:r>
            <a:r>
              <a:rPr lang="it-IT"/>
              <a:t> sulla sequenza di tag della pagina. </a:t>
            </a:r>
            <a:r>
              <a:rPr lang="it-IT" i="1"/>
              <a:t>S </a:t>
            </a:r>
            <a:r>
              <a:rPr lang="it-IT"/>
              <a:t>cattura infatti tutta la struttura della pagina.</a:t>
            </a:r>
          </a:p>
        </p:txBody>
      </p:sp>
    </p:spTree>
    <p:extLst>
      <p:ext uri="{BB962C8B-B14F-4D97-AF65-F5344CB8AC3E}">
        <p14:creationId xmlns:p14="http://schemas.microsoft.com/office/powerpoint/2010/main" val="2312702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C51184-19FC-42AA-97D0-E914D84EC1B0}"/>
              </a:ext>
            </a:extLst>
          </p:cNvPr>
          <p:cNvSpPr>
            <a:spLocks noGrp="1"/>
          </p:cNvSpPr>
          <p:nvPr>
            <p:ph type="title"/>
          </p:nvPr>
        </p:nvSpPr>
        <p:spPr/>
        <p:txBody>
          <a:bodyPr>
            <a:normAutofit fontScale="90000"/>
          </a:bodyPr>
          <a:lstStyle/>
          <a:p>
            <a:pPr algn="ctr"/>
            <a:r>
              <a:rPr lang="it-IT"/>
              <a:t>Il nostro obbiettivo: </a:t>
            </a:r>
            <a:br>
              <a:rPr lang="it-IT"/>
            </a:br>
            <a:r>
              <a:rPr lang="it-IT"/>
              <a:t>Analisi dettagliata del Page Clustering nel Learning Subsystem ed una sua implementazione</a:t>
            </a:r>
          </a:p>
        </p:txBody>
      </p:sp>
      <p:sp>
        <p:nvSpPr>
          <p:cNvPr id="3" name="Segnaposto contenuto 2">
            <a:extLst>
              <a:ext uri="{FF2B5EF4-FFF2-40B4-BE49-F238E27FC236}">
                <a16:creationId xmlns:a16="http://schemas.microsoft.com/office/drawing/2014/main" id="{D1A3CF2B-8EFD-4D30-A1BE-29140372F212}"/>
              </a:ext>
            </a:extLst>
          </p:cNvPr>
          <p:cNvSpPr>
            <a:spLocks noGrp="1"/>
          </p:cNvSpPr>
          <p:nvPr>
            <p:ph idx="1"/>
          </p:nvPr>
        </p:nvSpPr>
        <p:spPr>
          <a:xfrm>
            <a:off x="838200" y="1908521"/>
            <a:ext cx="10515600" cy="4725743"/>
          </a:xfrm>
        </p:spPr>
        <p:txBody>
          <a:bodyPr vert="horz" lIns="91440" tIns="45720" rIns="91440" bIns="45720" rtlCol="0" anchor="t">
            <a:normAutofit/>
          </a:bodyPr>
          <a:lstStyle/>
          <a:p>
            <a:r>
              <a:rPr lang="it-IT"/>
              <a:t>Supponendo che </a:t>
            </a:r>
            <a:r>
              <a:rPr lang="it-IT" i="1"/>
              <a:t>S </a:t>
            </a:r>
            <a:r>
              <a:rPr lang="it-IT"/>
              <a:t>e </a:t>
            </a:r>
            <a:r>
              <a:rPr lang="it-IT" i="1"/>
              <a:t>S' </a:t>
            </a:r>
            <a:r>
              <a:rPr lang="it-IT"/>
              <a:t>siano i set di tegole per le pagine </a:t>
            </a:r>
            <a:r>
              <a:rPr lang="it-IT" i="1"/>
              <a:t>p </a:t>
            </a:r>
            <a:r>
              <a:rPr lang="it-IT"/>
              <a:t>e </a:t>
            </a:r>
            <a:r>
              <a:rPr lang="it-IT" i="1"/>
              <a:t>p' </a:t>
            </a:r>
            <a:r>
              <a:rPr lang="it-IT"/>
              <a:t>allora la misura della loro somiglianza strutturale può essere calcolata tramite l'indice di </a:t>
            </a:r>
            <a:r>
              <a:rPr lang="it-IT" err="1"/>
              <a:t>Jaccard</a:t>
            </a:r>
            <a:r>
              <a:rPr lang="it-IT"/>
              <a:t>: </a:t>
            </a:r>
            <a:r>
              <a:rPr lang="it-IT" i="1"/>
              <a:t>|S </a:t>
            </a:r>
            <a:r>
              <a:rPr lang="it-IT" i="1">
                <a:latin typeface="Cambria Math"/>
                <a:ea typeface="Cambria Math"/>
              </a:rPr>
              <a:t>∩ </a:t>
            </a:r>
            <a:r>
              <a:rPr lang="it-IT" i="1">
                <a:latin typeface="Calibri"/>
                <a:ea typeface="Cambria Math"/>
                <a:cs typeface="Calibri"/>
              </a:rPr>
              <a:t>S'|/|S </a:t>
            </a:r>
            <a:r>
              <a:rPr lang="it-IT" i="1">
                <a:latin typeface="Cambria Math"/>
                <a:ea typeface="Cambria Math"/>
                <a:cs typeface="Calibri"/>
              </a:rPr>
              <a:t>∪ </a:t>
            </a:r>
            <a:r>
              <a:rPr lang="it-IT" i="1">
                <a:latin typeface="Calibri"/>
                <a:ea typeface="Cambria Math"/>
                <a:cs typeface="Calibri"/>
              </a:rPr>
              <a:t>S'|</a:t>
            </a:r>
          </a:p>
          <a:p>
            <a:r>
              <a:rPr lang="it-IT"/>
              <a:t>È stato determinato dagli autori </a:t>
            </a:r>
            <a:r>
              <a:rPr lang="it-IT" altLang="it-IT"/>
              <a:t>che impostando il parametro della lunghezza della tegola 𝑙 su 10 porta a buoni raggruppamenti per pagine strutturalmente simili.</a:t>
            </a:r>
            <a:r>
              <a:rPr lang="it-IT" altLang="it-IT" sz="2400"/>
              <a:t> </a:t>
            </a:r>
            <a:endParaRPr lang="it-IT" altLang="it-IT" sz="5400"/>
          </a:p>
          <a:p>
            <a:r>
              <a:rPr lang="it-IT"/>
              <a:t>Per efficienza viene scelto di mappare ogni set </a:t>
            </a:r>
            <a:r>
              <a:rPr lang="it-IT" i="1"/>
              <a:t>S </a:t>
            </a:r>
            <a:r>
              <a:rPr lang="it-IT"/>
              <a:t>di tegole in un vettore </a:t>
            </a:r>
            <a:r>
              <a:rPr lang="it-IT" i="1"/>
              <a:t>v </a:t>
            </a:r>
            <a:r>
              <a:rPr lang="it-IT"/>
              <a:t>di tegole di 8-byte</a:t>
            </a:r>
            <a:endParaRPr lang="it-IT" i="1"/>
          </a:p>
        </p:txBody>
      </p:sp>
    </p:spTree>
    <p:extLst>
      <p:ext uri="{BB962C8B-B14F-4D97-AF65-F5344CB8AC3E}">
        <p14:creationId xmlns:p14="http://schemas.microsoft.com/office/powerpoint/2010/main" val="148986721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31</Slides>
  <Notes>0</Notes>
  <HiddenSlides>0</HiddenSlides>
  <ScaleCrop>false</ScaleCrop>
  <HeadingPairs>
    <vt:vector size="4" baseType="variant">
      <vt:variant>
        <vt:lpstr>Tema</vt:lpstr>
      </vt:variant>
      <vt:variant>
        <vt:i4>1</vt:i4>
      </vt:variant>
      <vt:variant>
        <vt:lpstr>Titoli diapositive</vt:lpstr>
      </vt:variant>
      <vt:variant>
        <vt:i4>31</vt:i4>
      </vt:variant>
    </vt:vector>
  </HeadingPairs>
  <TitlesOfParts>
    <vt:vector size="32" baseType="lpstr">
      <vt:lpstr>Tema di Office</vt:lpstr>
      <vt:lpstr>Learning Subsystem per Vertex.</vt:lpstr>
      <vt:lpstr>Vertex</vt:lpstr>
      <vt:lpstr>Vertex</vt:lpstr>
      <vt:lpstr>Vertex</vt:lpstr>
      <vt:lpstr>Una breve panoramica di Vertex…</vt:lpstr>
      <vt:lpstr>Una breve panoramica di Vertex…</vt:lpstr>
      <vt:lpstr>Una breve panoramica di Vertex…</vt:lpstr>
      <vt:lpstr>Il nostro obbiettivo:  Analisi dettagliata del Page Clustering nel Learning Subsystem ed una sua implementazione</vt:lpstr>
      <vt:lpstr>Il nostro obbiettivo:  Analisi dettagliata del Page Clustering nel Learning Subsystem ed una sua implementazione</vt:lpstr>
      <vt:lpstr>Il nostro obbiettivo:  Analisi dettagliata del Page Clustering nel Learning Subsystem ed una sua implementazione</vt:lpstr>
      <vt:lpstr>Il nostro obbiettivo:  Analisi dettagliata del Page Clustering nel Learning Subsystem ed una sua implementazione</vt:lpstr>
      <vt:lpstr>Il nostro obbiettivo:  Analisi dettagliata del Page Clustering nel Learning Subsystem ed una sua implementazione</vt:lpstr>
      <vt:lpstr>Algoritmo Page Clustering</vt:lpstr>
      <vt:lpstr>Algoritmo Page Clustering</vt:lpstr>
      <vt:lpstr>Algoritmo Page Clustering</vt:lpstr>
      <vt:lpstr>Il nostro approccio all'algoritmo: Il dataset</vt:lpstr>
      <vt:lpstr>Come abbiamo fatto:</vt:lpstr>
      <vt:lpstr>Raccolta dei tag del DOM Tree delle pagine Web</vt:lpstr>
      <vt:lpstr>Trasformazioni delle pagine Web in Vettori</vt:lpstr>
      <vt:lpstr>Raccolta delle Sample Pages</vt:lpstr>
      <vt:lpstr>Creazione dei Vettori mascherati</vt:lpstr>
      <vt:lpstr> Clusterizzazione </vt:lpstr>
      <vt:lpstr>Recall, Precision e F1 measure</vt:lpstr>
      <vt:lpstr>Analisi delle Problematiche </vt:lpstr>
      <vt:lpstr>Analisi delle Problematiche </vt:lpstr>
      <vt:lpstr>Analisi delle Problematiche </vt:lpstr>
      <vt:lpstr>Analisi delle Problematiche </vt:lpstr>
      <vt:lpstr>Esperimento 1</vt:lpstr>
      <vt:lpstr>Valutazioni esperimento 1</vt:lpstr>
      <vt:lpstr>Esperimento 2</vt:lpstr>
      <vt:lpstr>Valutazioni esperimento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Subsystem per Vertex.</dc:title>
  <dc:creator>GABRIELE ALECCI</dc:creator>
  <cp:revision>4</cp:revision>
  <dcterms:created xsi:type="dcterms:W3CDTF">2021-01-15T17:02:19Z</dcterms:created>
  <dcterms:modified xsi:type="dcterms:W3CDTF">2021-01-16T22:47:56Z</dcterms:modified>
</cp:coreProperties>
</file>