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40514123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640514123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62ce642b0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62ce642b0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2ce642b0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62ce642b0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62ce642b0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62ce642b0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62ce642b0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62ce642b0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640514123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640514123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6405141237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6405141237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62c1c6fad2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62c1c6fad2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63ffdd00a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63ffdd00a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62c1c6fad2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62c1c6fad2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2c1c6fad2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2c1c6fad2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62c1c6fad2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62c1c6fad2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2ce642b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2ce642b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Nous supposons implicitement que tous les points de l'ensemble Q sont uniques et que Q contient au moins trois points qui ne sont pas colinéaires. I</a:t>
            </a:r>
            <a:r>
              <a:rPr lang="es"/>
              <a:t>ntuitivement, nous pouvons considérer chaque point de Q comme un clou dépassant d'une planche. </a:t>
            </a:r>
            <a:r>
              <a:rPr lang="es"/>
              <a:t>L' enveloppe</a:t>
            </a:r>
            <a:r>
              <a:rPr lang="es"/>
              <a:t> convexe est alors la forme formée par un élastique serré qui entoure tous les clous.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62c1c6fad2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62c1c6fad2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2ce642b0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2ce642b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62c1c6fad2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62c1c6fad2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63c9b4c9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63c9b4c9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Nous supposons implicitement que tous les points de l'ensemble Q sont uniques et que Q contient au moins trois points qui ne sont pas colinéaires. Intuitivement, nous pouvons considérer chaque point de Q comme un ongle dépassant d'une planche. La coque convexe est alors la forme formée par un élastique serré qui entoure tous les clous.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62c1c6fad2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62c1c6fad2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62000" y="771000"/>
            <a:ext cx="5757000" cy="14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Algorithme de GRAHAM</a:t>
            </a:r>
            <a:endParaRPr b="1"/>
          </a:p>
        </p:txBody>
      </p:sp>
      <p:sp>
        <p:nvSpPr>
          <p:cNvPr id="135" name="Google Shape;135;p13"/>
          <p:cNvSpPr txBox="1"/>
          <p:nvPr>
            <p:ph idx="1" type="subTitle"/>
          </p:nvPr>
        </p:nvSpPr>
        <p:spPr>
          <a:xfrm>
            <a:off x="5094425" y="3680675"/>
            <a:ext cx="3470700" cy="10020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s"/>
              <a:t>Diego Arias</a:t>
            </a:r>
            <a:endParaRPr/>
          </a:p>
          <a:p>
            <a:pPr indent="0" lvl="0" marL="0" rtl="0" algn="r">
              <a:spcBef>
                <a:spcPts val="0"/>
              </a:spcBef>
              <a:spcAft>
                <a:spcPts val="0"/>
              </a:spcAft>
              <a:buNone/>
            </a:pPr>
            <a:r>
              <a:rPr lang="es"/>
              <a:t>Joaquín Castaños</a:t>
            </a:r>
            <a:endParaRPr/>
          </a:p>
          <a:p>
            <a:pPr indent="0" lvl="0" marL="0" rtl="0" algn="r">
              <a:spcBef>
                <a:spcPts val="0"/>
              </a:spcBef>
              <a:spcAft>
                <a:spcPts val="0"/>
              </a:spcAft>
              <a:buNone/>
            </a:pPr>
            <a:r>
              <a:rPr lang="es"/>
              <a:t>Paulo Diniz</a:t>
            </a:r>
            <a:endParaRPr/>
          </a:p>
          <a:p>
            <a:pPr indent="0" lvl="0" marL="0" rtl="0" algn="r">
              <a:spcBef>
                <a:spcPts val="0"/>
              </a:spcBef>
              <a:spcAft>
                <a:spcPts val="0"/>
              </a:spcAft>
              <a:buNone/>
            </a:pPr>
            <a:r>
              <a:rPr lang="es"/>
              <a:t>Hamish Grant</a:t>
            </a:r>
            <a:endParaRPr/>
          </a:p>
        </p:txBody>
      </p:sp>
      <p:sp>
        <p:nvSpPr>
          <p:cNvPr id="136" name="Google Shape;136;p13"/>
          <p:cNvSpPr txBox="1"/>
          <p:nvPr>
            <p:ph type="ctrTitle"/>
          </p:nvPr>
        </p:nvSpPr>
        <p:spPr>
          <a:xfrm>
            <a:off x="3161975" y="2537688"/>
            <a:ext cx="5757000" cy="8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Stratégie pour le calcul d'une enveloppe convexe d'un ensemble de points dans un plan</a:t>
            </a:r>
            <a:endParaRPr sz="1800"/>
          </a:p>
        </p:txBody>
      </p:sp>
      <p:sp>
        <p:nvSpPr>
          <p:cNvPr id="137" name="Google Shape;137;p13"/>
          <p:cNvSpPr txBox="1"/>
          <p:nvPr>
            <p:ph type="ctrTitle"/>
          </p:nvPr>
        </p:nvSpPr>
        <p:spPr>
          <a:xfrm>
            <a:off x="158000" y="3934425"/>
            <a:ext cx="2904000" cy="6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500"/>
              <a:t>Groupe 6</a:t>
            </a:r>
            <a:endParaRPr b="1" sz="1500"/>
          </a:p>
          <a:p>
            <a:pPr indent="0" lvl="0" marL="0" rtl="0" algn="l">
              <a:spcBef>
                <a:spcPts val="0"/>
              </a:spcBef>
              <a:spcAft>
                <a:spcPts val="0"/>
              </a:spcAft>
              <a:buNone/>
            </a:pPr>
            <a:r>
              <a:rPr b="1" lang="es" sz="1500"/>
              <a:t>MIE - Algorithm Design</a:t>
            </a:r>
            <a:endParaRPr b="1" sz="1500"/>
          </a:p>
          <a:p>
            <a:pPr indent="0" lvl="0" marL="0" rtl="0" algn="l">
              <a:spcBef>
                <a:spcPts val="0"/>
              </a:spcBef>
              <a:spcAft>
                <a:spcPts val="0"/>
              </a:spcAft>
              <a:buNone/>
            </a:pPr>
            <a:r>
              <a:rPr b="1" lang="es" sz="1500"/>
              <a:t>École Centrale de Marseille</a:t>
            </a:r>
            <a:endParaRPr b="1"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cxnSp>
        <p:nvCxnSpPr>
          <p:cNvPr id="195" name="Google Shape;195;p22"/>
          <p:cNvCxnSpPr/>
          <p:nvPr/>
        </p:nvCxnSpPr>
        <p:spPr>
          <a:xfrm>
            <a:off x="1921525" y="1720975"/>
            <a:ext cx="204900" cy="1347900"/>
          </a:xfrm>
          <a:prstGeom prst="straightConnector1">
            <a:avLst/>
          </a:prstGeom>
          <a:noFill/>
          <a:ln cap="flat" cmpd="sng" w="19050">
            <a:solidFill>
              <a:srgbClr val="00FFFF"/>
            </a:solidFill>
            <a:prstDash val="dash"/>
            <a:round/>
            <a:headEnd len="med" w="med" type="none"/>
            <a:tailEnd len="med" w="med" type="none"/>
          </a:ln>
        </p:spPr>
      </p:cxnSp>
      <p:cxnSp>
        <p:nvCxnSpPr>
          <p:cNvPr id="196" name="Google Shape;196;p22"/>
          <p:cNvCxnSpPr/>
          <p:nvPr/>
        </p:nvCxnSpPr>
        <p:spPr>
          <a:xfrm>
            <a:off x="1105025" y="2468700"/>
            <a:ext cx="1344900" cy="18000"/>
          </a:xfrm>
          <a:prstGeom prst="straightConnector1">
            <a:avLst/>
          </a:prstGeom>
          <a:noFill/>
          <a:ln cap="flat" cmpd="sng" w="28575">
            <a:solidFill>
              <a:schemeClr val="accent6"/>
            </a:solidFill>
            <a:prstDash val="solid"/>
            <a:round/>
            <a:headEnd len="med" w="med" type="none"/>
            <a:tailEnd len="med" w="med" type="triangle"/>
          </a:ln>
        </p:spPr>
      </p:cxnSp>
      <p:cxnSp>
        <p:nvCxnSpPr>
          <p:cNvPr id="197" name="Google Shape;197;p22"/>
          <p:cNvCxnSpPr/>
          <p:nvPr/>
        </p:nvCxnSpPr>
        <p:spPr>
          <a:xfrm flipH="1">
            <a:off x="1781400" y="3090425"/>
            <a:ext cx="345000" cy="7440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22"/>
          <p:cNvCxnSpPr/>
          <p:nvPr/>
        </p:nvCxnSpPr>
        <p:spPr>
          <a:xfrm>
            <a:off x="1188050" y="2486425"/>
            <a:ext cx="938400" cy="5931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22"/>
          <p:cNvCxnSpPr/>
          <p:nvPr/>
        </p:nvCxnSpPr>
        <p:spPr>
          <a:xfrm flipH="1" rot="10800000">
            <a:off x="1123600" y="1764175"/>
            <a:ext cx="776400" cy="711600"/>
          </a:xfrm>
          <a:prstGeom prst="straightConnector1">
            <a:avLst/>
          </a:prstGeom>
          <a:noFill/>
          <a:ln cap="flat" cmpd="sng" w="9525">
            <a:solidFill>
              <a:schemeClr val="dk2"/>
            </a:solidFill>
            <a:prstDash val="solid"/>
            <a:round/>
            <a:headEnd len="med" w="med" type="none"/>
            <a:tailEnd len="med" w="med" type="none"/>
          </a:ln>
        </p:spPr>
      </p:cxnSp>
      <p:sp>
        <p:nvSpPr>
          <p:cNvPr id="200" name="Google Shape;200;p22"/>
          <p:cNvSpPr txBox="1"/>
          <p:nvPr>
            <p:ph type="title"/>
          </p:nvPr>
        </p:nvSpPr>
        <p:spPr>
          <a:xfrm>
            <a:off x="823850" y="562200"/>
            <a:ext cx="5065800" cy="56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sz="2400"/>
              <a:t>Fonctionnement - l’Idée Basique</a:t>
            </a:r>
            <a:endParaRPr b="1" sz="2400"/>
          </a:p>
        </p:txBody>
      </p:sp>
      <p:sp>
        <p:nvSpPr>
          <p:cNvPr id="201" name="Google Shape;201;p22"/>
          <p:cNvSpPr/>
          <p:nvPr/>
        </p:nvSpPr>
        <p:spPr>
          <a:xfrm>
            <a:off x="1792100" y="1634700"/>
            <a:ext cx="215700" cy="21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1017175" y="2356050"/>
            <a:ext cx="215700" cy="21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2007800" y="2961325"/>
            <a:ext cx="215700" cy="21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1684300" y="3739125"/>
            <a:ext cx="215700" cy="21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txBox="1"/>
          <p:nvPr/>
        </p:nvSpPr>
        <p:spPr>
          <a:xfrm>
            <a:off x="1962450" y="3646875"/>
            <a:ext cx="6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Lato"/>
                <a:ea typeface="Lato"/>
                <a:cs typeface="Lato"/>
                <a:sym typeface="Lato"/>
              </a:rPr>
              <a:t>p</a:t>
            </a:r>
            <a:r>
              <a:rPr baseline="-25000" lang="es">
                <a:solidFill>
                  <a:schemeClr val="lt1"/>
                </a:solidFill>
                <a:latin typeface="Lato"/>
                <a:ea typeface="Lato"/>
                <a:cs typeface="Lato"/>
                <a:sym typeface="Lato"/>
              </a:rPr>
              <a:t>i-3</a:t>
            </a:r>
            <a:endParaRPr baseline="-25000">
              <a:solidFill>
                <a:schemeClr val="lt1"/>
              </a:solidFill>
              <a:latin typeface="Lato"/>
              <a:ea typeface="Lato"/>
              <a:cs typeface="Lato"/>
              <a:sym typeface="Lato"/>
            </a:endParaRPr>
          </a:p>
        </p:txBody>
      </p:sp>
      <p:sp>
        <p:nvSpPr>
          <p:cNvPr id="206" name="Google Shape;206;p22"/>
          <p:cNvSpPr txBox="1"/>
          <p:nvPr/>
        </p:nvSpPr>
        <p:spPr>
          <a:xfrm>
            <a:off x="2309075" y="2869075"/>
            <a:ext cx="6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Lato"/>
                <a:ea typeface="Lato"/>
                <a:cs typeface="Lato"/>
                <a:sym typeface="Lato"/>
              </a:rPr>
              <a:t>p</a:t>
            </a:r>
            <a:r>
              <a:rPr baseline="-25000" lang="es">
                <a:solidFill>
                  <a:schemeClr val="lt1"/>
                </a:solidFill>
                <a:latin typeface="Lato"/>
                <a:ea typeface="Lato"/>
                <a:cs typeface="Lato"/>
                <a:sym typeface="Lato"/>
              </a:rPr>
              <a:t>i-2</a:t>
            </a:r>
            <a:endParaRPr baseline="-25000">
              <a:solidFill>
                <a:schemeClr val="lt1"/>
              </a:solidFill>
              <a:latin typeface="Lato"/>
              <a:ea typeface="Lato"/>
              <a:cs typeface="Lato"/>
              <a:sym typeface="Lato"/>
            </a:endParaRPr>
          </a:p>
        </p:txBody>
      </p:sp>
      <p:sp>
        <p:nvSpPr>
          <p:cNvPr id="207" name="Google Shape;207;p22"/>
          <p:cNvSpPr txBox="1"/>
          <p:nvPr/>
        </p:nvSpPr>
        <p:spPr>
          <a:xfrm>
            <a:off x="337225" y="2171550"/>
            <a:ext cx="6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Lato"/>
                <a:ea typeface="Lato"/>
                <a:cs typeface="Lato"/>
                <a:sym typeface="Lato"/>
              </a:rPr>
              <a:t>p</a:t>
            </a:r>
            <a:r>
              <a:rPr baseline="-25000" lang="es">
                <a:solidFill>
                  <a:schemeClr val="lt1"/>
                </a:solidFill>
                <a:latin typeface="Lato"/>
                <a:ea typeface="Lato"/>
                <a:cs typeface="Lato"/>
                <a:sym typeface="Lato"/>
              </a:rPr>
              <a:t>i-1</a:t>
            </a:r>
            <a:endParaRPr baseline="-25000">
              <a:solidFill>
                <a:schemeClr val="lt1"/>
              </a:solidFill>
              <a:latin typeface="Lato"/>
              <a:ea typeface="Lato"/>
              <a:cs typeface="Lato"/>
              <a:sym typeface="Lato"/>
            </a:endParaRPr>
          </a:p>
        </p:txBody>
      </p:sp>
      <p:sp>
        <p:nvSpPr>
          <p:cNvPr id="208" name="Google Shape;208;p22"/>
          <p:cNvSpPr txBox="1"/>
          <p:nvPr/>
        </p:nvSpPr>
        <p:spPr>
          <a:xfrm>
            <a:off x="2150200" y="1542450"/>
            <a:ext cx="6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Lato"/>
                <a:ea typeface="Lato"/>
                <a:cs typeface="Lato"/>
                <a:sym typeface="Lato"/>
              </a:rPr>
              <a:t>p</a:t>
            </a:r>
            <a:r>
              <a:rPr baseline="-25000" lang="es">
                <a:solidFill>
                  <a:schemeClr val="lt1"/>
                </a:solidFill>
                <a:latin typeface="Lato"/>
                <a:ea typeface="Lato"/>
                <a:cs typeface="Lato"/>
                <a:sym typeface="Lato"/>
              </a:rPr>
              <a:t>i</a:t>
            </a:r>
            <a:endParaRPr baseline="-25000">
              <a:solidFill>
                <a:schemeClr val="lt1"/>
              </a:solidFill>
              <a:latin typeface="Lato"/>
              <a:ea typeface="Lato"/>
              <a:cs typeface="Lato"/>
              <a:sym typeface="Lato"/>
            </a:endParaRPr>
          </a:p>
        </p:txBody>
      </p:sp>
      <p:sp>
        <p:nvSpPr>
          <p:cNvPr id="209" name="Google Shape;209;p22"/>
          <p:cNvSpPr/>
          <p:nvPr/>
        </p:nvSpPr>
        <p:spPr>
          <a:xfrm rot="1043437">
            <a:off x="1017222" y="1947493"/>
            <a:ext cx="364355" cy="323461"/>
          </a:xfrm>
          <a:prstGeom prst="bentArrow">
            <a:avLst>
              <a:gd fmla="val 25000" name="adj1"/>
              <a:gd fmla="val 25000" name="adj2"/>
              <a:gd fmla="val 25000" name="adj3"/>
              <a:gd fmla="val 43750" name="adj4"/>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txBox="1"/>
          <p:nvPr/>
        </p:nvSpPr>
        <p:spPr>
          <a:xfrm>
            <a:off x="1134700" y="1128000"/>
            <a:ext cx="1314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lt1"/>
                </a:solidFill>
                <a:latin typeface="Lato"/>
                <a:ea typeface="Lato"/>
                <a:cs typeface="Lato"/>
                <a:sym typeface="Lato"/>
              </a:rPr>
              <a:t>Cas 1 </a:t>
            </a:r>
            <a:endParaRPr sz="2000">
              <a:solidFill>
                <a:schemeClr val="lt1"/>
              </a:solidFill>
              <a:latin typeface="Lato"/>
              <a:ea typeface="Lato"/>
              <a:cs typeface="Lato"/>
              <a:sym typeface="Lato"/>
            </a:endParaRPr>
          </a:p>
        </p:txBody>
      </p:sp>
      <p:sp>
        <p:nvSpPr>
          <p:cNvPr id="211" name="Google Shape;211;p22"/>
          <p:cNvSpPr txBox="1"/>
          <p:nvPr/>
        </p:nvSpPr>
        <p:spPr>
          <a:xfrm>
            <a:off x="481850" y="4195700"/>
            <a:ext cx="3175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latin typeface="Lato"/>
                <a:ea typeface="Lato"/>
                <a:cs typeface="Lato"/>
                <a:sym typeface="Lato"/>
              </a:rPr>
              <a:t>La connexion à </a:t>
            </a:r>
            <a:r>
              <a:rPr b="1" lang="es">
                <a:solidFill>
                  <a:schemeClr val="lt1"/>
                </a:solidFill>
                <a:latin typeface="Lato"/>
                <a:ea typeface="Lato"/>
                <a:cs typeface="Lato"/>
                <a:sym typeface="Lato"/>
              </a:rPr>
              <a:t>p</a:t>
            </a:r>
            <a:r>
              <a:rPr b="1" baseline="-25000" lang="es">
                <a:solidFill>
                  <a:schemeClr val="lt1"/>
                </a:solidFill>
                <a:latin typeface="Lato"/>
                <a:ea typeface="Lato"/>
                <a:cs typeface="Lato"/>
                <a:sym typeface="Lato"/>
              </a:rPr>
              <a:t>i</a:t>
            </a:r>
            <a:r>
              <a:rPr b="1" lang="es">
                <a:solidFill>
                  <a:schemeClr val="lt1"/>
                </a:solidFill>
                <a:latin typeface="Lato"/>
                <a:ea typeface="Lato"/>
                <a:cs typeface="Lato"/>
                <a:sym typeface="Lato"/>
              </a:rPr>
              <a:t> </a:t>
            </a:r>
            <a:r>
              <a:rPr lang="es">
                <a:solidFill>
                  <a:schemeClr val="lt1"/>
                </a:solidFill>
                <a:latin typeface="Lato"/>
                <a:ea typeface="Lato"/>
                <a:cs typeface="Lato"/>
                <a:sym typeface="Lato"/>
              </a:rPr>
              <a:t>va vers la droite par rapport à la ligne d'en face, dans ce cas </a:t>
            </a:r>
            <a:r>
              <a:rPr lang="es">
                <a:solidFill>
                  <a:schemeClr val="lt1"/>
                </a:solidFill>
                <a:latin typeface="Lato"/>
                <a:ea typeface="Lato"/>
                <a:cs typeface="Lato"/>
                <a:sym typeface="Lato"/>
              </a:rPr>
              <a:t>on POP </a:t>
            </a:r>
            <a:r>
              <a:rPr b="1" lang="es">
                <a:solidFill>
                  <a:schemeClr val="lt1"/>
                </a:solidFill>
                <a:latin typeface="Lato"/>
                <a:ea typeface="Lato"/>
                <a:cs typeface="Lato"/>
                <a:sym typeface="Lato"/>
              </a:rPr>
              <a:t>p</a:t>
            </a:r>
            <a:r>
              <a:rPr b="1" baseline="-25000" lang="es">
                <a:solidFill>
                  <a:schemeClr val="lt1"/>
                </a:solidFill>
                <a:latin typeface="Lato"/>
                <a:ea typeface="Lato"/>
                <a:cs typeface="Lato"/>
                <a:sym typeface="Lato"/>
              </a:rPr>
              <a:t>i-1</a:t>
            </a:r>
            <a:r>
              <a:rPr b="1" lang="es">
                <a:solidFill>
                  <a:schemeClr val="lt1"/>
                </a:solidFill>
                <a:latin typeface="Lato"/>
                <a:ea typeface="Lato"/>
                <a:cs typeface="Lato"/>
                <a:sym typeface="Lato"/>
              </a:rPr>
              <a:t> </a:t>
            </a:r>
            <a:r>
              <a:rPr lang="es">
                <a:solidFill>
                  <a:schemeClr val="lt1"/>
                </a:solidFill>
                <a:latin typeface="Lato"/>
                <a:ea typeface="Lato"/>
                <a:cs typeface="Lato"/>
                <a:sym typeface="Lato"/>
              </a:rPr>
              <a:t>du Stack</a:t>
            </a:r>
            <a:endParaRPr>
              <a:solidFill>
                <a:schemeClr val="lt1"/>
              </a:solidFill>
              <a:latin typeface="Lato"/>
              <a:ea typeface="Lato"/>
              <a:cs typeface="Lato"/>
              <a:sym typeface="Lato"/>
            </a:endParaRPr>
          </a:p>
        </p:txBody>
      </p:sp>
      <p:sp>
        <p:nvSpPr>
          <p:cNvPr id="212" name="Google Shape;212;p22"/>
          <p:cNvSpPr txBox="1"/>
          <p:nvPr/>
        </p:nvSpPr>
        <p:spPr>
          <a:xfrm>
            <a:off x="2449925" y="2246850"/>
            <a:ext cx="73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chemeClr val="accent6"/>
                </a:solidFill>
                <a:latin typeface="Lato"/>
                <a:ea typeface="Lato"/>
                <a:cs typeface="Lato"/>
                <a:sym typeface="Lato"/>
              </a:rPr>
              <a:t>POP</a:t>
            </a:r>
            <a:endParaRPr b="1" sz="1800">
              <a:solidFill>
                <a:schemeClr val="accent6"/>
              </a:solidFill>
              <a:latin typeface="Lato"/>
              <a:ea typeface="Lato"/>
              <a:cs typeface="Lato"/>
              <a:sym typeface="Lato"/>
            </a:endParaRPr>
          </a:p>
        </p:txBody>
      </p:sp>
      <p:grpSp>
        <p:nvGrpSpPr>
          <p:cNvPr id="213" name="Google Shape;213;p22"/>
          <p:cNvGrpSpPr/>
          <p:nvPr/>
        </p:nvGrpSpPr>
        <p:grpSpPr>
          <a:xfrm>
            <a:off x="2936663" y="1128000"/>
            <a:ext cx="4423763" cy="3899000"/>
            <a:chOff x="2936663" y="1128000"/>
            <a:chExt cx="4423763" cy="3899000"/>
          </a:xfrm>
        </p:grpSpPr>
        <p:cxnSp>
          <p:nvCxnSpPr>
            <p:cNvPr id="214" name="Google Shape;214;p22"/>
            <p:cNvCxnSpPr/>
            <p:nvPr/>
          </p:nvCxnSpPr>
          <p:spPr>
            <a:xfrm rot="10800000">
              <a:off x="3786950" y="1979750"/>
              <a:ext cx="593100" cy="0"/>
            </a:xfrm>
            <a:prstGeom prst="straightConnector1">
              <a:avLst/>
            </a:prstGeom>
            <a:noFill/>
            <a:ln cap="flat" cmpd="sng" w="28575">
              <a:solidFill>
                <a:schemeClr val="accent6"/>
              </a:solidFill>
              <a:prstDash val="solid"/>
              <a:round/>
              <a:headEnd len="med" w="med" type="none"/>
              <a:tailEnd len="med" w="med" type="triangle"/>
            </a:ln>
          </p:spPr>
        </p:cxnSp>
        <p:grpSp>
          <p:nvGrpSpPr>
            <p:cNvPr id="215" name="Google Shape;215;p22"/>
            <p:cNvGrpSpPr/>
            <p:nvPr/>
          </p:nvGrpSpPr>
          <p:grpSpPr>
            <a:xfrm>
              <a:off x="4184625" y="1128000"/>
              <a:ext cx="3175800" cy="3899000"/>
              <a:chOff x="4184625" y="1128000"/>
              <a:chExt cx="3175800" cy="3899000"/>
            </a:xfrm>
          </p:grpSpPr>
          <p:cxnSp>
            <p:nvCxnSpPr>
              <p:cNvPr id="216" name="Google Shape;216;p22"/>
              <p:cNvCxnSpPr/>
              <p:nvPr/>
            </p:nvCxnSpPr>
            <p:spPr>
              <a:xfrm flipH="1">
                <a:off x="5600025" y="3168575"/>
                <a:ext cx="345000" cy="7440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22"/>
              <p:cNvCxnSpPr/>
              <p:nvPr/>
            </p:nvCxnSpPr>
            <p:spPr>
              <a:xfrm>
                <a:off x="5533850" y="2432650"/>
                <a:ext cx="411000" cy="7251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22"/>
              <p:cNvCxnSpPr/>
              <p:nvPr/>
            </p:nvCxnSpPr>
            <p:spPr>
              <a:xfrm rot="10800000">
                <a:off x="4358775" y="1980050"/>
                <a:ext cx="1153500" cy="387900"/>
              </a:xfrm>
              <a:prstGeom prst="straightConnector1">
                <a:avLst/>
              </a:prstGeom>
              <a:noFill/>
              <a:ln cap="flat" cmpd="sng" w="9525">
                <a:solidFill>
                  <a:schemeClr val="dk2"/>
                </a:solidFill>
                <a:prstDash val="solid"/>
                <a:round/>
                <a:headEnd len="med" w="med" type="none"/>
                <a:tailEnd len="med" w="med" type="none"/>
              </a:ln>
            </p:spPr>
          </p:cxnSp>
          <p:sp>
            <p:nvSpPr>
              <p:cNvPr id="219" name="Google Shape;219;p22"/>
              <p:cNvSpPr/>
              <p:nvPr/>
            </p:nvSpPr>
            <p:spPr>
              <a:xfrm>
                <a:off x="4264750" y="1861375"/>
                <a:ext cx="215700" cy="21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5410275" y="2259000"/>
                <a:ext cx="215700" cy="21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5826425" y="3039475"/>
                <a:ext cx="215700" cy="21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5502925" y="3817275"/>
                <a:ext cx="215700" cy="21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txBox="1"/>
              <p:nvPr/>
            </p:nvSpPr>
            <p:spPr>
              <a:xfrm>
                <a:off x="5781075" y="3725025"/>
                <a:ext cx="6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Lato"/>
                    <a:ea typeface="Lato"/>
                    <a:cs typeface="Lato"/>
                    <a:sym typeface="Lato"/>
                  </a:rPr>
                  <a:t>p</a:t>
                </a:r>
                <a:r>
                  <a:rPr baseline="-25000" lang="es">
                    <a:solidFill>
                      <a:schemeClr val="lt1"/>
                    </a:solidFill>
                    <a:latin typeface="Lato"/>
                    <a:ea typeface="Lato"/>
                    <a:cs typeface="Lato"/>
                    <a:sym typeface="Lato"/>
                  </a:rPr>
                  <a:t>i-3</a:t>
                </a:r>
                <a:endParaRPr baseline="-25000">
                  <a:solidFill>
                    <a:schemeClr val="lt1"/>
                  </a:solidFill>
                  <a:latin typeface="Lato"/>
                  <a:ea typeface="Lato"/>
                  <a:cs typeface="Lato"/>
                  <a:sym typeface="Lato"/>
                </a:endParaRPr>
              </a:p>
            </p:txBody>
          </p:sp>
          <p:sp>
            <p:nvSpPr>
              <p:cNvPr id="224" name="Google Shape;224;p22"/>
              <p:cNvSpPr txBox="1"/>
              <p:nvPr/>
            </p:nvSpPr>
            <p:spPr>
              <a:xfrm>
                <a:off x="6127700" y="2947225"/>
                <a:ext cx="6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Lato"/>
                    <a:ea typeface="Lato"/>
                    <a:cs typeface="Lato"/>
                    <a:sym typeface="Lato"/>
                  </a:rPr>
                  <a:t>p</a:t>
                </a:r>
                <a:r>
                  <a:rPr baseline="-25000" lang="es">
                    <a:solidFill>
                      <a:schemeClr val="lt1"/>
                    </a:solidFill>
                    <a:latin typeface="Lato"/>
                    <a:ea typeface="Lato"/>
                    <a:cs typeface="Lato"/>
                    <a:sym typeface="Lato"/>
                  </a:rPr>
                  <a:t>i-2</a:t>
                </a:r>
                <a:endParaRPr baseline="-25000">
                  <a:solidFill>
                    <a:schemeClr val="lt1"/>
                  </a:solidFill>
                  <a:latin typeface="Lato"/>
                  <a:ea typeface="Lato"/>
                  <a:cs typeface="Lato"/>
                  <a:sym typeface="Lato"/>
                </a:endParaRPr>
              </a:p>
            </p:txBody>
          </p:sp>
          <p:sp>
            <p:nvSpPr>
              <p:cNvPr id="225" name="Google Shape;225;p22"/>
              <p:cNvSpPr txBox="1"/>
              <p:nvPr/>
            </p:nvSpPr>
            <p:spPr>
              <a:xfrm>
                <a:off x="4447000" y="2379100"/>
                <a:ext cx="6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Lato"/>
                    <a:ea typeface="Lato"/>
                    <a:cs typeface="Lato"/>
                    <a:sym typeface="Lato"/>
                  </a:rPr>
                  <a:t>p</a:t>
                </a:r>
                <a:r>
                  <a:rPr baseline="-25000" lang="es">
                    <a:solidFill>
                      <a:schemeClr val="lt1"/>
                    </a:solidFill>
                    <a:latin typeface="Lato"/>
                    <a:ea typeface="Lato"/>
                    <a:cs typeface="Lato"/>
                    <a:sym typeface="Lato"/>
                  </a:rPr>
                  <a:t>i-1</a:t>
                </a:r>
                <a:endParaRPr baseline="-25000">
                  <a:solidFill>
                    <a:schemeClr val="lt1"/>
                  </a:solidFill>
                  <a:latin typeface="Lato"/>
                  <a:ea typeface="Lato"/>
                  <a:cs typeface="Lato"/>
                  <a:sym typeface="Lato"/>
                </a:endParaRPr>
              </a:p>
            </p:txBody>
          </p:sp>
          <p:sp>
            <p:nvSpPr>
              <p:cNvPr id="226" name="Google Shape;226;p22"/>
              <p:cNvSpPr txBox="1"/>
              <p:nvPr/>
            </p:nvSpPr>
            <p:spPr>
              <a:xfrm>
                <a:off x="4358625" y="1488750"/>
                <a:ext cx="6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Lato"/>
                    <a:ea typeface="Lato"/>
                    <a:cs typeface="Lato"/>
                    <a:sym typeface="Lato"/>
                  </a:rPr>
                  <a:t>p</a:t>
                </a:r>
                <a:r>
                  <a:rPr baseline="-25000" lang="es">
                    <a:solidFill>
                      <a:schemeClr val="lt1"/>
                    </a:solidFill>
                    <a:latin typeface="Lato"/>
                    <a:ea typeface="Lato"/>
                    <a:cs typeface="Lato"/>
                    <a:sym typeface="Lato"/>
                  </a:rPr>
                  <a:t>i</a:t>
                </a:r>
                <a:endParaRPr baseline="-25000">
                  <a:solidFill>
                    <a:schemeClr val="lt1"/>
                  </a:solidFill>
                  <a:latin typeface="Lato"/>
                  <a:ea typeface="Lato"/>
                  <a:cs typeface="Lato"/>
                  <a:sym typeface="Lato"/>
                </a:endParaRPr>
              </a:p>
            </p:txBody>
          </p:sp>
          <p:sp>
            <p:nvSpPr>
              <p:cNvPr id="227" name="Google Shape;227;p22"/>
              <p:cNvSpPr txBox="1"/>
              <p:nvPr/>
            </p:nvSpPr>
            <p:spPr>
              <a:xfrm>
                <a:off x="5276825" y="1128000"/>
                <a:ext cx="1314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lt1"/>
                    </a:solidFill>
                    <a:latin typeface="Lato"/>
                    <a:ea typeface="Lato"/>
                    <a:cs typeface="Lato"/>
                    <a:sym typeface="Lato"/>
                  </a:rPr>
                  <a:t>Cas 2</a:t>
                </a:r>
                <a:endParaRPr sz="2000">
                  <a:solidFill>
                    <a:schemeClr val="lt1"/>
                  </a:solidFill>
                  <a:latin typeface="Lato"/>
                  <a:ea typeface="Lato"/>
                  <a:cs typeface="Lato"/>
                  <a:sym typeface="Lato"/>
                </a:endParaRPr>
              </a:p>
            </p:txBody>
          </p:sp>
          <p:sp>
            <p:nvSpPr>
              <p:cNvPr id="228" name="Google Shape;228;p22"/>
              <p:cNvSpPr/>
              <p:nvPr/>
            </p:nvSpPr>
            <p:spPr>
              <a:xfrm flipH="1" rot="-2230305">
                <a:off x="5293540" y="1947562"/>
                <a:ext cx="364445" cy="323344"/>
              </a:xfrm>
              <a:prstGeom prst="bentArrow">
                <a:avLst>
                  <a:gd fmla="val 25000" name="adj1"/>
                  <a:gd fmla="val 20232" name="adj2"/>
                  <a:gd fmla="val 25000" name="adj3"/>
                  <a:gd fmla="val 43750" name="adj4"/>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txBox="1"/>
              <p:nvPr/>
            </p:nvSpPr>
            <p:spPr>
              <a:xfrm>
                <a:off x="4184625" y="4195700"/>
                <a:ext cx="317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Lato"/>
                    <a:ea typeface="Lato"/>
                    <a:cs typeface="Lato"/>
                    <a:sym typeface="Lato"/>
                  </a:rPr>
                  <a:t>Si la connexion à p</a:t>
                </a:r>
                <a:r>
                  <a:rPr baseline="-25000" lang="es">
                    <a:solidFill>
                      <a:schemeClr val="lt1"/>
                    </a:solidFill>
                    <a:latin typeface="Lato"/>
                    <a:ea typeface="Lato"/>
                    <a:cs typeface="Lato"/>
                    <a:sym typeface="Lato"/>
                  </a:rPr>
                  <a:t>i</a:t>
                </a:r>
                <a:r>
                  <a:rPr lang="es">
                    <a:solidFill>
                      <a:schemeClr val="lt1"/>
                    </a:solidFill>
                    <a:latin typeface="Lato"/>
                    <a:ea typeface="Lato"/>
                    <a:cs typeface="Lato"/>
                    <a:sym typeface="Lato"/>
                  </a:rPr>
                  <a:t> va vers la gauche, alors on ne POP pas le point p</a:t>
                </a:r>
                <a:r>
                  <a:rPr baseline="-25000" lang="es">
                    <a:solidFill>
                      <a:schemeClr val="lt1"/>
                    </a:solidFill>
                    <a:latin typeface="Lato"/>
                    <a:ea typeface="Lato"/>
                    <a:cs typeface="Lato"/>
                    <a:sym typeface="Lato"/>
                  </a:rPr>
                  <a:t>i-1</a:t>
                </a:r>
                <a:r>
                  <a:rPr lang="es">
                    <a:solidFill>
                      <a:schemeClr val="lt1"/>
                    </a:solidFill>
                    <a:latin typeface="Lato"/>
                    <a:ea typeface="Lato"/>
                    <a:cs typeface="Lato"/>
                    <a:sym typeface="Lato"/>
                  </a:rPr>
                  <a:t> du Stack, mais on PUSH p</a:t>
                </a:r>
                <a:r>
                  <a:rPr baseline="-25000" lang="es">
                    <a:solidFill>
                      <a:schemeClr val="lt1"/>
                    </a:solidFill>
                    <a:latin typeface="Lato"/>
                    <a:ea typeface="Lato"/>
                    <a:cs typeface="Lato"/>
                    <a:sym typeface="Lato"/>
                  </a:rPr>
                  <a:t>i</a:t>
                </a:r>
                <a:r>
                  <a:rPr lang="es">
                    <a:solidFill>
                      <a:schemeClr val="lt1"/>
                    </a:solidFill>
                    <a:latin typeface="Lato"/>
                    <a:ea typeface="Lato"/>
                    <a:cs typeface="Lato"/>
                    <a:sym typeface="Lato"/>
                  </a:rPr>
                  <a:t> dans le Stack</a:t>
                </a:r>
                <a:endParaRPr>
                  <a:solidFill>
                    <a:schemeClr val="lt1"/>
                  </a:solidFill>
                  <a:latin typeface="Lato"/>
                  <a:ea typeface="Lato"/>
                  <a:cs typeface="Lato"/>
                  <a:sym typeface="Lato"/>
                </a:endParaRPr>
              </a:p>
            </p:txBody>
          </p:sp>
        </p:grpSp>
        <p:sp>
          <p:nvSpPr>
            <p:cNvPr id="230" name="Google Shape;230;p22"/>
            <p:cNvSpPr txBox="1"/>
            <p:nvPr/>
          </p:nvSpPr>
          <p:spPr>
            <a:xfrm>
              <a:off x="2936663" y="1748900"/>
              <a:ext cx="80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chemeClr val="accent6"/>
                  </a:solidFill>
                  <a:latin typeface="Lato"/>
                  <a:ea typeface="Lato"/>
                  <a:cs typeface="Lato"/>
                  <a:sym typeface="Lato"/>
                </a:rPr>
                <a:t>PUSH</a:t>
              </a:r>
              <a:endParaRPr b="1" sz="1800">
                <a:solidFill>
                  <a:schemeClr val="accent6"/>
                </a:solidFill>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idx="1" type="body"/>
          </p:nvPr>
        </p:nvSpPr>
        <p:spPr>
          <a:xfrm>
            <a:off x="314875" y="2202375"/>
            <a:ext cx="37308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s">
                <a:latin typeface="Courier New"/>
                <a:ea typeface="Courier New"/>
                <a:cs typeface="Courier New"/>
                <a:sym typeface="Courier New"/>
              </a:rPr>
              <a:t>Push</a:t>
            </a:r>
            <a:r>
              <a:rPr b="1" lang="es"/>
              <a:t> </a:t>
            </a:r>
            <a:r>
              <a:rPr lang="es"/>
              <a:t>les trois premier points sur le </a:t>
            </a:r>
            <a:r>
              <a:rPr lang="es"/>
              <a:t>stack</a:t>
            </a:r>
            <a:r>
              <a:rPr lang="es"/>
              <a:t> S</a:t>
            </a:r>
            <a:endParaRPr/>
          </a:p>
        </p:txBody>
      </p:sp>
      <p:pic>
        <p:nvPicPr>
          <p:cNvPr id="236" name="Google Shape;236;p23"/>
          <p:cNvPicPr preferRelativeResize="0"/>
          <p:nvPr/>
        </p:nvPicPr>
        <p:blipFill rotWithShape="1">
          <a:blip r:embed="rId3">
            <a:alphaModFix/>
          </a:blip>
          <a:srcRect b="54594" l="50000" r="0" t="0"/>
          <a:stretch/>
        </p:blipFill>
        <p:spPr>
          <a:xfrm>
            <a:off x="5486250" y="371475"/>
            <a:ext cx="2855700" cy="1816450"/>
          </a:xfrm>
          <a:prstGeom prst="rect">
            <a:avLst/>
          </a:prstGeom>
          <a:noFill/>
          <a:ln>
            <a:noFill/>
          </a:ln>
        </p:spPr>
      </p:pic>
      <p:pic>
        <p:nvPicPr>
          <p:cNvPr id="237" name="Google Shape;237;p23"/>
          <p:cNvPicPr preferRelativeResize="0"/>
          <p:nvPr/>
        </p:nvPicPr>
        <p:blipFill rotWithShape="1">
          <a:blip r:embed="rId3">
            <a:alphaModFix/>
          </a:blip>
          <a:srcRect b="0" l="0" r="50000" t="54594"/>
          <a:stretch/>
        </p:blipFill>
        <p:spPr>
          <a:xfrm>
            <a:off x="141950" y="2726163"/>
            <a:ext cx="2855700" cy="1816450"/>
          </a:xfrm>
          <a:prstGeom prst="rect">
            <a:avLst/>
          </a:prstGeom>
          <a:noFill/>
          <a:ln>
            <a:noFill/>
          </a:ln>
        </p:spPr>
      </p:pic>
      <p:sp>
        <p:nvSpPr>
          <p:cNvPr id="238" name="Google Shape;238;p23"/>
          <p:cNvSpPr txBox="1"/>
          <p:nvPr>
            <p:ph idx="1" type="body"/>
          </p:nvPr>
        </p:nvSpPr>
        <p:spPr>
          <a:xfrm>
            <a:off x="4994700" y="2202375"/>
            <a:ext cx="38388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De p</a:t>
            </a:r>
            <a:r>
              <a:rPr baseline="-25000" lang="es"/>
              <a:t>2</a:t>
            </a:r>
            <a:r>
              <a:rPr lang="es"/>
              <a:t> à p</a:t>
            </a:r>
            <a:r>
              <a:rPr baseline="-25000" lang="es"/>
              <a:t>3</a:t>
            </a:r>
            <a:r>
              <a:rPr lang="es"/>
              <a:t> on fait un virage à droite, donc on </a:t>
            </a:r>
            <a:r>
              <a:rPr i="1" lang="es">
                <a:latin typeface="Courier New"/>
                <a:ea typeface="Courier New"/>
                <a:cs typeface="Courier New"/>
                <a:sym typeface="Courier New"/>
              </a:rPr>
              <a:t>Pop</a:t>
            </a:r>
            <a:r>
              <a:rPr lang="es"/>
              <a:t> p</a:t>
            </a:r>
            <a:r>
              <a:rPr baseline="-25000" lang="es"/>
              <a:t>2</a:t>
            </a:r>
            <a:r>
              <a:rPr lang="es"/>
              <a:t> </a:t>
            </a:r>
            <a:endParaRPr b="1"/>
          </a:p>
        </p:txBody>
      </p:sp>
      <p:sp>
        <p:nvSpPr>
          <p:cNvPr id="239" name="Google Shape;239;p23"/>
          <p:cNvSpPr txBox="1"/>
          <p:nvPr>
            <p:ph idx="1" type="body"/>
          </p:nvPr>
        </p:nvSpPr>
        <p:spPr>
          <a:xfrm>
            <a:off x="1716250" y="4542625"/>
            <a:ext cx="57114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On continue jusqu’à qu’on arrive </a:t>
            </a:r>
            <a:r>
              <a:rPr lang="es"/>
              <a:t>aux</a:t>
            </a:r>
            <a:r>
              <a:rPr lang="es"/>
              <a:t> premiers points dans le stack.</a:t>
            </a:r>
            <a:endParaRPr/>
          </a:p>
        </p:txBody>
      </p:sp>
      <p:pic>
        <p:nvPicPr>
          <p:cNvPr id="240" name="Google Shape;240;p23"/>
          <p:cNvPicPr preferRelativeResize="0"/>
          <p:nvPr/>
        </p:nvPicPr>
        <p:blipFill rotWithShape="1">
          <a:blip r:embed="rId3">
            <a:alphaModFix/>
          </a:blip>
          <a:srcRect b="54594" l="0" r="50000" t="0"/>
          <a:stretch/>
        </p:blipFill>
        <p:spPr>
          <a:xfrm>
            <a:off x="752425" y="371475"/>
            <a:ext cx="2855700" cy="1816450"/>
          </a:xfrm>
          <a:prstGeom prst="rect">
            <a:avLst/>
          </a:prstGeom>
          <a:noFill/>
          <a:ln>
            <a:noFill/>
          </a:ln>
        </p:spPr>
      </p:pic>
      <p:pic>
        <p:nvPicPr>
          <p:cNvPr id="241" name="Google Shape;241;p23"/>
          <p:cNvPicPr preferRelativeResize="0"/>
          <p:nvPr/>
        </p:nvPicPr>
        <p:blipFill rotWithShape="1">
          <a:blip r:embed="rId4">
            <a:alphaModFix/>
          </a:blip>
          <a:srcRect b="0" l="0" r="50000" t="4205"/>
          <a:stretch/>
        </p:blipFill>
        <p:spPr>
          <a:xfrm>
            <a:off x="3144100" y="2740613"/>
            <a:ext cx="2855699" cy="1787576"/>
          </a:xfrm>
          <a:prstGeom prst="rect">
            <a:avLst/>
          </a:prstGeom>
          <a:noFill/>
          <a:ln>
            <a:noFill/>
          </a:ln>
        </p:spPr>
      </p:pic>
      <p:pic>
        <p:nvPicPr>
          <p:cNvPr id="242" name="Google Shape;242;p23"/>
          <p:cNvPicPr preferRelativeResize="0"/>
          <p:nvPr/>
        </p:nvPicPr>
        <p:blipFill rotWithShape="1">
          <a:blip r:embed="rId4">
            <a:alphaModFix/>
          </a:blip>
          <a:srcRect b="0" l="50000" r="0" t="4205"/>
          <a:stretch/>
        </p:blipFill>
        <p:spPr>
          <a:xfrm>
            <a:off x="6146250" y="2740613"/>
            <a:ext cx="2855699" cy="17875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6" name="Shape 246"/>
        <p:cNvGrpSpPr/>
        <p:nvPr/>
      </p:nvGrpSpPr>
      <p:grpSpPr>
        <a:xfrm>
          <a:off x="0" y="0"/>
          <a:ext cx="0" cy="0"/>
          <a:chOff x="0" y="0"/>
          <a:chExt cx="0" cy="0"/>
        </a:xfrm>
      </p:grpSpPr>
      <p:pic>
        <p:nvPicPr>
          <p:cNvPr id="247" name="Google Shape;247;p24"/>
          <p:cNvPicPr preferRelativeResize="0"/>
          <p:nvPr/>
        </p:nvPicPr>
        <p:blipFill rotWithShape="1">
          <a:blip r:embed="rId3">
            <a:alphaModFix/>
          </a:blip>
          <a:srcRect b="3213" l="0" r="0" t="0"/>
          <a:stretch/>
        </p:blipFill>
        <p:spPr>
          <a:xfrm>
            <a:off x="1716250" y="2571750"/>
            <a:ext cx="5711500" cy="1816450"/>
          </a:xfrm>
          <a:prstGeom prst="rect">
            <a:avLst/>
          </a:prstGeom>
          <a:noFill/>
          <a:ln>
            <a:noFill/>
          </a:ln>
        </p:spPr>
      </p:pic>
      <p:pic>
        <p:nvPicPr>
          <p:cNvPr id="248" name="Google Shape;248;p24"/>
          <p:cNvPicPr preferRelativeResize="0"/>
          <p:nvPr/>
        </p:nvPicPr>
        <p:blipFill rotWithShape="1">
          <a:blip r:embed="rId4">
            <a:alphaModFix/>
          </a:blip>
          <a:srcRect b="7817" l="0" r="0" t="0"/>
          <a:stretch/>
        </p:blipFill>
        <p:spPr>
          <a:xfrm>
            <a:off x="1716250" y="311875"/>
            <a:ext cx="5711500" cy="1816451"/>
          </a:xfrm>
          <a:prstGeom prst="rect">
            <a:avLst/>
          </a:prstGeom>
          <a:noFill/>
          <a:ln>
            <a:noFill/>
          </a:ln>
        </p:spPr>
      </p:pic>
      <p:sp>
        <p:nvSpPr>
          <p:cNvPr id="249" name="Google Shape;249;p24"/>
          <p:cNvSpPr txBox="1"/>
          <p:nvPr>
            <p:ph idx="1" type="body"/>
          </p:nvPr>
        </p:nvSpPr>
        <p:spPr>
          <a:xfrm>
            <a:off x="1716300" y="4450250"/>
            <a:ext cx="5711400" cy="5238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lang="es"/>
              <a:t>…</a:t>
            </a:r>
            <a:r>
              <a:rPr lang="es"/>
              <a:t> et puis on fait un virage à droite de p</a:t>
            </a:r>
            <a:r>
              <a:rPr baseline="-25000" lang="es"/>
              <a:t>8</a:t>
            </a:r>
            <a:r>
              <a:rPr lang="es"/>
              <a:t> à p</a:t>
            </a:r>
            <a:r>
              <a:rPr baseline="-25000" lang="es"/>
              <a:t>9</a:t>
            </a:r>
            <a:r>
              <a:rPr lang="es"/>
              <a:t>, donc on </a:t>
            </a:r>
            <a:r>
              <a:rPr i="1" lang="es">
                <a:latin typeface="Courier New"/>
                <a:ea typeface="Courier New"/>
                <a:cs typeface="Courier New"/>
                <a:sym typeface="Courier New"/>
              </a:rPr>
              <a:t>Pop</a:t>
            </a:r>
            <a:r>
              <a:rPr lang="es"/>
              <a:t> p</a:t>
            </a:r>
            <a:r>
              <a:rPr baseline="-25000" lang="es"/>
              <a:t>8</a:t>
            </a:r>
            <a:r>
              <a:rPr lang="es"/>
              <a:t>, et puis on </a:t>
            </a:r>
            <a:r>
              <a:rPr i="1" lang="es">
                <a:latin typeface="Courier New"/>
                <a:ea typeface="Courier New"/>
                <a:cs typeface="Courier New"/>
                <a:sym typeface="Courier New"/>
              </a:rPr>
              <a:t>Pop</a:t>
            </a:r>
            <a:r>
              <a:rPr lang="es"/>
              <a:t> p</a:t>
            </a:r>
            <a:r>
              <a:rPr baseline="-25000" lang="es"/>
              <a:t>7</a:t>
            </a:r>
            <a:r>
              <a:rPr lang="es"/>
              <a:t> et puis on a un virage à gauche de p</a:t>
            </a:r>
            <a:r>
              <a:rPr baseline="-25000" lang="es"/>
              <a:t>6</a:t>
            </a:r>
            <a:r>
              <a:rPr lang="es"/>
              <a:t> à p</a:t>
            </a:r>
            <a:r>
              <a:rPr baseline="-25000" lang="es"/>
              <a:t>9</a:t>
            </a:r>
            <a:endParaRPr baseline="-25000"/>
          </a:p>
        </p:txBody>
      </p:sp>
      <p:sp>
        <p:nvSpPr>
          <p:cNvPr id="250" name="Google Shape;250;p24"/>
          <p:cNvSpPr txBox="1"/>
          <p:nvPr>
            <p:ph idx="1" type="body"/>
          </p:nvPr>
        </p:nvSpPr>
        <p:spPr>
          <a:xfrm>
            <a:off x="1716300" y="2047950"/>
            <a:ext cx="57114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Après</a:t>
            </a:r>
            <a:r>
              <a:rPr lang="es"/>
              <a:t> on fait les virages à gauche de p</a:t>
            </a:r>
            <a:r>
              <a:rPr baseline="-25000" lang="es"/>
              <a:t>6</a:t>
            </a:r>
            <a:r>
              <a:rPr lang="es"/>
              <a:t>  jusqu'à p</a:t>
            </a:r>
            <a:r>
              <a:rPr baseline="-25000" lang="es"/>
              <a:t>8</a:t>
            </a:r>
            <a:r>
              <a:rPr lang="es"/>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4" name="Shape 254"/>
        <p:cNvGrpSpPr/>
        <p:nvPr/>
      </p:nvGrpSpPr>
      <p:grpSpPr>
        <a:xfrm>
          <a:off x="0" y="0"/>
          <a:ext cx="0" cy="0"/>
          <a:chOff x="0" y="0"/>
          <a:chExt cx="0" cy="0"/>
        </a:xfrm>
      </p:grpSpPr>
      <p:pic>
        <p:nvPicPr>
          <p:cNvPr id="255" name="Google Shape;255;p25"/>
          <p:cNvPicPr preferRelativeResize="0"/>
          <p:nvPr/>
        </p:nvPicPr>
        <p:blipFill rotWithShape="1">
          <a:blip r:embed="rId3">
            <a:alphaModFix/>
          </a:blip>
          <a:srcRect b="0" l="0" r="0" t="4205"/>
          <a:stretch/>
        </p:blipFill>
        <p:spPr>
          <a:xfrm>
            <a:off x="1716250" y="2710525"/>
            <a:ext cx="5711501" cy="1787576"/>
          </a:xfrm>
          <a:prstGeom prst="rect">
            <a:avLst/>
          </a:prstGeom>
          <a:noFill/>
          <a:ln>
            <a:noFill/>
          </a:ln>
        </p:spPr>
      </p:pic>
      <p:pic>
        <p:nvPicPr>
          <p:cNvPr id="256" name="Google Shape;256;p25"/>
          <p:cNvPicPr preferRelativeResize="0"/>
          <p:nvPr/>
        </p:nvPicPr>
        <p:blipFill rotWithShape="1">
          <a:blip r:embed="rId4">
            <a:alphaModFix/>
          </a:blip>
          <a:srcRect b="0" l="0" r="0" t="0"/>
          <a:stretch/>
        </p:blipFill>
        <p:spPr>
          <a:xfrm>
            <a:off x="1716250" y="221925"/>
            <a:ext cx="5711498" cy="1787575"/>
          </a:xfrm>
          <a:prstGeom prst="rect">
            <a:avLst/>
          </a:prstGeom>
          <a:noFill/>
          <a:ln>
            <a:noFill/>
          </a:ln>
        </p:spPr>
      </p:pic>
      <p:sp>
        <p:nvSpPr>
          <p:cNvPr id="257" name="Google Shape;257;p25"/>
          <p:cNvSpPr txBox="1"/>
          <p:nvPr>
            <p:ph idx="1" type="body"/>
          </p:nvPr>
        </p:nvSpPr>
        <p:spPr>
          <a:xfrm>
            <a:off x="1104000" y="2061725"/>
            <a:ext cx="6936000" cy="704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Ici on fait un virage à droite de p</a:t>
            </a:r>
            <a:r>
              <a:rPr baseline="-25000" lang="es"/>
              <a:t>6</a:t>
            </a:r>
            <a:r>
              <a:rPr lang="es"/>
              <a:t> à p</a:t>
            </a:r>
            <a:r>
              <a:rPr baseline="-25000" lang="es"/>
              <a:t>10</a:t>
            </a:r>
            <a:r>
              <a:rPr lang="es"/>
              <a:t> et de p</a:t>
            </a:r>
            <a:r>
              <a:rPr baseline="-25000" lang="es"/>
              <a:t>5</a:t>
            </a:r>
            <a:r>
              <a:rPr lang="es"/>
              <a:t>  à p</a:t>
            </a:r>
            <a:r>
              <a:rPr baseline="-25000" lang="es"/>
              <a:t>10</a:t>
            </a:r>
            <a:r>
              <a:rPr lang="es"/>
              <a:t>, donc p</a:t>
            </a:r>
            <a:r>
              <a:rPr baseline="-25000" lang="es"/>
              <a:t>6</a:t>
            </a:r>
            <a:r>
              <a:rPr lang="es"/>
              <a:t> </a:t>
            </a:r>
            <a:r>
              <a:rPr lang="es"/>
              <a:t>et p</a:t>
            </a:r>
            <a:r>
              <a:rPr baseline="-25000" lang="es"/>
              <a:t>5</a:t>
            </a:r>
            <a:r>
              <a:rPr lang="es"/>
              <a:t> sont </a:t>
            </a:r>
            <a:r>
              <a:rPr i="1" lang="es">
                <a:latin typeface="Courier New"/>
                <a:ea typeface="Courier New"/>
                <a:cs typeface="Courier New"/>
                <a:sym typeface="Courier New"/>
              </a:rPr>
              <a:t>Pop</a:t>
            </a:r>
            <a:r>
              <a:rPr lang="es"/>
              <a:t>  et puis on a un virage à gauche de p</a:t>
            </a:r>
            <a:r>
              <a:rPr baseline="-25000" lang="es"/>
              <a:t>3</a:t>
            </a:r>
            <a:r>
              <a:rPr lang="es"/>
              <a:t> à p</a:t>
            </a:r>
            <a:r>
              <a:rPr baseline="-25000" lang="es"/>
              <a:t>10</a:t>
            </a:r>
            <a:r>
              <a:rPr lang="es"/>
              <a:t>, donc p</a:t>
            </a:r>
            <a:r>
              <a:rPr baseline="-25000" lang="es"/>
              <a:t>3</a:t>
            </a:r>
            <a:r>
              <a:rPr lang="es"/>
              <a:t> ne sera pas </a:t>
            </a:r>
            <a:r>
              <a:rPr i="1" lang="es">
                <a:latin typeface="Courier New"/>
                <a:ea typeface="Courier New"/>
                <a:cs typeface="Courier New"/>
                <a:sym typeface="Courier New"/>
              </a:rPr>
              <a:t>Pop</a:t>
            </a:r>
            <a:r>
              <a:rPr b="1" lang="es">
                <a:latin typeface="Courier New"/>
                <a:ea typeface="Courier New"/>
                <a:cs typeface="Courier New"/>
                <a:sym typeface="Courier New"/>
              </a:rPr>
              <a:t>.</a:t>
            </a:r>
            <a:r>
              <a:rPr lang="es"/>
              <a:t> </a:t>
            </a:r>
            <a:endParaRPr/>
          </a:p>
        </p:txBody>
      </p:sp>
      <p:sp>
        <p:nvSpPr>
          <p:cNvPr id="258" name="Google Shape;258;p25"/>
          <p:cNvSpPr txBox="1"/>
          <p:nvPr/>
        </p:nvSpPr>
        <p:spPr>
          <a:xfrm>
            <a:off x="1104000" y="4558500"/>
            <a:ext cx="6936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lt1"/>
                </a:solidFill>
                <a:latin typeface="Lato"/>
                <a:ea typeface="Lato"/>
                <a:cs typeface="Lato"/>
                <a:sym typeface="Lato"/>
              </a:rPr>
              <a:t>Ça continue</a:t>
            </a:r>
            <a:r>
              <a:rPr lang="es" sz="1300">
                <a:solidFill>
                  <a:schemeClr val="lt1"/>
                </a:solidFill>
                <a:latin typeface="Lato"/>
                <a:ea typeface="Lato"/>
                <a:cs typeface="Lato"/>
                <a:sym typeface="Lato"/>
              </a:rPr>
              <a:t> jusqu'à on fait un virage à gauche de le dernier points à le premier points dans Q.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Complexité du algorithme</a:t>
            </a:r>
            <a:endParaRPr b="1"/>
          </a:p>
        </p:txBody>
      </p:sp>
      <p:sp>
        <p:nvSpPr>
          <p:cNvPr id="264" name="Google Shape;264;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Montserrat"/>
              <a:buAutoNum type="arabicPeriod"/>
            </a:pPr>
            <a:r>
              <a:rPr lang="es" sz="2000">
                <a:latin typeface="Montserrat"/>
                <a:ea typeface="Montserrat"/>
                <a:cs typeface="Montserrat"/>
                <a:sym typeface="Montserrat"/>
              </a:rPr>
              <a:t>Trouver le point le plus bas de l'ensemble : </a:t>
            </a:r>
            <a:r>
              <a:rPr i="1" lang="es" sz="2000">
                <a:latin typeface="Courier New"/>
                <a:ea typeface="Courier New"/>
                <a:cs typeface="Courier New"/>
                <a:sym typeface="Courier New"/>
              </a:rPr>
              <a:t>O(n)</a:t>
            </a:r>
            <a:endParaRPr i="1" sz="2000">
              <a:latin typeface="Courier New"/>
              <a:ea typeface="Courier New"/>
              <a:cs typeface="Courier New"/>
              <a:sym typeface="Courier New"/>
            </a:endParaRPr>
          </a:p>
          <a:p>
            <a:pPr indent="-355600" lvl="0" marL="457200" rtl="0" algn="l">
              <a:spcBef>
                <a:spcPts val="0"/>
              </a:spcBef>
              <a:spcAft>
                <a:spcPts val="0"/>
              </a:spcAft>
              <a:buSzPts val="2000"/>
              <a:buFont typeface="Montserrat"/>
              <a:buAutoNum type="arabicPeriod"/>
            </a:pPr>
            <a:r>
              <a:rPr lang="es" sz="2000">
                <a:latin typeface="Montserrat"/>
                <a:ea typeface="Montserrat"/>
                <a:cs typeface="Montserrat"/>
                <a:sym typeface="Montserrat"/>
              </a:rPr>
              <a:t>trier les points de l'ensemble : </a:t>
            </a:r>
            <a:r>
              <a:rPr i="1" lang="es" sz="2000">
                <a:latin typeface="Courier New"/>
                <a:ea typeface="Courier New"/>
                <a:cs typeface="Courier New"/>
                <a:sym typeface="Courier New"/>
              </a:rPr>
              <a:t>O(n×log(n))</a:t>
            </a:r>
            <a:endParaRPr i="1" sz="2000">
              <a:latin typeface="Courier New"/>
              <a:ea typeface="Courier New"/>
              <a:cs typeface="Courier New"/>
              <a:sym typeface="Courier New"/>
            </a:endParaRPr>
          </a:p>
          <a:p>
            <a:pPr indent="-355600" lvl="0" marL="457200" rtl="0" algn="l">
              <a:spcBef>
                <a:spcPts val="0"/>
              </a:spcBef>
              <a:spcAft>
                <a:spcPts val="0"/>
              </a:spcAft>
              <a:buSzPts val="2000"/>
              <a:buFont typeface="Montserrat"/>
              <a:buAutoNum type="arabicPeriod"/>
            </a:pPr>
            <a:r>
              <a:rPr lang="es" sz="2000">
                <a:latin typeface="Montserrat"/>
                <a:ea typeface="Montserrat"/>
                <a:cs typeface="Montserrat"/>
                <a:sym typeface="Montserrat"/>
              </a:rPr>
              <a:t>Push and Pop les points : </a:t>
            </a:r>
            <a:r>
              <a:rPr i="1" lang="es" sz="2000">
                <a:latin typeface="Courier New"/>
                <a:ea typeface="Courier New"/>
                <a:cs typeface="Courier New"/>
                <a:sym typeface="Courier New"/>
              </a:rPr>
              <a:t>O(n)</a:t>
            </a:r>
            <a:endParaRPr b="1" sz="2000">
              <a:latin typeface="Montserrat"/>
              <a:ea typeface="Montserrat"/>
              <a:cs typeface="Montserrat"/>
              <a:sym typeface="Montserrat"/>
            </a:endParaRPr>
          </a:p>
          <a:p>
            <a:pPr indent="0" lvl="0" marL="0" rtl="0" algn="l">
              <a:spcBef>
                <a:spcPts val="1200"/>
              </a:spcBef>
              <a:spcAft>
                <a:spcPts val="0"/>
              </a:spcAft>
              <a:buNone/>
            </a:pPr>
            <a:r>
              <a:rPr lang="es" sz="2000">
                <a:latin typeface="Montserrat"/>
                <a:ea typeface="Montserrat"/>
                <a:cs typeface="Montserrat"/>
                <a:sym typeface="Montserrat"/>
              </a:rPr>
              <a:t> La complexité globale</a:t>
            </a:r>
            <a:r>
              <a:rPr lang="es" sz="2000">
                <a:latin typeface="Montserrat"/>
                <a:ea typeface="Montserrat"/>
                <a:cs typeface="Montserrat"/>
                <a:sym typeface="Montserrat"/>
              </a:rPr>
              <a:t> est </a:t>
            </a:r>
            <a:endParaRPr sz="2000">
              <a:latin typeface="Montserrat"/>
              <a:ea typeface="Montserrat"/>
              <a:cs typeface="Montserrat"/>
              <a:sym typeface="Montserrat"/>
            </a:endParaRPr>
          </a:p>
          <a:p>
            <a:pPr indent="0" lvl="0" marL="457200" rtl="0" algn="l">
              <a:spcBef>
                <a:spcPts val="1200"/>
              </a:spcBef>
              <a:spcAft>
                <a:spcPts val="1200"/>
              </a:spcAft>
              <a:buNone/>
            </a:pPr>
            <a:r>
              <a:rPr b="1" i="1" lang="es" sz="2000">
                <a:latin typeface="Courier New"/>
                <a:ea typeface="Courier New"/>
                <a:cs typeface="Courier New"/>
                <a:sym typeface="Courier New"/>
              </a:rPr>
              <a:t>O(n) + O(n×log(n)) + O(n) = O(n×log(n))</a:t>
            </a:r>
            <a:endParaRPr b="1" sz="20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ph type="title"/>
          </p:nvPr>
        </p:nvSpPr>
        <p:spPr>
          <a:xfrm>
            <a:off x="799500" y="1849350"/>
            <a:ext cx="5261400" cy="14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4600"/>
              <a:t>Pourquoi choisir l’algorithme ?</a:t>
            </a:r>
            <a:endParaRPr b="1" sz="4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Pourquoi choisir cet algorithme ? 	</a:t>
            </a:r>
            <a:endParaRPr b="1"/>
          </a:p>
        </p:txBody>
      </p:sp>
      <p:sp>
        <p:nvSpPr>
          <p:cNvPr id="275" name="Google Shape;275;p28"/>
          <p:cNvSpPr txBox="1"/>
          <p:nvPr>
            <p:ph idx="1" type="body"/>
          </p:nvPr>
        </p:nvSpPr>
        <p:spPr>
          <a:xfrm>
            <a:off x="1297500" y="90060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Montserrat"/>
              <a:buAutoNum type="arabicPeriod"/>
            </a:pPr>
            <a:r>
              <a:rPr lang="es" sz="2000">
                <a:latin typeface="Montserrat"/>
                <a:ea typeface="Montserrat"/>
                <a:cs typeface="Montserrat"/>
                <a:sym typeface="Montserrat"/>
              </a:rPr>
              <a:t>En </a:t>
            </a:r>
            <a:r>
              <a:rPr b="1" lang="es" sz="2000">
                <a:latin typeface="Montserrat"/>
                <a:ea typeface="Montserrat"/>
                <a:cs typeface="Montserrat"/>
                <a:sym typeface="Montserrat"/>
              </a:rPr>
              <a:t>force brute</a:t>
            </a:r>
            <a:r>
              <a:rPr lang="es" sz="2000">
                <a:latin typeface="Montserrat"/>
                <a:ea typeface="Montserrat"/>
                <a:cs typeface="Montserrat"/>
                <a:sym typeface="Montserrat"/>
              </a:rPr>
              <a:t>, la complexité correspond à </a:t>
            </a:r>
            <a:r>
              <a:rPr b="1" lang="es" sz="2000">
                <a:latin typeface="Courier New"/>
                <a:ea typeface="Courier New"/>
                <a:cs typeface="Courier New"/>
                <a:sym typeface="Courier New"/>
              </a:rPr>
              <a:t>O(n</a:t>
            </a:r>
            <a:r>
              <a:rPr b="1" baseline="30000" lang="es" sz="2000">
                <a:latin typeface="Courier New"/>
                <a:ea typeface="Courier New"/>
                <a:cs typeface="Courier New"/>
                <a:sym typeface="Courier New"/>
              </a:rPr>
              <a:t>4</a:t>
            </a:r>
            <a:r>
              <a:rPr b="1" lang="es" sz="2000">
                <a:latin typeface="Courier New"/>
                <a:ea typeface="Courier New"/>
                <a:cs typeface="Courier New"/>
                <a:sym typeface="Courier New"/>
              </a:rPr>
              <a:t>)</a:t>
            </a:r>
            <a:endParaRPr b="1" sz="2000">
              <a:latin typeface="Courier New"/>
              <a:ea typeface="Courier New"/>
              <a:cs typeface="Courier New"/>
              <a:sym typeface="Courier New"/>
            </a:endParaRPr>
          </a:p>
          <a:p>
            <a:pPr indent="-355600" lvl="0" marL="457200" rtl="0" algn="l">
              <a:spcBef>
                <a:spcPts val="0"/>
              </a:spcBef>
              <a:spcAft>
                <a:spcPts val="0"/>
              </a:spcAft>
              <a:buSzPts val="2000"/>
              <a:buFont typeface="Montserrat"/>
              <a:buAutoNum type="arabicPeriod"/>
            </a:pPr>
            <a:r>
              <a:rPr lang="es" sz="2000">
                <a:latin typeface="Montserrat"/>
                <a:ea typeface="Montserrat"/>
                <a:cs typeface="Montserrat"/>
                <a:sym typeface="Montserrat"/>
              </a:rPr>
              <a:t>Par rapport à d'autres algorithmes comme celui de </a:t>
            </a:r>
            <a:r>
              <a:rPr b="1" lang="es" sz="2000">
                <a:latin typeface="Montserrat"/>
                <a:ea typeface="Montserrat"/>
                <a:cs typeface="Montserrat"/>
                <a:sym typeface="Montserrat"/>
              </a:rPr>
              <a:t>Jarvis March</a:t>
            </a:r>
            <a:r>
              <a:rPr lang="es" sz="2000">
                <a:latin typeface="Montserrat"/>
                <a:ea typeface="Montserrat"/>
                <a:cs typeface="Montserrat"/>
                <a:sym typeface="Montserrat"/>
              </a:rPr>
              <a:t>, dont la complexité est de </a:t>
            </a:r>
            <a:r>
              <a:rPr b="1" lang="es" sz="2000">
                <a:latin typeface="Courier New"/>
                <a:ea typeface="Courier New"/>
                <a:cs typeface="Courier New"/>
                <a:sym typeface="Courier New"/>
              </a:rPr>
              <a:t>O(n</a:t>
            </a:r>
            <a:r>
              <a:rPr b="1" i="1" lang="es" sz="2000">
                <a:latin typeface="Courier New"/>
                <a:ea typeface="Courier New"/>
                <a:cs typeface="Courier New"/>
                <a:sym typeface="Courier New"/>
              </a:rPr>
              <a:t>×h</a:t>
            </a:r>
            <a:r>
              <a:rPr b="1" lang="es" sz="2000">
                <a:latin typeface="Courier New"/>
                <a:ea typeface="Courier New"/>
                <a:cs typeface="Courier New"/>
                <a:sym typeface="Courier New"/>
              </a:rPr>
              <a:t>)</a:t>
            </a:r>
            <a:r>
              <a:rPr b="1" lang="es" sz="2000">
                <a:latin typeface="Montserrat"/>
                <a:ea typeface="Montserrat"/>
                <a:cs typeface="Montserrat"/>
                <a:sym typeface="Montserrat"/>
              </a:rPr>
              <a:t> </a:t>
            </a:r>
            <a:r>
              <a:rPr lang="es" sz="2000">
                <a:latin typeface="Montserrat"/>
                <a:ea typeface="Montserrat"/>
                <a:cs typeface="Montserrat"/>
                <a:sym typeface="Montserrat"/>
              </a:rPr>
              <a:t> (où h correspond au nombre de sommets), Graham devient beaucoup plus intéressant dans les cas pratiques, parce que sa complexité est plus basse</a:t>
            </a:r>
            <a:endParaRPr sz="2000">
              <a:latin typeface="Montserrat"/>
              <a:ea typeface="Montserrat"/>
              <a:cs typeface="Montserrat"/>
              <a:sym typeface="Montserrat"/>
            </a:endParaRPr>
          </a:p>
        </p:txBody>
      </p:sp>
      <p:sp>
        <p:nvSpPr>
          <p:cNvPr id="276" name="Google Shape;276;p28"/>
          <p:cNvSpPr/>
          <p:nvPr/>
        </p:nvSpPr>
        <p:spPr>
          <a:xfrm>
            <a:off x="5501475" y="3543275"/>
            <a:ext cx="3138000" cy="13695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5436800" y="414177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5501475" y="3927488"/>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5684775" y="3755000"/>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5937150" y="3639300"/>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6186575" y="354327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6425225" y="349622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6674700" y="347462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6913350" y="344872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7161350" y="3463800"/>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7423050" y="347537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7678950" y="351637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a:off x="7900375" y="358607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8117450" y="367377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a:off x="8334550" y="3783050"/>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8486950" y="395702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8542325" y="417412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8435900" y="4402000"/>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8254050" y="4554400"/>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a:off x="7975125" y="466367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a:off x="7739325" y="474057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a:off x="7503550" y="480672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7235425" y="482972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a:off x="6934900" y="4820400"/>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6677550" y="482182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6420225" y="475857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6152075" y="470822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5912700" y="464352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5671875" y="453282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5504750" y="4381875"/>
            <a:ext cx="183300" cy="17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txBox="1"/>
          <p:nvPr/>
        </p:nvSpPr>
        <p:spPr>
          <a:xfrm>
            <a:off x="475000" y="3596975"/>
            <a:ext cx="4658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Montserrat"/>
                <a:ea typeface="Montserrat"/>
                <a:cs typeface="Montserrat"/>
                <a:sym typeface="Montserrat"/>
              </a:rPr>
              <a:t>Quand tous les points sont sur l'enveloppe convexe, l’algorithme de GRAHAM est un meilleur choix, parce que la complexité de Jarvis s’augmente pour toutes ces vertices, tandis que la complexité de GRAHAM est la même. </a:t>
            </a:r>
            <a:endParaRPr>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9"/>
          <p:cNvSpPr txBox="1"/>
          <p:nvPr>
            <p:ph type="title"/>
          </p:nvPr>
        </p:nvSpPr>
        <p:spPr>
          <a:xfrm>
            <a:off x="1084675" y="966775"/>
            <a:ext cx="4259400" cy="8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4600"/>
              <a:t>Python Code</a:t>
            </a:r>
            <a:endParaRPr b="1" sz="4600"/>
          </a:p>
        </p:txBody>
      </p:sp>
      <p:pic>
        <p:nvPicPr>
          <p:cNvPr id="312" name="Google Shape;312;p29"/>
          <p:cNvPicPr preferRelativeResize="0"/>
          <p:nvPr/>
        </p:nvPicPr>
        <p:blipFill>
          <a:blip r:embed="rId3">
            <a:alphaModFix/>
          </a:blip>
          <a:stretch>
            <a:fillRect/>
          </a:stretch>
        </p:blipFill>
        <p:spPr>
          <a:xfrm>
            <a:off x="5960100" y="464400"/>
            <a:ext cx="1859149" cy="1859149"/>
          </a:xfrm>
          <a:prstGeom prst="rect">
            <a:avLst/>
          </a:prstGeom>
          <a:noFill/>
          <a:ln>
            <a:noFill/>
          </a:ln>
        </p:spPr>
      </p:pic>
      <p:pic>
        <p:nvPicPr>
          <p:cNvPr id="313" name="Google Shape;313;p29"/>
          <p:cNvPicPr preferRelativeResize="0"/>
          <p:nvPr/>
        </p:nvPicPr>
        <p:blipFill>
          <a:blip r:embed="rId4">
            <a:alphaModFix/>
          </a:blip>
          <a:stretch>
            <a:fillRect/>
          </a:stretch>
        </p:blipFill>
        <p:spPr>
          <a:xfrm>
            <a:off x="1084675" y="2744275"/>
            <a:ext cx="1859149" cy="1859149"/>
          </a:xfrm>
          <a:prstGeom prst="rect">
            <a:avLst/>
          </a:prstGeom>
          <a:noFill/>
          <a:ln>
            <a:noFill/>
          </a:ln>
        </p:spPr>
      </p:pic>
      <p:sp>
        <p:nvSpPr>
          <p:cNvPr id="314" name="Google Shape;314;p29"/>
          <p:cNvSpPr txBox="1"/>
          <p:nvPr>
            <p:ph type="title"/>
          </p:nvPr>
        </p:nvSpPr>
        <p:spPr>
          <a:xfrm>
            <a:off x="3559850" y="3246650"/>
            <a:ext cx="4259400" cy="8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4600"/>
              <a:t>Java Code</a:t>
            </a:r>
            <a:endParaRPr b="1" sz="4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0"/>
          <p:cNvSpPr txBox="1"/>
          <p:nvPr>
            <p:ph type="ctrTitle"/>
          </p:nvPr>
        </p:nvSpPr>
        <p:spPr>
          <a:xfrm>
            <a:off x="3062000" y="771000"/>
            <a:ext cx="5757000" cy="14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Algorithme de GRAHAM</a:t>
            </a:r>
            <a:endParaRPr b="1"/>
          </a:p>
        </p:txBody>
      </p:sp>
      <p:sp>
        <p:nvSpPr>
          <p:cNvPr id="320" name="Google Shape;320;p30"/>
          <p:cNvSpPr txBox="1"/>
          <p:nvPr>
            <p:ph idx="1" type="subTitle"/>
          </p:nvPr>
        </p:nvSpPr>
        <p:spPr>
          <a:xfrm>
            <a:off x="5094425" y="3680675"/>
            <a:ext cx="3470700" cy="10020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s"/>
              <a:t>Diego Arias</a:t>
            </a:r>
            <a:endParaRPr/>
          </a:p>
          <a:p>
            <a:pPr indent="0" lvl="0" marL="0" rtl="0" algn="r">
              <a:spcBef>
                <a:spcPts val="0"/>
              </a:spcBef>
              <a:spcAft>
                <a:spcPts val="0"/>
              </a:spcAft>
              <a:buNone/>
            </a:pPr>
            <a:r>
              <a:rPr lang="es"/>
              <a:t>Joaquín Castaños</a:t>
            </a:r>
            <a:endParaRPr/>
          </a:p>
          <a:p>
            <a:pPr indent="0" lvl="0" marL="0" rtl="0" algn="r">
              <a:spcBef>
                <a:spcPts val="0"/>
              </a:spcBef>
              <a:spcAft>
                <a:spcPts val="0"/>
              </a:spcAft>
              <a:buNone/>
            </a:pPr>
            <a:r>
              <a:rPr lang="es"/>
              <a:t>Paulo Diniz</a:t>
            </a:r>
            <a:endParaRPr/>
          </a:p>
          <a:p>
            <a:pPr indent="0" lvl="0" marL="0" rtl="0" algn="r">
              <a:spcBef>
                <a:spcPts val="0"/>
              </a:spcBef>
              <a:spcAft>
                <a:spcPts val="0"/>
              </a:spcAft>
              <a:buNone/>
            </a:pPr>
            <a:r>
              <a:rPr lang="es"/>
              <a:t>Hamish Grant</a:t>
            </a:r>
            <a:endParaRPr/>
          </a:p>
        </p:txBody>
      </p:sp>
      <p:sp>
        <p:nvSpPr>
          <p:cNvPr id="321" name="Google Shape;321;p30"/>
          <p:cNvSpPr txBox="1"/>
          <p:nvPr>
            <p:ph type="ctrTitle"/>
          </p:nvPr>
        </p:nvSpPr>
        <p:spPr>
          <a:xfrm>
            <a:off x="3161975" y="2537688"/>
            <a:ext cx="5757000" cy="8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Stratégie pour le calcul d'une enveloppe convexe d'un ensemble de points dans un plan</a:t>
            </a:r>
            <a:endParaRPr sz="1800"/>
          </a:p>
        </p:txBody>
      </p:sp>
      <p:sp>
        <p:nvSpPr>
          <p:cNvPr id="322" name="Google Shape;322;p30"/>
          <p:cNvSpPr txBox="1"/>
          <p:nvPr>
            <p:ph type="ctrTitle"/>
          </p:nvPr>
        </p:nvSpPr>
        <p:spPr>
          <a:xfrm>
            <a:off x="158000" y="4027775"/>
            <a:ext cx="2904000" cy="6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500"/>
              <a:t>MIE - Algorithm Design</a:t>
            </a:r>
            <a:endParaRPr b="1" sz="1500"/>
          </a:p>
          <a:p>
            <a:pPr indent="0" lvl="0" marL="0" rtl="0" algn="l">
              <a:spcBef>
                <a:spcPts val="0"/>
              </a:spcBef>
              <a:spcAft>
                <a:spcPts val="0"/>
              </a:spcAft>
              <a:buNone/>
            </a:pPr>
            <a:r>
              <a:rPr b="1" lang="es" sz="1500"/>
              <a:t>École Centrale de Marseille</a:t>
            </a:r>
            <a:endParaRPr b="1"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Références</a:t>
            </a:r>
            <a:endParaRPr b="1"/>
          </a:p>
        </p:txBody>
      </p:sp>
      <p:sp>
        <p:nvSpPr>
          <p:cNvPr id="328" name="Google Shape;328;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s">
                <a:latin typeface="Montserrat"/>
                <a:ea typeface="Montserrat"/>
                <a:cs typeface="Montserrat"/>
                <a:sym typeface="Montserrat"/>
              </a:rPr>
              <a:t>Cormen, T. H., Leiserson, C. E., Rivest, R. L., &amp;  Stein, C. (2022). I</a:t>
            </a:r>
            <a:r>
              <a:rPr i="1" lang="es">
                <a:latin typeface="Montserrat"/>
                <a:ea typeface="Montserrat"/>
                <a:cs typeface="Montserrat"/>
                <a:sym typeface="Montserrat"/>
              </a:rPr>
              <a:t>ntroduction to Algorithms</a:t>
            </a:r>
            <a:r>
              <a:rPr lang="es">
                <a:latin typeface="Montserrat"/>
                <a:ea typeface="Montserrat"/>
                <a:cs typeface="Montserrat"/>
                <a:sym typeface="Montserrat"/>
              </a:rPr>
              <a:t>. MIT Press.</a:t>
            </a:r>
            <a:endParaRPr>
              <a:latin typeface="Montserrat"/>
              <a:ea typeface="Montserrat"/>
              <a:cs typeface="Montserrat"/>
              <a:sym typeface="Montserrat"/>
            </a:endParaRPr>
          </a:p>
          <a:p>
            <a:pPr indent="457200" lvl="0" marL="0" rtl="0" algn="l">
              <a:lnSpc>
                <a:spcPct val="150000"/>
              </a:lnSpc>
              <a:spcBef>
                <a:spcPts val="1200"/>
              </a:spcBef>
              <a:spcAft>
                <a:spcPts val="0"/>
              </a:spcAft>
              <a:buNone/>
            </a:pPr>
            <a:r>
              <a:rPr lang="es">
                <a:latin typeface="Montserrat"/>
                <a:ea typeface="Montserrat"/>
                <a:cs typeface="Montserrat"/>
                <a:sym typeface="Montserrat"/>
              </a:rPr>
              <a:t>Wikipedia contributors. (2022, 13 septembre). </a:t>
            </a:r>
            <a:r>
              <a:rPr i="1" lang="es">
                <a:latin typeface="Montserrat"/>
                <a:ea typeface="Montserrat"/>
                <a:cs typeface="Montserrat"/>
                <a:sym typeface="Montserrat"/>
              </a:rPr>
              <a:t>Graham scan</a:t>
            </a:r>
            <a:r>
              <a:rPr lang="es">
                <a:latin typeface="Montserrat"/>
                <a:ea typeface="Montserrat"/>
                <a:cs typeface="Montserrat"/>
                <a:sym typeface="Montserrat"/>
              </a:rPr>
              <a:t>. Wikipedia. Récupéré le 9 octobre 2022</a:t>
            </a:r>
            <a:r>
              <a:rPr lang="es">
                <a:latin typeface="Montserrat"/>
                <a:ea typeface="Montserrat"/>
                <a:cs typeface="Montserrat"/>
                <a:sym typeface="Montserrat"/>
              </a:rPr>
              <a:t>, de https://en.wikipedia.org/wiki/Graham_scan</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830950" y="1921350"/>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4600"/>
              <a:t>Problématique</a:t>
            </a:r>
            <a:endParaRPr b="1" sz="4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1" type="body"/>
          </p:nvPr>
        </p:nvSpPr>
        <p:spPr>
          <a:xfrm>
            <a:off x="1067200" y="1261150"/>
            <a:ext cx="3445200" cy="34218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1200"/>
              </a:spcAft>
              <a:buNone/>
            </a:pPr>
            <a:r>
              <a:rPr i="1" lang="es" sz="2000">
                <a:latin typeface="Montserrat"/>
                <a:ea typeface="Montserrat"/>
                <a:cs typeface="Montserrat"/>
                <a:sym typeface="Montserrat"/>
              </a:rPr>
              <a:t>“L’enveloppe convexe (convex hull) d'un </a:t>
            </a:r>
            <a:r>
              <a:rPr b="1" i="1" lang="es" sz="2000">
                <a:latin typeface="Montserrat"/>
                <a:ea typeface="Montserrat"/>
                <a:cs typeface="Montserrat"/>
                <a:sym typeface="Montserrat"/>
              </a:rPr>
              <a:t>ensemble Q</a:t>
            </a:r>
            <a:r>
              <a:rPr i="1" lang="es" sz="2000">
                <a:latin typeface="Montserrat"/>
                <a:ea typeface="Montserrat"/>
                <a:cs typeface="Montserrat"/>
                <a:sym typeface="Montserrat"/>
              </a:rPr>
              <a:t> de points, désignée par </a:t>
            </a:r>
            <a:r>
              <a:rPr b="1" i="1" lang="es" sz="2000">
                <a:latin typeface="Montserrat"/>
                <a:ea typeface="Montserrat"/>
                <a:cs typeface="Montserrat"/>
                <a:sym typeface="Montserrat"/>
              </a:rPr>
              <a:t>CH(Q)</a:t>
            </a:r>
            <a:r>
              <a:rPr i="1" lang="es" sz="2000">
                <a:latin typeface="Montserrat"/>
                <a:ea typeface="Montserrat"/>
                <a:cs typeface="Montserrat"/>
                <a:sym typeface="Montserrat"/>
              </a:rPr>
              <a:t>, est </a:t>
            </a:r>
            <a:r>
              <a:rPr b="1" i="1" lang="es" sz="2000">
                <a:latin typeface="Montserrat"/>
                <a:ea typeface="Montserrat"/>
                <a:cs typeface="Montserrat"/>
                <a:sym typeface="Montserrat"/>
              </a:rPr>
              <a:t>le plus petit polygone convexe P</a:t>
            </a:r>
            <a:r>
              <a:rPr i="1" lang="es" sz="2000">
                <a:latin typeface="Montserrat"/>
                <a:ea typeface="Montserrat"/>
                <a:cs typeface="Montserrat"/>
                <a:sym typeface="Montserrat"/>
              </a:rPr>
              <a:t> pour lequel chaque point de Q est soit </a:t>
            </a:r>
            <a:r>
              <a:rPr b="1" i="1" lang="es" sz="2000">
                <a:latin typeface="Montserrat"/>
                <a:ea typeface="Montserrat"/>
                <a:cs typeface="Montserrat"/>
                <a:sym typeface="Montserrat"/>
              </a:rPr>
              <a:t>sur la frontière</a:t>
            </a:r>
            <a:r>
              <a:rPr i="1" lang="es" sz="2000">
                <a:latin typeface="Montserrat"/>
                <a:ea typeface="Montserrat"/>
                <a:cs typeface="Montserrat"/>
                <a:sym typeface="Montserrat"/>
              </a:rPr>
              <a:t> de P, soit </a:t>
            </a:r>
            <a:r>
              <a:rPr b="1" i="1" lang="es" sz="2000">
                <a:latin typeface="Montserrat"/>
                <a:ea typeface="Montserrat"/>
                <a:cs typeface="Montserrat"/>
                <a:sym typeface="Montserrat"/>
              </a:rPr>
              <a:t>à l’intérieur</a:t>
            </a:r>
            <a:r>
              <a:rPr i="1" lang="es" sz="2000">
                <a:latin typeface="Montserrat"/>
                <a:ea typeface="Montserrat"/>
                <a:cs typeface="Montserrat"/>
                <a:sym typeface="Montserrat"/>
              </a:rPr>
              <a:t> de P (Cormen et al, 2022).”</a:t>
            </a:r>
            <a:endParaRPr baseline="-25000"/>
          </a:p>
        </p:txBody>
      </p:sp>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Problématique</a:t>
            </a:r>
            <a:r>
              <a:rPr b="1" lang="es"/>
              <a:t> - Définition</a:t>
            </a:r>
            <a:endParaRPr b="1"/>
          </a:p>
        </p:txBody>
      </p:sp>
      <p:pic>
        <p:nvPicPr>
          <p:cNvPr id="149" name="Google Shape;149;p15"/>
          <p:cNvPicPr preferRelativeResize="0"/>
          <p:nvPr/>
        </p:nvPicPr>
        <p:blipFill>
          <a:blip r:embed="rId3">
            <a:alphaModFix/>
          </a:blip>
          <a:stretch>
            <a:fillRect/>
          </a:stretch>
        </p:blipFill>
        <p:spPr>
          <a:xfrm>
            <a:off x="4749200" y="1434675"/>
            <a:ext cx="3781775" cy="2420825"/>
          </a:xfrm>
          <a:prstGeom prst="rect">
            <a:avLst/>
          </a:prstGeom>
          <a:noFill/>
          <a:ln>
            <a:noFill/>
          </a:ln>
        </p:spPr>
      </p:pic>
      <p:sp>
        <p:nvSpPr>
          <p:cNvPr id="150" name="Google Shape;150;p15"/>
          <p:cNvSpPr txBox="1"/>
          <p:nvPr>
            <p:ph idx="1" type="body"/>
          </p:nvPr>
        </p:nvSpPr>
        <p:spPr>
          <a:xfrm>
            <a:off x="4749325" y="3982325"/>
            <a:ext cx="3781800" cy="526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935"/>
              <a:buNone/>
            </a:pPr>
            <a:r>
              <a:rPr lang="es" sz="950">
                <a:latin typeface="Montserrat"/>
                <a:ea typeface="Montserrat"/>
                <a:cs typeface="Montserrat"/>
                <a:sym typeface="Montserrat"/>
              </a:rPr>
              <a:t>Figure 1 : Un ensemble de points </a:t>
            </a:r>
            <a:r>
              <a:rPr i="1" lang="es" sz="950">
                <a:latin typeface="Montserrat"/>
                <a:ea typeface="Montserrat"/>
                <a:cs typeface="Montserrat"/>
                <a:sym typeface="Montserrat"/>
              </a:rPr>
              <a:t>Q</a:t>
            </a:r>
            <a:r>
              <a:rPr b="1" i="1" lang="es" sz="950">
                <a:latin typeface="Montserrat"/>
                <a:ea typeface="Montserrat"/>
                <a:cs typeface="Montserrat"/>
                <a:sym typeface="Montserrat"/>
              </a:rPr>
              <a:t> </a:t>
            </a:r>
            <a:r>
              <a:rPr i="1" lang="es" sz="950">
                <a:latin typeface="Montserrat"/>
                <a:ea typeface="Montserrat"/>
                <a:cs typeface="Montserrat"/>
                <a:sym typeface="Montserrat"/>
              </a:rPr>
              <a:t>= {p</a:t>
            </a:r>
            <a:r>
              <a:rPr baseline="-25000" i="1" lang="es" sz="950">
                <a:latin typeface="Montserrat"/>
                <a:ea typeface="Montserrat"/>
                <a:cs typeface="Montserrat"/>
                <a:sym typeface="Montserrat"/>
              </a:rPr>
              <a:t>0</a:t>
            </a:r>
            <a:r>
              <a:rPr i="1" lang="es" sz="950">
                <a:latin typeface="Montserrat"/>
                <a:ea typeface="Montserrat"/>
                <a:cs typeface="Montserrat"/>
                <a:sym typeface="Montserrat"/>
              </a:rPr>
              <a:t> ,p</a:t>
            </a:r>
            <a:r>
              <a:rPr baseline="-25000" i="1" lang="es" sz="950">
                <a:latin typeface="Montserrat"/>
                <a:ea typeface="Montserrat"/>
                <a:cs typeface="Montserrat"/>
                <a:sym typeface="Montserrat"/>
              </a:rPr>
              <a:t>1</a:t>
            </a:r>
            <a:r>
              <a:rPr i="1" lang="es" sz="950">
                <a:latin typeface="Montserrat"/>
                <a:ea typeface="Montserrat"/>
                <a:cs typeface="Montserrat"/>
                <a:sym typeface="Montserrat"/>
              </a:rPr>
              <a:t>, …, p</a:t>
            </a:r>
            <a:r>
              <a:rPr baseline="-25000" i="1" lang="es" sz="950">
                <a:latin typeface="Montserrat"/>
                <a:ea typeface="Montserrat"/>
                <a:cs typeface="Montserrat"/>
                <a:sym typeface="Montserrat"/>
              </a:rPr>
              <a:t>12</a:t>
            </a:r>
            <a:r>
              <a:rPr i="1" lang="es" sz="950">
                <a:latin typeface="Montserrat"/>
                <a:ea typeface="Montserrat"/>
                <a:cs typeface="Montserrat"/>
                <a:sym typeface="Montserrat"/>
              </a:rPr>
              <a:t>} </a:t>
            </a:r>
            <a:r>
              <a:rPr lang="es" sz="950">
                <a:latin typeface="Montserrat"/>
                <a:ea typeface="Montserrat"/>
                <a:cs typeface="Montserrat"/>
                <a:sym typeface="Montserrat"/>
              </a:rPr>
              <a:t>avec son enveloppe convexe </a:t>
            </a:r>
            <a:r>
              <a:rPr i="1" lang="es" sz="950">
                <a:latin typeface="Montserrat"/>
                <a:ea typeface="Montserrat"/>
                <a:cs typeface="Montserrat"/>
                <a:sym typeface="Montserrat"/>
              </a:rPr>
              <a:t>CH(Q) </a:t>
            </a:r>
            <a:r>
              <a:rPr lang="es" sz="950">
                <a:latin typeface="Montserrat"/>
                <a:ea typeface="Montserrat"/>
                <a:cs typeface="Montserrat"/>
                <a:sym typeface="Montserrat"/>
              </a:rPr>
              <a:t>en gris (Cormen et al, 2022).</a:t>
            </a:r>
            <a:endParaRPr sz="95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Problématique</a:t>
            </a:r>
            <a:r>
              <a:rPr b="1" lang="es"/>
              <a:t> - Suppositions</a:t>
            </a:r>
            <a:endParaRPr b="1"/>
          </a:p>
        </p:txBody>
      </p:sp>
      <p:sp>
        <p:nvSpPr>
          <p:cNvPr id="156" name="Google Shape;156;p16"/>
          <p:cNvSpPr txBox="1"/>
          <p:nvPr>
            <p:ph idx="1" type="body"/>
          </p:nvPr>
        </p:nvSpPr>
        <p:spPr>
          <a:xfrm>
            <a:off x="1297500" y="1567550"/>
            <a:ext cx="4711500" cy="2911200"/>
          </a:xfrm>
          <a:prstGeom prst="rect">
            <a:avLst/>
          </a:prstGeom>
        </p:spPr>
        <p:txBody>
          <a:bodyPr anchorCtr="0" anchor="t" bIns="91425" lIns="91425" spcFirstLastPara="1" rIns="91425" wrap="square" tIns="91425">
            <a:normAutofit/>
          </a:bodyPr>
          <a:lstStyle/>
          <a:p>
            <a:pPr indent="-355600" lvl="0" marL="457200" rtl="0" algn="just">
              <a:lnSpc>
                <a:spcPct val="100000"/>
              </a:lnSpc>
              <a:spcBef>
                <a:spcPts val="0"/>
              </a:spcBef>
              <a:spcAft>
                <a:spcPts val="0"/>
              </a:spcAft>
              <a:buSzPts val="2000"/>
              <a:buFont typeface="Montserrat"/>
              <a:buAutoNum type="arabicParenR"/>
            </a:pPr>
            <a:r>
              <a:rPr lang="es" sz="2000">
                <a:latin typeface="Montserrat"/>
                <a:ea typeface="Montserrat"/>
                <a:cs typeface="Montserrat"/>
                <a:sym typeface="Montserrat"/>
              </a:rPr>
              <a:t>Nous supposons implicitement que tous les points de l'ensemble Q sont </a:t>
            </a:r>
            <a:r>
              <a:rPr b="1" lang="es" sz="2000">
                <a:latin typeface="Montserrat"/>
                <a:ea typeface="Montserrat"/>
                <a:cs typeface="Montserrat"/>
                <a:sym typeface="Montserrat"/>
              </a:rPr>
              <a:t>uniques</a:t>
            </a:r>
            <a:endParaRPr b="1" sz="2000">
              <a:latin typeface="Montserrat"/>
              <a:ea typeface="Montserrat"/>
              <a:cs typeface="Montserrat"/>
              <a:sym typeface="Montserrat"/>
            </a:endParaRPr>
          </a:p>
          <a:p>
            <a:pPr indent="0" lvl="0" marL="457200" rtl="0" algn="just">
              <a:lnSpc>
                <a:spcPct val="100000"/>
              </a:lnSpc>
              <a:spcBef>
                <a:spcPts val="0"/>
              </a:spcBef>
              <a:spcAft>
                <a:spcPts val="0"/>
              </a:spcAft>
              <a:buNone/>
            </a:pPr>
            <a:r>
              <a:t/>
            </a:r>
            <a:endParaRPr sz="2000">
              <a:latin typeface="Montserrat"/>
              <a:ea typeface="Montserrat"/>
              <a:cs typeface="Montserrat"/>
              <a:sym typeface="Montserrat"/>
            </a:endParaRPr>
          </a:p>
          <a:p>
            <a:pPr indent="-355600" lvl="0" marL="457200" rtl="0" algn="just">
              <a:lnSpc>
                <a:spcPct val="100000"/>
              </a:lnSpc>
              <a:spcBef>
                <a:spcPts val="0"/>
              </a:spcBef>
              <a:spcAft>
                <a:spcPts val="0"/>
              </a:spcAft>
              <a:buSzPts val="2000"/>
              <a:buFont typeface="Montserrat"/>
              <a:buAutoNum type="arabicParenR"/>
            </a:pPr>
            <a:r>
              <a:rPr lang="es" sz="2000">
                <a:latin typeface="Montserrat"/>
                <a:ea typeface="Montserrat"/>
                <a:cs typeface="Montserrat"/>
                <a:sym typeface="Montserrat"/>
              </a:rPr>
              <a:t>Q contient au moins trois points qui </a:t>
            </a:r>
            <a:r>
              <a:rPr b="1" lang="es" sz="2000">
                <a:latin typeface="Montserrat"/>
                <a:ea typeface="Montserrat"/>
                <a:cs typeface="Montserrat"/>
                <a:sym typeface="Montserrat"/>
              </a:rPr>
              <a:t>ne sont pas colinéaires</a:t>
            </a:r>
            <a:endParaRPr b="1" sz="2000">
              <a:latin typeface="Montserrat"/>
              <a:ea typeface="Montserrat"/>
              <a:cs typeface="Montserrat"/>
              <a:sym typeface="Montserrat"/>
            </a:endParaRPr>
          </a:p>
        </p:txBody>
      </p:sp>
      <p:pic>
        <p:nvPicPr>
          <p:cNvPr id="157" name="Google Shape;157;p16"/>
          <p:cNvPicPr preferRelativeResize="0"/>
          <p:nvPr/>
        </p:nvPicPr>
        <p:blipFill>
          <a:blip r:embed="rId3">
            <a:alphaModFix/>
          </a:blip>
          <a:stretch>
            <a:fillRect/>
          </a:stretch>
        </p:blipFill>
        <p:spPr>
          <a:xfrm>
            <a:off x="6378850" y="1525422"/>
            <a:ext cx="2405700" cy="2468650"/>
          </a:xfrm>
          <a:prstGeom prst="rect">
            <a:avLst/>
          </a:prstGeom>
          <a:noFill/>
          <a:ln>
            <a:noFill/>
          </a:ln>
        </p:spPr>
      </p:pic>
      <p:sp>
        <p:nvSpPr>
          <p:cNvPr id="158" name="Google Shape;158;p16"/>
          <p:cNvSpPr txBox="1"/>
          <p:nvPr>
            <p:ph idx="1" type="body"/>
          </p:nvPr>
        </p:nvSpPr>
        <p:spPr>
          <a:xfrm>
            <a:off x="6369700" y="3994075"/>
            <a:ext cx="2424000" cy="526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935"/>
              <a:buNone/>
            </a:pPr>
            <a:r>
              <a:rPr lang="es" sz="950">
                <a:latin typeface="Montserrat"/>
                <a:ea typeface="Montserrat"/>
                <a:cs typeface="Montserrat"/>
                <a:sym typeface="Montserrat"/>
              </a:rPr>
              <a:t>Figure 2 : </a:t>
            </a:r>
            <a:r>
              <a:rPr lang="es" sz="950">
                <a:latin typeface="Montserrat"/>
                <a:ea typeface="Montserrat"/>
                <a:cs typeface="Montserrat"/>
                <a:sym typeface="Montserrat"/>
              </a:rPr>
              <a:t>Démonstration du fonctionnement du scanner Graham (Wikipedia contributors, 2022)</a:t>
            </a:r>
            <a:endParaRPr sz="95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830950" y="1921350"/>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4600"/>
              <a:t>Cas d’usage</a:t>
            </a:r>
            <a:endParaRPr b="1" sz="4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Cas d’usage</a:t>
            </a:r>
            <a:endParaRPr b="1"/>
          </a:p>
        </p:txBody>
      </p:sp>
      <p:sp>
        <p:nvSpPr>
          <p:cNvPr id="169" name="Google Shape;169;p18"/>
          <p:cNvSpPr txBox="1"/>
          <p:nvPr>
            <p:ph idx="1" type="body"/>
          </p:nvPr>
        </p:nvSpPr>
        <p:spPr>
          <a:xfrm>
            <a:off x="1042125" y="1307850"/>
            <a:ext cx="3403200" cy="2136900"/>
          </a:xfrm>
          <a:prstGeom prst="rect">
            <a:avLst/>
          </a:prstGeom>
        </p:spPr>
        <p:txBody>
          <a:bodyPr anchorCtr="0" anchor="t" bIns="91425" lIns="91425" spcFirstLastPara="1" rIns="91425" wrap="square" tIns="91425">
            <a:normAutofit fontScale="92500"/>
          </a:bodyPr>
          <a:lstStyle/>
          <a:p>
            <a:pPr indent="0" lvl="0" marL="0" rtl="0" algn="just">
              <a:spcBef>
                <a:spcPts val="0"/>
              </a:spcBef>
              <a:spcAft>
                <a:spcPts val="1200"/>
              </a:spcAft>
              <a:buNone/>
            </a:pPr>
            <a:r>
              <a:rPr lang="es" sz="2000">
                <a:latin typeface="Montserrat"/>
                <a:ea typeface="Montserrat"/>
                <a:cs typeface="Montserrat"/>
                <a:sym typeface="Montserrat"/>
              </a:rPr>
              <a:t>En connaissant l'enveloppe convexe d'une voiture, il est possible de calculer des trajectoires qui évitent les </a:t>
            </a:r>
            <a:r>
              <a:rPr b="1" lang="es" sz="2000">
                <a:latin typeface="Montserrat"/>
                <a:ea typeface="Montserrat"/>
                <a:cs typeface="Montserrat"/>
                <a:sym typeface="Montserrat"/>
              </a:rPr>
              <a:t>collisions avec des obstacles.</a:t>
            </a:r>
            <a:endParaRPr b="1"/>
          </a:p>
        </p:txBody>
      </p:sp>
      <p:sp>
        <p:nvSpPr>
          <p:cNvPr id="170" name="Google Shape;170;p18"/>
          <p:cNvSpPr txBox="1"/>
          <p:nvPr>
            <p:ph idx="2" type="body"/>
          </p:nvPr>
        </p:nvSpPr>
        <p:spPr>
          <a:xfrm>
            <a:off x="5012025" y="1231650"/>
            <a:ext cx="3788400" cy="2136900"/>
          </a:xfrm>
          <a:prstGeom prst="rect">
            <a:avLst/>
          </a:prstGeom>
        </p:spPr>
        <p:txBody>
          <a:bodyPr anchorCtr="0" anchor="t" bIns="91425" lIns="91425" spcFirstLastPara="1" rIns="91425" wrap="square" tIns="90000">
            <a:normAutofit lnSpcReduction="10000"/>
          </a:bodyPr>
          <a:lstStyle/>
          <a:p>
            <a:pPr indent="-3600" lvl="0" marL="3600" marR="0" rtl="0" algn="just">
              <a:lnSpc>
                <a:spcPct val="95000"/>
              </a:lnSpc>
              <a:spcBef>
                <a:spcPts val="0"/>
              </a:spcBef>
              <a:spcAft>
                <a:spcPts val="1200"/>
              </a:spcAft>
              <a:buNone/>
            </a:pPr>
            <a:r>
              <a:rPr b="1" lang="es" sz="2100">
                <a:latin typeface="Montserrat"/>
                <a:ea typeface="Montserrat"/>
                <a:cs typeface="Montserrat"/>
                <a:sym typeface="Montserrat"/>
              </a:rPr>
              <a:t>GRAHAM</a:t>
            </a:r>
            <a:r>
              <a:rPr lang="es" sz="2100">
                <a:latin typeface="Montserrat"/>
                <a:ea typeface="Montserrat"/>
                <a:cs typeface="Montserrat"/>
                <a:sym typeface="Montserrat"/>
              </a:rPr>
              <a:t> est également utilisé en reconnaissance de formes, dans le traitement d’images et dans les systèmes d'information géographique.</a:t>
            </a:r>
            <a:endParaRPr sz="1400"/>
          </a:p>
        </p:txBody>
      </p:sp>
      <p:pic>
        <p:nvPicPr>
          <p:cNvPr id="171" name="Google Shape;171;p18"/>
          <p:cNvPicPr preferRelativeResize="0"/>
          <p:nvPr/>
        </p:nvPicPr>
        <p:blipFill>
          <a:blip r:embed="rId3">
            <a:alphaModFix/>
          </a:blip>
          <a:stretch>
            <a:fillRect/>
          </a:stretch>
        </p:blipFill>
        <p:spPr>
          <a:xfrm>
            <a:off x="2149176" y="3892325"/>
            <a:ext cx="1189100" cy="702025"/>
          </a:xfrm>
          <a:prstGeom prst="rect">
            <a:avLst/>
          </a:prstGeom>
          <a:noFill/>
          <a:ln>
            <a:noFill/>
          </a:ln>
        </p:spPr>
      </p:pic>
      <p:pic>
        <p:nvPicPr>
          <p:cNvPr id="172" name="Google Shape;172;p18"/>
          <p:cNvPicPr preferRelativeResize="0"/>
          <p:nvPr/>
        </p:nvPicPr>
        <p:blipFill>
          <a:blip r:embed="rId4">
            <a:alphaModFix/>
          </a:blip>
          <a:stretch>
            <a:fillRect/>
          </a:stretch>
        </p:blipFill>
        <p:spPr>
          <a:xfrm>
            <a:off x="6594430" y="3690624"/>
            <a:ext cx="813338" cy="1076850"/>
          </a:xfrm>
          <a:prstGeom prst="rect">
            <a:avLst/>
          </a:prstGeom>
          <a:noFill/>
          <a:ln>
            <a:noFill/>
          </a:ln>
        </p:spPr>
      </p:pic>
      <p:cxnSp>
        <p:nvCxnSpPr>
          <p:cNvPr id="173" name="Google Shape;173;p18"/>
          <p:cNvCxnSpPr/>
          <p:nvPr/>
        </p:nvCxnSpPr>
        <p:spPr>
          <a:xfrm>
            <a:off x="4817150" y="1319575"/>
            <a:ext cx="0" cy="34479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799500" y="1849350"/>
            <a:ext cx="4776000" cy="14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4600"/>
              <a:t>Design de l'algorithme</a:t>
            </a:r>
            <a:endParaRPr b="1" sz="4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Pseudo Code</a:t>
            </a:r>
            <a:endParaRPr b="1"/>
          </a:p>
        </p:txBody>
      </p:sp>
      <p:pic>
        <p:nvPicPr>
          <p:cNvPr id="184" name="Google Shape;184;p20"/>
          <p:cNvPicPr preferRelativeResize="0"/>
          <p:nvPr/>
        </p:nvPicPr>
        <p:blipFill>
          <a:blip r:embed="rId3">
            <a:alphaModFix/>
          </a:blip>
          <a:stretch>
            <a:fillRect/>
          </a:stretch>
        </p:blipFill>
        <p:spPr>
          <a:xfrm>
            <a:off x="1390949" y="1034325"/>
            <a:ext cx="5564749" cy="3465076"/>
          </a:xfrm>
          <a:prstGeom prst="rect">
            <a:avLst/>
          </a:prstGeom>
          <a:noFill/>
          <a:ln>
            <a:noFill/>
          </a:ln>
        </p:spPr>
      </p:pic>
      <p:sp>
        <p:nvSpPr>
          <p:cNvPr id="185" name="Google Shape;185;p20"/>
          <p:cNvSpPr txBox="1"/>
          <p:nvPr>
            <p:ph idx="1" type="body"/>
          </p:nvPr>
        </p:nvSpPr>
        <p:spPr>
          <a:xfrm>
            <a:off x="6955700" y="3925925"/>
            <a:ext cx="2188200" cy="657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lang="es" sz="950">
                <a:latin typeface="Montserrat"/>
                <a:ea typeface="Montserrat"/>
                <a:cs typeface="Montserrat"/>
                <a:sym typeface="Montserrat"/>
              </a:rPr>
              <a:t>Figure 3 : Pseudo code du Algorithme de Graham (Cormen et al, 2022).</a:t>
            </a:r>
            <a:endParaRPr sz="95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799500" y="1849350"/>
            <a:ext cx="5355900" cy="14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4600"/>
              <a:t>Fonctionnement et complexité</a:t>
            </a:r>
            <a:endParaRPr b="1" sz="4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