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78" r:id="rId6"/>
    <p:sldId id="259" r:id="rId7"/>
    <p:sldId id="279" r:id="rId8"/>
    <p:sldId id="280" r:id="rId9"/>
    <p:sldId id="283" r:id="rId10"/>
    <p:sldId id="284" r:id="rId11"/>
    <p:sldId id="292" r:id="rId12"/>
    <p:sldId id="286" r:id="rId13"/>
    <p:sldId id="287" r:id="rId14"/>
    <p:sldId id="288" r:id="rId15"/>
    <p:sldId id="289" r:id="rId16"/>
    <p:sldId id="290" r:id="rId17"/>
    <p:sldId id="291" r:id="rId18"/>
    <p:sldId id="29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27332A-BA66-4099-84A3-32D54ED0E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1A4CA5-99FC-4CDC-BE2E-D6CAAB709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1F87C9-6C93-42B8-AC4E-D0EE3B18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C9477B-8412-42DB-9782-4042F412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4CF63D-71F0-44A7-B9D0-59FF1C6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42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BC66E-7F0A-4686-B62A-BBA10264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DF2444-99B3-415C-8F37-100C2B05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23142-77D8-4E94-A41E-2F0B36A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9D6D1-570C-4979-BCA6-0E246B8F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922BE0-AC1A-42C0-8609-21916C3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9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6CC2FC-7406-4725-A5A4-415A1EBE6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C0A754-7358-4B6B-8608-518584C48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A7323E-6192-489F-8B8B-692413A2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E04EB-DE10-44C9-9A90-A7DF053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B345E-BA62-42DB-9154-68BDC180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208DA-6242-44F5-9213-7AECF427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259DE8-C329-45FE-8180-92BFC420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B1740-57C7-47F9-A770-1439E17F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FAD00-4B8D-415D-9692-C0D51FF4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7F2DA-3EF4-4051-83AE-0563A3CE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6303E-736C-49CE-BE02-A0D1718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C20B63-D829-426E-B453-E80DDD6D8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B52E1-630D-4266-AC71-C4931DBE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127CDE-7C30-43AE-968A-19E2DBA7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78BAB-3E17-43E1-87FA-37F8261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49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8A57B-73E0-4401-A0B3-6EBA4D04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F6D75D-4FF2-49EC-A55D-7BAC66B0F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DD9029-B31D-4F15-A58C-62EC1EBF3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5259B-6C70-4341-BCFF-B7096242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ED611-ADA7-4971-B778-A66BDD8C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BC512-E9B2-4885-9440-5E1622C3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2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A74FF-79F6-4FE9-827E-756DF1BD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302AB-58B9-4598-AD8F-2FA95FEE0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3C66F1-1392-40B7-A44C-52B5CD0AB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807527-FDD6-44C9-8981-0000A7511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83935-A250-4741-81DB-D1913907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04A01A-AB4E-49CE-8A3D-DC587DD1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E5BE5-09E7-44EE-9937-1E6E6ECC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C2F59E-BB94-4E81-B548-23791E9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5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D51D1-229F-4338-B504-53DCBB03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8F410C-E60C-460D-ADB8-5CCD07A8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8C54A4-6C06-4535-A7B5-81955F84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7D2FD4-7243-4A18-A6A5-B8C4422C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6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9CA6B17-2FA7-4688-97AC-AAF97B99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7F2CCB-383E-4317-A9B9-941C4608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A56DC0-847C-4F07-BDBC-093ECA58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5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AB05-3066-4923-A84F-2799D47D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EB20C-2622-43B9-B61E-83D09A9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F727D9-D290-4244-AEAF-C6B8ECED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A88520-94F3-4D65-AA32-46EE8B0F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3040E5-8980-4636-AC77-BCA78CBD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43EEB7-B7BA-4FB9-8F02-8492997B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9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27EDD-37EB-43A5-843C-CF8B729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162185-CBBC-4563-9DAA-67D1A79ED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C7B93D-9A2E-412E-999D-322483B6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229F27-1E24-4F78-8D44-331A0E1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433D9-D227-4B00-9C06-6408EDBF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1084AB-F7BC-400E-B40A-8CD5A1CD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3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C671BA-3357-4161-8675-0AB0ED5A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314FD6-2679-496E-AF93-8B3E04E8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F8958C-6C37-4018-B6E2-1CED4BAB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1AD4D-144B-440E-8465-B8CE111E77AD}" type="datetimeFigureOut">
              <a:rPr lang="fr-FR" smtClean="0"/>
              <a:t>27/02/2023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82A883-AD16-4310-BC7A-097ED8312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BC011-D0E6-496D-BBA9-AE0C63D78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3A8B-3E7D-48B9-9FBC-14205E113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0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569DB-6CBE-498B-8FE9-2DBB4EAAD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8725" cy="1377950"/>
          </a:xfrm>
        </p:spPr>
        <p:txBody>
          <a:bodyPr>
            <a:normAutofit/>
          </a:bodyPr>
          <a:lstStyle/>
          <a:p>
            <a:pPr algn="l"/>
            <a:r>
              <a:rPr lang="fr-FR" sz="4000" b="1" dirty="0">
                <a:solidFill>
                  <a:schemeClr val="bg1"/>
                </a:solidFill>
              </a:rPr>
              <a:t>Réalisez une étude de santé publique avec 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A16AE1-2125-4A9F-910D-C4D43F325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224"/>
            <a:ext cx="2762250" cy="1171575"/>
          </a:xfrm>
        </p:spPr>
        <p:txBody>
          <a:bodyPr/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Par Saliou Ndiaye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A4A6E0-0A2D-4A38-B659-F2A9AC36D547}"/>
              </a:ext>
            </a:extLst>
          </p:cNvPr>
          <p:cNvSpPr/>
          <p:nvPr/>
        </p:nvSpPr>
        <p:spPr>
          <a:xfrm>
            <a:off x="8929688" y="5486400"/>
            <a:ext cx="2171700" cy="671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Février 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921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79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le nombre théorique de personnes qui pourraient être nourries uniquement a partir des produits végétaux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CC0D64-8283-4816-98BB-9AB60A282912}"/>
              </a:ext>
            </a:extLst>
          </p:cNvPr>
          <p:cNvSpPr txBox="1"/>
          <p:nvPr/>
        </p:nvSpPr>
        <p:spPr>
          <a:xfrm>
            <a:off x="342901" y="2108603"/>
            <a:ext cx="5300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/>
              <a:t>Nombre théorique de personnes qui pourraient être nourries uniquement par des produits végétaux dans le monde</a:t>
            </a:r>
            <a:endParaRPr lang="fr-FR" sz="2000" b="1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07C65D-0794-4C42-BDE1-D6103D77F0A3}"/>
              </a:ext>
            </a:extLst>
          </p:cNvPr>
          <p:cNvSpPr txBox="1"/>
          <p:nvPr/>
        </p:nvSpPr>
        <p:spPr>
          <a:xfrm>
            <a:off x="342900" y="940919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CE89-3533-46F4-B332-B5D39E196EE8}"/>
              </a:ext>
            </a:extLst>
          </p:cNvPr>
          <p:cNvSpPr/>
          <p:nvPr/>
        </p:nvSpPr>
        <p:spPr>
          <a:xfrm>
            <a:off x="407193" y="1402584"/>
            <a:ext cx="885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502EB8-D17D-4439-9BE5-7399FAD04ABA}"/>
              </a:ext>
            </a:extLst>
          </p:cNvPr>
          <p:cNvSpPr txBox="1"/>
          <p:nvPr/>
        </p:nvSpPr>
        <p:spPr>
          <a:xfrm>
            <a:off x="550068" y="4614863"/>
            <a:ext cx="48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prstClr val="black"/>
                </a:solidFill>
              </a:rPr>
              <a:t>la proportion de la population qui pourrait être nourrie uniquement par des produits végétaux dans le monde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05CF7E2-1A75-4DEC-B828-6F4AD7E02AD1}"/>
              </a:ext>
            </a:extLst>
          </p:cNvPr>
          <p:cNvSpPr txBox="1"/>
          <p:nvPr/>
        </p:nvSpPr>
        <p:spPr>
          <a:xfrm>
            <a:off x="7815262" y="2070005"/>
            <a:ext cx="2914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</a:rPr>
              <a:t>6.9 milliards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AA51771-9CDD-43BB-921D-E1FCA71FC478}"/>
              </a:ext>
            </a:extLst>
          </p:cNvPr>
          <p:cNvSpPr txBox="1"/>
          <p:nvPr/>
        </p:nvSpPr>
        <p:spPr>
          <a:xfrm>
            <a:off x="8429626" y="461486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00B050"/>
                </a:solidFill>
              </a:rPr>
              <a:t>91.52 %</a:t>
            </a:r>
            <a:endParaRPr lang="fr-FR" sz="40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75B050A7-75FD-4123-8B63-67826D6C7E30}"/>
              </a:ext>
            </a:extLst>
          </p:cNvPr>
          <p:cNvSpPr/>
          <p:nvPr/>
        </p:nvSpPr>
        <p:spPr>
          <a:xfrm>
            <a:off x="5829300" y="2514600"/>
            <a:ext cx="1800225" cy="128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23C0DD68-4DE6-4930-AC31-3ACDF52A1F7A}"/>
              </a:ext>
            </a:extLst>
          </p:cNvPr>
          <p:cNvSpPr/>
          <p:nvPr/>
        </p:nvSpPr>
        <p:spPr>
          <a:xfrm>
            <a:off x="5865020" y="5052056"/>
            <a:ext cx="1985962" cy="82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Répartition des disponibilités alimentaire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7FC0DC-E456-4092-B118-9F52737084C7}"/>
              </a:ext>
            </a:extLst>
          </p:cNvPr>
          <p:cNvSpPr txBox="1"/>
          <p:nvPr/>
        </p:nvSpPr>
        <p:spPr>
          <a:xfrm>
            <a:off x="2605087" y="1100139"/>
            <a:ext cx="5629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En 2017 </a:t>
            </a:r>
            <a:r>
              <a:rPr lang="fr-FR" sz="2400" dirty="0">
                <a:solidFill>
                  <a:schemeClr val="accent1"/>
                </a:solidFill>
              </a:rPr>
              <a:t>la répartition des disponibilités alimentaire est 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 suit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7750E3-B3B8-4FA2-A259-5FB9FD09426D}"/>
              </a:ext>
            </a:extLst>
          </p:cNvPr>
          <p:cNvSpPr/>
          <p:nvPr/>
        </p:nvSpPr>
        <p:spPr>
          <a:xfrm>
            <a:off x="1757363" y="4000498"/>
            <a:ext cx="2347911" cy="1757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13,23 %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65186-533D-46ED-B3FB-60D9D4FC8B23}"/>
              </a:ext>
            </a:extLst>
          </p:cNvPr>
          <p:cNvSpPr/>
          <p:nvPr/>
        </p:nvSpPr>
        <p:spPr>
          <a:xfrm>
            <a:off x="4105274" y="4000498"/>
            <a:ext cx="4510089" cy="17573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/>
              <a:t>49,37 %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3A88AD-22E5-4291-A0ED-E35C741AB76A}"/>
              </a:ext>
            </a:extLst>
          </p:cNvPr>
          <p:cNvSpPr/>
          <p:nvPr/>
        </p:nvSpPr>
        <p:spPr>
          <a:xfrm>
            <a:off x="8615363" y="3982312"/>
            <a:ext cx="1328738" cy="17573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4,65 %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FFE8C802-E982-4FCA-AF37-933A326F6A95}"/>
              </a:ext>
            </a:extLst>
          </p:cNvPr>
          <p:cNvSpPr/>
          <p:nvPr/>
        </p:nvSpPr>
        <p:spPr>
          <a:xfrm>
            <a:off x="2605087" y="2781239"/>
            <a:ext cx="1500187" cy="612648"/>
          </a:xfrm>
          <a:prstGeom prst="wedgeRectCallout">
            <a:avLst>
              <a:gd name="adj1" fmla="val -5595"/>
              <a:gd name="adj2" fmla="val 14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Alimentation</a:t>
            </a:r>
          </a:p>
          <a:p>
            <a:r>
              <a:rPr lang="fr-FR" dirty="0"/>
              <a:t>animale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5666C299-3A25-468C-82F1-D9B729FAAB6D}"/>
              </a:ext>
            </a:extLst>
          </p:cNvPr>
          <p:cNvSpPr/>
          <p:nvPr/>
        </p:nvSpPr>
        <p:spPr>
          <a:xfrm>
            <a:off x="5586413" y="2781239"/>
            <a:ext cx="1500187" cy="612648"/>
          </a:xfrm>
          <a:prstGeom prst="wedgeRectCallout">
            <a:avLst>
              <a:gd name="adj1" fmla="val -5595"/>
              <a:gd name="adj2" fmla="val 14878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Alimentation</a:t>
            </a:r>
          </a:p>
          <a:p>
            <a:r>
              <a:rPr lang="fr-FR" dirty="0"/>
              <a:t>humaine</a:t>
            </a: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D4F06763-0E14-4B60-A0F9-A92B7F6A11FA}"/>
              </a:ext>
            </a:extLst>
          </p:cNvPr>
          <p:cNvSpPr/>
          <p:nvPr/>
        </p:nvSpPr>
        <p:spPr>
          <a:xfrm>
            <a:off x="8405815" y="2787275"/>
            <a:ext cx="1500187" cy="612648"/>
          </a:xfrm>
          <a:prstGeom prst="wedgeRectCallout">
            <a:avLst>
              <a:gd name="adj1" fmla="val -5595"/>
              <a:gd name="adj2" fmla="val 14878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pertes</a:t>
            </a:r>
          </a:p>
        </p:txBody>
      </p:sp>
    </p:spTree>
    <p:extLst>
      <p:ext uri="{BB962C8B-B14F-4D97-AF65-F5344CB8AC3E}">
        <p14:creationId xmlns:p14="http://schemas.microsoft.com/office/powerpoint/2010/main" val="346815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82719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Le manioc en Thaïlande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CC0D64-8283-4816-98BB-9AB60A282912}"/>
              </a:ext>
            </a:extLst>
          </p:cNvPr>
          <p:cNvSpPr txBox="1"/>
          <p:nvPr/>
        </p:nvSpPr>
        <p:spPr>
          <a:xfrm>
            <a:off x="407193" y="1900237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population en sous-nutrition en Thaïlande     </a:t>
            </a:r>
            <a:r>
              <a:rPr lang="fr-FR" sz="4000" b="1" dirty="0">
                <a:solidFill>
                  <a:srgbClr val="C00000"/>
                </a:solidFill>
              </a:rPr>
              <a:t>8.96 %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83F49B-296D-47F5-AB77-AAA7D130F6F2}"/>
              </a:ext>
            </a:extLst>
          </p:cNvPr>
          <p:cNvSpPr txBox="1"/>
          <p:nvPr/>
        </p:nvSpPr>
        <p:spPr>
          <a:xfrm>
            <a:off x="342901" y="3294285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proportion de manioc  exportée     </a:t>
            </a:r>
            <a:r>
              <a:rPr lang="fr-FR" sz="4000" b="1" dirty="0">
                <a:solidFill>
                  <a:schemeClr val="accent1"/>
                </a:solidFill>
              </a:rPr>
              <a:t>83.41 %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07C65D-0794-4C42-BDE1-D6103D77F0A3}"/>
              </a:ext>
            </a:extLst>
          </p:cNvPr>
          <p:cNvSpPr txBox="1"/>
          <p:nvPr/>
        </p:nvSpPr>
        <p:spPr>
          <a:xfrm>
            <a:off x="342899" y="1402584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CE89-3533-46F4-B332-B5D39E196EE8}"/>
              </a:ext>
            </a:extLst>
          </p:cNvPr>
          <p:cNvSpPr/>
          <p:nvPr/>
        </p:nvSpPr>
        <p:spPr>
          <a:xfrm>
            <a:off x="407193" y="1813665"/>
            <a:ext cx="885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502EB8-D17D-4439-9BE5-7399FAD04ABA}"/>
              </a:ext>
            </a:extLst>
          </p:cNvPr>
          <p:cNvSpPr txBox="1"/>
          <p:nvPr/>
        </p:nvSpPr>
        <p:spPr>
          <a:xfrm>
            <a:off x="342900" y="4957763"/>
            <a:ext cx="1170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</a:rPr>
              <a:t>La proportion de manioc utilisée pour nourriture                 </a:t>
            </a:r>
            <a:r>
              <a:rPr lang="fr-FR" sz="4000" b="1" dirty="0">
                <a:solidFill>
                  <a:srgbClr val="00B050"/>
                </a:solidFill>
              </a:rPr>
              <a:t>2.88 %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2DADE-49D6-41F3-80E6-8C93D1FF0679}"/>
              </a:ext>
            </a:extLst>
          </p:cNvPr>
          <p:cNvSpPr txBox="1"/>
          <p:nvPr/>
        </p:nvSpPr>
        <p:spPr>
          <a:xfrm>
            <a:off x="3886200" y="300038"/>
            <a:ext cx="447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Réponses à Julien</a:t>
            </a:r>
          </a:p>
        </p:txBody>
      </p:sp>
    </p:spTree>
    <p:extLst>
      <p:ext uri="{BB962C8B-B14F-4D97-AF65-F5344CB8AC3E}">
        <p14:creationId xmlns:p14="http://schemas.microsoft.com/office/powerpoint/2010/main" val="27362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800" b="1" dirty="0">
                <a:solidFill>
                  <a:prstClr val="white"/>
                </a:solidFill>
              </a:rPr>
              <a:t>Utilisation des Céréales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CC0D64-8283-4816-98BB-9AB60A282912}"/>
              </a:ext>
            </a:extLst>
          </p:cNvPr>
          <p:cNvSpPr txBox="1"/>
          <p:nvPr/>
        </p:nvSpPr>
        <p:spPr>
          <a:xfrm>
            <a:off x="407193" y="1900237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production mondiale du céréales est de :      </a:t>
            </a:r>
            <a:r>
              <a:rPr lang="fr-FR" sz="4000" b="1" dirty="0">
                <a:solidFill>
                  <a:srgbClr val="C00000"/>
                </a:solidFill>
              </a:rPr>
              <a:t>1 732 667</a:t>
            </a:r>
            <a:r>
              <a:rPr lang="fr-FR" sz="2400" b="1" dirty="0">
                <a:solidFill>
                  <a:srgbClr val="C00000"/>
                </a:solidFill>
              </a:rPr>
              <a:t> milliers de tonnes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83F49B-296D-47F5-AB77-AAA7D130F6F2}"/>
              </a:ext>
            </a:extLst>
          </p:cNvPr>
          <p:cNvSpPr txBox="1"/>
          <p:nvPr/>
        </p:nvSpPr>
        <p:spPr>
          <a:xfrm>
            <a:off x="342900" y="3143249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Proportion pour l'alimentation animale :              </a:t>
            </a:r>
            <a:r>
              <a:rPr lang="fr-FR" sz="4000" b="1" dirty="0">
                <a:solidFill>
                  <a:schemeClr val="accent1"/>
                </a:solidFill>
              </a:rPr>
              <a:t>41.70 %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07C65D-0794-4C42-BDE1-D6103D77F0A3}"/>
              </a:ext>
            </a:extLst>
          </p:cNvPr>
          <p:cNvSpPr txBox="1"/>
          <p:nvPr/>
        </p:nvSpPr>
        <p:spPr>
          <a:xfrm>
            <a:off x="342900" y="940919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CE89-3533-46F4-B332-B5D39E196EE8}"/>
              </a:ext>
            </a:extLst>
          </p:cNvPr>
          <p:cNvSpPr/>
          <p:nvPr/>
        </p:nvSpPr>
        <p:spPr>
          <a:xfrm>
            <a:off x="407193" y="1402584"/>
            <a:ext cx="885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502EB8-D17D-4439-9BE5-7399FAD04ABA}"/>
              </a:ext>
            </a:extLst>
          </p:cNvPr>
          <p:cNvSpPr txBox="1"/>
          <p:nvPr/>
        </p:nvSpPr>
        <p:spPr>
          <a:xfrm>
            <a:off x="310753" y="4438405"/>
            <a:ext cx="11701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</a:rPr>
              <a:t>La proportion exportée :                                           </a:t>
            </a:r>
            <a:r>
              <a:rPr lang="fr-FR" sz="4000" b="1" dirty="0">
                <a:solidFill>
                  <a:schemeClr val="accent6"/>
                </a:solidFill>
              </a:rPr>
              <a:t>19.39 %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FA40ED-7F0B-4847-8F55-DE76CFDA9820}"/>
              </a:ext>
            </a:extLst>
          </p:cNvPr>
          <p:cNvSpPr txBox="1"/>
          <p:nvPr/>
        </p:nvSpPr>
        <p:spPr>
          <a:xfrm>
            <a:off x="342900" y="5816687"/>
            <a:ext cx="9151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Proportion pour l’alimentation humaine :              </a:t>
            </a:r>
            <a:r>
              <a:rPr lang="fr-FR" sz="4000" b="1" dirty="0">
                <a:solidFill>
                  <a:srgbClr val="7030A0"/>
                </a:solidFill>
              </a:rPr>
              <a:t>35.83 %</a:t>
            </a:r>
          </a:p>
        </p:txBody>
      </p:sp>
    </p:spTree>
    <p:extLst>
      <p:ext uri="{BB962C8B-B14F-4D97-AF65-F5344CB8AC3E}">
        <p14:creationId xmlns:p14="http://schemas.microsoft.com/office/powerpoint/2010/main" val="261935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85763" y="985837"/>
            <a:ext cx="11701463" cy="75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Les pays dans lesquels la proportion de personnes sous-alimentées est la plus forte en 2017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20D7CCE-0A87-4449-9CDF-FF6A79BBE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13" y="1971675"/>
            <a:ext cx="6972300" cy="424338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F4DEC7D-5A82-4351-AF6D-3ACD64A88078}"/>
              </a:ext>
            </a:extLst>
          </p:cNvPr>
          <p:cNvSpPr txBox="1"/>
          <p:nvPr/>
        </p:nvSpPr>
        <p:spPr>
          <a:xfrm>
            <a:off x="2443163" y="300038"/>
            <a:ext cx="561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Réponses à Mélanie</a:t>
            </a:r>
          </a:p>
        </p:txBody>
      </p:sp>
    </p:spTree>
    <p:extLst>
      <p:ext uri="{BB962C8B-B14F-4D97-AF65-F5344CB8AC3E}">
        <p14:creationId xmlns:p14="http://schemas.microsoft.com/office/powerpoint/2010/main" val="137301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4"/>
            <a:ext cx="11701463" cy="75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Pays qui ont le plus bénéficié d'aides depuis 2013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8A0AA10-3882-4ABD-9322-08B16BB2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876208"/>
            <a:ext cx="7858125" cy="41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4"/>
            <a:ext cx="11701463" cy="75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Pays ayant le plus de disponibilité par habitant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B3CB-B568-425B-BCA1-4ED7859EE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130" y="1938129"/>
            <a:ext cx="6439170" cy="44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9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4"/>
            <a:ext cx="11701463" cy="75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Pays ayant le moins de disponibilité par habitant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E27F7D4-0B49-4099-A1AC-C79FB9C8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88" y="2028629"/>
            <a:ext cx="6753589" cy="385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7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228975" y="1371600"/>
            <a:ext cx="7386638" cy="2871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fr-F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53368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4C48E-E1FB-477F-8A61-23370055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5063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Besoin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0100CC-ADBE-4F60-A0D0-B5B82C7B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2528888"/>
            <a:ext cx="10853737" cy="2457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Étant intégré à une nouvelle équipe de chercheurs de la Food and Agriculture Organizations of the United Nations (FAO), l'un des organes qui compose l'ONU et dont l'objectif est d' « aider à construire un monde libéré de la faim ». Je suis  chargé de réaliser une étude de grande ampleur sur le thème de la sous-nutrition dans le monde. Je dois donner un panorama de l’état de la malnutrition dans le monde, à partir des données provenant de la site de FAO avec Python.</a:t>
            </a:r>
          </a:p>
        </p:txBody>
      </p:sp>
    </p:spTree>
    <p:extLst>
      <p:ext uri="{BB962C8B-B14F-4D97-AF65-F5344CB8AC3E}">
        <p14:creationId xmlns:p14="http://schemas.microsoft.com/office/powerpoint/2010/main" val="43455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DEFB-3BBC-4E9B-9DCA-846ED322C155}"/>
              </a:ext>
            </a:extLst>
          </p:cNvPr>
          <p:cNvSpPr/>
          <p:nvPr/>
        </p:nvSpPr>
        <p:spPr>
          <a:xfrm>
            <a:off x="285750" y="100013"/>
            <a:ext cx="1171575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Mission à réaliser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AF7F39-4269-4D12-9013-2C3A6BFC98E4}"/>
              </a:ext>
            </a:extLst>
          </p:cNvPr>
          <p:cNvSpPr txBox="1"/>
          <p:nvPr/>
        </p:nvSpPr>
        <p:spPr>
          <a:xfrm>
            <a:off x="285750" y="1071563"/>
            <a:ext cx="117157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mission à réaliser est de répondre aux questions suivantes :</a:t>
            </a:r>
          </a:p>
          <a:p>
            <a:r>
              <a:rPr lang="fr-FR" b="1" u="sng" dirty="0"/>
              <a:t>Questions de Marc :</a:t>
            </a:r>
          </a:p>
          <a:p>
            <a:r>
              <a:rPr lang="fr-FR" dirty="0"/>
              <a:t> </a:t>
            </a:r>
            <a:r>
              <a:rPr lang="fr-FR" b="1" dirty="0"/>
              <a:t>1.</a:t>
            </a:r>
            <a:r>
              <a:rPr lang="fr-FR" dirty="0"/>
              <a:t> La proportion de personnes en sous-nutrition</a:t>
            </a:r>
          </a:p>
          <a:p>
            <a:r>
              <a:rPr lang="fr-FR" dirty="0"/>
              <a:t> </a:t>
            </a:r>
            <a:r>
              <a:rPr lang="fr-FR" b="1" dirty="0"/>
              <a:t>2.</a:t>
            </a:r>
            <a:r>
              <a:rPr lang="fr-FR" dirty="0"/>
              <a:t> le nombre théorique de personnes qui pourraient être nourries.</a:t>
            </a:r>
          </a:p>
          <a:p>
            <a:r>
              <a:rPr lang="fr-FR" dirty="0"/>
              <a:t> </a:t>
            </a:r>
            <a:r>
              <a:rPr lang="fr-FR" b="1" dirty="0"/>
              <a:t>3.</a:t>
            </a:r>
            <a:r>
              <a:rPr lang="fr-FR" dirty="0"/>
              <a:t> le nombre théorique de personnes qui pourraient être nourries uniquement a partir des produits végétaux</a:t>
            </a:r>
          </a:p>
          <a:p>
            <a:r>
              <a:rPr lang="fr-FR" dirty="0"/>
              <a:t> </a:t>
            </a:r>
            <a:r>
              <a:rPr lang="fr-FR" b="1" dirty="0"/>
              <a:t>4.</a:t>
            </a:r>
            <a:r>
              <a:rPr lang="fr-FR" dirty="0"/>
              <a:t> l'utilisation des denrées disponibles et en particulier:</a:t>
            </a:r>
          </a:p>
          <a:p>
            <a:r>
              <a:rPr lang="fr-FR" dirty="0"/>
              <a:t>     a. la part d'alimentation animale</a:t>
            </a:r>
          </a:p>
          <a:p>
            <a:r>
              <a:rPr lang="fr-FR" dirty="0"/>
              <a:t>     b. la part d'alimentation perdue</a:t>
            </a:r>
          </a:p>
          <a:p>
            <a:r>
              <a:rPr lang="fr-FR" dirty="0"/>
              <a:t>     c. la part concrètement utilisée pour l'alimentation humaine</a:t>
            </a:r>
          </a:p>
          <a:p>
            <a:endParaRPr lang="fr-FR" dirty="0"/>
          </a:p>
          <a:p>
            <a:r>
              <a:rPr lang="fr-FR" b="1" u="sng" dirty="0"/>
              <a:t>Questions de Julien :</a:t>
            </a:r>
          </a:p>
          <a:p>
            <a:r>
              <a:rPr lang="fr-FR" b="1" dirty="0"/>
              <a:t>5</a:t>
            </a:r>
            <a:r>
              <a:rPr lang="fr-FR" dirty="0"/>
              <a:t>. Le manioc en Thaïlande</a:t>
            </a:r>
          </a:p>
          <a:p>
            <a:r>
              <a:rPr lang="fr-FR" b="1" dirty="0"/>
              <a:t>6.</a:t>
            </a:r>
            <a:r>
              <a:rPr lang="fr-FR" dirty="0"/>
              <a:t> L’utilisation des céréales</a:t>
            </a:r>
          </a:p>
          <a:p>
            <a:endParaRPr lang="fr-FR" dirty="0"/>
          </a:p>
          <a:p>
            <a:r>
              <a:rPr lang="fr-FR" b="1" u="sng" dirty="0"/>
              <a:t>Questions de Mélanie :</a:t>
            </a:r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7.</a:t>
            </a:r>
            <a:r>
              <a:rPr lang="fr-FR" dirty="0"/>
              <a:t> les pays pour lesquels la proportion de personnes sous alimentée est la plus forte en 2017</a:t>
            </a:r>
          </a:p>
          <a:p>
            <a:r>
              <a:rPr lang="fr-FR" dirty="0"/>
              <a:t> </a:t>
            </a:r>
            <a:r>
              <a:rPr lang="fr-FR" b="1" dirty="0"/>
              <a:t>8.</a:t>
            </a:r>
            <a:r>
              <a:rPr lang="fr-FR" dirty="0"/>
              <a:t> les pays qui ont le plus bénéficié d'aides depuis 2013</a:t>
            </a:r>
          </a:p>
          <a:p>
            <a:r>
              <a:rPr lang="fr-FR" dirty="0"/>
              <a:t> </a:t>
            </a:r>
            <a:r>
              <a:rPr lang="fr-FR" b="1" dirty="0"/>
              <a:t>9.</a:t>
            </a:r>
            <a:r>
              <a:rPr lang="fr-FR" dirty="0"/>
              <a:t> les pays ayant le plus de disponibilités/habitant</a:t>
            </a:r>
          </a:p>
          <a:p>
            <a:r>
              <a:rPr lang="fr-FR" dirty="0"/>
              <a:t> </a:t>
            </a:r>
            <a:r>
              <a:rPr lang="fr-FR" b="1" dirty="0"/>
              <a:t>10</a:t>
            </a:r>
            <a:r>
              <a:rPr lang="fr-FR" dirty="0"/>
              <a:t>. les pays ayant le moins de disponibilités/habitant</a:t>
            </a:r>
          </a:p>
        </p:txBody>
      </p:sp>
    </p:spTree>
    <p:extLst>
      <p:ext uri="{BB962C8B-B14F-4D97-AF65-F5344CB8AC3E}">
        <p14:creationId xmlns:p14="http://schemas.microsoft.com/office/powerpoint/2010/main" val="330312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6DEFB-3BBC-4E9B-9DCA-846ED322C155}"/>
              </a:ext>
            </a:extLst>
          </p:cNvPr>
          <p:cNvSpPr/>
          <p:nvPr/>
        </p:nvSpPr>
        <p:spPr>
          <a:xfrm>
            <a:off x="285750" y="100013"/>
            <a:ext cx="1171575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Importation des fichiers csv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A284E9-5E05-488D-B95E-CA26AE67C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" y="1128685"/>
            <a:ext cx="11715750" cy="165740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7194A3-877B-4F66-9489-14C10F2DBB96}"/>
              </a:ext>
            </a:extLst>
          </p:cNvPr>
          <p:cNvSpPr txBox="1"/>
          <p:nvPr/>
        </p:nvSpPr>
        <p:spPr>
          <a:xfrm>
            <a:off x="619125" y="3429000"/>
            <a:ext cx="11572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Les fichiers sont téléchargés à partir de la pièce jointe du projet. Ces données proviennent de la site FAO.</a:t>
            </a:r>
          </a:p>
        </p:txBody>
      </p:sp>
    </p:spTree>
    <p:extLst>
      <p:ext uri="{BB962C8B-B14F-4D97-AF65-F5344CB8AC3E}">
        <p14:creationId xmlns:p14="http://schemas.microsoft.com/office/powerpoint/2010/main" val="16099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données en csv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D8FF5C-4EC6-4247-B1EA-2E93BDF3C38B}"/>
              </a:ext>
            </a:extLst>
          </p:cNvPr>
          <p:cNvSpPr txBox="1"/>
          <p:nvPr/>
        </p:nvSpPr>
        <p:spPr>
          <a:xfrm>
            <a:off x="457201" y="1143000"/>
            <a:ext cx="251459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 donnée population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7ACBA1-030A-461B-815E-EF4AA963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62006"/>
            <a:ext cx="2514600" cy="14952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28EFB3-DAEA-4D4E-83B4-6535D93411DB}"/>
              </a:ext>
            </a:extLst>
          </p:cNvPr>
          <p:cNvSpPr txBox="1"/>
          <p:nvPr/>
        </p:nvSpPr>
        <p:spPr>
          <a:xfrm>
            <a:off x="4757737" y="1143000"/>
            <a:ext cx="278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 donnée sous-nutrition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504FA92-0952-486C-BC9D-D3863FC0F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7" y="1628673"/>
            <a:ext cx="2152381" cy="14285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EFB552F-E3E3-493F-AB26-49D8A4816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283" y="1533434"/>
            <a:ext cx="3342857" cy="155238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D58518D-E792-4FEE-AD52-CD8C6EFE88DF}"/>
              </a:ext>
            </a:extLst>
          </p:cNvPr>
          <p:cNvSpPr txBox="1"/>
          <p:nvPr/>
        </p:nvSpPr>
        <p:spPr>
          <a:xfrm>
            <a:off x="8229600" y="1143000"/>
            <a:ext cx="350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donnée aide-alimentaire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C2ECEDE-4D14-433B-921C-F654B91E3539}"/>
              </a:ext>
            </a:extLst>
          </p:cNvPr>
          <p:cNvSpPr txBox="1"/>
          <p:nvPr/>
        </p:nvSpPr>
        <p:spPr>
          <a:xfrm>
            <a:off x="3186113" y="3619406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csv donnée dispo alimentaire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FCCAB64-E6DC-49C8-9D5D-D93701DA6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05" y="3962024"/>
            <a:ext cx="7214596" cy="251428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3DBD68C-D7DA-4AFF-83B5-914E93FA2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677" y="3890586"/>
            <a:ext cx="4143375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0509A-94BB-4BC8-B65A-C0AC93E2AFE0}"/>
              </a:ext>
            </a:extLst>
          </p:cNvPr>
          <p:cNvSpPr/>
          <p:nvPr/>
        </p:nvSpPr>
        <p:spPr>
          <a:xfrm>
            <a:off x="104776" y="171450"/>
            <a:ext cx="11982450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Démarche de calcul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0202F-647F-48EC-8466-24675895609B}"/>
              </a:ext>
            </a:extLst>
          </p:cNvPr>
          <p:cNvSpPr txBox="1"/>
          <p:nvPr/>
        </p:nvSpPr>
        <p:spPr>
          <a:xfrm>
            <a:off x="271463" y="1228725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RESTRICTION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96EB8A-31F5-4322-8CF1-3807169A7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674213"/>
            <a:ext cx="6843712" cy="12003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9180793-CE77-4972-970E-46655C92E85C}"/>
              </a:ext>
            </a:extLst>
          </p:cNvPr>
          <p:cNvSpPr txBox="1"/>
          <p:nvPr/>
        </p:nvSpPr>
        <p:spPr>
          <a:xfrm>
            <a:off x="8443912" y="1522816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data frames sous-nutrition et population ont été  restreinte en gardant seulement les lignes pour l’année 2017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9B4BD70B-040F-489B-9475-DB254898784A}"/>
              </a:ext>
            </a:extLst>
          </p:cNvPr>
          <p:cNvSpPr/>
          <p:nvPr/>
        </p:nvSpPr>
        <p:spPr>
          <a:xfrm>
            <a:off x="7486650" y="2122981"/>
            <a:ext cx="84296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9105A2-CE91-4C4E-B84E-375C913CC180}"/>
              </a:ext>
            </a:extLst>
          </p:cNvPr>
          <p:cNvSpPr txBox="1"/>
          <p:nvPr/>
        </p:nvSpPr>
        <p:spPr>
          <a:xfrm>
            <a:off x="271463" y="3333470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JOINTURE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A759F83-7543-4D33-B771-AB96BC227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4048159"/>
            <a:ext cx="9459645" cy="58110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F25D02-33D6-4249-8115-EA5B5BCAB965}"/>
              </a:ext>
            </a:extLst>
          </p:cNvPr>
          <p:cNvSpPr txBox="1"/>
          <p:nvPr/>
        </p:nvSpPr>
        <p:spPr>
          <a:xfrm>
            <a:off x="271462" y="5457147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deux data frames restreinte ont été assemblée selon la condition commune Zone.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CF950FDE-6354-4A79-80A4-C07DB5F2F183}"/>
              </a:ext>
            </a:extLst>
          </p:cNvPr>
          <p:cNvSpPr/>
          <p:nvPr/>
        </p:nvSpPr>
        <p:spPr>
          <a:xfrm>
            <a:off x="2600326" y="4974622"/>
            <a:ext cx="45719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7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0509A-94BB-4BC8-B65A-C0AC93E2AFE0}"/>
              </a:ext>
            </a:extLst>
          </p:cNvPr>
          <p:cNvSpPr/>
          <p:nvPr/>
        </p:nvSpPr>
        <p:spPr>
          <a:xfrm>
            <a:off x="104776" y="171450"/>
            <a:ext cx="11982450" cy="671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Démarche de calcul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030202F-647F-48EC-8466-24675895609B}"/>
              </a:ext>
            </a:extLst>
          </p:cNvPr>
          <p:cNvSpPr txBox="1"/>
          <p:nvPr/>
        </p:nvSpPr>
        <p:spPr>
          <a:xfrm>
            <a:off x="271463" y="1228725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AGRÉGATION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180793-CE77-4972-970E-46655C92E85C}"/>
              </a:ext>
            </a:extLst>
          </p:cNvPr>
          <p:cNvSpPr txBox="1"/>
          <p:nvPr/>
        </p:nvSpPr>
        <p:spPr>
          <a:xfrm>
            <a:off x="242888" y="2807984"/>
            <a:ext cx="5968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pivot table() utilisé pour agréger les valeurs des disponibilités alimentaires par pays 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9105A2-CE91-4C4E-B84E-375C913CC180}"/>
              </a:ext>
            </a:extLst>
          </p:cNvPr>
          <p:cNvSpPr txBox="1"/>
          <p:nvPr/>
        </p:nvSpPr>
        <p:spPr>
          <a:xfrm>
            <a:off x="241167" y="3955119"/>
            <a:ext cx="298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PROJECTION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F25D02-33D6-4249-8115-EA5B5BCAB965}"/>
              </a:ext>
            </a:extLst>
          </p:cNvPr>
          <p:cNvSpPr txBox="1"/>
          <p:nvPr/>
        </p:nvSpPr>
        <p:spPr>
          <a:xfrm>
            <a:off x="234605" y="5811160"/>
            <a:ext cx="4733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Deux colonne est sélectionnée parmi les 14 colonnes du data frame dispo-alimentaire.</a:t>
            </a:r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CF950FDE-6354-4A79-80A4-C07DB5F2F183}"/>
              </a:ext>
            </a:extLst>
          </p:cNvPr>
          <p:cNvSpPr/>
          <p:nvPr/>
        </p:nvSpPr>
        <p:spPr>
          <a:xfrm>
            <a:off x="2014538" y="5445843"/>
            <a:ext cx="45719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12D4072-A0F5-41CB-8CF9-A334F0BD1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1631009"/>
            <a:ext cx="9392961" cy="59063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B4D55E-FAF6-4F90-A5BF-83CA22AE4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7" y="4725556"/>
            <a:ext cx="8411749" cy="628738"/>
          </a:xfrm>
          <a:prstGeom prst="rect">
            <a:avLst/>
          </a:prstGeom>
        </p:spPr>
      </p:pic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EDD54F11-4177-4FE3-AE5D-45D5D2DB505A}"/>
              </a:ext>
            </a:extLst>
          </p:cNvPr>
          <p:cNvSpPr/>
          <p:nvPr/>
        </p:nvSpPr>
        <p:spPr>
          <a:xfrm>
            <a:off x="2425726" y="2414588"/>
            <a:ext cx="45719" cy="33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3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899" y="1019375"/>
            <a:ext cx="11701463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proportion de personnes en état de sous-nutrition pour l'année 2017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CC0D64-8283-4816-98BB-9AB60A282912}"/>
              </a:ext>
            </a:extLst>
          </p:cNvPr>
          <p:cNvSpPr txBox="1"/>
          <p:nvPr/>
        </p:nvSpPr>
        <p:spPr>
          <a:xfrm>
            <a:off x="2446734" y="2735040"/>
            <a:ext cx="7972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population mondiale est de </a:t>
            </a:r>
            <a:r>
              <a:rPr lang="fr-FR" sz="4000" b="1" dirty="0">
                <a:solidFill>
                  <a:srgbClr val="C00000"/>
                </a:solidFill>
              </a:rPr>
              <a:t>7.54 milliards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83F49B-296D-47F5-AB77-AAA7D130F6F2}"/>
              </a:ext>
            </a:extLst>
          </p:cNvPr>
          <p:cNvSpPr txBox="1"/>
          <p:nvPr/>
        </p:nvSpPr>
        <p:spPr>
          <a:xfrm>
            <a:off x="2446734" y="4122960"/>
            <a:ext cx="786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La population en sous nitrites est </a:t>
            </a:r>
            <a:r>
              <a:rPr lang="fr-FR" sz="4000" b="1" dirty="0">
                <a:solidFill>
                  <a:schemeClr val="accent1"/>
                </a:solidFill>
              </a:rPr>
              <a:t>535.7 millions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07C65D-0794-4C42-BDE1-D6103D77F0A3}"/>
              </a:ext>
            </a:extLst>
          </p:cNvPr>
          <p:cNvSpPr txBox="1"/>
          <p:nvPr/>
        </p:nvSpPr>
        <p:spPr>
          <a:xfrm>
            <a:off x="342899" y="1859391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CE89-3533-46F4-B332-B5D39E196EE8}"/>
              </a:ext>
            </a:extLst>
          </p:cNvPr>
          <p:cNvSpPr/>
          <p:nvPr/>
        </p:nvSpPr>
        <p:spPr>
          <a:xfrm>
            <a:off x="407192" y="2275337"/>
            <a:ext cx="885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502EB8-D17D-4439-9BE5-7399FAD04ABA}"/>
              </a:ext>
            </a:extLst>
          </p:cNvPr>
          <p:cNvSpPr txBox="1"/>
          <p:nvPr/>
        </p:nvSpPr>
        <p:spPr>
          <a:xfrm>
            <a:off x="2446734" y="5670862"/>
            <a:ext cx="7493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</a:rPr>
              <a:t>La Proportion de la population sous nitrites </a:t>
            </a:r>
            <a:r>
              <a:rPr lang="fr-FR" sz="4000" b="1" dirty="0">
                <a:solidFill>
                  <a:srgbClr val="00B050"/>
                </a:solidFill>
              </a:rPr>
              <a:t>7.1 %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9C82D7-76D3-4F7A-B163-843BCCE0CADB}"/>
              </a:ext>
            </a:extLst>
          </p:cNvPr>
          <p:cNvSpPr txBox="1"/>
          <p:nvPr/>
        </p:nvSpPr>
        <p:spPr>
          <a:xfrm>
            <a:off x="3552825" y="109920"/>
            <a:ext cx="477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Réponses à Marc </a:t>
            </a:r>
          </a:p>
        </p:txBody>
      </p:sp>
    </p:spTree>
    <p:extLst>
      <p:ext uri="{BB962C8B-B14F-4D97-AF65-F5344CB8AC3E}">
        <p14:creationId xmlns:p14="http://schemas.microsoft.com/office/powerpoint/2010/main" val="107117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912D13-23B7-4B7D-9877-40BDC914CDD0}"/>
              </a:ext>
            </a:extLst>
          </p:cNvPr>
          <p:cNvSpPr/>
          <p:nvPr/>
        </p:nvSpPr>
        <p:spPr>
          <a:xfrm>
            <a:off x="342900" y="142875"/>
            <a:ext cx="11701463" cy="514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fr-FR" sz="2800" b="1" dirty="0">
                <a:solidFill>
                  <a:prstClr val="white"/>
                </a:solidFill>
              </a:rPr>
              <a:t>le nombre théorique de personnes qui pourraient être nourries.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CC0D64-8283-4816-98BB-9AB60A282912}"/>
              </a:ext>
            </a:extLst>
          </p:cNvPr>
          <p:cNvSpPr txBox="1"/>
          <p:nvPr/>
        </p:nvSpPr>
        <p:spPr>
          <a:xfrm>
            <a:off x="342900" y="2827354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/>
              <a:t>nombre d'habitants qui pourraient être nourries                          </a:t>
            </a:r>
            <a:r>
              <a:rPr lang="fr-FR" sz="4000" b="1" dirty="0">
                <a:solidFill>
                  <a:srgbClr val="C00000"/>
                </a:solidFill>
              </a:rPr>
              <a:t>8.37 milliards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07C65D-0794-4C42-BDE1-D6103D77F0A3}"/>
              </a:ext>
            </a:extLst>
          </p:cNvPr>
          <p:cNvSpPr txBox="1"/>
          <p:nvPr/>
        </p:nvSpPr>
        <p:spPr>
          <a:xfrm>
            <a:off x="342900" y="940919"/>
            <a:ext cx="1900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En 2017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15CE89-3533-46F4-B332-B5D39E196EE8}"/>
              </a:ext>
            </a:extLst>
          </p:cNvPr>
          <p:cNvSpPr/>
          <p:nvPr/>
        </p:nvSpPr>
        <p:spPr>
          <a:xfrm>
            <a:off x="407193" y="1402584"/>
            <a:ext cx="88582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502EB8-D17D-4439-9BE5-7399FAD04ABA}"/>
              </a:ext>
            </a:extLst>
          </p:cNvPr>
          <p:cNvSpPr txBox="1"/>
          <p:nvPr/>
        </p:nvSpPr>
        <p:spPr>
          <a:xfrm>
            <a:off x="342900" y="4606067"/>
            <a:ext cx="11637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prstClr val="black"/>
                </a:solidFill>
              </a:rPr>
              <a:t>Proportion de la population </a:t>
            </a:r>
            <a:r>
              <a:rPr lang="fr-FR" sz="2400" dirty="0"/>
              <a:t>qui pourraient être nourries            </a:t>
            </a:r>
            <a:r>
              <a:rPr lang="fr-FR" sz="4000" b="1" dirty="0">
                <a:solidFill>
                  <a:srgbClr val="00B050"/>
                </a:solidFill>
              </a:rPr>
              <a:t>114.75 % </a:t>
            </a:r>
          </a:p>
        </p:txBody>
      </p:sp>
    </p:spTree>
    <p:extLst>
      <p:ext uri="{BB962C8B-B14F-4D97-AF65-F5344CB8AC3E}">
        <p14:creationId xmlns:p14="http://schemas.microsoft.com/office/powerpoint/2010/main" val="1637220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654</Words>
  <Application>Microsoft Office PowerPoint</Application>
  <PresentationFormat>Grand écran</PresentationFormat>
  <Paragraphs>87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Thème Office</vt:lpstr>
      <vt:lpstr>Réalisez une étude de santé publique avec  Python</vt:lpstr>
      <vt:lpstr>Besoin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et utilisez une base de données immobilière avec SQL</dc:title>
  <dc:creator>HP</dc:creator>
  <cp:lastModifiedBy>HP</cp:lastModifiedBy>
  <cp:revision>74</cp:revision>
  <dcterms:created xsi:type="dcterms:W3CDTF">2023-01-06T08:58:08Z</dcterms:created>
  <dcterms:modified xsi:type="dcterms:W3CDTF">2023-02-27T10:18:13Z</dcterms:modified>
</cp:coreProperties>
</file>