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0" r:id="rId5"/>
    <p:sldId id="283" r:id="rId6"/>
    <p:sldId id="284" r:id="rId7"/>
    <p:sldId id="292" r:id="rId8"/>
    <p:sldId id="286" r:id="rId9"/>
    <p:sldId id="294" r:id="rId10"/>
    <p:sldId id="295" r:id="rId11"/>
    <p:sldId id="302" r:id="rId12"/>
    <p:sldId id="293" r:id="rId13"/>
    <p:sldId id="297" r:id="rId14"/>
    <p:sldId id="300" r:id="rId15"/>
    <p:sldId id="30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7332A-BA66-4099-84A3-32D54ED0E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A4CA5-99FC-4CDC-BE2E-D6CAAB70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F87C9-6C93-42B8-AC4E-D0EE3B18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9477B-8412-42DB-9782-4042F412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CF63D-71F0-44A7-B9D0-59FF1C69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2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BC66E-7F0A-4686-B62A-BBA1026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DF2444-99B3-415C-8F37-100C2B0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23142-77D8-4E94-A41E-2F0B36A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9D6D1-570C-4979-BCA6-0E246B8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922BE0-AC1A-42C0-8609-21916C32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6CC2FC-7406-4725-A5A4-415A1EBE6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C0A754-7358-4B6B-8608-518584C4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A7323E-6192-489F-8B8B-692413A2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E04EB-DE10-44C9-9A90-A7DF053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B345E-BA62-42DB-9154-68BDC180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208DA-6242-44F5-9213-7AECF427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59DE8-C329-45FE-8180-92BFC420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B1740-57C7-47F9-A770-1439E17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FAD00-4B8D-415D-9692-C0D51FF4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7F2DA-3EF4-4051-83AE-0563A3CE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5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6303E-736C-49CE-BE02-A0D17181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20B63-D829-426E-B453-E80DDD6D8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52E1-630D-4266-AC71-C4931DBE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27CDE-7C30-43AE-968A-19E2DBA7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78BAB-3E17-43E1-87FA-37F8261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49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8A57B-73E0-4401-A0B3-6EBA4D04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F6D75D-4FF2-49EC-A55D-7BAC66B0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DD9029-B31D-4F15-A58C-62EC1EBF3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5259B-6C70-4341-BCFF-B709624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ED611-ADA7-4971-B778-A66BDD8C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BC512-E9B2-4885-9440-5E1622C3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A74FF-79F6-4FE9-827E-756DF1BD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302AB-58B9-4598-AD8F-2FA95FEE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C66F1-1392-40B7-A44C-52B5CD0A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527-FDD6-44C9-8981-0000A7511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483935-A250-4741-81DB-D1913907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04A01A-AB4E-49CE-8A3D-DC587DD1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E5BE5-09E7-44EE-9937-1E6E6ECC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C2F59E-BB94-4E81-B548-23791E94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5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D51D1-229F-4338-B504-53DCBB03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8F410C-E60C-460D-ADB8-5CCD07A8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8C54A4-6C06-4535-A7B5-81955F8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D2FD4-7243-4A18-A6A5-B8C4422C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CA6B17-2FA7-4688-97AC-AAF97B99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7F2CCB-383E-4317-A9B9-941C4608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A56DC0-847C-4F07-BDBC-093ECA58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8AB05-3066-4923-A84F-2799D47D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EB20C-2622-43B9-B61E-83D09A9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F727D9-D290-4244-AEAF-C6B8ECED2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88520-94F3-4D65-AA32-46EE8B0F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3040E5-8980-4636-AC77-BCA78CBD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43EEB7-B7BA-4FB9-8F02-8492997B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5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27EDD-37EB-43A5-843C-CF8B729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162185-CBBC-4563-9DAA-67D1A79ED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7B93D-9A2E-412E-999D-322483B6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229F27-1E24-4F78-8D44-331A0E1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433D9-D227-4B00-9C06-6408EDBF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1084AB-F7BC-400E-B40A-8CD5A1CD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3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C671BA-3357-4161-8675-0AB0ED5A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14FD6-2679-496E-AF93-8B3E04E8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8958C-6C37-4018-B6E2-1CED4BABE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AD4D-144B-440E-8465-B8CE111E77AD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2A883-AD16-4310-BC7A-097ED8312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BC011-D0E6-496D-BBA9-AE0C63D7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0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569DB-6CBE-498B-8FE9-2DBB4EAA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48725" cy="1377950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solidFill>
                  <a:schemeClr val="bg1"/>
                </a:solidFill>
              </a:rPr>
              <a:t>Analysez des indicateurs de l'égalité femme-homme avec </a:t>
            </a:r>
            <a:r>
              <a:rPr lang="fr-FR" sz="4000" b="1" dirty="0" err="1">
                <a:solidFill>
                  <a:schemeClr val="bg1"/>
                </a:solidFill>
              </a:rPr>
              <a:t>Knime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A16AE1-2125-4A9F-910D-C4D43F32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224"/>
            <a:ext cx="2762250" cy="1171575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Par Saliou Ndiaye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4A6E0-0A2D-4A38-B659-F2A9AC36D547}"/>
              </a:ext>
            </a:extLst>
          </p:cNvPr>
          <p:cNvSpPr/>
          <p:nvPr/>
        </p:nvSpPr>
        <p:spPr>
          <a:xfrm>
            <a:off x="8929688" y="5486400"/>
            <a:ext cx="2171700" cy="671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Juin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21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245268" y="12449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Répartition promotion par service et sexe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195A71-6EF2-4852-8B11-397B3F464A81}"/>
              </a:ext>
            </a:extLst>
          </p:cNvPr>
          <p:cNvSpPr txBox="1"/>
          <p:nvPr/>
        </p:nvSpPr>
        <p:spPr>
          <a:xfrm>
            <a:off x="8172450" y="1571625"/>
            <a:ext cx="3357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répartition des promotions varie considérablement d'un service à l'autre. Les services Commercial, Consultant et RH ont un peu plus de promotions que de non-promotions, tandis que les services Compta, Marketing et R&amp;D ont plus de non-promotions que de promotions.</a:t>
            </a:r>
          </a:p>
          <a:p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B692E56-6303-46B3-AD3B-AB132E5D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800100"/>
            <a:ext cx="7620000" cy="5715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8C9FE4B-5BEA-4380-A6EB-A311CF0B25AB}"/>
              </a:ext>
            </a:extLst>
          </p:cNvPr>
          <p:cNvSpPr txBox="1"/>
          <p:nvPr/>
        </p:nvSpPr>
        <p:spPr>
          <a:xfrm>
            <a:off x="8515350" y="5372100"/>
            <a:ext cx="32146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Domaine indicateur : </a:t>
            </a:r>
            <a:r>
              <a:rPr lang="fr-FR" sz="1600" b="1" dirty="0">
                <a:solidFill>
                  <a:schemeClr val="bg1"/>
                </a:solidFill>
              </a:rPr>
              <a:t>promotion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8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245268" y="12449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  Répartition des effectifs par ancienneté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030B00-0B45-4214-B1C9-461AF162D965}"/>
              </a:ext>
            </a:extLst>
          </p:cNvPr>
          <p:cNvSpPr txBox="1"/>
          <p:nvPr/>
        </p:nvSpPr>
        <p:spPr>
          <a:xfrm>
            <a:off x="1332656" y="5613485"/>
            <a:ext cx="37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B2E36F-9C91-4841-8E86-441053F5AB60}"/>
              </a:ext>
            </a:extLst>
          </p:cNvPr>
          <p:cNvSpPr txBox="1"/>
          <p:nvPr/>
        </p:nvSpPr>
        <p:spPr>
          <a:xfrm>
            <a:off x="8158163" y="1543050"/>
            <a:ext cx="29860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remarque une différence entre l’ancienneté moyenne des Femmes et Hommes dans l’entreprise.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 début l’entreprise ne recrutais que des Hommes.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L’évolution des recrutements importants chez les femmes au cours des  dernières années. 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604F1A1-4405-42ED-BD31-6A0903986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268" y="821815"/>
            <a:ext cx="7620000" cy="5715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B26175-91B4-4BBB-ABB3-3B0DA3532DD7}"/>
              </a:ext>
            </a:extLst>
          </p:cNvPr>
          <p:cNvSpPr txBox="1"/>
          <p:nvPr/>
        </p:nvSpPr>
        <p:spPr>
          <a:xfrm>
            <a:off x="8486775" y="5971297"/>
            <a:ext cx="32146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Domaine indicateur : </a:t>
            </a:r>
            <a:r>
              <a:rPr lang="fr-FR" sz="1600" b="1" dirty="0">
                <a:solidFill>
                  <a:schemeClr val="bg1"/>
                </a:solidFill>
              </a:rPr>
              <a:t>promotion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245268" y="76130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Répartition des accidents du travail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4DBAB4-F1C8-47AC-80DD-77E5E4E89C1D}"/>
              </a:ext>
            </a:extLst>
          </p:cNvPr>
          <p:cNvSpPr txBox="1"/>
          <p:nvPr/>
        </p:nvSpPr>
        <p:spPr>
          <a:xfrm>
            <a:off x="8043863" y="1700213"/>
            <a:ext cx="3571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constante plus d’ accidents du travail chez les Hommes que chez les Femmes dans le service du consultant.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Pourcentage d’accidents de travail semble correspond au pourcentage d’effectifs dans chaque service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4C6B2894-0587-4B6B-987C-DBDF1D43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347787"/>
            <a:ext cx="6248400" cy="49815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957D84-8B25-4ABB-8664-4D22B3DF8EC6}"/>
              </a:ext>
            </a:extLst>
          </p:cNvPr>
          <p:cNvSpPr txBox="1"/>
          <p:nvPr/>
        </p:nvSpPr>
        <p:spPr>
          <a:xfrm>
            <a:off x="8515350" y="5372100"/>
            <a:ext cx="32146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Domaine indicateur : </a:t>
            </a:r>
            <a:r>
              <a:rPr lang="fr-FR" sz="1600" b="1" dirty="0">
                <a:solidFill>
                  <a:schemeClr val="bg1"/>
                </a:solidFill>
              </a:rPr>
              <a:t>sécurité/santé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7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245268" y="12449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 Répartition des effectifs par durée de travail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030B00-0B45-4214-B1C9-461AF162D965}"/>
              </a:ext>
            </a:extLst>
          </p:cNvPr>
          <p:cNvSpPr txBox="1"/>
          <p:nvPr/>
        </p:nvSpPr>
        <p:spPr>
          <a:xfrm>
            <a:off x="1332656" y="5613485"/>
            <a:ext cx="37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B2E36F-9C91-4841-8E86-441053F5AB60}"/>
              </a:ext>
            </a:extLst>
          </p:cNvPr>
          <p:cNvSpPr txBox="1"/>
          <p:nvPr/>
        </p:nvSpPr>
        <p:spPr>
          <a:xfrm>
            <a:off x="8158163" y="2014537"/>
            <a:ext cx="3571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plus  des employés sont en contrat à temps plein.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minorité d’employés en temps partiels est globalement répartie dans tous les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seules exceptions avec 100% de temps plein sont les Hommes commerciaux et les Femmes en R&amp;D.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8EBCC384-A81E-4D54-93E3-7DBB7E9D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268" y="1221164"/>
            <a:ext cx="7455695" cy="51925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5C3AC7-FD6B-4708-B400-0D7CC84AE660}"/>
              </a:ext>
            </a:extLst>
          </p:cNvPr>
          <p:cNvSpPr txBox="1"/>
          <p:nvPr/>
        </p:nvSpPr>
        <p:spPr>
          <a:xfrm>
            <a:off x="8158163" y="6075150"/>
            <a:ext cx="378856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Domaine indicateur : </a:t>
            </a:r>
            <a:r>
              <a:rPr lang="fr-FR" sz="1600" b="1" dirty="0">
                <a:solidFill>
                  <a:schemeClr val="bg1"/>
                </a:solidFill>
              </a:rPr>
              <a:t>condition de travail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8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245268" y="12449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 Conclusion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030B00-0B45-4214-B1C9-461AF162D965}"/>
              </a:ext>
            </a:extLst>
          </p:cNvPr>
          <p:cNvSpPr txBox="1"/>
          <p:nvPr/>
        </p:nvSpPr>
        <p:spPr>
          <a:xfrm>
            <a:off x="1357040" y="5906093"/>
            <a:ext cx="37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2AD28B-D841-4100-AF3D-48999D61DE80}"/>
              </a:ext>
            </a:extLst>
          </p:cNvPr>
          <p:cNvSpPr txBox="1"/>
          <p:nvPr/>
        </p:nvSpPr>
        <p:spPr>
          <a:xfrm>
            <a:off x="1571625" y="1857375"/>
            <a:ext cx="84867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Tous les indicateurs que nous avons  indiquent une égalité de traitement entre les personnels masculins et féminins.</a:t>
            </a:r>
          </a:p>
          <a:p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L’entreprise fait des efforts pour se conformer à la loi n°2014-873 du 4 août 2014 pour l'égalité réelle entre les femmes et les hommes.</a:t>
            </a:r>
          </a:p>
          <a:p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 l’écart pas trop importante de la différence d’ ancienneté moyenne entre homme et femme ,montre que l’entreprise recrute de plus en plus de femme.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8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A1B505-93A3-465F-A3B4-5FBDCFA70B27}"/>
              </a:ext>
            </a:extLst>
          </p:cNvPr>
          <p:cNvSpPr txBox="1"/>
          <p:nvPr/>
        </p:nvSpPr>
        <p:spPr>
          <a:xfrm>
            <a:off x="2755392" y="2670048"/>
            <a:ext cx="6352032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39158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4C48E-E1FB-477F-8A61-23370055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0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Besoin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100CC-ADBE-4F60-A0D0-B5B82C7B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2528888"/>
            <a:ext cx="10853737" cy="2945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Je suis data analyste dans un cabinet de consultant spécialisé dans la transformation digitale des entreprises. Je dois  à partir des fichiers des données (en pièce jointe) issues du Système d’Informations des Ressources Humaines (SIRH) :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Préparer un workflow avec le logiciel KNIME qui présenter les indicateurs d’égalité Femme-Homme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Anonymiser et extraire les données dans le respect du Règlement Général sur la Protection des Données.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Préparer un fichier .csv prêt pour être utilisé dans nos futures analyses via Tableau Software.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3455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20509A-94BB-4BC8-B65A-C0AC93E2AFE0}"/>
              </a:ext>
            </a:extLst>
          </p:cNvPr>
          <p:cNvSpPr/>
          <p:nvPr/>
        </p:nvSpPr>
        <p:spPr>
          <a:xfrm>
            <a:off x="104776" y="171450"/>
            <a:ext cx="11982450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RGPD – Règlement Général sur la protection des données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30202F-647F-48EC-8466-24675895609B}"/>
              </a:ext>
            </a:extLst>
          </p:cNvPr>
          <p:cNvSpPr txBox="1"/>
          <p:nvPr/>
        </p:nvSpPr>
        <p:spPr>
          <a:xfrm>
            <a:off x="3257550" y="1436470"/>
            <a:ext cx="38250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LES 5 GRANDS PRINCIPES DES RGPD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B57AC9-54F0-4844-9A53-0A95F3B16E5D}"/>
              </a:ext>
            </a:extLst>
          </p:cNvPr>
          <p:cNvSpPr txBox="1"/>
          <p:nvPr/>
        </p:nvSpPr>
        <p:spPr>
          <a:xfrm>
            <a:off x="1896808" y="2520172"/>
            <a:ext cx="8398383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/>
                </a:solidFill>
                <a:latin typeface="Calibri" panose="020F0502020204030204" pitchFamily="34" charset="0"/>
              </a:rPr>
              <a:t>Finalité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</a:rPr>
              <a:t>: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 les données ne peuvent être enregistrées et utilisées sans motif, précis, légal et légitime</a:t>
            </a:r>
          </a:p>
          <a:p>
            <a:pPr marL="285750" lvl="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/>
                </a:solidFill>
                <a:latin typeface="Calibri" panose="020F0502020204030204" pitchFamily="34" charset="0"/>
              </a:rPr>
              <a:t>Proportionnalité et pertinence: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les données doivent être strictement nécessaires au regard de la finalité du fichier</a:t>
            </a:r>
          </a:p>
          <a:p>
            <a:pPr marL="285750" lvl="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/>
                </a:solidFill>
                <a:latin typeface="Calibri" panose="020F0502020204030204" pitchFamily="34" charset="0"/>
              </a:rPr>
              <a:t>Durée de conservation limitée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: il n’est pas possible de conserver des données pour une durée indéfinie</a:t>
            </a:r>
          </a:p>
          <a:p>
            <a:pPr marL="285750" lvl="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/>
                </a:solidFill>
                <a:latin typeface="Calibri" panose="020F0502020204030204" pitchFamily="34" charset="0"/>
              </a:rPr>
              <a:t>Sécurité et confidentialité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: le responsable du fichier doit garantir la sécurité et la confidentialité des informations qu’il détient, ainsi que la qualité des personnes qui y ont accès.</a:t>
            </a:r>
          </a:p>
          <a:p>
            <a:pPr marL="285750" lvl="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/>
                </a:solidFill>
                <a:latin typeface="Calibri" panose="020F0502020204030204" pitchFamily="34" charset="0"/>
              </a:rPr>
              <a:t>Le droit des personnes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</a:rPr>
              <a:t>: 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(accès, rectification, suppression, etc…)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27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245268" y="161540"/>
            <a:ext cx="11701463" cy="7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ANONYMISATION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9CC368-00EC-494D-8B8A-F86733139163}"/>
              </a:ext>
            </a:extLst>
          </p:cNvPr>
          <p:cNvSpPr txBox="1"/>
          <p:nvPr/>
        </p:nvSpPr>
        <p:spPr>
          <a:xfrm>
            <a:off x="1757363" y="2328863"/>
            <a:ext cx="87296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traitement qui consiste à utiliser un ensemble de techniques de manière à rendre impossible, en pratique, toute identification de la personne par quelque moyen que ce soit et de manière irréversible.</a:t>
            </a:r>
          </a:p>
          <a:p>
            <a:endParaRPr lang="fr-FR" sz="2000" dirty="0"/>
          </a:p>
          <a:p>
            <a:r>
              <a:rPr lang="fr-FR" sz="2000" dirty="0"/>
              <a:t>Dans ce projet, il faut interdire l’identification des employés à par rapport aux informations contenues dans le fichier final que ce soit par des méthodes :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directes (nom, prénom)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indirectes (date de naissance, numéro de téléphone, salaire, etc…)</a:t>
            </a:r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17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Nettoyage des informations des fichiers</a:t>
            </a:r>
          </a:p>
        </p:txBody>
      </p: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69EEC9E8-E4CC-495B-85B5-0F7845EFB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57256"/>
              </p:ext>
            </p:extLst>
          </p:nvPr>
        </p:nvGraphicFramePr>
        <p:xfrm>
          <a:off x="1428750" y="1762653"/>
          <a:ext cx="8174038" cy="374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019">
                  <a:extLst>
                    <a:ext uri="{9D8B030D-6E8A-4147-A177-3AD203B41FA5}">
                      <a16:colId xmlns:a16="http://schemas.microsoft.com/office/drawing/2014/main" val="3124877776"/>
                    </a:ext>
                  </a:extLst>
                </a:gridCol>
                <a:gridCol w="4087019">
                  <a:extLst>
                    <a:ext uri="{9D8B030D-6E8A-4147-A177-3AD203B41FA5}">
                      <a16:colId xmlns:a16="http://schemas.microsoft.com/office/drawing/2014/main" val="577248079"/>
                    </a:ext>
                  </a:extLst>
                </a:gridCol>
              </a:tblGrid>
              <a:tr h="416619">
                <a:tc>
                  <a:txBody>
                    <a:bodyPr/>
                    <a:lstStyle/>
                    <a:p>
                      <a:r>
                        <a:rPr lang="fr-FR" dirty="0"/>
                        <a:t>Informations supprimer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Informations 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1704"/>
                  </a:ext>
                </a:extLst>
              </a:tr>
              <a:tr h="719095">
                <a:tc>
                  <a:txBody>
                    <a:bodyPr/>
                    <a:lstStyle/>
                    <a:p>
                      <a:r>
                        <a:rPr lang="fr-FR" dirty="0"/>
                        <a:t>Niveau de satisfaction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id_salarié  /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63120"/>
                  </a:ext>
                </a:extLst>
              </a:tr>
              <a:tr h="235449">
                <a:tc>
                  <a:txBody>
                    <a:bodyPr/>
                    <a:lstStyle/>
                    <a:p>
                      <a:r>
                        <a:rPr lang="fr-FR" dirty="0"/>
                        <a:t>Numéro de téléphone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Enfants /booleen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09739"/>
                  </a:ext>
                </a:extLst>
              </a:tr>
              <a:tr h="719095">
                <a:tc>
                  <a:txBody>
                    <a:bodyPr/>
                    <a:lstStyle/>
                    <a:p>
                      <a:r>
                        <a:rPr lang="fr-FR" dirty="0"/>
                        <a:t>Distance Travail-Domicile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Salaire base mensuel / tranche salaire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6517"/>
                  </a:ext>
                </a:extLst>
              </a:tr>
              <a:tr h="416619">
                <a:tc>
                  <a:txBody>
                    <a:bodyPr/>
                    <a:lstStyle/>
                    <a:p>
                      <a:r>
                        <a:rPr lang="fr-FR" dirty="0"/>
                        <a:t>%variable_moyen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Date_naissance /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73090"/>
                  </a:ext>
                </a:extLst>
              </a:tr>
              <a:tr h="416619">
                <a:tc>
                  <a:txBody>
                    <a:bodyPr/>
                    <a:lstStyle/>
                    <a:p>
                      <a:r>
                        <a:rPr lang="fr-FR" dirty="0"/>
                        <a:t>Etat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72053"/>
                  </a:ext>
                </a:extLst>
              </a:tr>
              <a:tr h="416619">
                <a:tc>
                  <a:txBody>
                    <a:bodyPr/>
                    <a:lstStyle/>
                    <a:p>
                      <a:r>
                        <a:rPr lang="fr-FR" dirty="0"/>
                        <a:t>Prénom/nom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2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2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5"/>
            <a:ext cx="11701463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AFAE9E-C9CC-412A-99F1-CC0908749752}"/>
              </a:ext>
            </a:extLst>
          </p:cNvPr>
          <p:cNvSpPr txBox="1"/>
          <p:nvPr/>
        </p:nvSpPr>
        <p:spPr>
          <a:xfrm>
            <a:off x="1600199" y="2314575"/>
            <a:ext cx="74009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Après avoir nettoyé et mis en conformité notre fichier avec la RGPD, il est temps de passer à l’étape d’analyse en créant des graphiques du diagnostic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 </a:t>
            </a:r>
          </a:p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Répartition des  effectifs par service</a:t>
            </a:r>
          </a:p>
          <a:p>
            <a:pPr lvl="0" algn="ctr"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7EAEFE-CD72-4906-BBFF-A3A53686E8CB}"/>
              </a:ext>
            </a:extLst>
          </p:cNvPr>
          <p:cNvSpPr txBox="1"/>
          <p:nvPr/>
        </p:nvSpPr>
        <p:spPr>
          <a:xfrm>
            <a:off x="8286750" y="1757363"/>
            <a:ext cx="3443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constate ici que les femmes sont plus présentes que les hommes dans les services commerciaux, comptables et RH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hommes sont eux plus nombreux que les femmes dans les services consulting, marketing et R&amp;D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90FEA613-2B94-49A5-B701-E7799693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1" y="1049774"/>
            <a:ext cx="7620000" cy="5715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7636441-70DD-44E6-8119-F8AF4B81161F}"/>
              </a:ext>
            </a:extLst>
          </p:cNvPr>
          <p:cNvSpPr txBox="1"/>
          <p:nvPr/>
        </p:nvSpPr>
        <p:spPr>
          <a:xfrm>
            <a:off x="8515350" y="5372100"/>
            <a:ext cx="321468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Domaine indicateur : </a:t>
            </a:r>
            <a:r>
              <a:rPr lang="fr-FR" b="1" dirty="0">
                <a:solidFill>
                  <a:schemeClr val="bg1"/>
                </a:solidFill>
              </a:rPr>
              <a:t>qualification</a:t>
            </a:r>
          </a:p>
        </p:txBody>
      </p:sp>
    </p:spTree>
    <p:extLst>
      <p:ext uri="{BB962C8B-B14F-4D97-AF65-F5344CB8AC3E}">
        <p14:creationId xmlns:p14="http://schemas.microsoft.com/office/powerpoint/2010/main" val="346815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245268" y="12449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Répartition par type de contrat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A6BC20-7E4E-4325-A1C4-B948339F1226}"/>
              </a:ext>
            </a:extLst>
          </p:cNvPr>
          <p:cNvSpPr txBox="1"/>
          <p:nvPr/>
        </p:nvSpPr>
        <p:spPr>
          <a:xfrm>
            <a:off x="7758113" y="1500188"/>
            <a:ext cx="3486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11/16 (~69%) employés en cdd sont des Femmes.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126/240 (~53%) des employés en cdi sont des Hommes</a:t>
            </a:r>
          </a:p>
          <a:p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818A2AE2-7F7E-4781-B476-A87D79BF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" y="900113"/>
            <a:ext cx="6948487" cy="521136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217AFFB-CE30-4B5E-ADA6-FEC6BECD9E9B}"/>
              </a:ext>
            </a:extLst>
          </p:cNvPr>
          <p:cNvSpPr txBox="1"/>
          <p:nvPr/>
        </p:nvSpPr>
        <p:spPr>
          <a:xfrm>
            <a:off x="8515350" y="5372100"/>
            <a:ext cx="32146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Domaine indicateur : </a:t>
            </a:r>
            <a:r>
              <a:rPr lang="fr-FR" sz="1600" b="1" dirty="0">
                <a:solidFill>
                  <a:schemeClr val="bg1"/>
                </a:solidFill>
              </a:rPr>
              <a:t>embauche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245268" y="12449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Répartition des tranches du salaire en fonction du sexe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609D28-8E85-4DAD-A302-B4030245FB51}"/>
              </a:ext>
            </a:extLst>
          </p:cNvPr>
          <p:cNvSpPr txBox="1"/>
          <p:nvPr/>
        </p:nvSpPr>
        <p:spPr>
          <a:xfrm>
            <a:off x="8472488" y="2243138"/>
            <a:ext cx="3017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on constate que les hommes touchent les salaires les plus élevés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63AAF748-9A67-40B9-8F59-F534AF50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" y="1143000"/>
            <a:ext cx="7620000" cy="5715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A728F8-98A0-4282-B70C-52781CD264A3}"/>
              </a:ext>
            </a:extLst>
          </p:cNvPr>
          <p:cNvSpPr txBox="1"/>
          <p:nvPr/>
        </p:nvSpPr>
        <p:spPr>
          <a:xfrm>
            <a:off x="8515350" y="5372100"/>
            <a:ext cx="32146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Domaine indicateur : </a:t>
            </a:r>
            <a:r>
              <a:rPr lang="fr-FR" sz="1600" b="1" dirty="0">
                <a:solidFill>
                  <a:schemeClr val="bg1"/>
                </a:solidFill>
              </a:rPr>
              <a:t>rémunération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259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760</Words>
  <Application>Microsoft Office PowerPoint</Application>
  <PresentationFormat>Grand écran</PresentationFormat>
  <Paragraphs>84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Analysez des indicateurs de l'égalité femme-homme avec Knime</vt:lpstr>
      <vt:lpstr>Besoin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et utilisez une base de données immobilière avec SQL</dc:title>
  <dc:creator>HP</dc:creator>
  <cp:lastModifiedBy>HP</cp:lastModifiedBy>
  <cp:revision>151</cp:revision>
  <dcterms:created xsi:type="dcterms:W3CDTF">2023-01-06T08:58:08Z</dcterms:created>
  <dcterms:modified xsi:type="dcterms:W3CDTF">2023-11-16T09:02:00Z</dcterms:modified>
</cp:coreProperties>
</file>