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0" r:id="rId6"/>
    <p:sldId id="283" r:id="rId7"/>
    <p:sldId id="284" r:id="rId8"/>
    <p:sldId id="292" r:id="rId9"/>
    <p:sldId id="286" r:id="rId10"/>
    <p:sldId id="294" r:id="rId11"/>
    <p:sldId id="295" r:id="rId12"/>
    <p:sldId id="296" r:id="rId13"/>
    <p:sldId id="293" r:id="rId14"/>
    <p:sldId id="297" r:id="rId15"/>
    <p:sldId id="298" r:id="rId16"/>
    <p:sldId id="299" r:id="rId17"/>
    <p:sldId id="300" r:id="rId18"/>
    <p:sldId id="301"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7332A-BA66-4099-84A3-32D54ED0E6E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51A4CA5-99FC-4CDC-BE2E-D6CAAB709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1F87C9-6C93-42B8-AC4E-D0EE3B18A47A}"/>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5" name="Espace réservé du pied de page 4">
            <a:extLst>
              <a:ext uri="{FF2B5EF4-FFF2-40B4-BE49-F238E27FC236}">
                <a16:creationId xmlns:a16="http://schemas.microsoft.com/office/drawing/2014/main" id="{18C9477B-8412-42DB-9782-4042F4125D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4CF63D-71F0-44A7-B9D0-59FF1C69783B}"/>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09142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BC66E-7F0A-4686-B62A-BBA102641F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8DF2444-99B3-415C-8F37-100C2B05E2F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D23142-77D8-4E94-A41E-2F0B36A1FBFF}"/>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5" name="Espace réservé du pied de page 4">
            <a:extLst>
              <a:ext uri="{FF2B5EF4-FFF2-40B4-BE49-F238E27FC236}">
                <a16:creationId xmlns:a16="http://schemas.microsoft.com/office/drawing/2014/main" id="{8A29D6D1-570C-4979-BCA6-0E246B8F70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922BE0-AC1A-42C0-8609-21916C3259A0}"/>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3399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E6CC2FC-7406-4725-A5A4-415A1EBE60D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C0A754-7358-4B6B-8608-518584C48F7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A7323E-6192-489F-8B8B-692413A27C95}"/>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5" name="Espace réservé du pied de page 4">
            <a:extLst>
              <a:ext uri="{FF2B5EF4-FFF2-40B4-BE49-F238E27FC236}">
                <a16:creationId xmlns:a16="http://schemas.microsoft.com/office/drawing/2014/main" id="{83AE04EB-DE10-44C9-9A90-A7DF0538F4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BB345E-BA62-42DB-9154-68BDC1808BFB}"/>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7707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208DA-6242-44F5-9213-7AECF427E8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0259DE8-C329-45FE-8180-92BFC420226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CB1740-57C7-47F9-A770-1439E17F5C0C}"/>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5" name="Espace réservé du pied de page 4">
            <a:extLst>
              <a:ext uri="{FF2B5EF4-FFF2-40B4-BE49-F238E27FC236}">
                <a16:creationId xmlns:a16="http://schemas.microsoft.com/office/drawing/2014/main" id="{270FAD00-4B8D-415D-9692-C0D51FF4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37F2DA-3EF4-4051-83AE-0563A3CE8D79}"/>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53057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6303E-736C-49CE-BE02-A0D171811C6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7C20B63-D829-426E-B453-E80DDD6D81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37B52E1-630D-4266-AC71-C4931DBE1FC1}"/>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5" name="Espace réservé du pied de page 4">
            <a:extLst>
              <a:ext uri="{FF2B5EF4-FFF2-40B4-BE49-F238E27FC236}">
                <a16:creationId xmlns:a16="http://schemas.microsoft.com/office/drawing/2014/main" id="{BC127CDE-7C30-43AE-968A-19E2DBA7CB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D78BAB-3E17-43E1-87FA-37F8261077E2}"/>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245749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8A57B-73E0-4401-A0B3-6EBA4D04170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FF6D75D-4FF2-49EC-A55D-7BAC66B0F6D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EDD9029-B31D-4F15-A58C-62EC1EBF342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105259B-6C70-4341-BCFF-B7096242DB8C}"/>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6" name="Espace réservé du pied de page 5">
            <a:extLst>
              <a:ext uri="{FF2B5EF4-FFF2-40B4-BE49-F238E27FC236}">
                <a16:creationId xmlns:a16="http://schemas.microsoft.com/office/drawing/2014/main" id="{1D5ED611-ADA7-4971-B778-A66BDD8CBEB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4BC512-E9B2-4885-9440-5E1622C38F2A}"/>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15529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9A74FF-79F6-4FE9-827E-756DF1BDB83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47302AB-58B9-4598-AD8F-2FA95FEE0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A3C66F1-1392-40B7-A44C-52B5CD0AB7F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6807527-FDD6-44C9-8981-0000A7511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483935-A250-4741-81DB-D191390715D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504A01A-AB4E-49CE-8A3D-DC587DD10408}"/>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8" name="Espace réservé du pied de page 7">
            <a:extLst>
              <a:ext uri="{FF2B5EF4-FFF2-40B4-BE49-F238E27FC236}">
                <a16:creationId xmlns:a16="http://schemas.microsoft.com/office/drawing/2014/main" id="{76CE5BE5-09E7-44EE-9937-1E6E6ECC408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CC2F59E-BB94-4E81-B548-23791E948F4C}"/>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162555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D51D1-229F-4338-B504-53DCBB03E5B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18F410C-E60C-460D-ADB8-5CCD07A820A1}"/>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4" name="Espace réservé du pied de page 3">
            <a:extLst>
              <a:ext uri="{FF2B5EF4-FFF2-40B4-BE49-F238E27FC236}">
                <a16:creationId xmlns:a16="http://schemas.microsoft.com/office/drawing/2014/main" id="{E78C54A4-6C06-4535-A7B5-81955F845A3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F7D2FD4-7243-4A18-A6A5-B8C4422C88A0}"/>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6806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9CA6B17-2FA7-4688-97AC-AAF97B99811D}"/>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3" name="Espace réservé du pied de page 2">
            <a:extLst>
              <a:ext uri="{FF2B5EF4-FFF2-40B4-BE49-F238E27FC236}">
                <a16:creationId xmlns:a16="http://schemas.microsoft.com/office/drawing/2014/main" id="{647F2CCB-383E-4317-A9B9-941C460868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EA56DC0-847C-4F07-BDBC-093ECA58B7D6}"/>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41305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A8AB05-3066-4923-A84F-2799D47D26B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AFEB20C-2622-43B9-B61E-83D09A992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9F727D9-D290-4244-AEAF-C6B8ECED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EA88520-94F3-4D65-AA32-46EE8B0F9C35}"/>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6" name="Espace réservé du pied de page 5">
            <a:extLst>
              <a:ext uri="{FF2B5EF4-FFF2-40B4-BE49-F238E27FC236}">
                <a16:creationId xmlns:a16="http://schemas.microsoft.com/office/drawing/2014/main" id="{0D3040E5-8980-4636-AC77-BCA78CBD46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43EEB7-B7BA-4FB9-8F02-8492997BD9E3}"/>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39619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27EDD-37EB-43A5-843C-CF8B72917EC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C162185-CBBC-4563-9DAA-67D1A79ED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6C7B93D-9A2E-412E-999D-322483B69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229F27-1E24-4F78-8D44-331A0E1D6169}"/>
              </a:ext>
            </a:extLst>
          </p:cNvPr>
          <p:cNvSpPr>
            <a:spLocks noGrp="1"/>
          </p:cNvSpPr>
          <p:nvPr>
            <p:ph type="dt" sz="half" idx="10"/>
          </p:nvPr>
        </p:nvSpPr>
        <p:spPr/>
        <p:txBody>
          <a:bodyPr/>
          <a:lstStyle/>
          <a:p>
            <a:fld id="{1D41AD4D-144B-440E-8465-B8CE111E77AD}" type="datetimeFigureOut">
              <a:rPr lang="fr-FR" smtClean="0"/>
              <a:t>19/06/2023</a:t>
            </a:fld>
            <a:endParaRPr lang="fr-FR"/>
          </a:p>
        </p:txBody>
      </p:sp>
      <p:sp>
        <p:nvSpPr>
          <p:cNvPr id="6" name="Espace réservé du pied de page 5">
            <a:extLst>
              <a:ext uri="{FF2B5EF4-FFF2-40B4-BE49-F238E27FC236}">
                <a16:creationId xmlns:a16="http://schemas.microsoft.com/office/drawing/2014/main" id="{008433D9-D227-4B00-9C06-6408EDBF8F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1084AB-F7BC-400E-B40A-8CD5A1CDA5CC}"/>
              </a:ext>
            </a:extLst>
          </p:cNvPr>
          <p:cNvSpPr>
            <a:spLocks noGrp="1"/>
          </p:cNvSpPr>
          <p:nvPr>
            <p:ph type="sldNum" sz="quarter" idx="12"/>
          </p:nvPr>
        </p:nvSpPr>
        <p:spPr/>
        <p:txBody>
          <a:bodyPr/>
          <a:lstStyle/>
          <a:p>
            <a:fld id="{82953A8B-3E7D-48B9-9FBC-14205E113F86}" type="slidenum">
              <a:rPr lang="fr-FR" smtClean="0"/>
              <a:t>‹N°›</a:t>
            </a:fld>
            <a:endParaRPr lang="fr-FR"/>
          </a:p>
        </p:txBody>
      </p:sp>
    </p:spTree>
    <p:extLst>
      <p:ext uri="{BB962C8B-B14F-4D97-AF65-F5344CB8AC3E}">
        <p14:creationId xmlns:p14="http://schemas.microsoft.com/office/powerpoint/2010/main" val="351723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8C671BA-3357-4161-8675-0AB0ED5A9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6314FD6-2679-496E-AF93-8B3E04E85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F8958C-6C37-4018-B6E2-1CED4BAB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1AD4D-144B-440E-8465-B8CE111E77AD}" type="datetimeFigureOut">
              <a:rPr lang="fr-FR" smtClean="0"/>
              <a:t>19/06/2023</a:t>
            </a:fld>
            <a:endParaRPr lang="fr-FR"/>
          </a:p>
        </p:txBody>
      </p:sp>
      <p:sp>
        <p:nvSpPr>
          <p:cNvPr id="5" name="Espace réservé du pied de page 4">
            <a:extLst>
              <a:ext uri="{FF2B5EF4-FFF2-40B4-BE49-F238E27FC236}">
                <a16:creationId xmlns:a16="http://schemas.microsoft.com/office/drawing/2014/main" id="{2582A883-AD16-4310-BC7A-097ED8312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5EBC011-D0E6-496D-BBA9-AE0C63D78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53A8B-3E7D-48B9-9FBC-14205E113F86}" type="slidenum">
              <a:rPr lang="fr-FR" smtClean="0"/>
              <a:t>‹N°›</a:t>
            </a:fld>
            <a:endParaRPr lang="fr-FR"/>
          </a:p>
        </p:txBody>
      </p:sp>
    </p:spTree>
    <p:extLst>
      <p:ext uri="{BB962C8B-B14F-4D97-AF65-F5344CB8AC3E}">
        <p14:creationId xmlns:p14="http://schemas.microsoft.com/office/powerpoint/2010/main" val="1348020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8569DB-6CBE-498B-8FE9-2DBB4EAAD8AD}"/>
              </a:ext>
            </a:extLst>
          </p:cNvPr>
          <p:cNvSpPr>
            <a:spLocks noGrp="1"/>
          </p:cNvSpPr>
          <p:nvPr>
            <p:ph type="ctrTitle"/>
          </p:nvPr>
        </p:nvSpPr>
        <p:spPr>
          <a:xfrm>
            <a:off x="1524000" y="1122363"/>
            <a:ext cx="8848725" cy="1377950"/>
          </a:xfrm>
        </p:spPr>
        <p:txBody>
          <a:bodyPr>
            <a:normAutofit/>
          </a:bodyPr>
          <a:lstStyle/>
          <a:p>
            <a:pPr algn="l"/>
            <a:r>
              <a:rPr lang="fr-FR" sz="4000" b="1" dirty="0">
                <a:solidFill>
                  <a:schemeClr val="bg1"/>
                </a:solidFill>
              </a:rPr>
              <a:t>Analysez les ventes d'une librairie avec  Python</a:t>
            </a:r>
          </a:p>
        </p:txBody>
      </p:sp>
      <p:sp>
        <p:nvSpPr>
          <p:cNvPr id="3" name="Sous-titre 2">
            <a:extLst>
              <a:ext uri="{FF2B5EF4-FFF2-40B4-BE49-F238E27FC236}">
                <a16:creationId xmlns:a16="http://schemas.microsoft.com/office/drawing/2014/main" id="{5EA16AE1-2125-4A9F-910D-C4D43F325DA0}"/>
              </a:ext>
            </a:extLst>
          </p:cNvPr>
          <p:cNvSpPr>
            <a:spLocks noGrp="1"/>
          </p:cNvSpPr>
          <p:nvPr>
            <p:ph type="subTitle" idx="1"/>
          </p:nvPr>
        </p:nvSpPr>
        <p:spPr>
          <a:xfrm>
            <a:off x="1524000" y="4086224"/>
            <a:ext cx="2762250" cy="1171575"/>
          </a:xfrm>
        </p:spPr>
        <p:txBody>
          <a:bodyPr/>
          <a:lstStyle/>
          <a:p>
            <a:pPr algn="l"/>
            <a:r>
              <a:rPr lang="fr-FR" dirty="0">
                <a:solidFill>
                  <a:schemeClr val="bg1"/>
                </a:solidFill>
              </a:rPr>
              <a:t>Par Saliou Ndiaye</a:t>
            </a:r>
          </a:p>
        </p:txBody>
      </p:sp>
      <p:sp>
        <p:nvSpPr>
          <p:cNvPr id="4" name="Rectangle 3">
            <a:extLst>
              <a:ext uri="{FF2B5EF4-FFF2-40B4-BE49-F238E27FC236}">
                <a16:creationId xmlns:a16="http://schemas.microsoft.com/office/drawing/2014/main" id="{11A4A6E0-0A2D-4A38-B659-F2A9AC36D547}"/>
              </a:ext>
            </a:extLst>
          </p:cNvPr>
          <p:cNvSpPr/>
          <p:nvPr/>
        </p:nvSpPr>
        <p:spPr>
          <a:xfrm>
            <a:off x="8929688" y="5486400"/>
            <a:ext cx="2171700" cy="6715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Mai 2023</a:t>
            </a:r>
            <a:endParaRPr lang="fr-FR" dirty="0"/>
          </a:p>
        </p:txBody>
      </p:sp>
    </p:spTree>
    <p:extLst>
      <p:ext uri="{BB962C8B-B14F-4D97-AF65-F5344CB8AC3E}">
        <p14:creationId xmlns:p14="http://schemas.microsoft.com/office/powerpoint/2010/main" val="47921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12449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Répartition du chiffre d'affaires par catégories</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ZoneTexte 13">
            <a:extLst>
              <a:ext uri="{FF2B5EF4-FFF2-40B4-BE49-F238E27FC236}">
                <a16:creationId xmlns:a16="http://schemas.microsoft.com/office/drawing/2014/main" id="{15502EB8-D17D-4439-9BE5-7399FAD04ABA}"/>
              </a:ext>
            </a:extLst>
          </p:cNvPr>
          <p:cNvSpPr txBox="1"/>
          <p:nvPr/>
        </p:nvSpPr>
        <p:spPr>
          <a:xfrm>
            <a:off x="2672043" y="5704012"/>
            <a:ext cx="5733768" cy="338554"/>
          </a:xfrm>
          <a:prstGeom prst="rect">
            <a:avLst/>
          </a:prstGeom>
          <a:noFill/>
        </p:spPr>
        <p:txBody>
          <a:bodyPr wrap="square" rtlCol="0">
            <a:spAutoFit/>
          </a:bodyPr>
          <a:lstStyle/>
          <a:p>
            <a:pPr lvl="0" algn="ctr"/>
            <a:r>
              <a:rPr lang="fr-FR" sz="1600" dirty="0">
                <a:solidFill>
                  <a:prstClr val="black"/>
                </a:solidFill>
              </a:rPr>
              <a:t>On note que nos meilleures ventes se font sur la catégorie 1.</a:t>
            </a:r>
            <a:endParaRPr lang="fr-FR" sz="1600" b="1" dirty="0">
              <a:solidFill>
                <a:srgbClr val="00B050"/>
              </a:solidFill>
            </a:endParaRPr>
          </a:p>
        </p:txBody>
      </p:sp>
      <p:pic>
        <p:nvPicPr>
          <p:cNvPr id="6" name="Image 5">
            <a:extLst>
              <a:ext uri="{FF2B5EF4-FFF2-40B4-BE49-F238E27FC236}">
                <a16:creationId xmlns:a16="http://schemas.microsoft.com/office/drawing/2014/main" id="{90A106DA-F94B-448B-BA93-C8D540865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989" y="952973"/>
            <a:ext cx="6143624" cy="4090515"/>
          </a:xfrm>
          <a:prstGeom prst="rect">
            <a:avLst/>
          </a:prstGeom>
        </p:spPr>
      </p:pic>
    </p:spTree>
    <p:extLst>
      <p:ext uri="{BB962C8B-B14F-4D97-AF65-F5344CB8AC3E}">
        <p14:creationId xmlns:p14="http://schemas.microsoft.com/office/powerpoint/2010/main" val="100372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12449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Répartition du chiffre d'affaires par clients</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415D50AD-6DFB-443A-AAAB-8CA6C78FAE53}"/>
              </a:ext>
            </a:extLst>
          </p:cNvPr>
          <p:cNvSpPr txBox="1"/>
          <p:nvPr/>
        </p:nvSpPr>
        <p:spPr>
          <a:xfrm>
            <a:off x="3157536" y="5793033"/>
            <a:ext cx="6742367" cy="584775"/>
          </a:xfrm>
          <a:prstGeom prst="rect">
            <a:avLst/>
          </a:prstGeom>
          <a:noFill/>
        </p:spPr>
        <p:txBody>
          <a:bodyPr wrap="square" rtlCol="0">
            <a:spAutoFit/>
          </a:bodyPr>
          <a:lstStyle/>
          <a:p>
            <a:r>
              <a:rPr lang="fr-FR" sz="1600" dirty="0"/>
              <a:t>indice de Gini: 0.447</a:t>
            </a:r>
          </a:p>
          <a:p>
            <a:r>
              <a:rPr lang="fr-FR" sz="1600" dirty="0"/>
              <a:t>80% des achats représentent 50% du montant total des prix de vente</a:t>
            </a:r>
          </a:p>
        </p:txBody>
      </p:sp>
      <p:pic>
        <p:nvPicPr>
          <p:cNvPr id="6" name="Image 5">
            <a:extLst>
              <a:ext uri="{FF2B5EF4-FFF2-40B4-BE49-F238E27FC236}">
                <a16:creationId xmlns:a16="http://schemas.microsoft.com/office/drawing/2014/main" id="{D1A1297F-45BA-4E3B-91D8-793B8122F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0" y="901506"/>
            <a:ext cx="7108698" cy="4436775"/>
          </a:xfrm>
          <a:prstGeom prst="rect">
            <a:avLst/>
          </a:prstGeom>
        </p:spPr>
      </p:pic>
    </p:spTree>
    <p:extLst>
      <p:ext uri="{BB962C8B-B14F-4D97-AF65-F5344CB8AC3E}">
        <p14:creationId xmlns:p14="http://schemas.microsoft.com/office/powerpoint/2010/main" val="63798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12449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Répartition des genres au sein des clients</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415D50AD-6DFB-443A-AAAB-8CA6C78FAE53}"/>
              </a:ext>
            </a:extLst>
          </p:cNvPr>
          <p:cNvSpPr txBox="1"/>
          <p:nvPr/>
        </p:nvSpPr>
        <p:spPr>
          <a:xfrm>
            <a:off x="3157537" y="5793033"/>
            <a:ext cx="4600294" cy="369332"/>
          </a:xfrm>
          <a:prstGeom prst="rect">
            <a:avLst/>
          </a:prstGeom>
          <a:noFill/>
        </p:spPr>
        <p:txBody>
          <a:bodyPr wrap="square" rtlCol="0">
            <a:spAutoFit/>
          </a:bodyPr>
          <a:lstStyle/>
          <a:p>
            <a:r>
              <a:rPr lang="fr-FR" dirty="0"/>
              <a:t>Les hommes font plus d’achats que les femmes</a:t>
            </a:r>
          </a:p>
        </p:txBody>
      </p:sp>
      <p:pic>
        <p:nvPicPr>
          <p:cNvPr id="3" name="Image 2">
            <a:extLst>
              <a:ext uri="{FF2B5EF4-FFF2-40B4-BE49-F238E27FC236}">
                <a16:creationId xmlns:a16="http://schemas.microsoft.com/office/drawing/2014/main" id="{EAC5EFC3-0502-43CD-92BC-185904817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075" y="1785938"/>
            <a:ext cx="5481582" cy="3586162"/>
          </a:xfrm>
          <a:prstGeom prst="rect">
            <a:avLst/>
          </a:prstGeom>
        </p:spPr>
      </p:pic>
    </p:spTree>
    <p:extLst>
      <p:ext uri="{BB962C8B-B14F-4D97-AF65-F5344CB8AC3E}">
        <p14:creationId xmlns:p14="http://schemas.microsoft.com/office/powerpoint/2010/main" val="188758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685492"/>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Corrélation entre le sexe et la catégorie</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Image 2">
            <a:extLst>
              <a:ext uri="{FF2B5EF4-FFF2-40B4-BE49-F238E27FC236}">
                <a16:creationId xmlns:a16="http://schemas.microsoft.com/office/drawing/2014/main" id="{74CA96E2-60EB-45B0-8381-0F1F504F4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3" y="1363717"/>
            <a:ext cx="5698621" cy="3374107"/>
          </a:xfrm>
          <a:prstGeom prst="rect">
            <a:avLst/>
          </a:prstGeom>
        </p:spPr>
      </p:pic>
      <p:sp>
        <p:nvSpPr>
          <p:cNvPr id="4" name="ZoneTexte 3">
            <a:extLst>
              <a:ext uri="{FF2B5EF4-FFF2-40B4-BE49-F238E27FC236}">
                <a16:creationId xmlns:a16="http://schemas.microsoft.com/office/drawing/2014/main" id="{8AED7CB3-2886-4344-8CD1-A4D93FC05045}"/>
              </a:ext>
            </a:extLst>
          </p:cNvPr>
          <p:cNvSpPr txBox="1"/>
          <p:nvPr/>
        </p:nvSpPr>
        <p:spPr>
          <a:xfrm>
            <a:off x="8501063" y="1951672"/>
            <a:ext cx="2900363" cy="1354217"/>
          </a:xfrm>
          <a:prstGeom prst="rect">
            <a:avLst/>
          </a:prstGeom>
          <a:noFill/>
        </p:spPr>
        <p:txBody>
          <a:bodyPr wrap="square" rtlCol="0">
            <a:spAutoFit/>
          </a:bodyPr>
          <a:lstStyle/>
          <a:p>
            <a:r>
              <a:rPr lang="fr-FR" sz="1600" dirty="0"/>
              <a:t>L'hypothèse nulle est rejetée en faveur de l’hypothèse alternative, il existe donc un lien entre le sexe des clients et les catégories produits</a:t>
            </a:r>
            <a:r>
              <a:rPr lang="fr-FR" dirty="0"/>
              <a:t>.</a:t>
            </a:r>
          </a:p>
        </p:txBody>
      </p:sp>
      <p:sp>
        <p:nvSpPr>
          <p:cNvPr id="7" name="ZoneTexte 6">
            <a:extLst>
              <a:ext uri="{FF2B5EF4-FFF2-40B4-BE49-F238E27FC236}">
                <a16:creationId xmlns:a16="http://schemas.microsoft.com/office/drawing/2014/main" id="{A1030B00-0B45-4214-B1C9-461AF162D965}"/>
              </a:ext>
            </a:extLst>
          </p:cNvPr>
          <p:cNvSpPr txBox="1"/>
          <p:nvPr/>
        </p:nvSpPr>
        <p:spPr>
          <a:xfrm>
            <a:off x="1159873" y="5380762"/>
            <a:ext cx="6141040" cy="1846659"/>
          </a:xfrm>
          <a:prstGeom prst="rect">
            <a:avLst/>
          </a:prstGeom>
          <a:noFill/>
        </p:spPr>
        <p:txBody>
          <a:bodyPr wrap="square" rtlCol="0">
            <a:spAutoFit/>
          </a:bodyPr>
          <a:lstStyle/>
          <a:p>
            <a:r>
              <a:rPr lang="fr-FR" sz="1600" b="1" dirty="0"/>
              <a:t>Test de chi2 :</a:t>
            </a:r>
          </a:p>
          <a:p>
            <a:r>
              <a:rPr lang="fr-FR" sz="1600" b="1" dirty="0"/>
              <a:t>H0</a:t>
            </a:r>
            <a:r>
              <a:rPr lang="fr-FR" sz="1600" dirty="0"/>
              <a:t>: le sexe du client et la catégorie de produit acheté n’est pas corrélée.</a:t>
            </a:r>
          </a:p>
          <a:p>
            <a:r>
              <a:rPr lang="fr-FR" sz="1600" b="1" dirty="0"/>
              <a:t>H1</a:t>
            </a:r>
            <a:r>
              <a:rPr lang="fr-FR" sz="1600" dirty="0"/>
              <a:t>: le sexe du client et la catégorie de produit acheté est  corrélée.</a:t>
            </a:r>
          </a:p>
          <a:p>
            <a:endParaRPr lang="fr-FR" sz="1600" dirty="0"/>
          </a:p>
          <a:p>
            <a:r>
              <a:rPr lang="fr-FR" sz="1600" b="1" dirty="0"/>
              <a:t>chi2</a:t>
            </a:r>
            <a:r>
              <a:rPr lang="fr-FR" sz="1600" dirty="0"/>
              <a:t> = 147.12</a:t>
            </a:r>
          </a:p>
          <a:p>
            <a:r>
              <a:rPr lang="fr-FR" sz="1600" b="1" dirty="0">
                <a:solidFill>
                  <a:prstClr val="black"/>
                </a:solidFill>
              </a:rPr>
              <a:t>p-value</a:t>
            </a:r>
            <a:r>
              <a:rPr lang="fr-FR" sz="1600" dirty="0">
                <a:solidFill>
                  <a:prstClr val="black"/>
                </a:solidFill>
              </a:rPr>
              <a:t> =3.14e-29</a:t>
            </a:r>
          </a:p>
          <a:p>
            <a:endParaRPr lang="fr-FR" dirty="0"/>
          </a:p>
        </p:txBody>
      </p:sp>
      <p:sp>
        <p:nvSpPr>
          <p:cNvPr id="8" name="Flèche : droite 7">
            <a:extLst>
              <a:ext uri="{FF2B5EF4-FFF2-40B4-BE49-F238E27FC236}">
                <a16:creationId xmlns:a16="http://schemas.microsoft.com/office/drawing/2014/main" id="{5B0F954C-AEF7-4F50-B125-BC7B63967F49}"/>
              </a:ext>
            </a:extLst>
          </p:cNvPr>
          <p:cNvSpPr/>
          <p:nvPr/>
        </p:nvSpPr>
        <p:spPr>
          <a:xfrm>
            <a:off x="7300913" y="2868931"/>
            <a:ext cx="100012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bas 9">
            <a:extLst>
              <a:ext uri="{FF2B5EF4-FFF2-40B4-BE49-F238E27FC236}">
                <a16:creationId xmlns:a16="http://schemas.microsoft.com/office/drawing/2014/main" id="{B58501D7-1549-4287-8ADF-38877EC3ABD0}"/>
              </a:ext>
            </a:extLst>
          </p:cNvPr>
          <p:cNvSpPr/>
          <p:nvPr/>
        </p:nvSpPr>
        <p:spPr>
          <a:xfrm>
            <a:off x="3321513" y="4737825"/>
            <a:ext cx="45719" cy="642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5AAE7EC5-7075-4924-8C77-C531D6AC1C73}"/>
              </a:ext>
            </a:extLst>
          </p:cNvPr>
          <p:cNvSpPr txBox="1"/>
          <p:nvPr/>
        </p:nvSpPr>
        <p:spPr>
          <a:xfrm>
            <a:off x="3321513" y="179357"/>
            <a:ext cx="2018583" cy="369332"/>
          </a:xfrm>
          <a:prstGeom prst="rect">
            <a:avLst/>
          </a:prstGeom>
          <a:solidFill>
            <a:schemeClr val="accent1"/>
          </a:solidFill>
        </p:spPr>
        <p:txBody>
          <a:bodyPr wrap="square" rtlCol="0">
            <a:spAutoFit/>
          </a:bodyPr>
          <a:lstStyle/>
          <a:p>
            <a:r>
              <a:rPr lang="fr-FR" b="1" dirty="0">
                <a:solidFill>
                  <a:schemeClr val="bg1"/>
                </a:solidFill>
              </a:rPr>
              <a:t>Réponses à  Julie </a:t>
            </a:r>
          </a:p>
        </p:txBody>
      </p:sp>
    </p:spTree>
    <p:extLst>
      <p:ext uri="{BB962C8B-B14F-4D97-AF65-F5344CB8AC3E}">
        <p14:creationId xmlns:p14="http://schemas.microsoft.com/office/powerpoint/2010/main" val="153167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12449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 Corrélation entre l'âge clients et le montant total des achats</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A1030B00-0B45-4214-B1C9-461AF162D965}"/>
              </a:ext>
            </a:extLst>
          </p:cNvPr>
          <p:cNvSpPr txBox="1"/>
          <p:nvPr/>
        </p:nvSpPr>
        <p:spPr>
          <a:xfrm>
            <a:off x="1332656" y="5613485"/>
            <a:ext cx="3700462" cy="923330"/>
          </a:xfrm>
          <a:prstGeom prst="rect">
            <a:avLst/>
          </a:prstGeom>
          <a:noFill/>
        </p:spPr>
        <p:txBody>
          <a:bodyPr wrap="square" rtlCol="0">
            <a:spAutoFit/>
          </a:bodyPr>
          <a:lstStyle/>
          <a:p>
            <a:endParaRPr lang="fr-FR" dirty="0"/>
          </a:p>
          <a:p>
            <a:endParaRPr lang="fr-FR" dirty="0">
              <a:solidFill>
                <a:prstClr val="black"/>
              </a:solidFill>
            </a:endParaRPr>
          </a:p>
          <a:p>
            <a:endParaRPr lang="fr-FR" dirty="0"/>
          </a:p>
        </p:txBody>
      </p:sp>
      <p:pic>
        <p:nvPicPr>
          <p:cNvPr id="6" name="Image 5">
            <a:extLst>
              <a:ext uri="{FF2B5EF4-FFF2-40B4-BE49-F238E27FC236}">
                <a16:creationId xmlns:a16="http://schemas.microsoft.com/office/drawing/2014/main" id="{8DFC97C0-8128-41B6-B254-0920F4DD1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33" y="1204211"/>
            <a:ext cx="5623691" cy="3843908"/>
          </a:xfrm>
          <a:prstGeom prst="rect">
            <a:avLst/>
          </a:prstGeom>
        </p:spPr>
      </p:pic>
      <p:sp>
        <p:nvSpPr>
          <p:cNvPr id="2" name="ZoneTexte 1">
            <a:extLst>
              <a:ext uri="{FF2B5EF4-FFF2-40B4-BE49-F238E27FC236}">
                <a16:creationId xmlns:a16="http://schemas.microsoft.com/office/drawing/2014/main" id="{32F139FB-5CA3-4F87-8EB3-B861E1014C06}"/>
              </a:ext>
            </a:extLst>
          </p:cNvPr>
          <p:cNvSpPr txBox="1"/>
          <p:nvPr/>
        </p:nvSpPr>
        <p:spPr>
          <a:xfrm>
            <a:off x="8013954" y="2048947"/>
            <a:ext cx="3757613" cy="1077218"/>
          </a:xfrm>
          <a:prstGeom prst="rect">
            <a:avLst/>
          </a:prstGeom>
          <a:noFill/>
        </p:spPr>
        <p:txBody>
          <a:bodyPr wrap="square" rtlCol="0">
            <a:spAutoFit/>
          </a:bodyPr>
          <a:lstStyle/>
          <a:p>
            <a:r>
              <a:rPr lang="fr-FR" sz="1600" dirty="0"/>
              <a:t>Le coefficient étant négatif, on peut affirmer que plus les consommateurs sont âgés plus le montant total de leur achat est faible.</a:t>
            </a:r>
          </a:p>
        </p:txBody>
      </p:sp>
      <p:sp>
        <p:nvSpPr>
          <p:cNvPr id="3" name="ZoneTexte 2">
            <a:extLst>
              <a:ext uri="{FF2B5EF4-FFF2-40B4-BE49-F238E27FC236}">
                <a16:creationId xmlns:a16="http://schemas.microsoft.com/office/drawing/2014/main" id="{8C938A84-D2AA-46B5-A5C0-3D51C69ACD73}"/>
              </a:ext>
            </a:extLst>
          </p:cNvPr>
          <p:cNvSpPr txBox="1"/>
          <p:nvPr/>
        </p:nvSpPr>
        <p:spPr>
          <a:xfrm>
            <a:off x="1816608" y="6075150"/>
            <a:ext cx="3352800" cy="615553"/>
          </a:xfrm>
          <a:prstGeom prst="rect">
            <a:avLst/>
          </a:prstGeom>
          <a:noFill/>
        </p:spPr>
        <p:txBody>
          <a:bodyPr wrap="square" rtlCol="0">
            <a:spAutoFit/>
          </a:bodyPr>
          <a:lstStyle/>
          <a:p>
            <a:r>
              <a:rPr lang="fr-FR" sz="1600" dirty="0"/>
              <a:t>Corrélation de Pearson: -0.78</a:t>
            </a:r>
          </a:p>
          <a:p>
            <a:endParaRPr lang="fr-FR" dirty="0"/>
          </a:p>
        </p:txBody>
      </p:sp>
      <p:sp>
        <p:nvSpPr>
          <p:cNvPr id="4" name="Flèche : droite 3">
            <a:extLst>
              <a:ext uri="{FF2B5EF4-FFF2-40B4-BE49-F238E27FC236}">
                <a16:creationId xmlns:a16="http://schemas.microsoft.com/office/drawing/2014/main" id="{8A48AB7F-12C2-4382-9670-24BF15CBED1D}"/>
              </a:ext>
            </a:extLst>
          </p:cNvPr>
          <p:cNvSpPr/>
          <p:nvPr/>
        </p:nvSpPr>
        <p:spPr>
          <a:xfrm>
            <a:off x="5925312" y="2633472"/>
            <a:ext cx="1584960" cy="158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bas 7">
            <a:extLst>
              <a:ext uri="{FF2B5EF4-FFF2-40B4-BE49-F238E27FC236}">
                <a16:creationId xmlns:a16="http://schemas.microsoft.com/office/drawing/2014/main" id="{7C96B04C-133F-42BB-9096-FC9B312A1AE2}"/>
              </a:ext>
            </a:extLst>
          </p:cNvPr>
          <p:cNvSpPr/>
          <p:nvPr/>
        </p:nvSpPr>
        <p:spPr>
          <a:xfrm>
            <a:off x="3121152" y="5048119"/>
            <a:ext cx="60960" cy="730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8758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12449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 Corrélation entre l'âge clients et la fréquence d'achat</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A1030B00-0B45-4214-B1C9-461AF162D965}"/>
              </a:ext>
            </a:extLst>
          </p:cNvPr>
          <p:cNvSpPr txBox="1"/>
          <p:nvPr/>
        </p:nvSpPr>
        <p:spPr>
          <a:xfrm>
            <a:off x="1450848" y="6022848"/>
            <a:ext cx="4876800" cy="923330"/>
          </a:xfrm>
          <a:prstGeom prst="rect">
            <a:avLst/>
          </a:prstGeom>
          <a:noFill/>
        </p:spPr>
        <p:txBody>
          <a:bodyPr wrap="square" rtlCol="0">
            <a:spAutoFit/>
          </a:bodyPr>
          <a:lstStyle/>
          <a:p>
            <a:endParaRPr lang="fr-FR" dirty="0"/>
          </a:p>
          <a:p>
            <a:endParaRPr lang="fr-FR" dirty="0">
              <a:solidFill>
                <a:prstClr val="black"/>
              </a:solidFill>
            </a:endParaRPr>
          </a:p>
          <a:p>
            <a:endParaRPr lang="fr-FR" dirty="0"/>
          </a:p>
        </p:txBody>
      </p:sp>
      <p:pic>
        <p:nvPicPr>
          <p:cNvPr id="3" name="Image 2">
            <a:extLst>
              <a:ext uri="{FF2B5EF4-FFF2-40B4-BE49-F238E27FC236}">
                <a16:creationId xmlns:a16="http://schemas.microsoft.com/office/drawing/2014/main" id="{D68837C4-F691-487F-8192-D22F506DB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6" y="1143000"/>
            <a:ext cx="5869306" cy="3929063"/>
          </a:xfrm>
          <a:prstGeom prst="rect">
            <a:avLst/>
          </a:prstGeom>
        </p:spPr>
      </p:pic>
      <p:sp>
        <p:nvSpPr>
          <p:cNvPr id="2" name="ZoneTexte 1">
            <a:extLst>
              <a:ext uri="{FF2B5EF4-FFF2-40B4-BE49-F238E27FC236}">
                <a16:creationId xmlns:a16="http://schemas.microsoft.com/office/drawing/2014/main" id="{4E11371E-41C3-44C7-B5BB-DD796CEE31EF}"/>
              </a:ext>
            </a:extLst>
          </p:cNvPr>
          <p:cNvSpPr txBox="1"/>
          <p:nvPr/>
        </p:nvSpPr>
        <p:spPr>
          <a:xfrm>
            <a:off x="8667179" y="1625346"/>
            <a:ext cx="3057525" cy="1815882"/>
          </a:xfrm>
          <a:prstGeom prst="rect">
            <a:avLst/>
          </a:prstGeom>
          <a:noFill/>
        </p:spPr>
        <p:txBody>
          <a:bodyPr wrap="square" rtlCol="0">
            <a:spAutoFit/>
          </a:bodyPr>
          <a:lstStyle/>
          <a:p>
            <a:r>
              <a:rPr lang="fr-FR" sz="1600" dirty="0"/>
              <a:t>La corrélation est négative .  plus l'âge augmente, plus la fréquence d'achat baisse. Corrélation confirmée par le coefficient de Pearson, il existe bien un lien entre l'âge des clients et leurs fréquences d'achat. </a:t>
            </a:r>
          </a:p>
        </p:txBody>
      </p:sp>
      <p:sp>
        <p:nvSpPr>
          <p:cNvPr id="4" name="ZoneTexte 3">
            <a:extLst>
              <a:ext uri="{FF2B5EF4-FFF2-40B4-BE49-F238E27FC236}">
                <a16:creationId xmlns:a16="http://schemas.microsoft.com/office/drawing/2014/main" id="{0B2825E3-453A-48F0-B686-1D28AEF78976}"/>
              </a:ext>
            </a:extLst>
          </p:cNvPr>
          <p:cNvSpPr txBox="1"/>
          <p:nvPr/>
        </p:nvSpPr>
        <p:spPr>
          <a:xfrm>
            <a:off x="2621279" y="6022848"/>
            <a:ext cx="3474720" cy="338554"/>
          </a:xfrm>
          <a:prstGeom prst="rect">
            <a:avLst/>
          </a:prstGeom>
          <a:noFill/>
        </p:spPr>
        <p:txBody>
          <a:bodyPr wrap="square" rtlCol="0">
            <a:spAutoFit/>
          </a:bodyPr>
          <a:lstStyle/>
          <a:p>
            <a:r>
              <a:rPr lang="fr-FR" sz="1600" dirty="0"/>
              <a:t>Corrélation de Pearson: -0.53</a:t>
            </a:r>
          </a:p>
        </p:txBody>
      </p:sp>
      <p:sp>
        <p:nvSpPr>
          <p:cNvPr id="6" name="Flèche : bas 5">
            <a:extLst>
              <a:ext uri="{FF2B5EF4-FFF2-40B4-BE49-F238E27FC236}">
                <a16:creationId xmlns:a16="http://schemas.microsoft.com/office/drawing/2014/main" id="{8D3732C3-C678-486B-AAB3-2E8CF06E2B4A}"/>
              </a:ext>
            </a:extLst>
          </p:cNvPr>
          <p:cNvSpPr/>
          <p:nvPr/>
        </p:nvSpPr>
        <p:spPr>
          <a:xfrm>
            <a:off x="3843529" y="5254749"/>
            <a:ext cx="45719" cy="642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6105BCDC-AEAB-4FFE-8D6B-4DE4C22EC2C2}"/>
              </a:ext>
            </a:extLst>
          </p:cNvPr>
          <p:cNvSpPr/>
          <p:nvPr/>
        </p:nvSpPr>
        <p:spPr>
          <a:xfrm>
            <a:off x="6755132" y="2734057"/>
            <a:ext cx="1303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981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12449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 Corrélation entre l'âge clients et la taille du panier moyen</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A1030B00-0B45-4214-B1C9-461AF162D965}"/>
              </a:ext>
            </a:extLst>
          </p:cNvPr>
          <p:cNvSpPr txBox="1"/>
          <p:nvPr/>
        </p:nvSpPr>
        <p:spPr>
          <a:xfrm>
            <a:off x="1357040" y="5906093"/>
            <a:ext cx="3700462" cy="923330"/>
          </a:xfrm>
          <a:prstGeom prst="rect">
            <a:avLst/>
          </a:prstGeom>
          <a:noFill/>
        </p:spPr>
        <p:txBody>
          <a:bodyPr wrap="square" rtlCol="0">
            <a:spAutoFit/>
          </a:bodyPr>
          <a:lstStyle/>
          <a:p>
            <a:endParaRPr lang="fr-FR" dirty="0"/>
          </a:p>
          <a:p>
            <a:endParaRPr lang="fr-FR" dirty="0">
              <a:solidFill>
                <a:prstClr val="black"/>
              </a:solidFill>
            </a:endParaRPr>
          </a:p>
          <a:p>
            <a:endParaRPr lang="fr-FR" dirty="0"/>
          </a:p>
        </p:txBody>
      </p:sp>
      <p:pic>
        <p:nvPicPr>
          <p:cNvPr id="3" name="Image 2">
            <a:extLst>
              <a:ext uri="{FF2B5EF4-FFF2-40B4-BE49-F238E27FC236}">
                <a16:creationId xmlns:a16="http://schemas.microsoft.com/office/drawing/2014/main" id="{6F780505-C526-4CC8-A670-17838467D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11" y="1080911"/>
            <a:ext cx="7025545" cy="4825182"/>
          </a:xfrm>
          <a:prstGeom prst="rect">
            <a:avLst/>
          </a:prstGeom>
        </p:spPr>
      </p:pic>
      <p:sp>
        <p:nvSpPr>
          <p:cNvPr id="4" name="ZoneTexte 3">
            <a:extLst>
              <a:ext uri="{FF2B5EF4-FFF2-40B4-BE49-F238E27FC236}">
                <a16:creationId xmlns:a16="http://schemas.microsoft.com/office/drawing/2014/main" id="{80A0E1B3-0416-4C2C-954B-1F014474C2D3}"/>
              </a:ext>
            </a:extLst>
          </p:cNvPr>
          <p:cNvSpPr txBox="1"/>
          <p:nvPr/>
        </p:nvSpPr>
        <p:spPr>
          <a:xfrm>
            <a:off x="8761476" y="1894332"/>
            <a:ext cx="2728913" cy="1077218"/>
          </a:xfrm>
          <a:prstGeom prst="rect">
            <a:avLst/>
          </a:prstGeom>
          <a:noFill/>
        </p:spPr>
        <p:txBody>
          <a:bodyPr wrap="square" rtlCol="0">
            <a:spAutoFit/>
          </a:bodyPr>
          <a:lstStyle/>
          <a:p>
            <a:r>
              <a:rPr lang="fr-FR" sz="1600" dirty="0"/>
              <a:t>le coeffient de corrélation négatif, donc on a une corrélation négatif. Il existe 3 groupes d'</a:t>
            </a:r>
            <a:r>
              <a:rPr lang="fr-FR" sz="1600" dirty="0" err="1"/>
              <a:t>ages</a:t>
            </a:r>
            <a:endParaRPr lang="fr-FR" sz="1600" dirty="0"/>
          </a:p>
        </p:txBody>
      </p:sp>
      <p:sp>
        <p:nvSpPr>
          <p:cNvPr id="2" name="ZoneTexte 1">
            <a:extLst>
              <a:ext uri="{FF2B5EF4-FFF2-40B4-BE49-F238E27FC236}">
                <a16:creationId xmlns:a16="http://schemas.microsoft.com/office/drawing/2014/main" id="{39950B14-91DB-48A9-90E5-5DB05A34B9D0}"/>
              </a:ext>
            </a:extLst>
          </p:cNvPr>
          <p:cNvSpPr txBox="1"/>
          <p:nvPr/>
        </p:nvSpPr>
        <p:spPr>
          <a:xfrm>
            <a:off x="2673966" y="6178882"/>
            <a:ext cx="4767072" cy="338554"/>
          </a:xfrm>
          <a:prstGeom prst="rect">
            <a:avLst/>
          </a:prstGeom>
          <a:noFill/>
        </p:spPr>
        <p:txBody>
          <a:bodyPr wrap="square" rtlCol="0">
            <a:spAutoFit/>
          </a:bodyPr>
          <a:lstStyle/>
          <a:p>
            <a:r>
              <a:rPr lang="fr-FR" sz="1600" dirty="0"/>
              <a:t>Corrélation de Pearson= -0.55</a:t>
            </a:r>
          </a:p>
        </p:txBody>
      </p:sp>
      <p:sp>
        <p:nvSpPr>
          <p:cNvPr id="6" name="Flèche : droite 5">
            <a:extLst>
              <a:ext uri="{FF2B5EF4-FFF2-40B4-BE49-F238E27FC236}">
                <a16:creationId xmlns:a16="http://schemas.microsoft.com/office/drawing/2014/main" id="{00C9BE32-BC71-43D8-9922-1F71B860C322}"/>
              </a:ext>
            </a:extLst>
          </p:cNvPr>
          <p:cNvSpPr/>
          <p:nvPr/>
        </p:nvSpPr>
        <p:spPr>
          <a:xfrm>
            <a:off x="7266432" y="2636521"/>
            <a:ext cx="119481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bas 7">
            <a:extLst>
              <a:ext uri="{FF2B5EF4-FFF2-40B4-BE49-F238E27FC236}">
                <a16:creationId xmlns:a16="http://schemas.microsoft.com/office/drawing/2014/main" id="{0319A861-B90C-46E7-8F1E-ED502ADD2556}"/>
              </a:ext>
            </a:extLst>
          </p:cNvPr>
          <p:cNvSpPr/>
          <p:nvPr/>
        </p:nvSpPr>
        <p:spPr>
          <a:xfrm>
            <a:off x="4072128" y="5730240"/>
            <a:ext cx="45719" cy="338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9880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12449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 Corrélation entre l'âge clients et la catégorie produits</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ZoneTexte 6">
            <a:extLst>
              <a:ext uri="{FF2B5EF4-FFF2-40B4-BE49-F238E27FC236}">
                <a16:creationId xmlns:a16="http://schemas.microsoft.com/office/drawing/2014/main" id="{A1030B00-0B45-4214-B1C9-461AF162D965}"/>
              </a:ext>
            </a:extLst>
          </p:cNvPr>
          <p:cNvSpPr txBox="1"/>
          <p:nvPr/>
        </p:nvSpPr>
        <p:spPr>
          <a:xfrm>
            <a:off x="1357040" y="5906093"/>
            <a:ext cx="3700462" cy="923330"/>
          </a:xfrm>
          <a:prstGeom prst="rect">
            <a:avLst/>
          </a:prstGeom>
          <a:noFill/>
        </p:spPr>
        <p:txBody>
          <a:bodyPr wrap="square" rtlCol="0">
            <a:spAutoFit/>
          </a:bodyPr>
          <a:lstStyle/>
          <a:p>
            <a:endParaRPr lang="fr-FR" dirty="0"/>
          </a:p>
          <a:p>
            <a:endParaRPr lang="fr-FR" dirty="0">
              <a:solidFill>
                <a:prstClr val="black"/>
              </a:solidFill>
            </a:endParaRPr>
          </a:p>
          <a:p>
            <a:endParaRPr lang="fr-FR" dirty="0"/>
          </a:p>
        </p:txBody>
      </p:sp>
      <p:pic>
        <p:nvPicPr>
          <p:cNvPr id="3" name="Image 2">
            <a:extLst>
              <a:ext uri="{FF2B5EF4-FFF2-40B4-BE49-F238E27FC236}">
                <a16:creationId xmlns:a16="http://schemas.microsoft.com/office/drawing/2014/main" id="{5FCC1C74-4263-4382-87B1-E180EF815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9" y="1276101"/>
            <a:ext cx="6296904" cy="3562847"/>
          </a:xfrm>
          <a:prstGeom prst="rect">
            <a:avLst/>
          </a:prstGeom>
        </p:spPr>
      </p:pic>
      <p:sp>
        <p:nvSpPr>
          <p:cNvPr id="4" name="ZoneTexte 3">
            <a:extLst>
              <a:ext uri="{FF2B5EF4-FFF2-40B4-BE49-F238E27FC236}">
                <a16:creationId xmlns:a16="http://schemas.microsoft.com/office/drawing/2014/main" id="{8E55B000-F951-411F-883D-48A033AE1F93}"/>
              </a:ext>
            </a:extLst>
          </p:cNvPr>
          <p:cNvSpPr txBox="1"/>
          <p:nvPr/>
        </p:nvSpPr>
        <p:spPr>
          <a:xfrm>
            <a:off x="6597894" y="3484731"/>
            <a:ext cx="4901184" cy="1384995"/>
          </a:xfrm>
          <a:prstGeom prst="rect">
            <a:avLst/>
          </a:prstGeom>
          <a:noFill/>
        </p:spPr>
        <p:txBody>
          <a:bodyPr wrap="square" rtlCol="0">
            <a:spAutoFit/>
          </a:bodyPr>
          <a:lstStyle/>
          <a:p>
            <a:endParaRPr lang="fr-FR" dirty="0"/>
          </a:p>
          <a:p>
            <a:pPr marL="285750" indent="-285750">
              <a:buFont typeface="Wingdings" panose="05000000000000000000" pitchFamily="2" charset="2"/>
              <a:buChar char="Ø"/>
            </a:pPr>
            <a:r>
              <a:rPr lang="fr-FR" sz="1600" b="1" dirty="0"/>
              <a:t>Test ANOVA:</a:t>
            </a:r>
          </a:p>
          <a:p>
            <a:r>
              <a:rPr lang="fr-FR" sz="1600" dirty="0"/>
              <a:t>une ou plus des moyennes des échantillons sont inégales</a:t>
            </a:r>
          </a:p>
          <a:p>
            <a:r>
              <a:rPr lang="fr-FR" sz="1600" b="1" dirty="0"/>
              <a:t>p-value</a:t>
            </a:r>
            <a:r>
              <a:rPr lang="fr-FR" sz="1600" dirty="0"/>
              <a:t> :  0.0</a:t>
            </a:r>
          </a:p>
          <a:p>
            <a:endParaRPr lang="fr-FR" dirty="0"/>
          </a:p>
        </p:txBody>
      </p:sp>
      <p:sp>
        <p:nvSpPr>
          <p:cNvPr id="2" name="ZoneTexte 1">
            <a:extLst>
              <a:ext uri="{FF2B5EF4-FFF2-40B4-BE49-F238E27FC236}">
                <a16:creationId xmlns:a16="http://schemas.microsoft.com/office/drawing/2014/main" id="{BA16D2F7-647E-4CB8-B4C9-6E238A5BAC9C}"/>
              </a:ext>
            </a:extLst>
          </p:cNvPr>
          <p:cNvSpPr txBox="1"/>
          <p:nvPr/>
        </p:nvSpPr>
        <p:spPr>
          <a:xfrm>
            <a:off x="6776955" y="891420"/>
            <a:ext cx="4901184" cy="1600438"/>
          </a:xfrm>
          <a:prstGeom prst="rect">
            <a:avLst/>
          </a:prstGeom>
          <a:noFill/>
        </p:spPr>
        <p:txBody>
          <a:bodyPr wrap="square" rtlCol="0">
            <a:spAutoFit/>
          </a:bodyPr>
          <a:lstStyle/>
          <a:p>
            <a:pPr marL="285750" indent="-285750">
              <a:buFont typeface="Wingdings" panose="05000000000000000000" pitchFamily="2" charset="2"/>
              <a:buChar char="Ø"/>
            </a:pPr>
            <a:r>
              <a:rPr lang="fr-FR" sz="1600" b="1" dirty="0"/>
              <a:t>Test de normalité : </a:t>
            </a:r>
          </a:p>
          <a:p>
            <a:r>
              <a:rPr lang="fr-FR" sz="1600" dirty="0"/>
              <a:t>On vérifie la normalité de la variable Âge. Pour cela, on utilise le test de Shapiro</a:t>
            </a:r>
          </a:p>
          <a:p>
            <a:r>
              <a:rPr lang="fr-FR" sz="1600" dirty="0"/>
              <a:t> Les données semblent respecter une loi normale</a:t>
            </a:r>
          </a:p>
          <a:p>
            <a:r>
              <a:rPr lang="fr-FR" sz="1600" dirty="0"/>
              <a:t> </a:t>
            </a:r>
            <a:r>
              <a:rPr lang="fr-FR" sz="1600" b="1" dirty="0"/>
              <a:t>p-value</a:t>
            </a:r>
            <a:r>
              <a:rPr lang="fr-FR" sz="1600" dirty="0"/>
              <a:t> : 1.6e-18</a:t>
            </a:r>
          </a:p>
          <a:p>
            <a:endParaRPr lang="fr-FR" dirty="0"/>
          </a:p>
        </p:txBody>
      </p:sp>
      <p:sp>
        <p:nvSpPr>
          <p:cNvPr id="8" name="Rectangle 7">
            <a:extLst>
              <a:ext uri="{FF2B5EF4-FFF2-40B4-BE49-F238E27FC236}">
                <a16:creationId xmlns:a16="http://schemas.microsoft.com/office/drawing/2014/main" id="{6D4F4618-92DA-4F8E-9199-C0036EC1A3B2}"/>
              </a:ext>
            </a:extLst>
          </p:cNvPr>
          <p:cNvSpPr/>
          <p:nvPr/>
        </p:nvSpPr>
        <p:spPr>
          <a:xfrm>
            <a:off x="6597894" y="2447326"/>
            <a:ext cx="5080245" cy="1077218"/>
          </a:xfrm>
          <a:prstGeom prst="rect">
            <a:avLst/>
          </a:prstGeom>
        </p:spPr>
        <p:txBody>
          <a:bodyPr wrap="square">
            <a:spAutoFit/>
          </a:bodyPr>
          <a:lstStyle/>
          <a:p>
            <a:pPr marL="285750" indent="-285750">
              <a:buFont typeface="Wingdings" panose="05000000000000000000" pitchFamily="2" charset="2"/>
              <a:buChar char="Ø"/>
            </a:pPr>
            <a:r>
              <a:rPr lang="fr-FR" sz="1600" b="1" dirty="0"/>
              <a:t>Test d’égalité des moyennes :</a:t>
            </a:r>
          </a:p>
          <a:p>
            <a:r>
              <a:rPr lang="fr-FR" sz="1600" dirty="0"/>
              <a:t>on utilise le test kurskal wallis </a:t>
            </a:r>
          </a:p>
          <a:p>
            <a:r>
              <a:rPr lang="fr-FR" sz="1600" dirty="0"/>
              <a:t> les moyennes ne sont pas égales</a:t>
            </a:r>
          </a:p>
          <a:p>
            <a:r>
              <a:rPr lang="fr-FR" sz="1600" b="1" dirty="0"/>
              <a:t>p-value </a:t>
            </a:r>
            <a:r>
              <a:rPr lang="fr-FR" sz="1600" dirty="0"/>
              <a:t>: 3.4e-2</a:t>
            </a:r>
          </a:p>
        </p:txBody>
      </p:sp>
      <p:sp>
        <p:nvSpPr>
          <p:cNvPr id="9" name="ZoneTexte 8">
            <a:extLst>
              <a:ext uri="{FF2B5EF4-FFF2-40B4-BE49-F238E27FC236}">
                <a16:creationId xmlns:a16="http://schemas.microsoft.com/office/drawing/2014/main" id="{4E3DC1D6-A2CC-4C67-9997-2BE0626B49A1}"/>
              </a:ext>
            </a:extLst>
          </p:cNvPr>
          <p:cNvSpPr txBox="1"/>
          <p:nvPr/>
        </p:nvSpPr>
        <p:spPr>
          <a:xfrm>
            <a:off x="6597894" y="5319557"/>
            <a:ext cx="4191868" cy="830997"/>
          </a:xfrm>
          <a:prstGeom prst="rect">
            <a:avLst/>
          </a:prstGeom>
          <a:noFill/>
        </p:spPr>
        <p:txBody>
          <a:bodyPr wrap="square" rtlCol="0">
            <a:spAutoFit/>
          </a:bodyPr>
          <a:lstStyle/>
          <a:p>
            <a:pPr marL="285750" indent="-285750">
              <a:buFont typeface="Wingdings" panose="05000000000000000000" pitchFamily="2" charset="2"/>
              <a:buChar char="Ø"/>
            </a:pPr>
            <a:r>
              <a:rPr lang="fr-FR" sz="1600" b="1" dirty="0"/>
              <a:t>Conclusion:</a:t>
            </a:r>
            <a:r>
              <a:rPr lang="fr-FR" sz="1600" dirty="0"/>
              <a:t> cela signifie qu'il existe une corrélation entre l'âge du client et la catégorie des livres achetés</a:t>
            </a:r>
          </a:p>
        </p:txBody>
      </p:sp>
    </p:spTree>
    <p:extLst>
      <p:ext uri="{BB962C8B-B14F-4D97-AF65-F5344CB8AC3E}">
        <p14:creationId xmlns:p14="http://schemas.microsoft.com/office/powerpoint/2010/main" val="7048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EA1B505-93A3-465F-A3B4-5FBDCFA70B27}"/>
              </a:ext>
            </a:extLst>
          </p:cNvPr>
          <p:cNvSpPr txBox="1"/>
          <p:nvPr/>
        </p:nvSpPr>
        <p:spPr>
          <a:xfrm>
            <a:off x="2755392" y="2670048"/>
            <a:ext cx="6352032" cy="1569660"/>
          </a:xfrm>
          <a:prstGeom prst="rect">
            <a:avLst/>
          </a:prstGeom>
          <a:solidFill>
            <a:schemeClr val="accent1"/>
          </a:solidFill>
        </p:spPr>
        <p:txBody>
          <a:bodyPr wrap="square" rtlCol="0">
            <a:spAutoFit/>
          </a:bodyPr>
          <a:lstStyle/>
          <a:p>
            <a:pPr algn="ctr"/>
            <a:r>
              <a:rPr lang="fr-FR" sz="9600" dirty="0">
                <a:solidFill>
                  <a:schemeClr val="bg1"/>
                </a:solidFill>
              </a:rPr>
              <a:t>MERCI</a:t>
            </a:r>
          </a:p>
        </p:txBody>
      </p:sp>
    </p:spTree>
    <p:extLst>
      <p:ext uri="{BB962C8B-B14F-4D97-AF65-F5344CB8AC3E}">
        <p14:creationId xmlns:p14="http://schemas.microsoft.com/office/powerpoint/2010/main" val="339158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4C48E-E1FB-477F-8A61-233700555951}"/>
              </a:ext>
            </a:extLst>
          </p:cNvPr>
          <p:cNvSpPr>
            <a:spLocks noGrp="1"/>
          </p:cNvSpPr>
          <p:nvPr>
            <p:ph type="title"/>
          </p:nvPr>
        </p:nvSpPr>
        <p:spPr>
          <a:xfrm>
            <a:off x="838200" y="365125"/>
            <a:ext cx="10515600" cy="1135063"/>
          </a:xfrm>
          <a:solidFill>
            <a:schemeClr val="accent1"/>
          </a:solidFill>
        </p:spPr>
        <p:txBody>
          <a:bodyPr>
            <a:normAutofit/>
          </a:bodyPr>
          <a:lstStyle/>
          <a:p>
            <a:pPr algn="ctr"/>
            <a:r>
              <a:rPr lang="fr-FR" sz="2800" dirty="0">
                <a:solidFill>
                  <a:schemeClr val="bg1"/>
                </a:solidFill>
              </a:rPr>
              <a:t>Besoin du projet</a:t>
            </a:r>
          </a:p>
        </p:txBody>
      </p:sp>
      <p:sp>
        <p:nvSpPr>
          <p:cNvPr id="3" name="Espace réservé du contenu 2">
            <a:extLst>
              <a:ext uri="{FF2B5EF4-FFF2-40B4-BE49-F238E27FC236}">
                <a16:creationId xmlns:a16="http://schemas.microsoft.com/office/drawing/2014/main" id="{450100CC-ADBE-4F60-A0D0-B5B82C7B8779}"/>
              </a:ext>
            </a:extLst>
          </p:cNvPr>
          <p:cNvSpPr>
            <a:spLocks noGrp="1"/>
          </p:cNvSpPr>
          <p:nvPr>
            <p:ph idx="1"/>
          </p:nvPr>
        </p:nvSpPr>
        <p:spPr>
          <a:xfrm>
            <a:off x="942975" y="2528888"/>
            <a:ext cx="10853737" cy="2945320"/>
          </a:xfrm>
        </p:spPr>
        <p:txBody>
          <a:bodyPr>
            <a:noAutofit/>
          </a:bodyPr>
          <a:lstStyle/>
          <a:p>
            <a:pPr marL="0" indent="0">
              <a:buNone/>
            </a:pPr>
            <a:r>
              <a:rPr lang="fr-FR" sz="2000" dirty="0"/>
              <a:t>Je suis consultant Data Analyst chez Lapage, une grande librairie généraliste en ligne très réputée. Je suis directement rattaché au service Marketing.</a:t>
            </a:r>
          </a:p>
          <a:p>
            <a:pPr marL="0" indent="0">
              <a:buNone/>
            </a:pPr>
            <a:r>
              <a:rPr lang="fr-FR" sz="2000" dirty="0"/>
              <a:t>L’entreprise souhaite faire le point après deux ans d’exercice des son site de vente en ligne, et pouvoir analyser ses points forts, ses points faibles, les comportements clients, créer certaines offres, adapter certains prix, etc.</a:t>
            </a:r>
          </a:p>
          <a:p>
            <a:pPr marL="0" indent="0">
              <a:buNone/>
            </a:pPr>
            <a:r>
              <a:rPr lang="fr-FR" sz="2000" dirty="0"/>
              <a:t>Pour cela , on doit faire une analyse des différents indicateurs de vente , une analyse plus ciblée sur les clients et regarder certaines corrélations, pour voir s’il n’y a pas certains points que on pourrait analyser.</a:t>
            </a:r>
          </a:p>
        </p:txBody>
      </p:sp>
    </p:spTree>
    <p:extLst>
      <p:ext uri="{BB962C8B-B14F-4D97-AF65-F5344CB8AC3E}">
        <p14:creationId xmlns:p14="http://schemas.microsoft.com/office/powerpoint/2010/main" val="43455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6DEFB-3BBC-4E9B-9DCA-846ED322C155}"/>
              </a:ext>
            </a:extLst>
          </p:cNvPr>
          <p:cNvSpPr/>
          <p:nvPr/>
        </p:nvSpPr>
        <p:spPr>
          <a:xfrm>
            <a:off x="285750" y="100013"/>
            <a:ext cx="11715750"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Mission à réaliser</a:t>
            </a:r>
          </a:p>
        </p:txBody>
      </p:sp>
      <p:sp>
        <p:nvSpPr>
          <p:cNvPr id="4" name="ZoneTexte 3">
            <a:extLst>
              <a:ext uri="{FF2B5EF4-FFF2-40B4-BE49-F238E27FC236}">
                <a16:creationId xmlns:a16="http://schemas.microsoft.com/office/drawing/2014/main" id="{7DAF7F39-4269-4D12-9013-2C3A6BFC98E4}"/>
              </a:ext>
            </a:extLst>
          </p:cNvPr>
          <p:cNvSpPr txBox="1"/>
          <p:nvPr/>
        </p:nvSpPr>
        <p:spPr>
          <a:xfrm>
            <a:off x="285750" y="1071563"/>
            <a:ext cx="11715750" cy="4770537"/>
          </a:xfrm>
          <a:prstGeom prst="rect">
            <a:avLst/>
          </a:prstGeom>
          <a:noFill/>
        </p:spPr>
        <p:txBody>
          <a:bodyPr wrap="square" rtlCol="0">
            <a:spAutoFit/>
          </a:bodyPr>
          <a:lstStyle/>
          <a:p>
            <a:r>
              <a:rPr lang="fr-FR" sz="1600" dirty="0"/>
              <a:t>La mission à réaliser est de répondre aux questions suivantes :</a:t>
            </a:r>
          </a:p>
          <a:p>
            <a:r>
              <a:rPr lang="fr-FR" sz="1600" b="1" u="sng" dirty="0"/>
              <a:t>Questions d’Antoine :</a:t>
            </a:r>
          </a:p>
          <a:p>
            <a:r>
              <a:rPr lang="fr-FR" sz="1600" dirty="0"/>
              <a:t>Calculer chiffres d'affaires( total, annuel, mensuel)</a:t>
            </a:r>
          </a:p>
          <a:p>
            <a:r>
              <a:rPr lang="fr-FR" sz="1600" dirty="0"/>
              <a:t>Évolution chiffre d'affaire mois d'octobre</a:t>
            </a:r>
          </a:p>
          <a:p>
            <a:r>
              <a:rPr lang="fr-FR" sz="1600" dirty="0"/>
              <a:t>moyenne mobile</a:t>
            </a:r>
          </a:p>
          <a:p>
            <a:r>
              <a:rPr lang="fr-FR" sz="1600" dirty="0"/>
              <a:t>Zoom sur les références</a:t>
            </a:r>
          </a:p>
          <a:p>
            <a:r>
              <a:rPr lang="fr-FR" sz="1600" dirty="0"/>
              <a:t>Répartition du CA par produits</a:t>
            </a:r>
          </a:p>
          <a:p>
            <a:r>
              <a:rPr lang="fr-FR" sz="1600" dirty="0"/>
              <a:t>Répartition des références parmi les catégories</a:t>
            </a:r>
          </a:p>
          <a:p>
            <a:r>
              <a:rPr lang="fr-FR" sz="1600" dirty="0"/>
              <a:t>informations sur les profils de nos clients</a:t>
            </a:r>
          </a:p>
          <a:p>
            <a:r>
              <a:rPr lang="fr-FR" sz="1600" dirty="0"/>
              <a:t>Répartition du chiffre d'affaires entre les clients</a:t>
            </a:r>
          </a:p>
          <a:p>
            <a:r>
              <a:rPr lang="fr-FR" sz="1600" dirty="0"/>
              <a:t>Répartition des genres au sein de notre clientèle</a:t>
            </a:r>
          </a:p>
          <a:p>
            <a:r>
              <a:rPr lang="fr-FR" sz="1600" dirty="0"/>
              <a:t>Participation au chiffre d'affaires par genres</a:t>
            </a:r>
          </a:p>
          <a:p>
            <a:endParaRPr lang="fr-FR" sz="1600" dirty="0"/>
          </a:p>
          <a:p>
            <a:r>
              <a:rPr lang="fr-FR" sz="1600" b="1" u="sng" dirty="0"/>
              <a:t>Questions de Julie :</a:t>
            </a:r>
          </a:p>
          <a:p>
            <a:r>
              <a:rPr lang="fr-FR" sz="1600" dirty="0"/>
              <a:t>Analyse de la corrélation entre le sexe des clients et les catégories de produits achetés</a:t>
            </a:r>
          </a:p>
          <a:p>
            <a:r>
              <a:rPr lang="fr-FR" sz="1600" dirty="0"/>
              <a:t>Analyse de la corrélation entre l'âge clients et le montant total des achats</a:t>
            </a:r>
          </a:p>
          <a:p>
            <a:r>
              <a:rPr lang="fr-FR" sz="1600" dirty="0"/>
              <a:t>Analyse de la corrélation entre l'âge clients et la fréquence d'achat</a:t>
            </a:r>
          </a:p>
          <a:p>
            <a:r>
              <a:rPr lang="fr-FR" sz="1600" dirty="0"/>
              <a:t>Analyse de la corrélation entre l'âge clients et la taille du panier moyen</a:t>
            </a:r>
          </a:p>
          <a:p>
            <a:r>
              <a:rPr lang="fr-FR" sz="1600" dirty="0"/>
              <a:t>Analyse de la corrélation entre l'âge clients et la catégorie produits</a:t>
            </a:r>
          </a:p>
        </p:txBody>
      </p:sp>
    </p:spTree>
    <p:extLst>
      <p:ext uri="{BB962C8B-B14F-4D97-AF65-F5344CB8AC3E}">
        <p14:creationId xmlns:p14="http://schemas.microsoft.com/office/powerpoint/2010/main" val="33031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20509A-94BB-4BC8-B65A-C0AC93E2AFE0}"/>
              </a:ext>
            </a:extLst>
          </p:cNvPr>
          <p:cNvSpPr/>
          <p:nvPr/>
        </p:nvSpPr>
        <p:spPr>
          <a:xfrm>
            <a:off x="104776" y="171450"/>
            <a:ext cx="11982450" cy="671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Correction des dataframes</a:t>
            </a:r>
          </a:p>
        </p:txBody>
      </p:sp>
      <p:sp>
        <p:nvSpPr>
          <p:cNvPr id="3" name="ZoneTexte 2">
            <a:extLst>
              <a:ext uri="{FF2B5EF4-FFF2-40B4-BE49-F238E27FC236}">
                <a16:creationId xmlns:a16="http://schemas.microsoft.com/office/drawing/2014/main" id="{9030202F-647F-48EC-8466-24675895609B}"/>
              </a:ext>
            </a:extLst>
          </p:cNvPr>
          <p:cNvSpPr txBox="1"/>
          <p:nvPr/>
        </p:nvSpPr>
        <p:spPr>
          <a:xfrm>
            <a:off x="271463" y="1228725"/>
            <a:ext cx="2986087" cy="369332"/>
          </a:xfrm>
          <a:prstGeom prst="rect">
            <a:avLst/>
          </a:prstGeom>
          <a:noFill/>
        </p:spPr>
        <p:txBody>
          <a:bodyPr wrap="square" rtlCol="0">
            <a:spAutoFit/>
          </a:bodyPr>
          <a:lstStyle/>
          <a:p>
            <a:r>
              <a:rPr lang="fr-FR" dirty="0"/>
              <a:t>Dataframe products</a:t>
            </a:r>
          </a:p>
        </p:txBody>
      </p:sp>
      <p:sp>
        <p:nvSpPr>
          <p:cNvPr id="8" name="ZoneTexte 7">
            <a:extLst>
              <a:ext uri="{FF2B5EF4-FFF2-40B4-BE49-F238E27FC236}">
                <a16:creationId xmlns:a16="http://schemas.microsoft.com/office/drawing/2014/main" id="{449105A2-CE91-4C4E-B84E-375C913CC180}"/>
              </a:ext>
            </a:extLst>
          </p:cNvPr>
          <p:cNvSpPr txBox="1"/>
          <p:nvPr/>
        </p:nvSpPr>
        <p:spPr>
          <a:xfrm>
            <a:off x="271463" y="3333470"/>
            <a:ext cx="2986087" cy="369332"/>
          </a:xfrm>
          <a:prstGeom prst="rect">
            <a:avLst/>
          </a:prstGeom>
          <a:noFill/>
        </p:spPr>
        <p:txBody>
          <a:bodyPr wrap="square" rtlCol="0">
            <a:spAutoFit/>
          </a:bodyPr>
          <a:lstStyle/>
          <a:p>
            <a:r>
              <a:rPr lang="fr-FR" dirty="0"/>
              <a:t>Dataframe customers</a:t>
            </a:r>
          </a:p>
        </p:txBody>
      </p:sp>
      <p:pic>
        <p:nvPicPr>
          <p:cNvPr id="11" name="Image 10">
            <a:extLst>
              <a:ext uri="{FF2B5EF4-FFF2-40B4-BE49-F238E27FC236}">
                <a16:creationId xmlns:a16="http://schemas.microsoft.com/office/drawing/2014/main" id="{CBC4BAA4-CF42-4658-A1DF-20D80E331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26" y="1598057"/>
            <a:ext cx="6811326" cy="1581371"/>
          </a:xfrm>
          <a:prstGeom prst="rect">
            <a:avLst/>
          </a:prstGeom>
        </p:spPr>
      </p:pic>
      <p:pic>
        <p:nvPicPr>
          <p:cNvPr id="13" name="Image 12">
            <a:extLst>
              <a:ext uri="{FF2B5EF4-FFF2-40B4-BE49-F238E27FC236}">
                <a16:creationId xmlns:a16="http://schemas.microsoft.com/office/drawing/2014/main" id="{11E58EBB-A4A9-4338-A465-A09654495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2" y="3898299"/>
            <a:ext cx="6944694" cy="552527"/>
          </a:xfrm>
          <a:prstGeom prst="rect">
            <a:avLst/>
          </a:prstGeom>
        </p:spPr>
      </p:pic>
      <p:sp>
        <p:nvSpPr>
          <p:cNvPr id="17" name="ZoneTexte 16">
            <a:extLst>
              <a:ext uri="{FF2B5EF4-FFF2-40B4-BE49-F238E27FC236}">
                <a16:creationId xmlns:a16="http://schemas.microsoft.com/office/drawing/2014/main" id="{DD313B24-B5A3-4185-9704-E37421D2EDE8}"/>
              </a:ext>
            </a:extLst>
          </p:cNvPr>
          <p:cNvSpPr txBox="1"/>
          <p:nvPr/>
        </p:nvSpPr>
        <p:spPr>
          <a:xfrm>
            <a:off x="342426" y="4800600"/>
            <a:ext cx="2686524" cy="369097"/>
          </a:xfrm>
          <a:prstGeom prst="rect">
            <a:avLst/>
          </a:prstGeom>
          <a:noFill/>
        </p:spPr>
        <p:txBody>
          <a:bodyPr wrap="square" rtlCol="0">
            <a:spAutoFit/>
          </a:bodyPr>
          <a:lstStyle/>
          <a:p>
            <a:r>
              <a:rPr lang="fr-FR" dirty="0"/>
              <a:t>Dataframe transactions</a:t>
            </a:r>
          </a:p>
        </p:txBody>
      </p:sp>
      <p:pic>
        <p:nvPicPr>
          <p:cNvPr id="21" name="Image 20">
            <a:extLst>
              <a:ext uri="{FF2B5EF4-FFF2-40B4-BE49-F238E27FC236}">
                <a16:creationId xmlns:a16="http://schemas.microsoft.com/office/drawing/2014/main" id="{F420ED60-86B3-44F7-860E-8D0D6D8CD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62" y="5362538"/>
            <a:ext cx="6944694" cy="533474"/>
          </a:xfrm>
          <a:prstGeom prst="rect">
            <a:avLst/>
          </a:prstGeom>
        </p:spPr>
      </p:pic>
    </p:spTree>
    <p:extLst>
      <p:ext uri="{BB962C8B-B14F-4D97-AF65-F5344CB8AC3E}">
        <p14:creationId xmlns:p14="http://schemas.microsoft.com/office/powerpoint/2010/main" val="6727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342899" y="1019374"/>
            <a:ext cx="11701463" cy="875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lvl="0" algn="ctr">
              <a:defRPr/>
            </a:pPr>
            <a:r>
              <a:rPr lang="fr-FR" sz="2800" b="1" dirty="0">
                <a:solidFill>
                  <a:prstClr val="white"/>
                </a:solidFill>
              </a:rPr>
              <a:t>Chiffre d’affaires annuelles</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DDCC0D64-8283-4816-98BB-9AB60A282912}"/>
              </a:ext>
            </a:extLst>
          </p:cNvPr>
          <p:cNvSpPr txBox="1"/>
          <p:nvPr/>
        </p:nvSpPr>
        <p:spPr>
          <a:xfrm>
            <a:off x="4672012" y="2656203"/>
            <a:ext cx="7000875"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t>Le CA de l’ année </a:t>
            </a:r>
            <a:r>
              <a:rPr lang="fr-FR" sz="2000" b="1" dirty="0"/>
              <a:t>2021</a:t>
            </a:r>
            <a:r>
              <a:rPr lang="fr-FR" sz="2000" dirty="0"/>
              <a:t> est de</a:t>
            </a:r>
            <a:r>
              <a:rPr lang="fr-FR" sz="2400" dirty="0"/>
              <a:t>  </a:t>
            </a:r>
            <a:r>
              <a:rPr lang="fr-FR" sz="4000" b="1" dirty="0">
                <a:solidFill>
                  <a:srgbClr val="C00000"/>
                </a:solidFill>
              </a:rPr>
              <a:t>4.77 millions</a:t>
            </a:r>
          </a:p>
        </p:txBody>
      </p:sp>
      <p:sp>
        <p:nvSpPr>
          <p:cNvPr id="8" name="ZoneTexte 7">
            <a:extLst>
              <a:ext uri="{FF2B5EF4-FFF2-40B4-BE49-F238E27FC236}">
                <a16:creationId xmlns:a16="http://schemas.microsoft.com/office/drawing/2014/main" id="{B583F49B-296D-47F5-AB77-AAA7D130F6F2}"/>
              </a:ext>
            </a:extLst>
          </p:cNvPr>
          <p:cNvSpPr txBox="1"/>
          <p:nvPr/>
        </p:nvSpPr>
        <p:spPr>
          <a:xfrm>
            <a:off x="4886325" y="4122960"/>
            <a:ext cx="6172200"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t>Le CA de l’ année </a:t>
            </a:r>
            <a:r>
              <a:rPr lang="fr-FR" sz="2000" b="1" dirty="0"/>
              <a:t>2022</a:t>
            </a:r>
            <a:r>
              <a:rPr lang="fr-FR" sz="2000" dirty="0"/>
              <a:t> est de  </a:t>
            </a:r>
            <a:r>
              <a:rPr lang="fr-FR" sz="4000" b="1" dirty="0">
                <a:solidFill>
                  <a:schemeClr val="accent1"/>
                </a:solidFill>
              </a:rPr>
              <a:t>6.1 millions</a:t>
            </a:r>
          </a:p>
        </p:txBody>
      </p:sp>
      <p:sp>
        <p:nvSpPr>
          <p:cNvPr id="14" name="ZoneTexte 13">
            <a:extLst>
              <a:ext uri="{FF2B5EF4-FFF2-40B4-BE49-F238E27FC236}">
                <a16:creationId xmlns:a16="http://schemas.microsoft.com/office/drawing/2014/main" id="{15502EB8-D17D-4439-9BE5-7399FAD04ABA}"/>
              </a:ext>
            </a:extLst>
          </p:cNvPr>
          <p:cNvSpPr txBox="1"/>
          <p:nvPr/>
        </p:nvSpPr>
        <p:spPr>
          <a:xfrm>
            <a:off x="4886324" y="5670862"/>
            <a:ext cx="6643689" cy="769441"/>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t>Le CA de l’ année </a:t>
            </a:r>
            <a:r>
              <a:rPr lang="fr-FR" sz="2000" b="1" dirty="0"/>
              <a:t>2023</a:t>
            </a:r>
            <a:r>
              <a:rPr lang="fr-FR" sz="2000" dirty="0"/>
              <a:t> est de</a:t>
            </a:r>
            <a:r>
              <a:rPr lang="fr-FR" sz="2000" dirty="0">
                <a:solidFill>
                  <a:srgbClr val="00B050"/>
                </a:solidFill>
              </a:rPr>
              <a:t>  </a:t>
            </a:r>
            <a:r>
              <a:rPr lang="fr-FR" sz="4400" b="1" dirty="0">
                <a:solidFill>
                  <a:srgbClr val="00B050"/>
                </a:solidFill>
              </a:rPr>
              <a:t>0.94 millions</a:t>
            </a:r>
          </a:p>
        </p:txBody>
      </p:sp>
      <p:sp>
        <p:nvSpPr>
          <p:cNvPr id="2" name="ZoneTexte 1">
            <a:extLst>
              <a:ext uri="{FF2B5EF4-FFF2-40B4-BE49-F238E27FC236}">
                <a16:creationId xmlns:a16="http://schemas.microsoft.com/office/drawing/2014/main" id="{3F9C82D7-76D3-4F7A-B163-843BCCE0CADB}"/>
              </a:ext>
            </a:extLst>
          </p:cNvPr>
          <p:cNvSpPr txBox="1"/>
          <p:nvPr/>
        </p:nvSpPr>
        <p:spPr>
          <a:xfrm>
            <a:off x="3552825" y="109920"/>
            <a:ext cx="4776788" cy="523220"/>
          </a:xfrm>
          <a:prstGeom prst="rect">
            <a:avLst/>
          </a:prstGeom>
          <a:noFill/>
        </p:spPr>
        <p:txBody>
          <a:bodyPr wrap="square" rtlCol="0">
            <a:spAutoFit/>
          </a:bodyPr>
          <a:lstStyle/>
          <a:p>
            <a:pPr algn="ctr"/>
            <a:r>
              <a:rPr lang="fr-FR" sz="2800" b="1" dirty="0"/>
              <a:t>Réponses à Antoine</a:t>
            </a:r>
          </a:p>
        </p:txBody>
      </p:sp>
      <p:pic>
        <p:nvPicPr>
          <p:cNvPr id="6" name="Image 5">
            <a:extLst>
              <a:ext uri="{FF2B5EF4-FFF2-40B4-BE49-F238E27FC236}">
                <a16:creationId xmlns:a16="http://schemas.microsoft.com/office/drawing/2014/main" id="{CE976350-5D0B-488A-8AD0-40D614E71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2190576"/>
            <a:ext cx="4329114" cy="4395961"/>
          </a:xfrm>
          <a:prstGeom prst="rect">
            <a:avLst/>
          </a:prstGeom>
        </p:spPr>
      </p:pic>
    </p:spTree>
    <p:extLst>
      <p:ext uri="{BB962C8B-B14F-4D97-AF65-F5344CB8AC3E}">
        <p14:creationId xmlns:p14="http://schemas.microsoft.com/office/powerpoint/2010/main" val="107117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342900" y="14287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Chiffres affaires mensuelles</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ZoneTexte 13">
            <a:extLst>
              <a:ext uri="{FF2B5EF4-FFF2-40B4-BE49-F238E27FC236}">
                <a16:creationId xmlns:a16="http://schemas.microsoft.com/office/drawing/2014/main" id="{15502EB8-D17D-4439-9BE5-7399FAD04ABA}"/>
              </a:ext>
            </a:extLst>
          </p:cNvPr>
          <p:cNvSpPr txBox="1"/>
          <p:nvPr/>
        </p:nvSpPr>
        <p:spPr>
          <a:xfrm>
            <a:off x="407193" y="6120541"/>
            <a:ext cx="11637170" cy="461665"/>
          </a:xfrm>
          <a:prstGeom prst="rect">
            <a:avLst/>
          </a:prstGeom>
          <a:noFill/>
        </p:spPr>
        <p:txBody>
          <a:bodyPr wrap="square" rtlCol="0">
            <a:spAutoFit/>
          </a:bodyPr>
          <a:lstStyle/>
          <a:p>
            <a:pPr marL="342900" lvl="0" indent="-342900" algn="ctr">
              <a:buFont typeface="Wingdings" panose="05000000000000000000" pitchFamily="2" charset="2"/>
              <a:buChar char="Ø"/>
            </a:pPr>
            <a:r>
              <a:rPr lang="fr-FR" sz="2400" dirty="0">
                <a:solidFill>
                  <a:prstClr val="black"/>
                </a:solidFill>
              </a:rPr>
              <a:t>Baisse du chiffre d'affaires en octobre</a:t>
            </a:r>
            <a:endParaRPr lang="fr-FR" sz="4000" b="1" dirty="0">
              <a:solidFill>
                <a:srgbClr val="00B050"/>
              </a:solidFill>
            </a:endParaRPr>
          </a:p>
        </p:txBody>
      </p:sp>
      <p:pic>
        <p:nvPicPr>
          <p:cNvPr id="4" name="Image 3">
            <a:extLst>
              <a:ext uri="{FF2B5EF4-FFF2-40B4-BE49-F238E27FC236}">
                <a16:creationId xmlns:a16="http://schemas.microsoft.com/office/drawing/2014/main" id="{2804C7AD-09C1-4563-B79E-F3DE9166A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1085849"/>
            <a:ext cx="11441907" cy="5034692"/>
          </a:xfrm>
          <a:prstGeom prst="rect">
            <a:avLst/>
          </a:prstGeom>
        </p:spPr>
      </p:pic>
    </p:spTree>
    <p:extLst>
      <p:ext uri="{BB962C8B-B14F-4D97-AF65-F5344CB8AC3E}">
        <p14:creationId xmlns:p14="http://schemas.microsoft.com/office/powerpoint/2010/main" val="163722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342900" y="142875"/>
            <a:ext cx="11701463" cy="798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rPr>
              <a:t>Chiffre d’affaires par catégorie pour le mois d’octobre</a:t>
            </a:r>
          </a:p>
        </p:txBody>
      </p:sp>
      <p:sp>
        <p:nvSpPr>
          <p:cNvPr id="14" name="ZoneTexte 13">
            <a:extLst>
              <a:ext uri="{FF2B5EF4-FFF2-40B4-BE49-F238E27FC236}">
                <a16:creationId xmlns:a16="http://schemas.microsoft.com/office/drawing/2014/main" id="{15502EB8-D17D-4439-9BE5-7399FAD04ABA}"/>
              </a:ext>
            </a:extLst>
          </p:cNvPr>
          <p:cNvSpPr txBox="1"/>
          <p:nvPr/>
        </p:nvSpPr>
        <p:spPr>
          <a:xfrm>
            <a:off x="1014412" y="5843588"/>
            <a:ext cx="10358438" cy="646331"/>
          </a:xfrm>
          <a:prstGeom prst="rect">
            <a:avLst/>
          </a:prstGeom>
          <a:noFill/>
        </p:spPr>
        <p:txBody>
          <a:bodyPr wrap="square" rtlCol="0">
            <a:spAutoFit/>
          </a:bodyPr>
          <a:lstStyle/>
          <a:p>
            <a:pPr marL="342900" lvl="0" indent="-342900">
              <a:buFont typeface="Wingdings" panose="05000000000000000000" pitchFamily="2" charset="2"/>
              <a:buChar char="Ø"/>
            </a:pPr>
            <a:r>
              <a:rPr lang="fr-FR" sz="2000" dirty="0">
                <a:solidFill>
                  <a:prstClr val="black"/>
                </a:solidFill>
              </a:rPr>
              <a:t> </a:t>
            </a:r>
            <a:r>
              <a:rPr lang="fr-FR" sz="1600" dirty="0">
                <a:solidFill>
                  <a:prstClr val="black"/>
                </a:solidFill>
              </a:rPr>
              <a:t>aucun CA n'a été enregistré entre le 1 et le 26 octobre 2021 pour les produits de catégorie 1, ce qui explique une baisse de CA à cette période pour les produits de catégorie 1</a:t>
            </a:r>
            <a:endParaRPr lang="fr-FR" sz="1600" b="1" dirty="0">
              <a:solidFill>
                <a:srgbClr val="00B050"/>
              </a:solidFill>
            </a:endParaRPr>
          </a:p>
        </p:txBody>
      </p:sp>
      <p:pic>
        <p:nvPicPr>
          <p:cNvPr id="9" name="Image 8">
            <a:extLst>
              <a:ext uri="{FF2B5EF4-FFF2-40B4-BE49-F238E27FC236}">
                <a16:creationId xmlns:a16="http://schemas.microsoft.com/office/drawing/2014/main" id="{BBFE7BEC-4D31-4F2B-9B6B-5B71DBE20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1277448"/>
            <a:ext cx="11701463" cy="4566140"/>
          </a:xfrm>
          <a:prstGeom prst="rect">
            <a:avLst/>
          </a:prstGeom>
        </p:spPr>
      </p:pic>
    </p:spTree>
    <p:extLst>
      <p:ext uri="{BB962C8B-B14F-4D97-AF65-F5344CB8AC3E}">
        <p14:creationId xmlns:p14="http://schemas.microsoft.com/office/powerpoint/2010/main" val="325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342900" y="14287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 Décomposition en moyenne mobile </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age 7">
            <a:extLst>
              <a:ext uri="{FF2B5EF4-FFF2-40B4-BE49-F238E27FC236}">
                <a16:creationId xmlns:a16="http://schemas.microsoft.com/office/drawing/2014/main" id="{D9E0A352-C16C-499B-B01D-6859D2CA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086563"/>
            <a:ext cx="9317583" cy="4265726"/>
          </a:xfrm>
          <a:prstGeom prst="rect">
            <a:avLst/>
          </a:prstGeom>
        </p:spPr>
      </p:pic>
      <p:sp>
        <p:nvSpPr>
          <p:cNvPr id="2" name="ZoneTexte 1">
            <a:extLst>
              <a:ext uri="{FF2B5EF4-FFF2-40B4-BE49-F238E27FC236}">
                <a16:creationId xmlns:a16="http://schemas.microsoft.com/office/drawing/2014/main" id="{A6B50EB8-6B08-494D-840B-FAEEED4B343D}"/>
              </a:ext>
            </a:extLst>
          </p:cNvPr>
          <p:cNvSpPr txBox="1"/>
          <p:nvPr/>
        </p:nvSpPr>
        <p:spPr>
          <a:xfrm>
            <a:off x="2194560" y="5852160"/>
            <a:ext cx="5096256" cy="369332"/>
          </a:xfrm>
          <a:prstGeom prst="rect">
            <a:avLst/>
          </a:prstGeom>
          <a:noFill/>
        </p:spPr>
        <p:txBody>
          <a:bodyPr wrap="square" rtlCol="0">
            <a:spAutoFit/>
          </a:bodyPr>
          <a:lstStyle/>
          <a:p>
            <a:pPr marL="285750" indent="-285750" algn="ctr">
              <a:buFont typeface="Wingdings" panose="05000000000000000000" pitchFamily="2" charset="2"/>
              <a:buChar char="Ø"/>
            </a:pPr>
            <a:r>
              <a:rPr lang="fr-FR" dirty="0"/>
              <a:t>Baisse CA au mois d’octobre</a:t>
            </a:r>
          </a:p>
        </p:txBody>
      </p:sp>
    </p:spTree>
    <p:extLst>
      <p:ext uri="{BB962C8B-B14F-4D97-AF65-F5344CB8AC3E}">
        <p14:creationId xmlns:p14="http://schemas.microsoft.com/office/powerpoint/2010/main" val="346815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912D13-23B7-4B7D-9877-40BDC914CDD0}"/>
              </a:ext>
            </a:extLst>
          </p:cNvPr>
          <p:cNvSpPr/>
          <p:nvPr/>
        </p:nvSpPr>
        <p:spPr>
          <a:xfrm>
            <a:off x="245268" y="124495"/>
            <a:ext cx="11701463"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2800" b="1" dirty="0">
                <a:solidFill>
                  <a:prstClr val="white"/>
                </a:solidFill>
              </a:rPr>
              <a:t>Répartition du chiffre d'affaires par produits</a:t>
            </a:r>
            <a:endPar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Image 2">
            <a:extLst>
              <a:ext uri="{FF2B5EF4-FFF2-40B4-BE49-F238E27FC236}">
                <a16:creationId xmlns:a16="http://schemas.microsoft.com/office/drawing/2014/main" id="{B0041794-4AFE-453F-B2E8-0A3DCC42A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787" y="1211896"/>
            <a:ext cx="6857429" cy="4260217"/>
          </a:xfrm>
          <a:prstGeom prst="rect">
            <a:avLst/>
          </a:prstGeom>
        </p:spPr>
      </p:pic>
      <p:sp>
        <p:nvSpPr>
          <p:cNvPr id="4" name="ZoneTexte 3">
            <a:extLst>
              <a:ext uri="{FF2B5EF4-FFF2-40B4-BE49-F238E27FC236}">
                <a16:creationId xmlns:a16="http://schemas.microsoft.com/office/drawing/2014/main" id="{415D50AD-6DFB-443A-AAAB-8CA6C78FAE53}"/>
              </a:ext>
            </a:extLst>
          </p:cNvPr>
          <p:cNvSpPr txBox="1"/>
          <p:nvPr/>
        </p:nvSpPr>
        <p:spPr>
          <a:xfrm>
            <a:off x="3157536" y="5793033"/>
            <a:ext cx="6998399" cy="830997"/>
          </a:xfrm>
          <a:prstGeom prst="rect">
            <a:avLst/>
          </a:prstGeom>
          <a:noFill/>
        </p:spPr>
        <p:txBody>
          <a:bodyPr wrap="square" rtlCol="0">
            <a:spAutoFit/>
          </a:bodyPr>
          <a:lstStyle/>
          <a:p>
            <a:r>
              <a:rPr lang="fr-FR" sz="1600" dirty="0"/>
              <a:t>indice de Gini: 0,743</a:t>
            </a:r>
          </a:p>
          <a:p>
            <a:r>
              <a:rPr lang="fr-FR" sz="1600" dirty="0"/>
              <a:t>92% des produits représentent 50% du montant total des prix de vente</a:t>
            </a:r>
          </a:p>
          <a:p>
            <a:r>
              <a:rPr lang="fr-FR" sz="1600" dirty="0"/>
              <a:t>8% des produits représente au aussi 50% ,soit les Top produits</a:t>
            </a:r>
          </a:p>
        </p:txBody>
      </p:sp>
    </p:spTree>
    <p:extLst>
      <p:ext uri="{BB962C8B-B14F-4D97-AF65-F5344CB8AC3E}">
        <p14:creationId xmlns:p14="http://schemas.microsoft.com/office/powerpoint/2010/main" val="2736217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4281</TotalTime>
  <Words>777</Words>
  <Application>Microsoft Office PowerPoint</Application>
  <PresentationFormat>Grand écran</PresentationFormat>
  <Paragraphs>91</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Wingdings</vt:lpstr>
      <vt:lpstr>Thème Office</vt:lpstr>
      <vt:lpstr>Analysez les ventes d'une librairie avec  Python</vt:lpstr>
      <vt:lpstr>Besoin du projet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Créer et utilisez une base de données immobilière avec SQL</dc:title>
  <dc:creator>HP</dc:creator>
  <cp:lastModifiedBy>HP</cp:lastModifiedBy>
  <cp:revision>107</cp:revision>
  <dcterms:created xsi:type="dcterms:W3CDTF">2023-01-06T08:58:08Z</dcterms:created>
  <dcterms:modified xsi:type="dcterms:W3CDTF">2023-06-19T10:30:38Z</dcterms:modified>
</cp:coreProperties>
</file>