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73" r:id="rId8"/>
    <p:sldId id="274" r:id="rId9"/>
    <p:sldId id="275" r:id="rId10"/>
    <p:sldId id="276" r:id="rId11"/>
    <p:sldId id="260" r:id="rId12"/>
    <p:sldId id="261" r:id="rId13"/>
    <p:sldId id="262" r:id="rId14"/>
    <p:sldId id="263" r:id="rId15"/>
    <p:sldId id="264" r:id="rId16"/>
    <p:sldId id="265" r:id="rId17"/>
    <p:sldId id="266" r:id="rId18"/>
    <p:sldId id="267" r:id="rId19"/>
    <p:sldId id="268" r:id="rId20"/>
    <p:sldId id="269" r:id="rId21"/>
    <p:sldId id="270" r:id="rId22"/>
    <p:sldId id="27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7332A-BA66-4099-84A3-32D54ED0E6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51A4CA5-99FC-4CDC-BE2E-D6CAAB709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1F87C9-6C93-42B8-AC4E-D0EE3B18A47A}"/>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18C9477B-8412-42DB-9782-4042F4125D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4CF63D-71F0-44A7-B9D0-59FF1C69783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09142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BC66E-7F0A-4686-B62A-BBA102641F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8DF2444-99B3-415C-8F37-100C2B05E2F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D23142-77D8-4E94-A41E-2F0B36A1FBFF}"/>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8A29D6D1-570C-4979-BCA6-0E246B8F70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922BE0-AC1A-42C0-8609-21916C3259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3399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6CC2FC-7406-4725-A5A4-415A1EBE60D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C0A754-7358-4B6B-8608-518584C48F7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A7323E-6192-489F-8B8B-692413A27C95}"/>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83AE04EB-DE10-44C9-9A90-A7DF0538F4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BB345E-BA62-42DB-9154-68BDC1808BF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770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208DA-6242-44F5-9213-7AECF427E8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259DE8-C329-45FE-8180-92BFC42022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CB1740-57C7-47F9-A770-1439E17F5C0C}"/>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270FAD00-4B8D-415D-9692-C0D51FF4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37F2DA-3EF4-4051-83AE-0563A3CE8D79}"/>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53057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6303E-736C-49CE-BE02-A0D171811C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7C20B63-D829-426E-B453-E80DDD6D8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37B52E1-630D-4266-AC71-C4931DBE1FC1}"/>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BC127CDE-7C30-43AE-968A-19E2DBA7CB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D78BAB-3E17-43E1-87FA-37F8261077E2}"/>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24574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8A57B-73E0-4401-A0B3-6EBA4D0417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F6D75D-4FF2-49EC-A55D-7BAC66B0F6D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EDD9029-B31D-4F15-A58C-62EC1EBF34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105259B-6C70-4341-BCFF-B7096242DB8C}"/>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6" name="Espace réservé du pied de page 5">
            <a:extLst>
              <a:ext uri="{FF2B5EF4-FFF2-40B4-BE49-F238E27FC236}">
                <a16:creationId xmlns:a16="http://schemas.microsoft.com/office/drawing/2014/main" id="{1D5ED611-ADA7-4971-B778-A66BDD8CBE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4BC512-E9B2-4885-9440-5E1622C38F2A}"/>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1552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A74FF-79F6-4FE9-827E-756DF1BDB83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7302AB-58B9-4598-AD8F-2FA95FEE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3C66F1-1392-40B7-A44C-52B5CD0AB7F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6807527-FDD6-44C9-8981-0000A751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483935-A250-4741-81DB-D191390715D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04A01A-AB4E-49CE-8A3D-DC587DD10408}"/>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8" name="Espace réservé du pied de page 7">
            <a:extLst>
              <a:ext uri="{FF2B5EF4-FFF2-40B4-BE49-F238E27FC236}">
                <a16:creationId xmlns:a16="http://schemas.microsoft.com/office/drawing/2014/main" id="{76CE5BE5-09E7-44EE-9937-1E6E6ECC40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CC2F59E-BB94-4E81-B548-23791E948F4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62555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D51D1-229F-4338-B504-53DCBB03E5B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18F410C-E60C-460D-ADB8-5CCD07A820A1}"/>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4" name="Espace réservé du pied de page 3">
            <a:extLst>
              <a:ext uri="{FF2B5EF4-FFF2-40B4-BE49-F238E27FC236}">
                <a16:creationId xmlns:a16="http://schemas.microsoft.com/office/drawing/2014/main" id="{E78C54A4-6C06-4535-A7B5-81955F845A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F7D2FD4-7243-4A18-A6A5-B8C4422C88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6806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CA6B17-2FA7-4688-97AC-AAF97B99811D}"/>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3" name="Espace réservé du pied de page 2">
            <a:extLst>
              <a:ext uri="{FF2B5EF4-FFF2-40B4-BE49-F238E27FC236}">
                <a16:creationId xmlns:a16="http://schemas.microsoft.com/office/drawing/2014/main" id="{647F2CCB-383E-4317-A9B9-941C460868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A56DC0-847C-4F07-BDBC-093ECA58B7D6}"/>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4130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8AB05-3066-4923-A84F-2799D47D26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FEB20C-2622-43B9-B61E-83D09A99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9F727D9-D290-4244-AEAF-C6B8ECE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A88520-94F3-4D65-AA32-46EE8B0F9C35}"/>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6" name="Espace réservé du pied de page 5">
            <a:extLst>
              <a:ext uri="{FF2B5EF4-FFF2-40B4-BE49-F238E27FC236}">
                <a16:creationId xmlns:a16="http://schemas.microsoft.com/office/drawing/2014/main" id="{0D3040E5-8980-4636-AC77-BCA78CBD46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43EEB7-B7BA-4FB9-8F02-8492997BD9E3}"/>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9619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27EDD-37EB-43A5-843C-CF8B72917E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C162185-CBBC-4563-9DAA-67D1A79ED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C7B93D-9A2E-412E-999D-322483B6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229F27-1E24-4F78-8D44-331A0E1D6169}"/>
              </a:ext>
            </a:extLst>
          </p:cNvPr>
          <p:cNvSpPr>
            <a:spLocks noGrp="1"/>
          </p:cNvSpPr>
          <p:nvPr>
            <p:ph type="dt" sz="half" idx="10"/>
          </p:nvPr>
        </p:nvSpPr>
        <p:spPr/>
        <p:txBody>
          <a:bodyPr/>
          <a:lstStyle/>
          <a:p>
            <a:fld id="{1D41AD4D-144B-440E-8465-B8CE111E77AD}" type="datetimeFigureOut">
              <a:rPr lang="fr-FR" smtClean="0"/>
              <a:t>19/01/2023</a:t>
            </a:fld>
            <a:endParaRPr lang="fr-FR"/>
          </a:p>
        </p:txBody>
      </p:sp>
      <p:sp>
        <p:nvSpPr>
          <p:cNvPr id="6" name="Espace réservé du pied de page 5">
            <a:extLst>
              <a:ext uri="{FF2B5EF4-FFF2-40B4-BE49-F238E27FC236}">
                <a16:creationId xmlns:a16="http://schemas.microsoft.com/office/drawing/2014/main" id="{008433D9-D227-4B00-9C06-6408EDBF8F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1084AB-F7BC-400E-B40A-8CD5A1CDA5C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5172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8C671BA-3357-4161-8675-0AB0ED5A9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314FD6-2679-496E-AF93-8B3E04E85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F8958C-6C37-4018-B6E2-1CED4BAB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1AD4D-144B-440E-8465-B8CE111E77AD}" type="datetimeFigureOut">
              <a:rPr lang="fr-FR" smtClean="0"/>
              <a:t>19/01/2023</a:t>
            </a:fld>
            <a:endParaRPr lang="fr-FR"/>
          </a:p>
        </p:txBody>
      </p:sp>
      <p:sp>
        <p:nvSpPr>
          <p:cNvPr id="5" name="Espace réservé du pied de page 4">
            <a:extLst>
              <a:ext uri="{FF2B5EF4-FFF2-40B4-BE49-F238E27FC236}">
                <a16:creationId xmlns:a16="http://schemas.microsoft.com/office/drawing/2014/main" id="{2582A883-AD16-4310-BC7A-097ED8312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5EBC011-D0E6-496D-BBA9-AE0C63D78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3A8B-3E7D-48B9-9FBC-14205E113F86}" type="slidenum">
              <a:rPr lang="fr-FR" smtClean="0"/>
              <a:t>‹N°›</a:t>
            </a:fld>
            <a:endParaRPr lang="fr-FR"/>
          </a:p>
        </p:txBody>
      </p:sp>
    </p:spTree>
    <p:extLst>
      <p:ext uri="{BB962C8B-B14F-4D97-AF65-F5344CB8AC3E}">
        <p14:creationId xmlns:p14="http://schemas.microsoft.com/office/powerpoint/2010/main" val="134802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real-estate-buildings-houses-estate-14990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8000" b="-28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569DB-6CBE-498B-8FE9-2DBB4EAAD8AD}"/>
              </a:ext>
            </a:extLst>
          </p:cNvPr>
          <p:cNvSpPr>
            <a:spLocks noGrp="1"/>
          </p:cNvSpPr>
          <p:nvPr>
            <p:ph type="ctrTitle"/>
          </p:nvPr>
        </p:nvSpPr>
        <p:spPr>
          <a:xfrm>
            <a:off x="1524000" y="1122363"/>
            <a:ext cx="9144000" cy="1377950"/>
          </a:xfrm>
        </p:spPr>
        <p:txBody>
          <a:bodyPr>
            <a:normAutofit/>
          </a:bodyPr>
          <a:lstStyle/>
          <a:p>
            <a:pPr algn="l"/>
            <a:r>
              <a:rPr lang="fr-FR" sz="4000" b="1" dirty="0"/>
              <a:t>Créer et utilisez une base de données immobilière avec SQL</a:t>
            </a:r>
          </a:p>
        </p:txBody>
      </p:sp>
      <p:sp>
        <p:nvSpPr>
          <p:cNvPr id="3" name="Sous-titre 2">
            <a:extLst>
              <a:ext uri="{FF2B5EF4-FFF2-40B4-BE49-F238E27FC236}">
                <a16:creationId xmlns:a16="http://schemas.microsoft.com/office/drawing/2014/main" id="{5EA16AE1-2125-4A9F-910D-C4D43F325DA0}"/>
              </a:ext>
            </a:extLst>
          </p:cNvPr>
          <p:cNvSpPr>
            <a:spLocks noGrp="1"/>
          </p:cNvSpPr>
          <p:nvPr>
            <p:ph type="subTitle" idx="1"/>
          </p:nvPr>
        </p:nvSpPr>
        <p:spPr>
          <a:xfrm>
            <a:off x="1524000" y="4086224"/>
            <a:ext cx="2762250" cy="1171575"/>
          </a:xfrm>
        </p:spPr>
        <p:txBody>
          <a:bodyPr/>
          <a:lstStyle/>
          <a:p>
            <a:pPr algn="l"/>
            <a:r>
              <a:rPr lang="fr-FR" dirty="0"/>
              <a:t>Par Saliou Ndiaye</a:t>
            </a:r>
          </a:p>
        </p:txBody>
      </p:sp>
      <p:sp>
        <p:nvSpPr>
          <p:cNvPr id="4" name="Rectangle 3">
            <a:extLst>
              <a:ext uri="{FF2B5EF4-FFF2-40B4-BE49-F238E27FC236}">
                <a16:creationId xmlns:a16="http://schemas.microsoft.com/office/drawing/2014/main" id="{11A4A6E0-0A2D-4A38-B659-F2A9AC36D547}"/>
              </a:ext>
            </a:extLst>
          </p:cNvPr>
          <p:cNvSpPr/>
          <p:nvPr/>
        </p:nvSpPr>
        <p:spPr>
          <a:xfrm>
            <a:off x="8929688" y="5486400"/>
            <a:ext cx="2171700" cy="671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Novembre 2022</a:t>
            </a:r>
            <a:endParaRPr lang="fr-FR" dirty="0"/>
          </a:p>
        </p:txBody>
      </p:sp>
    </p:spTree>
    <p:extLst>
      <p:ext uri="{BB962C8B-B14F-4D97-AF65-F5344CB8AC3E}">
        <p14:creationId xmlns:p14="http://schemas.microsoft.com/office/powerpoint/2010/main" val="47921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vente</a:t>
            </a:r>
          </a:p>
        </p:txBody>
      </p:sp>
      <p:pic>
        <p:nvPicPr>
          <p:cNvPr id="5" name="Image 4">
            <a:extLst>
              <a:ext uri="{FF2B5EF4-FFF2-40B4-BE49-F238E27FC236}">
                <a16:creationId xmlns:a16="http://schemas.microsoft.com/office/drawing/2014/main" id="{5FE8CE2A-E381-4931-8374-B49BC465C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815012"/>
          </a:xfrm>
          <a:prstGeom prst="rect">
            <a:avLst/>
          </a:prstGeom>
        </p:spPr>
      </p:pic>
    </p:spTree>
    <p:extLst>
      <p:ext uri="{BB962C8B-B14F-4D97-AF65-F5344CB8AC3E}">
        <p14:creationId xmlns:p14="http://schemas.microsoft.com/office/powerpoint/2010/main" val="237120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1: le nombre d’appartement vendus au 1</a:t>
            </a:r>
            <a:r>
              <a:rPr lang="fr-FR" baseline="30000" dirty="0"/>
              <a:t>er</a:t>
            </a:r>
            <a:r>
              <a:rPr lang="fr-FR" dirty="0"/>
              <a:t> semestre 2022 </a:t>
            </a:r>
          </a:p>
        </p:txBody>
      </p:sp>
      <p:sp>
        <p:nvSpPr>
          <p:cNvPr id="6" name="Rectangle 5">
            <a:extLst>
              <a:ext uri="{FF2B5EF4-FFF2-40B4-BE49-F238E27FC236}">
                <a16:creationId xmlns:a16="http://schemas.microsoft.com/office/drawing/2014/main" id="{EE5BA88D-9C86-4074-993B-8FE785575BFE}"/>
              </a:ext>
            </a:extLst>
          </p:cNvPr>
          <p:cNvSpPr/>
          <p:nvPr/>
        </p:nvSpPr>
        <p:spPr>
          <a:xfrm>
            <a:off x="2500312" y="5886449"/>
            <a:ext cx="6958013" cy="87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Le nombre d’appartement vendus au 1</a:t>
            </a:r>
            <a:r>
              <a:rPr lang="fr-FR" baseline="30000" dirty="0"/>
              <a:t>er</a:t>
            </a:r>
            <a:r>
              <a:rPr lang="fr-FR" dirty="0"/>
              <a:t> semestre 2022 est de 31378</a:t>
            </a:r>
          </a:p>
        </p:txBody>
      </p:sp>
      <p:pic>
        <p:nvPicPr>
          <p:cNvPr id="5" name="Image 4">
            <a:extLst>
              <a:ext uri="{FF2B5EF4-FFF2-40B4-BE49-F238E27FC236}">
                <a16:creationId xmlns:a16="http://schemas.microsoft.com/office/drawing/2014/main" id="{9B152FB5-2830-4864-A98F-FBD8A8BAA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1009373"/>
            <a:ext cx="10096500" cy="4762777"/>
          </a:xfrm>
          <a:prstGeom prst="rect">
            <a:avLst/>
          </a:prstGeom>
        </p:spPr>
      </p:pic>
    </p:spTree>
    <p:extLst>
      <p:ext uri="{BB962C8B-B14F-4D97-AF65-F5344CB8AC3E}">
        <p14:creationId xmlns:p14="http://schemas.microsoft.com/office/powerpoint/2010/main" val="163765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2: le nombre de ventes d’appartement par régions pour le 1</a:t>
            </a:r>
            <a:r>
              <a:rPr lang="fr-FR" baseline="30000" dirty="0"/>
              <a:t>er</a:t>
            </a:r>
            <a:r>
              <a:rPr lang="fr-FR" dirty="0"/>
              <a:t> semestre 2022 </a:t>
            </a:r>
          </a:p>
        </p:txBody>
      </p:sp>
      <p:sp>
        <p:nvSpPr>
          <p:cNvPr id="6" name="Rectangle 5">
            <a:extLst>
              <a:ext uri="{FF2B5EF4-FFF2-40B4-BE49-F238E27FC236}">
                <a16:creationId xmlns:a16="http://schemas.microsoft.com/office/drawing/2014/main" id="{EE5BA88D-9C86-4074-993B-8FE785575BFE}"/>
              </a:ext>
            </a:extLst>
          </p:cNvPr>
          <p:cNvSpPr/>
          <p:nvPr/>
        </p:nvSpPr>
        <p:spPr>
          <a:xfrm>
            <a:off x="3476999" y="6043612"/>
            <a:ext cx="4995863"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Il y a plus de ventes dans la région d’Ile de France</a:t>
            </a:r>
          </a:p>
        </p:txBody>
      </p:sp>
      <p:pic>
        <p:nvPicPr>
          <p:cNvPr id="5" name="Image 4">
            <a:extLst>
              <a:ext uri="{FF2B5EF4-FFF2-40B4-BE49-F238E27FC236}">
                <a16:creationId xmlns:a16="http://schemas.microsoft.com/office/drawing/2014/main" id="{A47423EF-E158-4BBE-A8BB-EF314F402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78" y="871667"/>
            <a:ext cx="8362084" cy="5114666"/>
          </a:xfrm>
          <a:prstGeom prst="rect">
            <a:avLst/>
          </a:prstGeom>
        </p:spPr>
      </p:pic>
      <p:pic>
        <p:nvPicPr>
          <p:cNvPr id="9" name="Image 8">
            <a:extLst>
              <a:ext uri="{FF2B5EF4-FFF2-40B4-BE49-F238E27FC236}">
                <a16:creationId xmlns:a16="http://schemas.microsoft.com/office/drawing/2014/main" id="{B8EDC53B-93DA-4D4F-B6DC-68C4D85A6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862" y="1271588"/>
            <a:ext cx="3451945" cy="4714746"/>
          </a:xfrm>
          <a:prstGeom prst="rect">
            <a:avLst/>
          </a:prstGeom>
        </p:spPr>
      </p:pic>
    </p:spTree>
    <p:extLst>
      <p:ext uri="{BB962C8B-B14F-4D97-AF65-F5344CB8AC3E}">
        <p14:creationId xmlns:p14="http://schemas.microsoft.com/office/powerpoint/2010/main" val="112972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3: proportion des ventes d’appartements par le nombre de  pièces. </a:t>
            </a:r>
          </a:p>
        </p:txBody>
      </p:sp>
      <p:pic>
        <p:nvPicPr>
          <p:cNvPr id="7" name="Image 6">
            <a:extLst>
              <a:ext uri="{FF2B5EF4-FFF2-40B4-BE49-F238E27FC236}">
                <a16:creationId xmlns:a16="http://schemas.microsoft.com/office/drawing/2014/main" id="{ED88AA22-8B63-4AF3-8ED1-4A048E4B7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514" y="1657350"/>
            <a:ext cx="3333923" cy="3957638"/>
          </a:xfrm>
          <a:prstGeom prst="rect">
            <a:avLst/>
          </a:prstGeom>
        </p:spPr>
      </p:pic>
      <p:pic>
        <p:nvPicPr>
          <p:cNvPr id="5" name="Image 4">
            <a:extLst>
              <a:ext uri="{FF2B5EF4-FFF2-40B4-BE49-F238E27FC236}">
                <a16:creationId xmlns:a16="http://schemas.microsoft.com/office/drawing/2014/main" id="{0F07366F-5DF7-4D3B-A7B8-1083E1F13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28466"/>
            <a:ext cx="7910513" cy="5358034"/>
          </a:xfrm>
          <a:prstGeom prst="rect">
            <a:avLst/>
          </a:prstGeom>
        </p:spPr>
      </p:pic>
    </p:spTree>
    <p:extLst>
      <p:ext uri="{BB962C8B-B14F-4D97-AF65-F5344CB8AC3E}">
        <p14:creationId xmlns:p14="http://schemas.microsoft.com/office/powerpoint/2010/main" val="255250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4: liste des 10 départements ou le prix du mètre carré est le plus élevé . </a:t>
            </a:r>
          </a:p>
        </p:txBody>
      </p:sp>
      <p:pic>
        <p:nvPicPr>
          <p:cNvPr id="5" name="Image 4">
            <a:extLst>
              <a:ext uri="{FF2B5EF4-FFF2-40B4-BE49-F238E27FC236}">
                <a16:creationId xmlns:a16="http://schemas.microsoft.com/office/drawing/2014/main" id="{0B89B315-BEAE-4FD9-9B15-EB4DC897C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 y="933189"/>
            <a:ext cx="7781926" cy="5381886"/>
          </a:xfrm>
          <a:prstGeom prst="rect">
            <a:avLst/>
          </a:prstGeom>
        </p:spPr>
      </p:pic>
      <p:pic>
        <p:nvPicPr>
          <p:cNvPr id="7" name="Image 6">
            <a:extLst>
              <a:ext uri="{FF2B5EF4-FFF2-40B4-BE49-F238E27FC236}">
                <a16:creationId xmlns:a16="http://schemas.microsoft.com/office/drawing/2014/main" id="{102D7782-0655-4628-85A5-B5809261D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262" y="1557338"/>
            <a:ext cx="3838801" cy="3800475"/>
          </a:xfrm>
          <a:prstGeom prst="rect">
            <a:avLst/>
          </a:prstGeom>
        </p:spPr>
      </p:pic>
    </p:spTree>
    <p:extLst>
      <p:ext uri="{BB962C8B-B14F-4D97-AF65-F5344CB8AC3E}">
        <p14:creationId xmlns:p14="http://schemas.microsoft.com/office/powerpoint/2010/main" val="373352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5: Prix moyen du mètre carré d’une maison en Île-de-France.</a:t>
            </a:r>
          </a:p>
        </p:txBody>
      </p:sp>
      <p:sp>
        <p:nvSpPr>
          <p:cNvPr id="6" name="Rectangle 5">
            <a:extLst>
              <a:ext uri="{FF2B5EF4-FFF2-40B4-BE49-F238E27FC236}">
                <a16:creationId xmlns:a16="http://schemas.microsoft.com/office/drawing/2014/main" id="{C7C83F75-4678-4C45-BC3C-0AE98B7B53E7}"/>
              </a:ext>
            </a:extLst>
          </p:cNvPr>
          <p:cNvSpPr/>
          <p:nvPr/>
        </p:nvSpPr>
        <p:spPr>
          <a:xfrm>
            <a:off x="2602706" y="5957887"/>
            <a:ext cx="6986587"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bg1"/>
                </a:solidFill>
              </a:rPr>
              <a:t>Le prix moyen du mètre carré d’une maison en Île- de-France est de 3745,01</a:t>
            </a:r>
          </a:p>
        </p:txBody>
      </p:sp>
      <p:pic>
        <p:nvPicPr>
          <p:cNvPr id="4" name="Image 3">
            <a:extLst>
              <a:ext uri="{FF2B5EF4-FFF2-40B4-BE49-F238E27FC236}">
                <a16:creationId xmlns:a16="http://schemas.microsoft.com/office/drawing/2014/main" id="{9D44C4D0-FF5E-40F1-AB50-45948713C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21" y="861691"/>
            <a:ext cx="10758917" cy="4981897"/>
          </a:xfrm>
          <a:prstGeom prst="rect">
            <a:avLst/>
          </a:prstGeom>
        </p:spPr>
      </p:pic>
    </p:spTree>
    <p:extLst>
      <p:ext uri="{BB962C8B-B14F-4D97-AF65-F5344CB8AC3E}">
        <p14:creationId xmlns:p14="http://schemas.microsoft.com/office/powerpoint/2010/main" val="201987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6: Liste des 10 appartements les plus chers avec la région et le nombre de mètres carrés.</a:t>
            </a:r>
          </a:p>
        </p:txBody>
      </p:sp>
      <p:pic>
        <p:nvPicPr>
          <p:cNvPr id="5" name="Image 4">
            <a:extLst>
              <a:ext uri="{FF2B5EF4-FFF2-40B4-BE49-F238E27FC236}">
                <a16:creationId xmlns:a16="http://schemas.microsoft.com/office/drawing/2014/main" id="{1517703F-7A09-4AC2-999E-7EBCFB957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88" y="952207"/>
            <a:ext cx="6834599" cy="5219993"/>
          </a:xfrm>
          <a:prstGeom prst="rect">
            <a:avLst/>
          </a:prstGeom>
        </p:spPr>
      </p:pic>
      <p:pic>
        <p:nvPicPr>
          <p:cNvPr id="7" name="Image 6">
            <a:extLst>
              <a:ext uri="{FF2B5EF4-FFF2-40B4-BE49-F238E27FC236}">
                <a16:creationId xmlns:a16="http://schemas.microsoft.com/office/drawing/2014/main" id="{103104FB-97CD-4EAC-AB34-DC1899694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912" y="2014537"/>
            <a:ext cx="4020200" cy="3843337"/>
          </a:xfrm>
          <a:prstGeom prst="rect">
            <a:avLst/>
          </a:prstGeom>
        </p:spPr>
      </p:pic>
    </p:spTree>
    <p:extLst>
      <p:ext uri="{BB962C8B-B14F-4D97-AF65-F5344CB8AC3E}">
        <p14:creationId xmlns:p14="http://schemas.microsoft.com/office/powerpoint/2010/main" val="21239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7: Taux d’évolution du nombre de ventes entre le premier et le second trimestre de 2020</a:t>
            </a:r>
          </a:p>
        </p:txBody>
      </p:sp>
      <p:sp>
        <p:nvSpPr>
          <p:cNvPr id="6" name="Rectangle 5">
            <a:extLst>
              <a:ext uri="{FF2B5EF4-FFF2-40B4-BE49-F238E27FC236}">
                <a16:creationId xmlns:a16="http://schemas.microsoft.com/office/drawing/2014/main" id="{D7BA9BED-1FEC-46E4-9A48-8E1D547DA9FF}"/>
              </a:ext>
            </a:extLst>
          </p:cNvPr>
          <p:cNvSpPr/>
          <p:nvPr/>
        </p:nvSpPr>
        <p:spPr>
          <a:xfrm>
            <a:off x="6200775" y="5957888"/>
            <a:ext cx="5272088"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Le taux d’évolution du nombre de ventes entre le premier et le second trimestre de 2020 est de </a:t>
            </a:r>
            <a:r>
              <a:rPr lang="fr-FR" b="1" dirty="0"/>
              <a:t>3,68 %</a:t>
            </a:r>
          </a:p>
        </p:txBody>
      </p:sp>
      <p:pic>
        <p:nvPicPr>
          <p:cNvPr id="4" name="Image 3">
            <a:extLst>
              <a:ext uri="{FF2B5EF4-FFF2-40B4-BE49-F238E27FC236}">
                <a16:creationId xmlns:a16="http://schemas.microsoft.com/office/drawing/2014/main" id="{26A86EDD-BA22-408D-BE19-1139C3053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67" y="952220"/>
            <a:ext cx="8573008" cy="4862793"/>
          </a:xfrm>
          <a:prstGeom prst="rect">
            <a:avLst/>
          </a:prstGeom>
        </p:spPr>
      </p:pic>
    </p:spTree>
    <p:extLst>
      <p:ext uri="{BB962C8B-B14F-4D97-AF65-F5344CB8AC3E}">
        <p14:creationId xmlns:p14="http://schemas.microsoft.com/office/powerpoint/2010/main" val="23092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8: Le classement des régions par rapport au prix au mètre carré des appartement de plus de 4 pièces.</a:t>
            </a:r>
          </a:p>
        </p:txBody>
      </p:sp>
      <p:sp>
        <p:nvSpPr>
          <p:cNvPr id="6" name="Rectangle 5">
            <a:extLst>
              <a:ext uri="{FF2B5EF4-FFF2-40B4-BE49-F238E27FC236}">
                <a16:creationId xmlns:a16="http://schemas.microsoft.com/office/drawing/2014/main" id="{D7BA9BED-1FEC-46E4-9A48-8E1D547DA9FF}"/>
              </a:ext>
            </a:extLst>
          </p:cNvPr>
          <p:cNvSpPr/>
          <p:nvPr/>
        </p:nvSpPr>
        <p:spPr>
          <a:xfrm>
            <a:off x="1700212" y="6000541"/>
            <a:ext cx="8415338"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La région Ile-de-France a le prix au mètre carré des appartement de plus de 4pièces le plus élevé.</a:t>
            </a:r>
            <a:endParaRPr lang="fr-FR" b="1" dirty="0"/>
          </a:p>
        </p:txBody>
      </p:sp>
      <p:pic>
        <p:nvPicPr>
          <p:cNvPr id="5" name="Image 4">
            <a:extLst>
              <a:ext uri="{FF2B5EF4-FFF2-40B4-BE49-F238E27FC236}">
                <a16:creationId xmlns:a16="http://schemas.microsoft.com/office/drawing/2014/main" id="{8FD53820-1741-4C3C-98BF-F0ACE061E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925673"/>
            <a:ext cx="8210550" cy="4889340"/>
          </a:xfrm>
          <a:prstGeom prst="rect">
            <a:avLst/>
          </a:prstGeom>
        </p:spPr>
      </p:pic>
      <p:pic>
        <p:nvPicPr>
          <p:cNvPr id="9" name="Image 8">
            <a:extLst>
              <a:ext uri="{FF2B5EF4-FFF2-40B4-BE49-F238E27FC236}">
                <a16:creationId xmlns:a16="http://schemas.microsoft.com/office/drawing/2014/main" id="{273C13FB-159F-4985-9E8D-34FA92CAC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920" y="1571625"/>
            <a:ext cx="3152968" cy="3886200"/>
          </a:xfrm>
          <a:prstGeom prst="rect">
            <a:avLst/>
          </a:prstGeom>
        </p:spPr>
      </p:pic>
    </p:spTree>
    <p:extLst>
      <p:ext uri="{BB962C8B-B14F-4D97-AF65-F5344CB8AC3E}">
        <p14:creationId xmlns:p14="http://schemas.microsoft.com/office/powerpoint/2010/main" val="28579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9: Liste des communes ayant eu au moins 50 ventes au 1er trimestre</a:t>
            </a:r>
          </a:p>
        </p:txBody>
      </p:sp>
      <p:pic>
        <p:nvPicPr>
          <p:cNvPr id="4" name="Image 3">
            <a:extLst>
              <a:ext uri="{FF2B5EF4-FFF2-40B4-BE49-F238E27FC236}">
                <a16:creationId xmlns:a16="http://schemas.microsoft.com/office/drawing/2014/main" id="{90FCBADE-E7D2-4B25-B8D5-F48E40B3B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1" y="714375"/>
            <a:ext cx="7368936" cy="5286592"/>
          </a:xfrm>
          <a:prstGeom prst="rect">
            <a:avLst/>
          </a:prstGeom>
        </p:spPr>
      </p:pic>
      <p:pic>
        <p:nvPicPr>
          <p:cNvPr id="7" name="Image 6">
            <a:extLst>
              <a:ext uri="{FF2B5EF4-FFF2-40B4-BE49-F238E27FC236}">
                <a16:creationId xmlns:a16="http://schemas.microsoft.com/office/drawing/2014/main" id="{44F5885D-0679-4CC9-9CEC-235CEE7B1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208" y="790462"/>
            <a:ext cx="2283017" cy="3552938"/>
          </a:xfrm>
          <a:prstGeom prst="rect">
            <a:avLst/>
          </a:prstGeom>
        </p:spPr>
      </p:pic>
      <p:pic>
        <p:nvPicPr>
          <p:cNvPr id="10" name="Image 9">
            <a:extLst>
              <a:ext uri="{FF2B5EF4-FFF2-40B4-BE49-F238E27FC236}">
                <a16:creationId xmlns:a16="http://schemas.microsoft.com/office/drawing/2014/main" id="{4928B796-C838-4868-A020-C2FCA0D800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186" y="719786"/>
            <a:ext cx="2009524" cy="3623613"/>
          </a:xfrm>
          <a:prstGeom prst="rect">
            <a:avLst/>
          </a:prstGeom>
        </p:spPr>
      </p:pic>
      <p:pic>
        <p:nvPicPr>
          <p:cNvPr id="14" name="Image 13">
            <a:extLst>
              <a:ext uri="{FF2B5EF4-FFF2-40B4-BE49-F238E27FC236}">
                <a16:creationId xmlns:a16="http://schemas.microsoft.com/office/drawing/2014/main" id="{E70A684A-B780-44C6-B4A4-8C3E3AB303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46" y="4343399"/>
            <a:ext cx="2073279" cy="2209913"/>
          </a:xfrm>
          <a:prstGeom prst="rect">
            <a:avLst/>
          </a:prstGeom>
        </p:spPr>
      </p:pic>
    </p:spTree>
    <p:extLst>
      <p:ext uri="{BB962C8B-B14F-4D97-AF65-F5344CB8AC3E}">
        <p14:creationId xmlns:p14="http://schemas.microsoft.com/office/powerpoint/2010/main" val="257310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4C48E-E1FB-477F-8A61-233700555951}"/>
              </a:ext>
            </a:extLst>
          </p:cNvPr>
          <p:cNvSpPr>
            <a:spLocks noGrp="1"/>
          </p:cNvSpPr>
          <p:nvPr>
            <p:ph type="title"/>
          </p:nvPr>
        </p:nvSpPr>
        <p:spPr>
          <a:xfrm>
            <a:off x="838200" y="365125"/>
            <a:ext cx="10515600" cy="1135063"/>
          </a:xfrm>
          <a:solidFill>
            <a:schemeClr val="accent1"/>
          </a:solidFill>
        </p:spPr>
        <p:txBody>
          <a:bodyPr/>
          <a:lstStyle/>
          <a:p>
            <a:pPr algn="ctr"/>
            <a:r>
              <a:rPr lang="fr-FR" dirty="0">
                <a:solidFill>
                  <a:schemeClr val="bg1"/>
                </a:solidFill>
              </a:rPr>
              <a:t>Besoin du projet</a:t>
            </a:r>
          </a:p>
        </p:txBody>
      </p:sp>
      <p:sp>
        <p:nvSpPr>
          <p:cNvPr id="3" name="Espace réservé du contenu 2">
            <a:extLst>
              <a:ext uri="{FF2B5EF4-FFF2-40B4-BE49-F238E27FC236}">
                <a16:creationId xmlns:a16="http://schemas.microsoft.com/office/drawing/2014/main" id="{450100CC-ADBE-4F60-A0D0-B5B82C7B8779}"/>
              </a:ext>
            </a:extLst>
          </p:cNvPr>
          <p:cNvSpPr>
            <a:spLocks noGrp="1"/>
          </p:cNvSpPr>
          <p:nvPr>
            <p:ph idx="1"/>
          </p:nvPr>
        </p:nvSpPr>
        <p:spPr>
          <a:xfrm>
            <a:off x="838200" y="2686050"/>
            <a:ext cx="10515600" cy="2228850"/>
          </a:xfrm>
        </p:spPr>
        <p:txBody>
          <a:bodyPr>
            <a:normAutofit/>
          </a:bodyPr>
          <a:lstStyle/>
          <a:p>
            <a:pPr marL="0" indent="0">
              <a:buNone/>
            </a:pPr>
            <a:r>
              <a:rPr lang="fr-FR" dirty="0"/>
              <a:t>Modifier la base de données de la société d’un réseau national d’agences immobilières Laplace permettant de collecter les transactions immobilières et foncières en France et d’utiliser ensuite cette base pour analyser le marché et aider les différentes agences régionales à mieux accompagner leurs clients.</a:t>
            </a:r>
          </a:p>
        </p:txBody>
      </p:sp>
    </p:spTree>
    <p:extLst>
      <p:ext uri="{BB962C8B-B14F-4D97-AF65-F5344CB8AC3E}">
        <p14:creationId xmlns:p14="http://schemas.microsoft.com/office/powerpoint/2010/main" val="43455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10 : Différence en pourcentage du prix au mètre carré entre un appartement de 2 pièces et un appartement de 3 pièces.</a:t>
            </a:r>
          </a:p>
        </p:txBody>
      </p:sp>
      <p:sp>
        <p:nvSpPr>
          <p:cNvPr id="6" name="Rectangle 5">
            <a:extLst>
              <a:ext uri="{FF2B5EF4-FFF2-40B4-BE49-F238E27FC236}">
                <a16:creationId xmlns:a16="http://schemas.microsoft.com/office/drawing/2014/main" id="{1C3AFC2A-A6ED-4389-9E5B-5CCCF24810A3}"/>
              </a:ext>
            </a:extLst>
          </p:cNvPr>
          <p:cNvSpPr/>
          <p:nvPr/>
        </p:nvSpPr>
        <p:spPr>
          <a:xfrm>
            <a:off x="3057525" y="5986462"/>
            <a:ext cx="6986587" cy="799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Les appartements de 2 pièces sont en moyenne 12,31 % plus chers que les appartement de 3 pièces.</a:t>
            </a:r>
          </a:p>
        </p:txBody>
      </p:sp>
      <p:pic>
        <p:nvPicPr>
          <p:cNvPr id="5" name="Image 4">
            <a:extLst>
              <a:ext uri="{FF2B5EF4-FFF2-40B4-BE49-F238E27FC236}">
                <a16:creationId xmlns:a16="http://schemas.microsoft.com/office/drawing/2014/main" id="{5EE2D96B-EA49-4C8C-96AA-630C86D8E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 y="899795"/>
            <a:ext cx="10796589" cy="4943792"/>
          </a:xfrm>
          <a:prstGeom prst="rect">
            <a:avLst/>
          </a:prstGeom>
        </p:spPr>
      </p:pic>
    </p:spTree>
    <p:extLst>
      <p:ext uri="{BB962C8B-B14F-4D97-AF65-F5344CB8AC3E}">
        <p14:creationId xmlns:p14="http://schemas.microsoft.com/office/powerpoint/2010/main" val="262320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11 : Les moyennes de valeurs foncières pour le top 3 des communes des départements 6, 13, 33, 59 et 69</a:t>
            </a:r>
          </a:p>
        </p:txBody>
      </p:sp>
      <p:pic>
        <p:nvPicPr>
          <p:cNvPr id="7" name="Image 6">
            <a:extLst>
              <a:ext uri="{FF2B5EF4-FFF2-40B4-BE49-F238E27FC236}">
                <a16:creationId xmlns:a16="http://schemas.microsoft.com/office/drawing/2014/main" id="{C7CFFFA5-82E8-43BD-BCF0-38B9AE946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692" y="1685655"/>
            <a:ext cx="3629812" cy="4186508"/>
          </a:xfrm>
          <a:prstGeom prst="rect">
            <a:avLst/>
          </a:prstGeom>
        </p:spPr>
      </p:pic>
      <p:pic>
        <p:nvPicPr>
          <p:cNvPr id="5" name="Image 4">
            <a:extLst>
              <a:ext uri="{FF2B5EF4-FFF2-40B4-BE49-F238E27FC236}">
                <a16:creationId xmlns:a16="http://schemas.microsoft.com/office/drawing/2014/main" id="{3B717AC8-AEEC-41C7-A84D-3F175F8A2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90331"/>
            <a:ext cx="8129342" cy="5524769"/>
          </a:xfrm>
          <a:prstGeom prst="rect">
            <a:avLst/>
          </a:prstGeom>
        </p:spPr>
      </p:pic>
    </p:spTree>
    <p:extLst>
      <p:ext uri="{BB962C8B-B14F-4D97-AF65-F5344CB8AC3E}">
        <p14:creationId xmlns:p14="http://schemas.microsoft.com/office/powerpoint/2010/main" val="261125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C7AB6-F0A1-4B24-9305-C5605C6C0E8E}"/>
              </a:ext>
            </a:extLst>
          </p:cNvPr>
          <p:cNvSpPr/>
          <p:nvPr/>
        </p:nvSpPr>
        <p:spPr>
          <a:xfrm>
            <a:off x="133350" y="100013"/>
            <a:ext cx="11925300"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Requête 12 : Les 20 communes avec le plus de transactions pour 1000 habitants, pour les communes qui dépassent les 10 000 habitants</a:t>
            </a:r>
          </a:p>
        </p:txBody>
      </p:sp>
      <p:pic>
        <p:nvPicPr>
          <p:cNvPr id="6" name="Image 5">
            <a:extLst>
              <a:ext uri="{FF2B5EF4-FFF2-40B4-BE49-F238E27FC236}">
                <a16:creationId xmlns:a16="http://schemas.microsoft.com/office/drawing/2014/main" id="{22BA52C4-513C-4E27-A407-D3335D3A8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 y="714375"/>
            <a:ext cx="7810500" cy="5923886"/>
          </a:xfrm>
          <a:prstGeom prst="rect">
            <a:avLst/>
          </a:prstGeom>
        </p:spPr>
      </p:pic>
      <p:pic>
        <p:nvPicPr>
          <p:cNvPr id="8" name="Image 7">
            <a:extLst>
              <a:ext uri="{FF2B5EF4-FFF2-40B4-BE49-F238E27FC236}">
                <a16:creationId xmlns:a16="http://schemas.microsoft.com/office/drawing/2014/main" id="{B9F46EFD-749C-4872-B2BB-C11FA216C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850" y="834101"/>
            <a:ext cx="3934069" cy="3709324"/>
          </a:xfrm>
          <a:prstGeom prst="rect">
            <a:avLst/>
          </a:prstGeom>
        </p:spPr>
      </p:pic>
      <p:pic>
        <p:nvPicPr>
          <p:cNvPr id="9" name="Image 8">
            <a:extLst>
              <a:ext uri="{FF2B5EF4-FFF2-40B4-BE49-F238E27FC236}">
                <a16:creationId xmlns:a16="http://schemas.microsoft.com/office/drawing/2014/main" id="{AD58FBBE-14AC-4105-B56D-F2B5E99BCA34}"/>
              </a:ext>
            </a:extLst>
          </p:cNvPr>
          <p:cNvPicPr>
            <a:picLocks noChangeAspect="1"/>
          </p:cNvPicPr>
          <p:nvPr/>
        </p:nvPicPr>
        <p:blipFill rotWithShape="1">
          <a:blip r:embed="rId4">
            <a:extLst>
              <a:ext uri="{28A0092B-C50C-407E-A947-70E740481C1C}">
                <a14:useLocalDpi xmlns:a14="http://schemas.microsoft.com/office/drawing/2010/main" val="0"/>
              </a:ext>
            </a:extLst>
          </a:blip>
          <a:srcRect t="10876"/>
          <a:stretch/>
        </p:blipFill>
        <p:spPr>
          <a:xfrm>
            <a:off x="7943850" y="4543425"/>
            <a:ext cx="3934068" cy="1257300"/>
          </a:xfrm>
          <a:prstGeom prst="rect">
            <a:avLst/>
          </a:prstGeom>
        </p:spPr>
      </p:pic>
    </p:spTree>
    <p:extLst>
      <p:ext uri="{BB962C8B-B14F-4D97-AF65-F5344CB8AC3E}">
        <p14:creationId xmlns:p14="http://schemas.microsoft.com/office/powerpoint/2010/main" val="2195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6DEFB-3BBC-4E9B-9DCA-846ED322C155}"/>
              </a:ext>
            </a:extLst>
          </p:cNvPr>
          <p:cNvSpPr/>
          <p:nvPr/>
        </p:nvSpPr>
        <p:spPr>
          <a:xfrm>
            <a:off x="285750" y="100013"/>
            <a:ext cx="11715750"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Dictionnaire des données</a:t>
            </a:r>
          </a:p>
        </p:txBody>
      </p:sp>
      <p:pic>
        <p:nvPicPr>
          <p:cNvPr id="4" name="Image 3">
            <a:extLst>
              <a:ext uri="{FF2B5EF4-FFF2-40B4-BE49-F238E27FC236}">
                <a16:creationId xmlns:a16="http://schemas.microsoft.com/office/drawing/2014/main" id="{B9DD3870-3F9D-4F2E-8D61-80FF49E44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819361"/>
            <a:ext cx="11715750" cy="5781463"/>
          </a:xfrm>
          <a:prstGeom prst="rect">
            <a:avLst/>
          </a:prstGeom>
        </p:spPr>
      </p:pic>
    </p:spTree>
    <p:extLst>
      <p:ext uri="{BB962C8B-B14F-4D97-AF65-F5344CB8AC3E}">
        <p14:creationId xmlns:p14="http://schemas.microsoft.com/office/powerpoint/2010/main" val="33031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0509A-94BB-4BC8-B65A-C0AC93E2AFE0}"/>
              </a:ext>
            </a:extLst>
          </p:cNvPr>
          <p:cNvSpPr/>
          <p:nvPr/>
        </p:nvSpPr>
        <p:spPr>
          <a:xfrm>
            <a:off x="104776" y="171450"/>
            <a:ext cx="11982450" cy="671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Schéma relationnel normalisé</a:t>
            </a:r>
          </a:p>
        </p:txBody>
      </p:sp>
      <p:pic>
        <p:nvPicPr>
          <p:cNvPr id="4" name="Image 3">
            <a:extLst>
              <a:ext uri="{FF2B5EF4-FFF2-40B4-BE49-F238E27FC236}">
                <a16:creationId xmlns:a16="http://schemas.microsoft.com/office/drawing/2014/main" id="{99EF7768-F197-4F78-BDB9-2346580C8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857571"/>
            <a:ext cx="11982449" cy="6000429"/>
          </a:xfrm>
          <a:prstGeom prst="rect">
            <a:avLst/>
          </a:prstGeom>
        </p:spPr>
      </p:pic>
    </p:spTree>
    <p:extLst>
      <p:ext uri="{BB962C8B-B14F-4D97-AF65-F5344CB8AC3E}">
        <p14:creationId xmlns:p14="http://schemas.microsoft.com/office/powerpoint/2010/main" val="6727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BE6BCDA-64DA-4CC9-8779-BFE2EA35F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957887"/>
          </a:xfrm>
          <a:prstGeom prst="rect">
            <a:avLst/>
          </a:prstGeom>
        </p:spPr>
      </p:pic>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population</a:t>
            </a:r>
          </a:p>
        </p:txBody>
      </p:sp>
    </p:spTree>
    <p:extLst>
      <p:ext uri="{BB962C8B-B14F-4D97-AF65-F5344CB8AC3E}">
        <p14:creationId xmlns:p14="http://schemas.microsoft.com/office/powerpoint/2010/main" val="369439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région</a:t>
            </a:r>
          </a:p>
        </p:txBody>
      </p:sp>
      <p:pic>
        <p:nvPicPr>
          <p:cNvPr id="9" name="Image 8">
            <a:extLst>
              <a:ext uri="{FF2B5EF4-FFF2-40B4-BE49-F238E27FC236}">
                <a16:creationId xmlns:a16="http://schemas.microsoft.com/office/drawing/2014/main" id="{53BF8397-5B69-4952-9B22-6A1DB4ED0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815012"/>
          </a:xfrm>
          <a:prstGeom prst="rect">
            <a:avLst/>
          </a:prstGeom>
        </p:spPr>
      </p:pic>
    </p:spTree>
    <p:extLst>
      <p:ext uri="{BB962C8B-B14F-4D97-AF65-F5344CB8AC3E}">
        <p14:creationId xmlns:p14="http://schemas.microsoft.com/office/powerpoint/2010/main" val="256265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département</a:t>
            </a:r>
          </a:p>
        </p:txBody>
      </p:sp>
      <p:pic>
        <p:nvPicPr>
          <p:cNvPr id="3" name="Image 2">
            <a:extLst>
              <a:ext uri="{FF2B5EF4-FFF2-40B4-BE49-F238E27FC236}">
                <a16:creationId xmlns:a16="http://schemas.microsoft.com/office/drawing/2014/main" id="{84C8B8AA-1D95-4AB4-A174-72427176C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815011"/>
          </a:xfrm>
          <a:prstGeom prst="rect">
            <a:avLst/>
          </a:prstGeom>
        </p:spPr>
      </p:pic>
    </p:spTree>
    <p:extLst>
      <p:ext uri="{BB962C8B-B14F-4D97-AF65-F5344CB8AC3E}">
        <p14:creationId xmlns:p14="http://schemas.microsoft.com/office/powerpoint/2010/main" val="375184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commune</a:t>
            </a:r>
          </a:p>
        </p:txBody>
      </p:sp>
      <p:pic>
        <p:nvPicPr>
          <p:cNvPr id="5" name="Image 4">
            <a:extLst>
              <a:ext uri="{FF2B5EF4-FFF2-40B4-BE49-F238E27FC236}">
                <a16:creationId xmlns:a16="http://schemas.microsoft.com/office/drawing/2014/main" id="{539BC159-FEF3-4211-9C51-0E81EFD6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815012"/>
          </a:xfrm>
          <a:prstGeom prst="rect">
            <a:avLst/>
          </a:prstGeom>
        </p:spPr>
      </p:pic>
    </p:spTree>
    <p:extLst>
      <p:ext uri="{BB962C8B-B14F-4D97-AF65-F5344CB8AC3E}">
        <p14:creationId xmlns:p14="http://schemas.microsoft.com/office/powerpoint/2010/main" val="246185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16CF4-481F-4531-9AEE-AE2EBCC575BA}"/>
              </a:ext>
            </a:extLst>
          </p:cNvPr>
          <p:cNvSpPr/>
          <p:nvPr/>
        </p:nvSpPr>
        <p:spPr>
          <a:xfrm>
            <a:off x="542925" y="257175"/>
            <a:ext cx="109156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bien</a:t>
            </a:r>
          </a:p>
        </p:txBody>
      </p:sp>
      <p:pic>
        <p:nvPicPr>
          <p:cNvPr id="3" name="Image 2">
            <a:extLst>
              <a:ext uri="{FF2B5EF4-FFF2-40B4-BE49-F238E27FC236}">
                <a16:creationId xmlns:a16="http://schemas.microsoft.com/office/drawing/2014/main" id="{0FD48957-3A45-4AA3-9B7A-B283980ED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785813"/>
            <a:ext cx="10915650" cy="5815012"/>
          </a:xfrm>
          <a:prstGeom prst="rect">
            <a:avLst/>
          </a:prstGeom>
        </p:spPr>
      </p:pic>
    </p:spTree>
    <p:extLst>
      <p:ext uri="{BB962C8B-B14F-4D97-AF65-F5344CB8AC3E}">
        <p14:creationId xmlns:p14="http://schemas.microsoft.com/office/powerpoint/2010/main" val="3841570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394</Words>
  <Application>Microsoft Office PowerPoint</Application>
  <PresentationFormat>Grand écran</PresentationFormat>
  <Paragraphs>31</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Créer et utilisez une base de données immobilière avec SQL</vt:lpstr>
      <vt:lpstr>Besoin du 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Créer et utilisez une base de données immobilière avec SQL</dc:title>
  <dc:creator>HP</dc:creator>
  <cp:lastModifiedBy>HP</cp:lastModifiedBy>
  <cp:revision>36</cp:revision>
  <dcterms:created xsi:type="dcterms:W3CDTF">2023-01-06T08:58:08Z</dcterms:created>
  <dcterms:modified xsi:type="dcterms:W3CDTF">2023-01-19T09:37:50Z</dcterms:modified>
</cp:coreProperties>
</file>