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03" r:id="rId2"/>
    <p:sldId id="259" r:id="rId3"/>
    <p:sldId id="309" r:id="rId4"/>
    <p:sldId id="305" r:id="rId5"/>
    <p:sldId id="307" r:id="rId6"/>
    <p:sldId id="319" r:id="rId7"/>
    <p:sldId id="320" r:id="rId8"/>
    <p:sldId id="306" r:id="rId9"/>
    <p:sldId id="318" r:id="rId10"/>
    <p:sldId id="308" r:id="rId11"/>
    <p:sldId id="323" r:id="rId12"/>
    <p:sldId id="321" r:id="rId13"/>
    <p:sldId id="311" r:id="rId14"/>
    <p:sldId id="322" r:id="rId15"/>
    <p:sldId id="301"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2"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Style moyen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Style clair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6627A9-D223-4EA6-88AD-3EE3DB8C88FE}" type="datetimeFigureOut">
              <a:rPr lang="fr-FR" smtClean="0"/>
              <a:t>02/11/2023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7C9E82-FDF9-4947-893D-A4481271E787}" type="slidenum">
              <a:rPr lang="fr-FR" smtClean="0"/>
              <a:t>‹N°›</a:t>
            </a:fld>
            <a:endParaRPr lang="fr-FR"/>
          </a:p>
        </p:txBody>
      </p:sp>
    </p:spTree>
    <p:extLst>
      <p:ext uri="{BB962C8B-B14F-4D97-AF65-F5344CB8AC3E}">
        <p14:creationId xmlns:p14="http://schemas.microsoft.com/office/powerpoint/2010/main" val="1455857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27332A-BA66-4099-84A3-32D54ED0E6E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B51A4CA5-99FC-4CDC-BE2E-D6CAAB709E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41F87C9-6C93-42B8-AC4E-D0EE3B18A47A}"/>
              </a:ext>
            </a:extLst>
          </p:cNvPr>
          <p:cNvSpPr>
            <a:spLocks noGrp="1"/>
          </p:cNvSpPr>
          <p:nvPr>
            <p:ph type="dt" sz="half" idx="10"/>
          </p:nvPr>
        </p:nvSpPr>
        <p:spPr/>
        <p:txBody>
          <a:bodyPr/>
          <a:lstStyle/>
          <a:p>
            <a:fld id="{9F9473BC-9580-46B2-99E6-56081BD3847C}" type="datetime1">
              <a:rPr lang="fr-FR" smtClean="0"/>
              <a:t>02/11/2023</a:t>
            </a:fld>
            <a:endParaRPr lang="fr-FR"/>
          </a:p>
        </p:txBody>
      </p:sp>
      <p:sp>
        <p:nvSpPr>
          <p:cNvPr id="5" name="Espace réservé du pied de page 4">
            <a:extLst>
              <a:ext uri="{FF2B5EF4-FFF2-40B4-BE49-F238E27FC236}">
                <a16:creationId xmlns:a16="http://schemas.microsoft.com/office/drawing/2014/main" id="{18C9477B-8412-42DB-9782-4042F4125D9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14CF63D-71F0-44A7-B9D0-59FF1C69783B}"/>
              </a:ext>
            </a:extLst>
          </p:cNvPr>
          <p:cNvSpPr>
            <a:spLocks noGrp="1"/>
          </p:cNvSpPr>
          <p:nvPr>
            <p:ph type="sldNum" sz="quarter" idx="12"/>
          </p:nvPr>
        </p:nvSpPr>
        <p:spPr/>
        <p:txBody>
          <a:bodyPr/>
          <a:lstStyle/>
          <a:p>
            <a:fld id="{82953A8B-3E7D-48B9-9FBC-14205E113F86}" type="slidenum">
              <a:rPr lang="fr-FR" smtClean="0"/>
              <a:t>‹N°›</a:t>
            </a:fld>
            <a:endParaRPr lang="fr-FR"/>
          </a:p>
        </p:txBody>
      </p:sp>
    </p:spTree>
    <p:extLst>
      <p:ext uri="{BB962C8B-B14F-4D97-AF65-F5344CB8AC3E}">
        <p14:creationId xmlns:p14="http://schemas.microsoft.com/office/powerpoint/2010/main" val="1091423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4BC66E-7F0A-4686-B62A-BBA102641FE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8DF2444-99B3-415C-8F37-100C2B05E2F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ED23142-77D8-4E94-A41E-2F0B36A1FBFF}"/>
              </a:ext>
            </a:extLst>
          </p:cNvPr>
          <p:cNvSpPr>
            <a:spLocks noGrp="1"/>
          </p:cNvSpPr>
          <p:nvPr>
            <p:ph type="dt" sz="half" idx="10"/>
          </p:nvPr>
        </p:nvSpPr>
        <p:spPr/>
        <p:txBody>
          <a:bodyPr/>
          <a:lstStyle/>
          <a:p>
            <a:fld id="{C9518C1A-0B53-4E3A-8DB5-67E90BC4690E}" type="datetime1">
              <a:rPr lang="fr-FR" smtClean="0"/>
              <a:t>02/11/2023</a:t>
            </a:fld>
            <a:endParaRPr lang="fr-FR"/>
          </a:p>
        </p:txBody>
      </p:sp>
      <p:sp>
        <p:nvSpPr>
          <p:cNvPr id="5" name="Espace réservé du pied de page 4">
            <a:extLst>
              <a:ext uri="{FF2B5EF4-FFF2-40B4-BE49-F238E27FC236}">
                <a16:creationId xmlns:a16="http://schemas.microsoft.com/office/drawing/2014/main" id="{8A29D6D1-570C-4979-BCA6-0E246B8F701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A922BE0-AC1A-42C0-8609-21916C3259A0}"/>
              </a:ext>
            </a:extLst>
          </p:cNvPr>
          <p:cNvSpPr>
            <a:spLocks noGrp="1"/>
          </p:cNvSpPr>
          <p:nvPr>
            <p:ph type="sldNum" sz="quarter" idx="12"/>
          </p:nvPr>
        </p:nvSpPr>
        <p:spPr/>
        <p:txBody>
          <a:bodyPr/>
          <a:lstStyle/>
          <a:p>
            <a:fld id="{82953A8B-3E7D-48B9-9FBC-14205E113F86}" type="slidenum">
              <a:rPr lang="fr-FR" smtClean="0"/>
              <a:t>‹N°›</a:t>
            </a:fld>
            <a:endParaRPr lang="fr-FR"/>
          </a:p>
        </p:txBody>
      </p:sp>
    </p:spTree>
    <p:extLst>
      <p:ext uri="{BB962C8B-B14F-4D97-AF65-F5344CB8AC3E}">
        <p14:creationId xmlns:p14="http://schemas.microsoft.com/office/powerpoint/2010/main" val="1339989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E6CC2FC-7406-4725-A5A4-415A1EBE60D1}"/>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1C0A754-7358-4B6B-8608-518584C48F7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8A7323E-6192-489F-8B8B-692413A27C95}"/>
              </a:ext>
            </a:extLst>
          </p:cNvPr>
          <p:cNvSpPr>
            <a:spLocks noGrp="1"/>
          </p:cNvSpPr>
          <p:nvPr>
            <p:ph type="dt" sz="half" idx="10"/>
          </p:nvPr>
        </p:nvSpPr>
        <p:spPr/>
        <p:txBody>
          <a:bodyPr/>
          <a:lstStyle/>
          <a:p>
            <a:fld id="{C7CB09E2-959A-40DE-ACCF-821288DD2B14}" type="datetime1">
              <a:rPr lang="fr-FR" smtClean="0"/>
              <a:t>02/11/2023</a:t>
            </a:fld>
            <a:endParaRPr lang="fr-FR"/>
          </a:p>
        </p:txBody>
      </p:sp>
      <p:sp>
        <p:nvSpPr>
          <p:cNvPr id="5" name="Espace réservé du pied de page 4">
            <a:extLst>
              <a:ext uri="{FF2B5EF4-FFF2-40B4-BE49-F238E27FC236}">
                <a16:creationId xmlns:a16="http://schemas.microsoft.com/office/drawing/2014/main" id="{83AE04EB-DE10-44C9-9A90-A7DF0538F4D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0BB345E-BA62-42DB-9154-68BDC1808BFB}"/>
              </a:ext>
            </a:extLst>
          </p:cNvPr>
          <p:cNvSpPr>
            <a:spLocks noGrp="1"/>
          </p:cNvSpPr>
          <p:nvPr>
            <p:ph type="sldNum" sz="quarter" idx="12"/>
          </p:nvPr>
        </p:nvSpPr>
        <p:spPr/>
        <p:txBody>
          <a:bodyPr/>
          <a:lstStyle/>
          <a:p>
            <a:fld id="{82953A8B-3E7D-48B9-9FBC-14205E113F86}" type="slidenum">
              <a:rPr lang="fr-FR" smtClean="0"/>
              <a:t>‹N°›</a:t>
            </a:fld>
            <a:endParaRPr lang="fr-FR"/>
          </a:p>
        </p:txBody>
      </p:sp>
    </p:spTree>
    <p:extLst>
      <p:ext uri="{BB962C8B-B14F-4D97-AF65-F5344CB8AC3E}">
        <p14:creationId xmlns:p14="http://schemas.microsoft.com/office/powerpoint/2010/main" val="77074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3208DA-6242-44F5-9213-7AECF427E8E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0259DE8-C329-45FE-8180-92BFC420226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DCB1740-57C7-47F9-A770-1439E17F5C0C}"/>
              </a:ext>
            </a:extLst>
          </p:cNvPr>
          <p:cNvSpPr>
            <a:spLocks noGrp="1"/>
          </p:cNvSpPr>
          <p:nvPr>
            <p:ph type="dt" sz="half" idx="10"/>
          </p:nvPr>
        </p:nvSpPr>
        <p:spPr/>
        <p:txBody>
          <a:bodyPr/>
          <a:lstStyle/>
          <a:p>
            <a:fld id="{CA887EA4-8147-4671-B551-F85B76C9DEA8}" type="datetime1">
              <a:rPr lang="fr-FR" smtClean="0"/>
              <a:t>02/11/2023</a:t>
            </a:fld>
            <a:endParaRPr lang="fr-FR"/>
          </a:p>
        </p:txBody>
      </p:sp>
      <p:sp>
        <p:nvSpPr>
          <p:cNvPr id="5" name="Espace réservé du pied de page 4">
            <a:extLst>
              <a:ext uri="{FF2B5EF4-FFF2-40B4-BE49-F238E27FC236}">
                <a16:creationId xmlns:a16="http://schemas.microsoft.com/office/drawing/2014/main" id="{270FAD00-4B8D-415D-9692-C0D51FF43A9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237F2DA-3EF4-4051-83AE-0563A3CE8D79}"/>
              </a:ext>
            </a:extLst>
          </p:cNvPr>
          <p:cNvSpPr>
            <a:spLocks noGrp="1"/>
          </p:cNvSpPr>
          <p:nvPr>
            <p:ph type="sldNum" sz="quarter" idx="12"/>
          </p:nvPr>
        </p:nvSpPr>
        <p:spPr/>
        <p:txBody>
          <a:bodyPr/>
          <a:lstStyle/>
          <a:p>
            <a:fld id="{82953A8B-3E7D-48B9-9FBC-14205E113F86}" type="slidenum">
              <a:rPr lang="fr-FR" smtClean="0"/>
              <a:t>‹N°›</a:t>
            </a:fld>
            <a:endParaRPr lang="fr-FR"/>
          </a:p>
        </p:txBody>
      </p:sp>
    </p:spTree>
    <p:extLst>
      <p:ext uri="{BB962C8B-B14F-4D97-AF65-F5344CB8AC3E}">
        <p14:creationId xmlns:p14="http://schemas.microsoft.com/office/powerpoint/2010/main" val="1530570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56303E-736C-49CE-BE02-A0D171811C6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7C20B63-D829-426E-B453-E80DDD6D81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37B52E1-630D-4266-AC71-C4931DBE1FC1}"/>
              </a:ext>
            </a:extLst>
          </p:cNvPr>
          <p:cNvSpPr>
            <a:spLocks noGrp="1"/>
          </p:cNvSpPr>
          <p:nvPr>
            <p:ph type="dt" sz="half" idx="10"/>
          </p:nvPr>
        </p:nvSpPr>
        <p:spPr/>
        <p:txBody>
          <a:bodyPr/>
          <a:lstStyle/>
          <a:p>
            <a:fld id="{5541E346-442C-450F-8887-135C0A1DAB9F}" type="datetime1">
              <a:rPr lang="fr-FR" smtClean="0"/>
              <a:t>02/11/2023</a:t>
            </a:fld>
            <a:endParaRPr lang="fr-FR"/>
          </a:p>
        </p:txBody>
      </p:sp>
      <p:sp>
        <p:nvSpPr>
          <p:cNvPr id="5" name="Espace réservé du pied de page 4">
            <a:extLst>
              <a:ext uri="{FF2B5EF4-FFF2-40B4-BE49-F238E27FC236}">
                <a16:creationId xmlns:a16="http://schemas.microsoft.com/office/drawing/2014/main" id="{BC127CDE-7C30-43AE-968A-19E2DBA7CB5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DD78BAB-3E17-43E1-87FA-37F8261077E2}"/>
              </a:ext>
            </a:extLst>
          </p:cNvPr>
          <p:cNvSpPr>
            <a:spLocks noGrp="1"/>
          </p:cNvSpPr>
          <p:nvPr>
            <p:ph type="sldNum" sz="quarter" idx="12"/>
          </p:nvPr>
        </p:nvSpPr>
        <p:spPr/>
        <p:txBody>
          <a:bodyPr/>
          <a:lstStyle/>
          <a:p>
            <a:fld id="{82953A8B-3E7D-48B9-9FBC-14205E113F86}" type="slidenum">
              <a:rPr lang="fr-FR" smtClean="0"/>
              <a:t>‹N°›</a:t>
            </a:fld>
            <a:endParaRPr lang="fr-FR"/>
          </a:p>
        </p:txBody>
      </p:sp>
    </p:spTree>
    <p:extLst>
      <p:ext uri="{BB962C8B-B14F-4D97-AF65-F5344CB8AC3E}">
        <p14:creationId xmlns:p14="http://schemas.microsoft.com/office/powerpoint/2010/main" val="245749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98A57B-73E0-4401-A0B3-6EBA4D04170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FF6D75D-4FF2-49EC-A55D-7BAC66B0F6D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EDD9029-B31D-4F15-A58C-62EC1EBF342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105259B-6C70-4341-BCFF-B7096242DB8C}"/>
              </a:ext>
            </a:extLst>
          </p:cNvPr>
          <p:cNvSpPr>
            <a:spLocks noGrp="1"/>
          </p:cNvSpPr>
          <p:nvPr>
            <p:ph type="dt" sz="half" idx="10"/>
          </p:nvPr>
        </p:nvSpPr>
        <p:spPr/>
        <p:txBody>
          <a:bodyPr/>
          <a:lstStyle/>
          <a:p>
            <a:fld id="{DE6C39F8-8655-4D4C-8996-8EBC319F8625}" type="datetime1">
              <a:rPr lang="fr-FR" smtClean="0"/>
              <a:t>02/11/2023</a:t>
            </a:fld>
            <a:endParaRPr lang="fr-FR"/>
          </a:p>
        </p:txBody>
      </p:sp>
      <p:sp>
        <p:nvSpPr>
          <p:cNvPr id="6" name="Espace réservé du pied de page 5">
            <a:extLst>
              <a:ext uri="{FF2B5EF4-FFF2-40B4-BE49-F238E27FC236}">
                <a16:creationId xmlns:a16="http://schemas.microsoft.com/office/drawing/2014/main" id="{1D5ED611-ADA7-4971-B778-A66BDD8CBEB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B4BC512-E9B2-4885-9440-5E1622C38F2A}"/>
              </a:ext>
            </a:extLst>
          </p:cNvPr>
          <p:cNvSpPr>
            <a:spLocks noGrp="1"/>
          </p:cNvSpPr>
          <p:nvPr>
            <p:ph type="sldNum" sz="quarter" idx="12"/>
          </p:nvPr>
        </p:nvSpPr>
        <p:spPr/>
        <p:txBody>
          <a:bodyPr/>
          <a:lstStyle/>
          <a:p>
            <a:fld id="{82953A8B-3E7D-48B9-9FBC-14205E113F86}" type="slidenum">
              <a:rPr lang="fr-FR" smtClean="0"/>
              <a:t>‹N°›</a:t>
            </a:fld>
            <a:endParaRPr lang="fr-FR"/>
          </a:p>
        </p:txBody>
      </p:sp>
    </p:spTree>
    <p:extLst>
      <p:ext uri="{BB962C8B-B14F-4D97-AF65-F5344CB8AC3E}">
        <p14:creationId xmlns:p14="http://schemas.microsoft.com/office/powerpoint/2010/main" val="1155290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9A74FF-79F6-4FE9-827E-756DF1BDB83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47302AB-58B9-4598-AD8F-2FA95FEE0C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A3C66F1-1392-40B7-A44C-52B5CD0AB7F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6807527-FDD6-44C9-8981-0000A75110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F483935-A250-4741-81DB-D191390715DD}"/>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504A01A-AB4E-49CE-8A3D-DC587DD10408}"/>
              </a:ext>
            </a:extLst>
          </p:cNvPr>
          <p:cNvSpPr>
            <a:spLocks noGrp="1"/>
          </p:cNvSpPr>
          <p:nvPr>
            <p:ph type="dt" sz="half" idx="10"/>
          </p:nvPr>
        </p:nvSpPr>
        <p:spPr/>
        <p:txBody>
          <a:bodyPr/>
          <a:lstStyle/>
          <a:p>
            <a:fld id="{8716C015-CD16-4FFC-85DE-F17D9A551196}" type="datetime1">
              <a:rPr lang="fr-FR" smtClean="0"/>
              <a:t>02/11/2023</a:t>
            </a:fld>
            <a:endParaRPr lang="fr-FR"/>
          </a:p>
        </p:txBody>
      </p:sp>
      <p:sp>
        <p:nvSpPr>
          <p:cNvPr id="8" name="Espace réservé du pied de page 7">
            <a:extLst>
              <a:ext uri="{FF2B5EF4-FFF2-40B4-BE49-F238E27FC236}">
                <a16:creationId xmlns:a16="http://schemas.microsoft.com/office/drawing/2014/main" id="{76CE5BE5-09E7-44EE-9937-1E6E6ECC4089}"/>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BCC2F59E-BB94-4E81-B548-23791E948F4C}"/>
              </a:ext>
            </a:extLst>
          </p:cNvPr>
          <p:cNvSpPr>
            <a:spLocks noGrp="1"/>
          </p:cNvSpPr>
          <p:nvPr>
            <p:ph type="sldNum" sz="quarter" idx="12"/>
          </p:nvPr>
        </p:nvSpPr>
        <p:spPr/>
        <p:txBody>
          <a:bodyPr/>
          <a:lstStyle/>
          <a:p>
            <a:fld id="{82953A8B-3E7D-48B9-9FBC-14205E113F86}" type="slidenum">
              <a:rPr lang="fr-FR" smtClean="0"/>
              <a:t>‹N°›</a:t>
            </a:fld>
            <a:endParaRPr lang="fr-FR"/>
          </a:p>
        </p:txBody>
      </p:sp>
    </p:spTree>
    <p:extLst>
      <p:ext uri="{BB962C8B-B14F-4D97-AF65-F5344CB8AC3E}">
        <p14:creationId xmlns:p14="http://schemas.microsoft.com/office/powerpoint/2010/main" val="1625556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DD51D1-229F-4338-B504-53DCBB03E5B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18F410C-E60C-460D-ADB8-5CCD07A820A1}"/>
              </a:ext>
            </a:extLst>
          </p:cNvPr>
          <p:cNvSpPr>
            <a:spLocks noGrp="1"/>
          </p:cNvSpPr>
          <p:nvPr>
            <p:ph type="dt" sz="half" idx="10"/>
          </p:nvPr>
        </p:nvSpPr>
        <p:spPr/>
        <p:txBody>
          <a:bodyPr/>
          <a:lstStyle/>
          <a:p>
            <a:fld id="{B0B1A794-BAE1-4F73-B22E-1FAC22DDE126}" type="datetime1">
              <a:rPr lang="fr-FR" smtClean="0"/>
              <a:t>02/11/2023</a:t>
            </a:fld>
            <a:endParaRPr lang="fr-FR"/>
          </a:p>
        </p:txBody>
      </p:sp>
      <p:sp>
        <p:nvSpPr>
          <p:cNvPr id="4" name="Espace réservé du pied de page 3">
            <a:extLst>
              <a:ext uri="{FF2B5EF4-FFF2-40B4-BE49-F238E27FC236}">
                <a16:creationId xmlns:a16="http://schemas.microsoft.com/office/drawing/2014/main" id="{E78C54A4-6C06-4535-A7B5-81955F845A3B}"/>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F7D2FD4-7243-4A18-A6A5-B8C4422C88A0}"/>
              </a:ext>
            </a:extLst>
          </p:cNvPr>
          <p:cNvSpPr>
            <a:spLocks noGrp="1"/>
          </p:cNvSpPr>
          <p:nvPr>
            <p:ph type="sldNum" sz="quarter" idx="12"/>
          </p:nvPr>
        </p:nvSpPr>
        <p:spPr/>
        <p:txBody>
          <a:bodyPr/>
          <a:lstStyle/>
          <a:p>
            <a:fld id="{82953A8B-3E7D-48B9-9FBC-14205E113F86}" type="slidenum">
              <a:rPr lang="fr-FR" smtClean="0"/>
              <a:t>‹N°›</a:t>
            </a:fld>
            <a:endParaRPr lang="fr-FR"/>
          </a:p>
        </p:txBody>
      </p:sp>
    </p:spTree>
    <p:extLst>
      <p:ext uri="{BB962C8B-B14F-4D97-AF65-F5344CB8AC3E}">
        <p14:creationId xmlns:p14="http://schemas.microsoft.com/office/powerpoint/2010/main" val="68065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9CA6B17-2FA7-4688-97AC-AAF97B99811D}"/>
              </a:ext>
            </a:extLst>
          </p:cNvPr>
          <p:cNvSpPr>
            <a:spLocks noGrp="1"/>
          </p:cNvSpPr>
          <p:nvPr>
            <p:ph type="dt" sz="half" idx="10"/>
          </p:nvPr>
        </p:nvSpPr>
        <p:spPr/>
        <p:txBody>
          <a:bodyPr/>
          <a:lstStyle/>
          <a:p>
            <a:fld id="{ED617D15-36EB-4AC9-89FA-BC13C9A8B844}" type="datetime1">
              <a:rPr lang="fr-FR" smtClean="0"/>
              <a:t>02/11/2023</a:t>
            </a:fld>
            <a:endParaRPr lang="fr-FR"/>
          </a:p>
        </p:txBody>
      </p:sp>
      <p:sp>
        <p:nvSpPr>
          <p:cNvPr id="3" name="Espace réservé du pied de page 2">
            <a:extLst>
              <a:ext uri="{FF2B5EF4-FFF2-40B4-BE49-F238E27FC236}">
                <a16:creationId xmlns:a16="http://schemas.microsoft.com/office/drawing/2014/main" id="{647F2CCB-383E-4317-A9B9-941C460868C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BEA56DC0-847C-4F07-BDBC-093ECA58B7D6}"/>
              </a:ext>
            </a:extLst>
          </p:cNvPr>
          <p:cNvSpPr>
            <a:spLocks noGrp="1"/>
          </p:cNvSpPr>
          <p:nvPr>
            <p:ph type="sldNum" sz="quarter" idx="12"/>
          </p:nvPr>
        </p:nvSpPr>
        <p:spPr/>
        <p:txBody>
          <a:bodyPr/>
          <a:lstStyle/>
          <a:p>
            <a:fld id="{82953A8B-3E7D-48B9-9FBC-14205E113F86}" type="slidenum">
              <a:rPr lang="fr-FR" smtClean="0"/>
              <a:t>‹N°›</a:t>
            </a:fld>
            <a:endParaRPr lang="fr-FR"/>
          </a:p>
        </p:txBody>
      </p:sp>
    </p:spTree>
    <p:extLst>
      <p:ext uri="{BB962C8B-B14F-4D97-AF65-F5344CB8AC3E}">
        <p14:creationId xmlns:p14="http://schemas.microsoft.com/office/powerpoint/2010/main" val="413052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A8AB05-3066-4923-A84F-2799D47D26B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AFEB20C-2622-43B9-B61E-83D09A9929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9F727D9-D290-4244-AEAF-C6B8ECED2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EA88520-94F3-4D65-AA32-46EE8B0F9C35}"/>
              </a:ext>
            </a:extLst>
          </p:cNvPr>
          <p:cNvSpPr>
            <a:spLocks noGrp="1"/>
          </p:cNvSpPr>
          <p:nvPr>
            <p:ph type="dt" sz="half" idx="10"/>
          </p:nvPr>
        </p:nvSpPr>
        <p:spPr/>
        <p:txBody>
          <a:bodyPr/>
          <a:lstStyle/>
          <a:p>
            <a:fld id="{BC077555-5E09-4F5B-8F2F-E195A363AA15}" type="datetime1">
              <a:rPr lang="fr-FR" smtClean="0"/>
              <a:t>02/11/2023</a:t>
            </a:fld>
            <a:endParaRPr lang="fr-FR"/>
          </a:p>
        </p:txBody>
      </p:sp>
      <p:sp>
        <p:nvSpPr>
          <p:cNvPr id="6" name="Espace réservé du pied de page 5">
            <a:extLst>
              <a:ext uri="{FF2B5EF4-FFF2-40B4-BE49-F238E27FC236}">
                <a16:creationId xmlns:a16="http://schemas.microsoft.com/office/drawing/2014/main" id="{0D3040E5-8980-4636-AC77-BCA78CBD46F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D43EEB7-B7BA-4FB9-8F02-8492997BD9E3}"/>
              </a:ext>
            </a:extLst>
          </p:cNvPr>
          <p:cNvSpPr>
            <a:spLocks noGrp="1"/>
          </p:cNvSpPr>
          <p:nvPr>
            <p:ph type="sldNum" sz="quarter" idx="12"/>
          </p:nvPr>
        </p:nvSpPr>
        <p:spPr/>
        <p:txBody>
          <a:bodyPr/>
          <a:lstStyle/>
          <a:p>
            <a:fld id="{82953A8B-3E7D-48B9-9FBC-14205E113F86}" type="slidenum">
              <a:rPr lang="fr-FR" smtClean="0"/>
              <a:t>‹N°›</a:t>
            </a:fld>
            <a:endParaRPr lang="fr-FR"/>
          </a:p>
        </p:txBody>
      </p:sp>
    </p:spTree>
    <p:extLst>
      <p:ext uri="{BB962C8B-B14F-4D97-AF65-F5344CB8AC3E}">
        <p14:creationId xmlns:p14="http://schemas.microsoft.com/office/powerpoint/2010/main" val="3961951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827EDD-37EB-43A5-843C-CF8B72917EC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C162185-CBBC-4563-9DAA-67D1A79EDD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6C7B93D-9A2E-412E-999D-322483B69C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A229F27-1E24-4F78-8D44-331A0E1D6169}"/>
              </a:ext>
            </a:extLst>
          </p:cNvPr>
          <p:cNvSpPr>
            <a:spLocks noGrp="1"/>
          </p:cNvSpPr>
          <p:nvPr>
            <p:ph type="dt" sz="half" idx="10"/>
          </p:nvPr>
        </p:nvSpPr>
        <p:spPr/>
        <p:txBody>
          <a:bodyPr/>
          <a:lstStyle/>
          <a:p>
            <a:fld id="{637917D6-A53D-416E-B224-F53D3A5D6D36}" type="datetime1">
              <a:rPr lang="fr-FR" smtClean="0"/>
              <a:t>02/11/2023</a:t>
            </a:fld>
            <a:endParaRPr lang="fr-FR"/>
          </a:p>
        </p:txBody>
      </p:sp>
      <p:sp>
        <p:nvSpPr>
          <p:cNvPr id="6" name="Espace réservé du pied de page 5">
            <a:extLst>
              <a:ext uri="{FF2B5EF4-FFF2-40B4-BE49-F238E27FC236}">
                <a16:creationId xmlns:a16="http://schemas.microsoft.com/office/drawing/2014/main" id="{008433D9-D227-4B00-9C06-6408EDBF8F2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81084AB-F7BC-400E-B40A-8CD5A1CDA5CC}"/>
              </a:ext>
            </a:extLst>
          </p:cNvPr>
          <p:cNvSpPr>
            <a:spLocks noGrp="1"/>
          </p:cNvSpPr>
          <p:nvPr>
            <p:ph type="sldNum" sz="quarter" idx="12"/>
          </p:nvPr>
        </p:nvSpPr>
        <p:spPr/>
        <p:txBody>
          <a:bodyPr/>
          <a:lstStyle/>
          <a:p>
            <a:fld id="{82953A8B-3E7D-48B9-9FBC-14205E113F86}" type="slidenum">
              <a:rPr lang="fr-FR" smtClean="0"/>
              <a:t>‹N°›</a:t>
            </a:fld>
            <a:endParaRPr lang="fr-FR"/>
          </a:p>
        </p:txBody>
      </p:sp>
    </p:spTree>
    <p:extLst>
      <p:ext uri="{BB962C8B-B14F-4D97-AF65-F5344CB8AC3E}">
        <p14:creationId xmlns:p14="http://schemas.microsoft.com/office/powerpoint/2010/main" val="3517231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8C671BA-3357-4161-8675-0AB0ED5A9B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6314FD6-2679-496E-AF93-8B3E04E85B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FF8958C-6C37-4018-B6E2-1CED4BABEA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B20B06-F0C2-4BDF-9F3B-54B0A9C9FEC4}" type="datetime1">
              <a:rPr lang="fr-FR" smtClean="0"/>
              <a:t>02/11/2023</a:t>
            </a:fld>
            <a:endParaRPr lang="fr-FR"/>
          </a:p>
        </p:txBody>
      </p:sp>
      <p:sp>
        <p:nvSpPr>
          <p:cNvPr id="5" name="Espace réservé du pied de page 4">
            <a:extLst>
              <a:ext uri="{FF2B5EF4-FFF2-40B4-BE49-F238E27FC236}">
                <a16:creationId xmlns:a16="http://schemas.microsoft.com/office/drawing/2014/main" id="{2582A883-AD16-4310-BC7A-097ED8312E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5EBC011-D0E6-496D-BBA9-AE0C63D78C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953A8B-3E7D-48B9-9FBC-14205E113F86}" type="slidenum">
              <a:rPr lang="fr-FR" smtClean="0"/>
              <a:t>‹N°›</a:t>
            </a:fld>
            <a:endParaRPr lang="fr-FR"/>
          </a:p>
        </p:txBody>
      </p:sp>
    </p:spTree>
    <p:extLst>
      <p:ext uri="{BB962C8B-B14F-4D97-AF65-F5344CB8AC3E}">
        <p14:creationId xmlns:p14="http://schemas.microsoft.com/office/powerpoint/2010/main" val="1348020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ublicdomainpictures.net/fr/view-image.php?image=150656&amp;picture=billets-de-banque-euros"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8569DB-6CBE-498B-8FE9-2DBB4EAAD8AD}"/>
              </a:ext>
            </a:extLst>
          </p:cNvPr>
          <p:cNvSpPr>
            <a:spLocks noGrp="1"/>
          </p:cNvSpPr>
          <p:nvPr>
            <p:ph type="ctrTitle"/>
          </p:nvPr>
        </p:nvSpPr>
        <p:spPr>
          <a:xfrm>
            <a:off x="1643063" y="5010439"/>
            <a:ext cx="9615487" cy="671513"/>
          </a:xfrm>
        </p:spPr>
        <p:txBody>
          <a:bodyPr>
            <a:normAutofit/>
          </a:bodyPr>
          <a:lstStyle/>
          <a:p>
            <a:pPr algn="l"/>
            <a:r>
              <a:rPr lang="fr-FR" sz="4000" b="1" dirty="0">
                <a:solidFill>
                  <a:srgbClr val="271A38"/>
                </a:solidFill>
                <a:latin typeface="Inter"/>
              </a:rPr>
              <a:t>Détectez des faux billets avec  Python</a:t>
            </a:r>
          </a:p>
        </p:txBody>
      </p:sp>
      <p:sp>
        <p:nvSpPr>
          <p:cNvPr id="3" name="Sous-titre 2">
            <a:extLst>
              <a:ext uri="{FF2B5EF4-FFF2-40B4-BE49-F238E27FC236}">
                <a16:creationId xmlns:a16="http://schemas.microsoft.com/office/drawing/2014/main" id="{5EA16AE1-2125-4A9F-910D-C4D43F325DA0}"/>
              </a:ext>
            </a:extLst>
          </p:cNvPr>
          <p:cNvSpPr>
            <a:spLocks noGrp="1"/>
          </p:cNvSpPr>
          <p:nvPr>
            <p:ph type="subTitle" idx="1"/>
          </p:nvPr>
        </p:nvSpPr>
        <p:spPr>
          <a:xfrm>
            <a:off x="4518422" y="5862323"/>
            <a:ext cx="2445544" cy="534025"/>
          </a:xfrm>
        </p:spPr>
        <p:txBody>
          <a:bodyPr>
            <a:normAutofit/>
          </a:bodyPr>
          <a:lstStyle/>
          <a:p>
            <a:pPr algn="l"/>
            <a:r>
              <a:rPr lang="fr-FR" b="1" dirty="0">
                <a:solidFill>
                  <a:schemeClr val="accent1">
                    <a:lumMod val="60000"/>
                    <a:lumOff val="40000"/>
                  </a:schemeClr>
                </a:solidFill>
              </a:rPr>
              <a:t>Saliou Ndiaye</a:t>
            </a:r>
          </a:p>
        </p:txBody>
      </p:sp>
      <p:sp>
        <p:nvSpPr>
          <p:cNvPr id="4" name="Rectangle 3">
            <a:extLst>
              <a:ext uri="{FF2B5EF4-FFF2-40B4-BE49-F238E27FC236}">
                <a16:creationId xmlns:a16="http://schemas.microsoft.com/office/drawing/2014/main" id="{11A4A6E0-0A2D-4A38-B659-F2A9AC36D547}"/>
              </a:ext>
            </a:extLst>
          </p:cNvPr>
          <p:cNvSpPr/>
          <p:nvPr/>
        </p:nvSpPr>
        <p:spPr>
          <a:xfrm>
            <a:off x="10067926" y="6129335"/>
            <a:ext cx="1888331" cy="4098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4472C4">
                    <a:lumMod val="20000"/>
                    <a:lumOff val="80000"/>
                  </a:srgbClr>
                </a:solidFill>
                <a:latin typeface="Calibri" panose="020F0502020204030204"/>
              </a:rPr>
              <a:t>Septembre</a:t>
            </a:r>
            <a:r>
              <a:rPr kumimoji="0" lang="fr-FR" sz="1800" b="0" i="0" u="none" strike="noStrike" kern="1200" cap="none" spc="0" normalizeH="0" baseline="0" noProof="0" dirty="0">
                <a:ln>
                  <a:noFill/>
                </a:ln>
                <a:solidFill>
                  <a:srgbClr val="4472C4">
                    <a:lumMod val="20000"/>
                    <a:lumOff val="80000"/>
                  </a:srgbClr>
                </a:solidFill>
                <a:effectLst/>
                <a:uLnTx/>
                <a:uFillTx/>
                <a:latin typeface="Calibri" panose="020F0502020204030204"/>
                <a:ea typeface="+mn-ea"/>
                <a:cs typeface="+mn-cs"/>
              </a:rPr>
              <a:t> 2023</a:t>
            </a:r>
          </a:p>
        </p:txBody>
      </p:sp>
      <p:sp>
        <p:nvSpPr>
          <p:cNvPr id="8" name="Espace réservé du numéro de diapositive 7">
            <a:extLst>
              <a:ext uri="{FF2B5EF4-FFF2-40B4-BE49-F238E27FC236}">
                <a16:creationId xmlns:a16="http://schemas.microsoft.com/office/drawing/2014/main" id="{BAEEAB2D-CEF7-4643-8997-47CDF631A205}"/>
              </a:ext>
            </a:extLst>
          </p:cNvPr>
          <p:cNvSpPr>
            <a:spLocks noGrp="1"/>
          </p:cNvSpPr>
          <p:nvPr>
            <p:ph type="sldNum" sz="quarter" idx="12"/>
          </p:nvPr>
        </p:nvSpPr>
        <p:spPr>
          <a:xfrm>
            <a:off x="11539538" y="6599088"/>
            <a:ext cx="652462" cy="256384"/>
          </a:xfrm>
        </p:spPr>
        <p:txBody>
          <a:bodyPr/>
          <a:lstStyle/>
          <a:p>
            <a:fld id="{82953A8B-3E7D-48B9-9FBC-14205E113F86}" type="slidenum">
              <a:rPr lang="fr-FR" sz="2000" smtClean="0"/>
              <a:t>1</a:t>
            </a:fld>
            <a:endParaRPr lang="fr-FR" sz="2000" dirty="0"/>
          </a:p>
        </p:txBody>
      </p:sp>
      <p:pic>
        <p:nvPicPr>
          <p:cNvPr id="6" name="Image 5">
            <a:extLst>
              <a:ext uri="{FF2B5EF4-FFF2-40B4-BE49-F238E27FC236}">
                <a16:creationId xmlns:a16="http://schemas.microsoft.com/office/drawing/2014/main" id="{51382582-15D3-49FC-B301-7F1854C4419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 y="0"/>
            <a:ext cx="12192000" cy="4830069"/>
          </a:xfrm>
          <a:prstGeom prst="rect">
            <a:avLst/>
          </a:prstGeom>
        </p:spPr>
      </p:pic>
    </p:spTree>
    <p:extLst>
      <p:ext uri="{BB962C8B-B14F-4D97-AF65-F5344CB8AC3E}">
        <p14:creationId xmlns:p14="http://schemas.microsoft.com/office/powerpoint/2010/main" val="3907570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183739EA-7F95-44CE-861C-C0DB36960F1E}"/>
              </a:ext>
            </a:extLst>
          </p:cNvPr>
          <p:cNvSpPr txBox="1"/>
          <p:nvPr/>
        </p:nvSpPr>
        <p:spPr>
          <a:xfrm>
            <a:off x="128588" y="187718"/>
            <a:ext cx="11515725" cy="369332"/>
          </a:xfrm>
          <a:prstGeom prst="rect">
            <a:avLst/>
          </a:prstGeom>
          <a:solidFill>
            <a:schemeClr val="accent1"/>
          </a:solidFill>
        </p:spPr>
        <p:txBody>
          <a:bodyPr wrap="square" rtlCol="0">
            <a:spAutoFit/>
          </a:bodyPr>
          <a:lstStyle/>
          <a:p>
            <a:pPr algn="ctr"/>
            <a:r>
              <a:rPr lang="fr-FR" dirty="0">
                <a:solidFill>
                  <a:schemeClr val="bg1"/>
                </a:solidFill>
              </a:rPr>
              <a:t>4. REGRESSION LOGISTIQUE</a:t>
            </a:r>
          </a:p>
        </p:txBody>
      </p:sp>
      <p:sp>
        <p:nvSpPr>
          <p:cNvPr id="5" name="Espace réservé du numéro de diapositive 4">
            <a:extLst>
              <a:ext uri="{FF2B5EF4-FFF2-40B4-BE49-F238E27FC236}">
                <a16:creationId xmlns:a16="http://schemas.microsoft.com/office/drawing/2014/main" id="{BE342B1D-B6DE-4030-B12D-CBA766C200D0}"/>
              </a:ext>
            </a:extLst>
          </p:cNvPr>
          <p:cNvSpPr>
            <a:spLocks noGrp="1"/>
          </p:cNvSpPr>
          <p:nvPr>
            <p:ph type="sldNum" sz="quarter" idx="12"/>
          </p:nvPr>
        </p:nvSpPr>
        <p:spPr/>
        <p:txBody>
          <a:bodyPr/>
          <a:lstStyle/>
          <a:p>
            <a:fld id="{82953A8B-3E7D-48B9-9FBC-14205E113F86}" type="slidenum">
              <a:rPr lang="fr-FR" smtClean="0"/>
              <a:t>10</a:t>
            </a:fld>
            <a:endParaRPr lang="fr-FR" dirty="0"/>
          </a:p>
        </p:txBody>
      </p:sp>
      <p:sp>
        <p:nvSpPr>
          <p:cNvPr id="7" name="ZoneTexte 6">
            <a:extLst>
              <a:ext uri="{FF2B5EF4-FFF2-40B4-BE49-F238E27FC236}">
                <a16:creationId xmlns:a16="http://schemas.microsoft.com/office/drawing/2014/main" id="{B3234299-81D9-4D56-A163-C456B22D84E2}"/>
              </a:ext>
            </a:extLst>
          </p:cNvPr>
          <p:cNvSpPr txBox="1"/>
          <p:nvPr/>
        </p:nvSpPr>
        <p:spPr>
          <a:xfrm>
            <a:off x="-9795" y="691423"/>
            <a:ext cx="3638946" cy="369332"/>
          </a:xfrm>
          <a:prstGeom prst="rect">
            <a:avLst/>
          </a:prstGeom>
          <a:noFill/>
        </p:spPr>
        <p:txBody>
          <a:bodyPr wrap="square" rtlCol="0">
            <a:spAutoFit/>
          </a:bodyPr>
          <a:lstStyle/>
          <a:p>
            <a:pPr marL="285750" indent="-285750">
              <a:buFont typeface="Wingdings" panose="05000000000000000000" pitchFamily="2" charset="2"/>
              <a:buChar char="q"/>
            </a:pPr>
            <a:r>
              <a:rPr lang="fr-FR" b="1" dirty="0"/>
              <a:t>Modélisation</a:t>
            </a:r>
          </a:p>
        </p:txBody>
      </p:sp>
      <p:sp>
        <p:nvSpPr>
          <p:cNvPr id="19" name="ZoneTexte 18">
            <a:extLst>
              <a:ext uri="{FF2B5EF4-FFF2-40B4-BE49-F238E27FC236}">
                <a16:creationId xmlns:a16="http://schemas.microsoft.com/office/drawing/2014/main" id="{163D9637-5DD2-48FD-B7F1-8451A323DED4}"/>
              </a:ext>
            </a:extLst>
          </p:cNvPr>
          <p:cNvSpPr txBox="1"/>
          <p:nvPr/>
        </p:nvSpPr>
        <p:spPr>
          <a:xfrm>
            <a:off x="2120614" y="5421045"/>
            <a:ext cx="7758652" cy="646331"/>
          </a:xfrm>
          <a:prstGeom prst="rect">
            <a:avLst/>
          </a:prstGeom>
          <a:noFill/>
        </p:spPr>
        <p:txBody>
          <a:bodyPr wrap="square" rtlCol="0">
            <a:spAutoFit/>
          </a:bodyPr>
          <a:lstStyle/>
          <a:p>
            <a:pPr marL="285750" indent="-285750">
              <a:buFont typeface="Wingdings" panose="05000000000000000000" pitchFamily="2" charset="2"/>
              <a:buChar char="v"/>
            </a:pPr>
            <a:r>
              <a:rPr lang="fr-FR" dirty="0"/>
              <a:t>Les variables </a:t>
            </a:r>
            <a:r>
              <a:rPr lang="fr-FR" b="1" dirty="0"/>
              <a:t>diagonal</a:t>
            </a:r>
            <a:r>
              <a:rPr lang="fr-FR" dirty="0"/>
              <a:t> et </a:t>
            </a:r>
            <a:r>
              <a:rPr lang="fr-FR" b="1" dirty="0"/>
              <a:t>height_left </a:t>
            </a:r>
            <a:r>
              <a:rPr lang="fr-FR" dirty="0"/>
              <a:t>sont non-significatives au seuil alpha 5 %. On va enlever ces variables et recommencer la régression sans ces variables.</a:t>
            </a:r>
          </a:p>
        </p:txBody>
      </p:sp>
      <p:sp>
        <p:nvSpPr>
          <p:cNvPr id="20" name="Flèche : droite 19">
            <a:extLst>
              <a:ext uri="{FF2B5EF4-FFF2-40B4-BE49-F238E27FC236}">
                <a16:creationId xmlns:a16="http://schemas.microsoft.com/office/drawing/2014/main" id="{EE1019FD-BAFF-4B3F-AFC1-D4FFDADC6E03}"/>
              </a:ext>
            </a:extLst>
          </p:cNvPr>
          <p:cNvSpPr/>
          <p:nvPr/>
        </p:nvSpPr>
        <p:spPr>
          <a:xfrm>
            <a:off x="5848080" y="2341272"/>
            <a:ext cx="137159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a:extLst>
              <a:ext uri="{FF2B5EF4-FFF2-40B4-BE49-F238E27FC236}">
                <a16:creationId xmlns:a16="http://schemas.microsoft.com/office/drawing/2014/main" id="{731ED737-86A6-4C9F-A9D3-21B54B4EB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87" y="1290402"/>
            <a:ext cx="5453061" cy="3626937"/>
          </a:xfrm>
          <a:prstGeom prst="rect">
            <a:avLst/>
          </a:prstGeom>
        </p:spPr>
      </p:pic>
      <p:sp>
        <p:nvSpPr>
          <p:cNvPr id="8" name="ZoneTexte 7">
            <a:extLst>
              <a:ext uri="{FF2B5EF4-FFF2-40B4-BE49-F238E27FC236}">
                <a16:creationId xmlns:a16="http://schemas.microsoft.com/office/drawing/2014/main" id="{8FF9F9CF-3173-4B93-9FBB-A0B8F5924A13}"/>
              </a:ext>
            </a:extLst>
          </p:cNvPr>
          <p:cNvSpPr txBox="1"/>
          <p:nvPr/>
        </p:nvSpPr>
        <p:spPr>
          <a:xfrm>
            <a:off x="8872538" y="790624"/>
            <a:ext cx="1871662" cy="371475"/>
          </a:xfrm>
          <a:prstGeom prst="rect">
            <a:avLst/>
          </a:prstGeom>
          <a:noFill/>
        </p:spPr>
        <p:txBody>
          <a:bodyPr wrap="square" rtlCol="0">
            <a:spAutoFit/>
          </a:bodyPr>
          <a:lstStyle/>
          <a:p>
            <a:pPr marL="285750" indent="-285750">
              <a:buFont typeface="Wingdings" panose="05000000000000000000" pitchFamily="2" charset="2"/>
              <a:buChar char="q"/>
            </a:pPr>
            <a:r>
              <a:rPr lang="fr-FR" b="1" dirty="0"/>
              <a:t>Résultat</a:t>
            </a:r>
          </a:p>
        </p:txBody>
      </p:sp>
      <p:pic>
        <p:nvPicPr>
          <p:cNvPr id="10" name="Image 9">
            <a:extLst>
              <a:ext uri="{FF2B5EF4-FFF2-40B4-BE49-F238E27FC236}">
                <a16:creationId xmlns:a16="http://schemas.microsoft.com/office/drawing/2014/main" id="{052C7E74-697C-4922-9125-6907F8806C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6110" y="1761956"/>
            <a:ext cx="3867690" cy="3008319"/>
          </a:xfrm>
          <a:prstGeom prst="rect">
            <a:avLst/>
          </a:prstGeom>
        </p:spPr>
      </p:pic>
    </p:spTree>
    <p:extLst>
      <p:ext uri="{BB962C8B-B14F-4D97-AF65-F5344CB8AC3E}">
        <p14:creationId xmlns:p14="http://schemas.microsoft.com/office/powerpoint/2010/main" val="1040461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183739EA-7F95-44CE-861C-C0DB36960F1E}"/>
              </a:ext>
            </a:extLst>
          </p:cNvPr>
          <p:cNvSpPr txBox="1"/>
          <p:nvPr/>
        </p:nvSpPr>
        <p:spPr>
          <a:xfrm>
            <a:off x="128588" y="187718"/>
            <a:ext cx="11515725" cy="369332"/>
          </a:xfrm>
          <a:prstGeom prst="rect">
            <a:avLst/>
          </a:prstGeom>
          <a:solidFill>
            <a:schemeClr val="accent1"/>
          </a:solidFill>
        </p:spPr>
        <p:txBody>
          <a:bodyPr wrap="square" rtlCol="0">
            <a:spAutoFit/>
          </a:bodyPr>
          <a:lstStyle/>
          <a:p>
            <a:pPr algn="ctr"/>
            <a:r>
              <a:rPr lang="fr-FR" dirty="0">
                <a:solidFill>
                  <a:schemeClr val="bg1"/>
                </a:solidFill>
              </a:rPr>
              <a:t>4. REGRESSION LOGISTIQUE(suite1)</a:t>
            </a:r>
          </a:p>
        </p:txBody>
      </p:sp>
      <p:sp>
        <p:nvSpPr>
          <p:cNvPr id="5" name="Espace réservé du numéro de diapositive 4">
            <a:extLst>
              <a:ext uri="{FF2B5EF4-FFF2-40B4-BE49-F238E27FC236}">
                <a16:creationId xmlns:a16="http://schemas.microsoft.com/office/drawing/2014/main" id="{BE342B1D-B6DE-4030-B12D-CBA766C200D0}"/>
              </a:ext>
            </a:extLst>
          </p:cNvPr>
          <p:cNvSpPr>
            <a:spLocks noGrp="1"/>
          </p:cNvSpPr>
          <p:nvPr>
            <p:ph type="sldNum" sz="quarter" idx="12"/>
          </p:nvPr>
        </p:nvSpPr>
        <p:spPr/>
        <p:txBody>
          <a:bodyPr/>
          <a:lstStyle/>
          <a:p>
            <a:fld id="{82953A8B-3E7D-48B9-9FBC-14205E113F86}" type="slidenum">
              <a:rPr lang="fr-FR" smtClean="0"/>
              <a:t>11</a:t>
            </a:fld>
            <a:endParaRPr lang="fr-FR" dirty="0"/>
          </a:p>
        </p:txBody>
      </p:sp>
      <p:sp>
        <p:nvSpPr>
          <p:cNvPr id="7" name="ZoneTexte 6">
            <a:extLst>
              <a:ext uri="{FF2B5EF4-FFF2-40B4-BE49-F238E27FC236}">
                <a16:creationId xmlns:a16="http://schemas.microsoft.com/office/drawing/2014/main" id="{B3234299-81D9-4D56-A163-C456B22D84E2}"/>
              </a:ext>
            </a:extLst>
          </p:cNvPr>
          <p:cNvSpPr txBox="1"/>
          <p:nvPr/>
        </p:nvSpPr>
        <p:spPr>
          <a:xfrm>
            <a:off x="-9795" y="691423"/>
            <a:ext cx="3638946" cy="369332"/>
          </a:xfrm>
          <a:prstGeom prst="rect">
            <a:avLst/>
          </a:prstGeom>
          <a:noFill/>
        </p:spPr>
        <p:txBody>
          <a:bodyPr wrap="square" rtlCol="0">
            <a:spAutoFit/>
          </a:bodyPr>
          <a:lstStyle/>
          <a:p>
            <a:pPr marL="285750" indent="-285750">
              <a:buFont typeface="Wingdings" panose="05000000000000000000" pitchFamily="2" charset="2"/>
              <a:buChar char="q"/>
            </a:pPr>
            <a:r>
              <a:rPr lang="fr-FR" b="1" dirty="0"/>
              <a:t>Modélisation 2</a:t>
            </a:r>
          </a:p>
        </p:txBody>
      </p:sp>
      <p:sp>
        <p:nvSpPr>
          <p:cNvPr id="19" name="ZoneTexte 18">
            <a:extLst>
              <a:ext uri="{FF2B5EF4-FFF2-40B4-BE49-F238E27FC236}">
                <a16:creationId xmlns:a16="http://schemas.microsoft.com/office/drawing/2014/main" id="{163D9637-5DD2-48FD-B7F1-8451A323DED4}"/>
              </a:ext>
            </a:extLst>
          </p:cNvPr>
          <p:cNvSpPr txBox="1"/>
          <p:nvPr/>
        </p:nvSpPr>
        <p:spPr>
          <a:xfrm>
            <a:off x="128588" y="5350800"/>
            <a:ext cx="4180174" cy="369332"/>
          </a:xfrm>
          <a:prstGeom prst="rect">
            <a:avLst/>
          </a:prstGeom>
          <a:noFill/>
        </p:spPr>
        <p:txBody>
          <a:bodyPr wrap="square" rtlCol="0">
            <a:spAutoFit/>
          </a:bodyPr>
          <a:lstStyle/>
          <a:p>
            <a:pPr marL="285750" indent="-285750">
              <a:buFont typeface="Wingdings" panose="05000000000000000000" pitchFamily="2" charset="2"/>
              <a:buChar char="q"/>
            </a:pPr>
            <a:r>
              <a:rPr lang="fr-FR" b="1" dirty="0"/>
              <a:t>Enregistrer modèle sur un fichier pickel</a:t>
            </a:r>
          </a:p>
        </p:txBody>
      </p:sp>
      <p:sp>
        <p:nvSpPr>
          <p:cNvPr id="20" name="Flèche : droite 19">
            <a:extLst>
              <a:ext uri="{FF2B5EF4-FFF2-40B4-BE49-F238E27FC236}">
                <a16:creationId xmlns:a16="http://schemas.microsoft.com/office/drawing/2014/main" id="{EE1019FD-BAFF-4B3F-AFC1-D4FFDADC6E03}"/>
              </a:ext>
            </a:extLst>
          </p:cNvPr>
          <p:cNvSpPr/>
          <p:nvPr/>
        </p:nvSpPr>
        <p:spPr>
          <a:xfrm>
            <a:off x="5848080" y="2341272"/>
            <a:ext cx="137159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8FF9F9CF-3173-4B93-9FBB-A0B8F5924A13}"/>
              </a:ext>
            </a:extLst>
          </p:cNvPr>
          <p:cNvSpPr txBox="1"/>
          <p:nvPr/>
        </p:nvSpPr>
        <p:spPr>
          <a:xfrm>
            <a:off x="8872538" y="790624"/>
            <a:ext cx="1871662" cy="371475"/>
          </a:xfrm>
          <a:prstGeom prst="rect">
            <a:avLst/>
          </a:prstGeom>
          <a:noFill/>
        </p:spPr>
        <p:txBody>
          <a:bodyPr wrap="square" rtlCol="0">
            <a:spAutoFit/>
          </a:bodyPr>
          <a:lstStyle/>
          <a:p>
            <a:pPr marL="285750" indent="-285750">
              <a:buFont typeface="Wingdings" panose="05000000000000000000" pitchFamily="2" charset="2"/>
              <a:buChar char="q"/>
            </a:pPr>
            <a:r>
              <a:rPr lang="fr-FR" b="1" dirty="0"/>
              <a:t>Résultat 2</a:t>
            </a:r>
          </a:p>
        </p:txBody>
      </p:sp>
      <p:pic>
        <p:nvPicPr>
          <p:cNvPr id="3" name="Image 2">
            <a:extLst>
              <a:ext uri="{FF2B5EF4-FFF2-40B4-BE49-F238E27FC236}">
                <a16:creationId xmlns:a16="http://schemas.microsoft.com/office/drawing/2014/main" id="{614C69F2-CFAF-47EF-86A6-DC2CE549E6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88" y="1322534"/>
            <a:ext cx="5557837" cy="3594805"/>
          </a:xfrm>
          <a:prstGeom prst="rect">
            <a:avLst/>
          </a:prstGeom>
        </p:spPr>
      </p:pic>
      <p:pic>
        <p:nvPicPr>
          <p:cNvPr id="13" name="Image 12">
            <a:extLst>
              <a:ext uri="{FF2B5EF4-FFF2-40B4-BE49-F238E27FC236}">
                <a16:creationId xmlns:a16="http://schemas.microsoft.com/office/drawing/2014/main" id="{887D6FC5-E382-41BE-9A6A-051372FE0D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4965" y="1620213"/>
            <a:ext cx="3905795" cy="2575939"/>
          </a:xfrm>
          <a:prstGeom prst="rect">
            <a:avLst/>
          </a:prstGeom>
        </p:spPr>
      </p:pic>
      <p:pic>
        <p:nvPicPr>
          <p:cNvPr id="15" name="Image 14">
            <a:extLst>
              <a:ext uri="{FF2B5EF4-FFF2-40B4-BE49-F238E27FC236}">
                <a16:creationId xmlns:a16="http://schemas.microsoft.com/office/drawing/2014/main" id="{B40BEDD2-822D-473C-94A1-25633B9E06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588" y="5682823"/>
            <a:ext cx="4810796" cy="987459"/>
          </a:xfrm>
          <a:prstGeom prst="rect">
            <a:avLst/>
          </a:prstGeom>
        </p:spPr>
      </p:pic>
    </p:spTree>
    <p:extLst>
      <p:ext uri="{BB962C8B-B14F-4D97-AF65-F5344CB8AC3E}">
        <p14:creationId xmlns:p14="http://schemas.microsoft.com/office/powerpoint/2010/main" val="2266486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183739EA-7F95-44CE-861C-C0DB36960F1E}"/>
              </a:ext>
            </a:extLst>
          </p:cNvPr>
          <p:cNvSpPr txBox="1"/>
          <p:nvPr/>
        </p:nvSpPr>
        <p:spPr>
          <a:xfrm>
            <a:off x="128588" y="187718"/>
            <a:ext cx="11515725" cy="369332"/>
          </a:xfrm>
          <a:prstGeom prst="rect">
            <a:avLst/>
          </a:prstGeom>
          <a:solidFill>
            <a:schemeClr val="accent1"/>
          </a:solidFill>
        </p:spPr>
        <p:txBody>
          <a:bodyPr wrap="square" rtlCol="0">
            <a:spAutoFit/>
          </a:bodyPr>
          <a:lstStyle/>
          <a:p>
            <a:pPr algn="ctr"/>
            <a:r>
              <a:rPr lang="fr-FR" dirty="0">
                <a:solidFill>
                  <a:schemeClr val="bg1"/>
                </a:solidFill>
              </a:rPr>
              <a:t>4. REGRESSION LOGISTIQUE (suite 2)</a:t>
            </a:r>
          </a:p>
        </p:txBody>
      </p:sp>
      <p:sp>
        <p:nvSpPr>
          <p:cNvPr id="5" name="Espace réservé du numéro de diapositive 4">
            <a:extLst>
              <a:ext uri="{FF2B5EF4-FFF2-40B4-BE49-F238E27FC236}">
                <a16:creationId xmlns:a16="http://schemas.microsoft.com/office/drawing/2014/main" id="{BE342B1D-B6DE-4030-B12D-CBA766C200D0}"/>
              </a:ext>
            </a:extLst>
          </p:cNvPr>
          <p:cNvSpPr>
            <a:spLocks noGrp="1"/>
          </p:cNvSpPr>
          <p:nvPr>
            <p:ph type="sldNum" sz="quarter" idx="12"/>
          </p:nvPr>
        </p:nvSpPr>
        <p:spPr/>
        <p:txBody>
          <a:bodyPr/>
          <a:lstStyle/>
          <a:p>
            <a:fld id="{82953A8B-3E7D-48B9-9FBC-14205E113F86}" type="slidenum">
              <a:rPr lang="fr-FR" smtClean="0"/>
              <a:t>12</a:t>
            </a:fld>
            <a:endParaRPr lang="fr-FR"/>
          </a:p>
        </p:txBody>
      </p:sp>
      <p:sp>
        <p:nvSpPr>
          <p:cNvPr id="7" name="ZoneTexte 6">
            <a:extLst>
              <a:ext uri="{FF2B5EF4-FFF2-40B4-BE49-F238E27FC236}">
                <a16:creationId xmlns:a16="http://schemas.microsoft.com/office/drawing/2014/main" id="{B3234299-81D9-4D56-A163-C456B22D84E2}"/>
              </a:ext>
            </a:extLst>
          </p:cNvPr>
          <p:cNvSpPr txBox="1"/>
          <p:nvPr/>
        </p:nvSpPr>
        <p:spPr>
          <a:xfrm>
            <a:off x="7996384" y="1095764"/>
            <a:ext cx="4195616" cy="369332"/>
          </a:xfrm>
          <a:prstGeom prst="rect">
            <a:avLst/>
          </a:prstGeom>
          <a:noFill/>
        </p:spPr>
        <p:txBody>
          <a:bodyPr wrap="square" rtlCol="0">
            <a:spAutoFit/>
          </a:bodyPr>
          <a:lstStyle/>
          <a:p>
            <a:pPr marL="285750" indent="-285750">
              <a:buFont typeface="Wingdings" panose="05000000000000000000" pitchFamily="2" charset="2"/>
              <a:buChar char="v"/>
            </a:pPr>
            <a:r>
              <a:rPr lang="fr-FR" b="1" dirty="0"/>
              <a:t>3. Courbe ROC et sa métrique AUC</a:t>
            </a:r>
          </a:p>
        </p:txBody>
      </p:sp>
      <p:sp>
        <p:nvSpPr>
          <p:cNvPr id="8" name="ZoneTexte 7">
            <a:extLst>
              <a:ext uri="{FF2B5EF4-FFF2-40B4-BE49-F238E27FC236}">
                <a16:creationId xmlns:a16="http://schemas.microsoft.com/office/drawing/2014/main" id="{66527E94-B05D-44D0-B14B-597E665D272B}"/>
              </a:ext>
            </a:extLst>
          </p:cNvPr>
          <p:cNvSpPr txBox="1"/>
          <p:nvPr/>
        </p:nvSpPr>
        <p:spPr>
          <a:xfrm>
            <a:off x="4329112" y="657062"/>
            <a:ext cx="4014788" cy="646331"/>
          </a:xfrm>
          <a:prstGeom prst="rect">
            <a:avLst/>
          </a:prstGeom>
          <a:noFill/>
        </p:spPr>
        <p:txBody>
          <a:bodyPr wrap="square" rtlCol="0">
            <a:spAutoFit/>
          </a:bodyPr>
          <a:lstStyle/>
          <a:p>
            <a:pPr marL="285750" lvl="0" indent="-285750">
              <a:buFont typeface="Wingdings" panose="05000000000000000000" pitchFamily="2" charset="2"/>
              <a:buChar char="q"/>
            </a:pPr>
            <a:r>
              <a:rPr lang="fr-FR" b="1" dirty="0">
                <a:solidFill>
                  <a:prstClr val="black"/>
                </a:solidFill>
              </a:rPr>
              <a:t>Évaluation du modèle</a:t>
            </a:r>
          </a:p>
          <a:p>
            <a:endParaRPr lang="fr-FR" dirty="0"/>
          </a:p>
        </p:txBody>
      </p:sp>
      <p:sp>
        <p:nvSpPr>
          <p:cNvPr id="10" name="ZoneTexte 9">
            <a:extLst>
              <a:ext uri="{FF2B5EF4-FFF2-40B4-BE49-F238E27FC236}">
                <a16:creationId xmlns:a16="http://schemas.microsoft.com/office/drawing/2014/main" id="{EFDDE3EB-D916-4818-8215-4DB56F96328E}"/>
              </a:ext>
            </a:extLst>
          </p:cNvPr>
          <p:cNvSpPr txBox="1"/>
          <p:nvPr/>
        </p:nvSpPr>
        <p:spPr>
          <a:xfrm>
            <a:off x="0" y="1072560"/>
            <a:ext cx="3000374" cy="646331"/>
          </a:xfrm>
          <a:prstGeom prst="rect">
            <a:avLst/>
          </a:prstGeom>
          <a:noFill/>
        </p:spPr>
        <p:txBody>
          <a:bodyPr wrap="square" rtlCol="0">
            <a:spAutoFit/>
          </a:bodyPr>
          <a:lstStyle/>
          <a:p>
            <a:pPr marL="285750" lvl="0" indent="-285750">
              <a:buFont typeface="Wingdings" panose="05000000000000000000" pitchFamily="2" charset="2"/>
              <a:buChar char="v"/>
            </a:pPr>
            <a:r>
              <a:rPr lang="fr-FR" b="1" dirty="0">
                <a:solidFill>
                  <a:prstClr val="black"/>
                </a:solidFill>
              </a:rPr>
              <a:t>1. Matrice de confusion</a:t>
            </a:r>
          </a:p>
          <a:p>
            <a:endParaRPr lang="fr-FR" dirty="0"/>
          </a:p>
        </p:txBody>
      </p:sp>
      <p:sp>
        <p:nvSpPr>
          <p:cNvPr id="12" name="ZoneTexte 11">
            <a:extLst>
              <a:ext uri="{FF2B5EF4-FFF2-40B4-BE49-F238E27FC236}">
                <a16:creationId xmlns:a16="http://schemas.microsoft.com/office/drawing/2014/main" id="{8AF9AAF0-D5B0-4139-8613-38707BA601EE}"/>
              </a:ext>
            </a:extLst>
          </p:cNvPr>
          <p:cNvSpPr txBox="1"/>
          <p:nvPr/>
        </p:nvSpPr>
        <p:spPr>
          <a:xfrm>
            <a:off x="4438504" y="1072560"/>
            <a:ext cx="2214562" cy="369332"/>
          </a:xfrm>
          <a:prstGeom prst="rect">
            <a:avLst/>
          </a:prstGeom>
          <a:noFill/>
        </p:spPr>
        <p:txBody>
          <a:bodyPr wrap="square" rtlCol="0">
            <a:spAutoFit/>
          </a:bodyPr>
          <a:lstStyle/>
          <a:p>
            <a:pPr marL="285750" lvl="0" indent="-285750">
              <a:buFont typeface="Wingdings" panose="05000000000000000000" pitchFamily="2" charset="2"/>
              <a:buChar char="v"/>
            </a:pPr>
            <a:r>
              <a:rPr lang="fr-FR" b="1" dirty="0">
                <a:solidFill>
                  <a:prstClr val="black"/>
                </a:solidFill>
              </a:rPr>
              <a:t>2. Performance</a:t>
            </a:r>
          </a:p>
        </p:txBody>
      </p:sp>
      <p:sp>
        <p:nvSpPr>
          <p:cNvPr id="16" name="ZoneTexte 15">
            <a:extLst>
              <a:ext uri="{FF2B5EF4-FFF2-40B4-BE49-F238E27FC236}">
                <a16:creationId xmlns:a16="http://schemas.microsoft.com/office/drawing/2014/main" id="{D51CD41E-AAF3-4F85-847F-61B70006A26D}"/>
              </a:ext>
            </a:extLst>
          </p:cNvPr>
          <p:cNvSpPr txBox="1"/>
          <p:nvPr/>
        </p:nvSpPr>
        <p:spPr>
          <a:xfrm>
            <a:off x="214314" y="5611438"/>
            <a:ext cx="3854767" cy="1200329"/>
          </a:xfrm>
          <a:prstGeom prst="rect">
            <a:avLst/>
          </a:prstGeom>
          <a:noFill/>
        </p:spPr>
        <p:txBody>
          <a:bodyPr wrap="square" rtlCol="0">
            <a:spAutoFit/>
          </a:bodyPr>
          <a:lstStyle/>
          <a:p>
            <a:r>
              <a:rPr lang="fr-FR" dirty="0"/>
              <a:t> Bonne performance, avec un nombre élevé de vrais positifs et de vrais négatifs, et un nombre relativement faible d'erreurs.</a:t>
            </a:r>
          </a:p>
        </p:txBody>
      </p:sp>
      <p:sp>
        <p:nvSpPr>
          <p:cNvPr id="20" name="Flèche : bas 19">
            <a:extLst>
              <a:ext uri="{FF2B5EF4-FFF2-40B4-BE49-F238E27FC236}">
                <a16:creationId xmlns:a16="http://schemas.microsoft.com/office/drawing/2014/main" id="{59EE9DD8-F75D-4D30-9BD1-55789B1BE842}"/>
              </a:ext>
            </a:extLst>
          </p:cNvPr>
          <p:cNvSpPr/>
          <p:nvPr/>
        </p:nvSpPr>
        <p:spPr>
          <a:xfrm>
            <a:off x="1700213" y="4358170"/>
            <a:ext cx="57150" cy="9424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ZoneTexte 20">
            <a:extLst>
              <a:ext uri="{FF2B5EF4-FFF2-40B4-BE49-F238E27FC236}">
                <a16:creationId xmlns:a16="http://schemas.microsoft.com/office/drawing/2014/main" id="{2D1B8885-FA64-4CB2-8582-EB13A95721CD}"/>
              </a:ext>
            </a:extLst>
          </p:cNvPr>
          <p:cNvSpPr txBox="1"/>
          <p:nvPr/>
        </p:nvSpPr>
        <p:spPr>
          <a:xfrm>
            <a:off x="4433431" y="4279493"/>
            <a:ext cx="2743200" cy="923330"/>
          </a:xfrm>
          <a:prstGeom prst="rect">
            <a:avLst/>
          </a:prstGeom>
          <a:noFill/>
        </p:spPr>
        <p:txBody>
          <a:bodyPr wrap="square" rtlCol="0">
            <a:spAutoFit/>
          </a:bodyPr>
          <a:lstStyle/>
          <a:p>
            <a:r>
              <a:rPr lang="fr-FR" dirty="0"/>
              <a:t>Ce modèle est quasiment parfait puisque tous les scores sont égal à 1.</a:t>
            </a:r>
          </a:p>
        </p:txBody>
      </p:sp>
      <p:sp>
        <p:nvSpPr>
          <p:cNvPr id="22" name="Flèche : bas 21">
            <a:extLst>
              <a:ext uri="{FF2B5EF4-FFF2-40B4-BE49-F238E27FC236}">
                <a16:creationId xmlns:a16="http://schemas.microsoft.com/office/drawing/2014/main" id="{EF3F3197-67FF-4AE1-8367-9E5CE57A37BD}"/>
              </a:ext>
            </a:extLst>
          </p:cNvPr>
          <p:cNvSpPr/>
          <p:nvPr/>
        </p:nvSpPr>
        <p:spPr>
          <a:xfrm>
            <a:off x="5545785" y="3300413"/>
            <a:ext cx="69203" cy="9654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ZoneTexte 22">
            <a:extLst>
              <a:ext uri="{FF2B5EF4-FFF2-40B4-BE49-F238E27FC236}">
                <a16:creationId xmlns:a16="http://schemas.microsoft.com/office/drawing/2014/main" id="{45B3CD22-4EE5-492C-BEA1-EA3FEF3D0AEF}"/>
              </a:ext>
            </a:extLst>
          </p:cNvPr>
          <p:cNvSpPr txBox="1"/>
          <p:nvPr/>
        </p:nvSpPr>
        <p:spPr>
          <a:xfrm>
            <a:off x="8343900" y="5669903"/>
            <a:ext cx="3486297" cy="923330"/>
          </a:xfrm>
          <a:prstGeom prst="rect">
            <a:avLst/>
          </a:prstGeom>
          <a:noFill/>
        </p:spPr>
        <p:txBody>
          <a:bodyPr wrap="square" rtlCol="0">
            <a:spAutoFit/>
          </a:bodyPr>
          <a:lstStyle/>
          <a:p>
            <a:r>
              <a:rPr lang="fr-FR" dirty="0"/>
              <a:t>On a un modèle quasiment parfait avec une aire sous la courbe égale à 1.</a:t>
            </a:r>
          </a:p>
        </p:txBody>
      </p:sp>
      <p:sp>
        <p:nvSpPr>
          <p:cNvPr id="25" name="Flèche : bas 24">
            <a:extLst>
              <a:ext uri="{FF2B5EF4-FFF2-40B4-BE49-F238E27FC236}">
                <a16:creationId xmlns:a16="http://schemas.microsoft.com/office/drawing/2014/main" id="{52251AE5-3E62-402F-A881-92858B962229}"/>
              </a:ext>
            </a:extLst>
          </p:cNvPr>
          <p:cNvSpPr/>
          <p:nvPr/>
        </p:nvSpPr>
        <p:spPr>
          <a:xfrm>
            <a:off x="9812656" y="4616820"/>
            <a:ext cx="45719" cy="9946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a:extLst>
              <a:ext uri="{FF2B5EF4-FFF2-40B4-BE49-F238E27FC236}">
                <a16:creationId xmlns:a16="http://schemas.microsoft.com/office/drawing/2014/main" id="{2AE11A1B-2A0E-4284-9414-156608E744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8" y="1465096"/>
            <a:ext cx="3591426" cy="2715004"/>
          </a:xfrm>
          <a:prstGeom prst="rect">
            <a:avLst/>
          </a:prstGeom>
        </p:spPr>
      </p:pic>
      <p:pic>
        <p:nvPicPr>
          <p:cNvPr id="13" name="Image 12">
            <a:extLst>
              <a:ext uri="{FF2B5EF4-FFF2-40B4-BE49-F238E27FC236}">
                <a16:creationId xmlns:a16="http://schemas.microsoft.com/office/drawing/2014/main" id="{00817AAA-71B3-4BCE-A918-C27F586B45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3431" y="1620476"/>
            <a:ext cx="2398229" cy="1541437"/>
          </a:xfrm>
          <a:prstGeom prst="rect">
            <a:avLst/>
          </a:prstGeom>
        </p:spPr>
      </p:pic>
      <p:pic>
        <p:nvPicPr>
          <p:cNvPr id="15" name="Image 14">
            <a:extLst>
              <a:ext uri="{FF2B5EF4-FFF2-40B4-BE49-F238E27FC236}">
                <a16:creationId xmlns:a16="http://schemas.microsoft.com/office/drawing/2014/main" id="{89E927B1-57E2-4E64-BDD1-00B59C3E09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2540" y="1539844"/>
            <a:ext cx="3867690" cy="3076976"/>
          </a:xfrm>
          <a:prstGeom prst="rect">
            <a:avLst/>
          </a:prstGeom>
        </p:spPr>
      </p:pic>
    </p:spTree>
    <p:extLst>
      <p:ext uri="{BB962C8B-B14F-4D97-AF65-F5344CB8AC3E}">
        <p14:creationId xmlns:p14="http://schemas.microsoft.com/office/powerpoint/2010/main" val="3486872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183739EA-7F95-44CE-861C-C0DB36960F1E}"/>
              </a:ext>
            </a:extLst>
          </p:cNvPr>
          <p:cNvSpPr txBox="1"/>
          <p:nvPr/>
        </p:nvSpPr>
        <p:spPr>
          <a:xfrm>
            <a:off x="128588" y="187718"/>
            <a:ext cx="11515725" cy="369332"/>
          </a:xfrm>
          <a:prstGeom prst="rect">
            <a:avLst/>
          </a:prstGeom>
          <a:solidFill>
            <a:schemeClr val="accent1"/>
          </a:solidFill>
        </p:spPr>
        <p:txBody>
          <a:bodyPr wrap="square" rtlCol="0">
            <a:spAutoFit/>
          </a:bodyPr>
          <a:lstStyle/>
          <a:p>
            <a:pPr algn="ctr"/>
            <a:r>
              <a:rPr lang="fr-FR" dirty="0">
                <a:solidFill>
                  <a:schemeClr val="bg1"/>
                </a:solidFill>
              </a:rPr>
              <a:t>5. KMEANS</a:t>
            </a:r>
          </a:p>
        </p:txBody>
      </p:sp>
      <p:sp>
        <p:nvSpPr>
          <p:cNvPr id="5" name="Espace réservé du numéro de diapositive 4">
            <a:extLst>
              <a:ext uri="{FF2B5EF4-FFF2-40B4-BE49-F238E27FC236}">
                <a16:creationId xmlns:a16="http://schemas.microsoft.com/office/drawing/2014/main" id="{BE342B1D-B6DE-4030-B12D-CBA766C200D0}"/>
              </a:ext>
            </a:extLst>
          </p:cNvPr>
          <p:cNvSpPr>
            <a:spLocks noGrp="1"/>
          </p:cNvSpPr>
          <p:nvPr>
            <p:ph type="sldNum" sz="quarter" idx="12"/>
          </p:nvPr>
        </p:nvSpPr>
        <p:spPr/>
        <p:txBody>
          <a:bodyPr/>
          <a:lstStyle/>
          <a:p>
            <a:fld id="{82953A8B-3E7D-48B9-9FBC-14205E113F86}" type="slidenum">
              <a:rPr lang="fr-FR" smtClean="0"/>
              <a:t>13</a:t>
            </a:fld>
            <a:endParaRPr lang="fr-FR"/>
          </a:p>
        </p:txBody>
      </p:sp>
      <p:sp>
        <p:nvSpPr>
          <p:cNvPr id="7" name="ZoneTexte 6">
            <a:extLst>
              <a:ext uri="{FF2B5EF4-FFF2-40B4-BE49-F238E27FC236}">
                <a16:creationId xmlns:a16="http://schemas.microsoft.com/office/drawing/2014/main" id="{B3234299-81D9-4D56-A163-C456B22D84E2}"/>
              </a:ext>
            </a:extLst>
          </p:cNvPr>
          <p:cNvSpPr txBox="1"/>
          <p:nvPr/>
        </p:nvSpPr>
        <p:spPr>
          <a:xfrm>
            <a:off x="232944" y="742869"/>
            <a:ext cx="3153194" cy="369332"/>
          </a:xfrm>
          <a:prstGeom prst="rect">
            <a:avLst/>
          </a:prstGeom>
          <a:noFill/>
        </p:spPr>
        <p:txBody>
          <a:bodyPr wrap="square" rtlCol="0">
            <a:spAutoFit/>
          </a:bodyPr>
          <a:lstStyle/>
          <a:p>
            <a:pPr marL="285750" indent="-285750">
              <a:buFont typeface="Wingdings" panose="05000000000000000000" pitchFamily="2" charset="2"/>
              <a:buChar char="q"/>
            </a:pPr>
            <a:r>
              <a:rPr lang="fr-FR" b="1" dirty="0"/>
              <a:t>Modélisation</a:t>
            </a:r>
          </a:p>
        </p:txBody>
      </p:sp>
      <p:pic>
        <p:nvPicPr>
          <p:cNvPr id="3" name="Image 2">
            <a:extLst>
              <a:ext uri="{FF2B5EF4-FFF2-40B4-BE49-F238E27FC236}">
                <a16:creationId xmlns:a16="http://schemas.microsoft.com/office/drawing/2014/main" id="{36851241-DCF1-4310-979A-BB5923315A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2201"/>
            <a:ext cx="3915610" cy="4231324"/>
          </a:xfrm>
          <a:prstGeom prst="rect">
            <a:avLst/>
          </a:prstGeom>
        </p:spPr>
      </p:pic>
      <p:sp>
        <p:nvSpPr>
          <p:cNvPr id="4" name="ZoneTexte 3">
            <a:extLst>
              <a:ext uri="{FF2B5EF4-FFF2-40B4-BE49-F238E27FC236}">
                <a16:creationId xmlns:a16="http://schemas.microsoft.com/office/drawing/2014/main" id="{08802C51-487F-4B89-91C5-6EC3329AFDF5}"/>
              </a:ext>
            </a:extLst>
          </p:cNvPr>
          <p:cNvSpPr txBox="1"/>
          <p:nvPr/>
        </p:nvSpPr>
        <p:spPr>
          <a:xfrm>
            <a:off x="4148554" y="742869"/>
            <a:ext cx="4129506" cy="369332"/>
          </a:xfrm>
          <a:prstGeom prst="rect">
            <a:avLst/>
          </a:prstGeom>
          <a:noFill/>
        </p:spPr>
        <p:txBody>
          <a:bodyPr wrap="square" rtlCol="0">
            <a:spAutoFit/>
          </a:bodyPr>
          <a:lstStyle/>
          <a:p>
            <a:pPr marL="285750" indent="-285750">
              <a:buFont typeface="Wingdings" panose="05000000000000000000" pitchFamily="2" charset="2"/>
              <a:buChar char="q"/>
            </a:pPr>
            <a:r>
              <a:rPr lang="fr-FR" b="1" dirty="0"/>
              <a:t>Projection des individus selon F1 et F2</a:t>
            </a:r>
          </a:p>
        </p:txBody>
      </p:sp>
      <p:pic>
        <p:nvPicPr>
          <p:cNvPr id="11" name="Image 10">
            <a:extLst>
              <a:ext uri="{FF2B5EF4-FFF2-40B4-BE49-F238E27FC236}">
                <a16:creationId xmlns:a16="http://schemas.microsoft.com/office/drawing/2014/main" id="{C1C409E3-2FD0-4E6C-B4B6-30EF8D8782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5610" y="1298020"/>
            <a:ext cx="4329112" cy="4231324"/>
          </a:xfrm>
          <a:prstGeom prst="rect">
            <a:avLst/>
          </a:prstGeom>
        </p:spPr>
      </p:pic>
      <p:sp>
        <p:nvSpPr>
          <p:cNvPr id="12" name="ZoneTexte 11">
            <a:extLst>
              <a:ext uri="{FF2B5EF4-FFF2-40B4-BE49-F238E27FC236}">
                <a16:creationId xmlns:a16="http://schemas.microsoft.com/office/drawing/2014/main" id="{D87CF561-4A99-44DF-8735-34799945140A}"/>
              </a:ext>
            </a:extLst>
          </p:cNvPr>
          <p:cNvSpPr txBox="1"/>
          <p:nvPr/>
        </p:nvSpPr>
        <p:spPr>
          <a:xfrm>
            <a:off x="9115425" y="742869"/>
            <a:ext cx="2743200" cy="369332"/>
          </a:xfrm>
          <a:prstGeom prst="rect">
            <a:avLst/>
          </a:prstGeom>
          <a:noFill/>
        </p:spPr>
        <p:txBody>
          <a:bodyPr wrap="square" rtlCol="0">
            <a:spAutoFit/>
          </a:bodyPr>
          <a:lstStyle/>
          <a:p>
            <a:pPr marL="285750" indent="-285750">
              <a:buFont typeface="Wingdings" panose="05000000000000000000" pitchFamily="2" charset="2"/>
              <a:buChar char="q"/>
            </a:pPr>
            <a:r>
              <a:rPr lang="fr-FR" b="1" dirty="0">
                <a:solidFill>
                  <a:prstClr val="black"/>
                </a:solidFill>
              </a:rPr>
              <a:t>Matrice de confusion</a:t>
            </a:r>
            <a:endParaRPr lang="fr-FR" dirty="0"/>
          </a:p>
        </p:txBody>
      </p:sp>
      <p:pic>
        <p:nvPicPr>
          <p:cNvPr id="13" name="Image 12">
            <a:extLst>
              <a:ext uri="{FF2B5EF4-FFF2-40B4-BE49-F238E27FC236}">
                <a16:creationId xmlns:a16="http://schemas.microsoft.com/office/drawing/2014/main" id="{34D988BA-160D-4A13-8A4B-24ABA9492D35}"/>
              </a:ext>
            </a:extLst>
          </p:cNvPr>
          <p:cNvPicPr>
            <a:picLocks noChangeAspect="1"/>
          </p:cNvPicPr>
          <p:nvPr/>
        </p:nvPicPr>
        <p:blipFill>
          <a:blip r:embed="rId4"/>
          <a:stretch>
            <a:fillRect/>
          </a:stretch>
        </p:blipFill>
        <p:spPr>
          <a:xfrm>
            <a:off x="8244722" y="1252505"/>
            <a:ext cx="3651821" cy="4091020"/>
          </a:xfrm>
          <a:prstGeom prst="rect">
            <a:avLst/>
          </a:prstGeom>
        </p:spPr>
      </p:pic>
      <p:sp>
        <p:nvSpPr>
          <p:cNvPr id="2" name="ZoneTexte 1">
            <a:extLst>
              <a:ext uri="{FF2B5EF4-FFF2-40B4-BE49-F238E27FC236}">
                <a16:creationId xmlns:a16="http://schemas.microsoft.com/office/drawing/2014/main" id="{D5782387-9146-48C5-8451-B6AEFFA83EEB}"/>
              </a:ext>
            </a:extLst>
          </p:cNvPr>
          <p:cNvSpPr txBox="1"/>
          <p:nvPr/>
        </p:nvSpPr>
        <p:spPr>
          <a:xfrm>
            <a:off x="2443163" y="5857875"/>
            <a:ext cx="7305674" cy="923330"/>
          </a:xfrm>
          <a:prstGeom prst="rect">
            <a:avLst/>
          </a:prstGeom>
          <a:noFill/>
        </p:spPr>
        <p:txBody>
          <a:bodyPr wrap="square" rtlCol="0">
            <a:spAutoFit/>
          </a:bodyPr>
          <a:lstStyle/>
          <a:p>
            <a:pPr marL="285750" indent="-285750">
              <a:buFont typeface="Wingdings" panose="05000000000000000000" pitchFamily="2" charset="2"/>
              <a:buChar char="§"/>
            </a:pPr>
            <a:r>
              <a:rPr lang="fr-FR" b="1" dirty="0"/>
              <a:t>Le cluster 0 </a:t>
            </a:r>
            <a:r>
              <a:rPr lang="fr-FR" dirty="0"/>
              <a:t>est principalement composé d'échantillons de la classe réelle </a:t>
            </a:r>
            <a:r>
              <a:rPr lang="fr-FR" b="1" dirty="0"/>
              <a:t>0 (faux</a:t>
            </a:r>
            <a:r>
              <a:rPr lang="fr-FR" dirty="0"/>
              <a:t>), tandis que </a:t>
            </a:r>
            <a:r>
              <a:rPr lang="fr-FR" b="1" dirty="0"/>
              <a:t>le cluster 1</a:t>
            </a:r>
            <a:r>
              <a:rPr lang="fr-FR" dirty="0"/>
              <a:t> est principalement composé d'échantillons de la classe réelle </a:t>
            </a:r>
            <a:r>
              <a:rPr lang="fr-FR" b="1" dirty="0"/>
              <a:t>1 (vrai).</a:t>
            </a:r>
          </a:p>
        </p:txBody>
      </p:sp>
    </p:spTree>
    <p:extLst>
      <p:ext uri="{BB962C8B-B14F-4D97-AF65-F5344CB8AC3E}">
        <p14:creationId xmlns:p14="http://schemas.microsoft.com/office/powerpoint/2010/main" val="1131401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183739EA-7F95-44CE-861C-C0DB36960F1E}"/>
              </a:ext>
            </a:extLst>
          </p:cNvPr>
          <p:cNvSpPr txBox="1"/>
          <p:nvPr/>
        </p:nvSpPr>
        <p:spPr>
          <a:xfrm>
            <a:off x="128588" y="187718"/>
            <a:ext cx="11515725" cy="369332"/>
          </a:xfrm>
          <a:prstGeom prst="rect">
            <a:avLst/>
          </a:prstGeom>
          <a:solidFill>
            <a:schemeClr val="accent1"/>
          </a:solidFill>
        </p:spPr>
        <p:txBody>
          <a:bodyPr wrap="square" rtlCol="0">
            <a:spAutoFit/>
          </a:bodyPr>
          <a:lstStyle/>
          <a:p>
            <a:pPr algn="ctr"/>
            <a:r>
              <a:rPr lang="fr-FR" dirty="0">
                <a:solidFill>
                  <a:schemeClr val="bg1"/>
                </a:solidFill>
              </a:rPr>
              <a:t>6. APPLICATION FINAL</a:t>
            </a:r>
          </a:p>
        </p:txBody>
      </p:sp>
      <p:sp>
        <p:nvSpPr>
          <p:cNvPr id="5" name="Espace réservé du numéro de diapositive 4">
            <a:extLst>
              <a:ext uri="{FF2B5EF4-FFF2-40B4-BE49-F238E27FC236}">
                <a16:creationId xmlns:a16="http://schemas.microsoft.com/office/drawing/2014/main" id="{BE342B1D-B6DE-4030-B12D-CBA766C200D0}"/>
              </a:ext>
            </a:extLst>
          </p:cNvPr>
          <p:cNvSpPr>
            <a:spLocks noGrp="1"/>
          </p:cNvSpPr>
          <p:nvPr>
            <p:ph type="sldNum" sz="quarter" idx="12"/>
          </p:nvPr>
        </p:nvSpPr>
        <p:spPr/>
        <p:txBody>
          <a:bodyPr/>
          <a:lstStyle/>
          <a:p>
            <a:fld id="{82953A8B-3E7D-48B9-9FBC-14205E113F86}" type="slidenum">
              <a:rPr lang="fr-FR" smtClean="0"/>
              <a:t>14</a:t>
            </a:fld>
            <a:endParaRPr lang="fr-FR"/>
          </a:p>
        </p:txBody>
      </p:sp>
      <p:sp>
        <p:nvSpPr>
          <p:cNvPr id="2" name="ZoneTexte 1">
            <a:extLst>
              <a:ext uri="{FF2B5EF4-FFF2-40B4-BE49-F238E27FC236}">
                <a16:creationId xmlns:a16="http://schemas.microsoft.com/office/drawing/2014/main" id="{47FE36E7-B699-467E-8394-27F063865D89}"/>
              </a:ext>
            </a:extLst>
          </p:cNvPr>
          <p:cNvSpPr txBox="1"/>
          <p:nvPr/>
        </p:nvSpPr>
        <p:spPr>
          <a:xfrm>
            <a:off x="292022" y="1137121"/>
            <a:ext cx="4686300" cy="369332"/>
          </a:xfrm>
          <a:prstGeom prst="rect">
            <a:avLst/>
          </a:prstGeom>
          <a:noFill/>
        </p:spPr>
        <p:txBody>
          <a:bodyPr wrap="square" rtlCol="0">
            <a:spAutoFit/>
          </a:bodyPr>
          <a:lstStyle/>
          <a:p>
            <a:pPr marL="285750" indent="-285750">
              <a:buFont typeface="Wingdings" panose="05000000000000000000" pitchFamily="2" charset="2"/>
              <a:buChar char="q"/>
            </a:pPr>
            <a:r>
              <a:rPr lang="fr-FR" b="1" dirty="0"/>
              <a:t>Fonction du modèle régression logistique</a:t>
            </a:r>
          </a:p>
        </p:txBody>
      </p:sp>
      <p:sp>
        <p:nvSpPr>
          <p:cNvPr id="9" name="ZoneTexte 8">
            <a:extLst>
              <a:ext uri="{FF2B5EF4-FFF2-40B4-BE49-F238E27FC236}">
                <a16:creationId xmlns:a16="http://schemas.microsoft.com/office/drawing/2014/main" id="{AE6399F7-B377-461A-9D49-8EDB26ACB521}"/>
              </a:ext>
            </a:extLst>
          </p:cNvPr>
          <p:cNvSpPr txBox="1"/>
          <p:nvPr/>
        </p:nvSpPr>
        <p:spPr>
          <a:xfrm>
            <a:off x="7465858" y="1193367"/>
            <a:ext cx="2890837" cy="369332"/>
          </a:xfrm>
          <a:prstGeom prst="rect">
            <a:avLst/>
          </a:prstGeom>
          <a:noFill/>
        </p:spPr>
        <p:txBody>
          <a:bodyPr wrap="square" rtlCol="0">
            <a:spAutoFit/>
          </a:bodyPr>
          <a:lstStyle/>
          <a:p>
            <a:pPr marL="285750" indent="-285750">
              <a:buFont typeface="Wingdings" panose="05000000000000000000" pitchFamily="2" charset="2"/>
              <a:buChar char="q"/>
            </a:pPr>
            <a:r>
              <a:rPr lang="fr-FR" b="1" dirty="0"/>
              <a:t>Application du fonction :</a:t>
            </a:r>
          </a:p>
        </p:txBody>
      </p:sp>
      <p:sp>
        <p:nvSpPr>
          <p:cNvPr id="3" name="ZoneTexte 2">
            <a:extLst>
              <a:ext uri="{FF2B5EF4-FFF2-40B4-BE49-F238E27FC236}">
                <a16:creationId xmlns:a16="http://schemas.microsoft.com/office/drawing/2014/main" id="{4045ED6A-06BA-4ACC-BAB3-46081F6F57A1}"/>
              </a:ext>
            </a:extLst>
          </p:cNvPr>
          <p:cNvSpPr txBox="1"/>
          <p:nvPr/>
        </p:nvSpPr>
        <p:spPr>
          <a:xfrm>
            <a:off x="504147" y="722702"/>
            <a:ext cx="10844213" cy="369332"/>
          </a:xfrm>
          <a:prstGeom prst="rect">
            <a:avLst/>
          </a:prstGeom>
          <a:noFill/>
        </p:spPr>
        <p:txBody>
          <a:bodyPr wrap="square" rtlCol="0">
            <a:spAutoFit/>
          </a:bodyPr>
          <a:lstStyle/>
          <a:p>
            <a:pPr marL="285750" indent="-285750">
              <a:buFont typeface="Wingdings" panose="05000000000000000000" pitchFamily="2" charset="2"/>
              <a:buChar char="§"/>
            </a:pPr>
            <a:r>
              <a:rPr lang="fr-FR" b="1" dirty="0"/>
              <a:t>Avec les résultats des deux modèles , on va choisir la régression logistique pour la prédiction des billets.</a:t>
            </a:r>
          </a:p>
        </p:txBody>
      </p:sp>
      <p:pic>
        <p:nvPicPr>
          <p:cNvPr id="8" name="Image 7">
            <a:extLst>
              <a:ext uri="{FF2B5EF4-FFF2-40B4-BE49-F238E27FC236}">
                <a16:creationId xmlns:a16="http://schemas.microsoft.com/office/drawing/2014/main" id="{10B6E8A9-61CD-402F-9416-A0517B5F1C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89" y="1920872"/>
            <a:ext cx="5868220" cy="4749410"/>
          </a:xfrm>
          <a:prstGeom prst="rect">
            <a:avLst/>
          </a:prstGeom>
        </p:spPr>
      </p:pic>
      <p:pic>
        <p:nvPicPr>
          <p:cNvPr id="12" name="Image 11">
            <a:extLst>
              <a:ext uri="{FF2B5EF4-FFF2-40B4-BE49-F238E27FC236}">
                <a16:creationId xmlns:a16="http://schemas.microsoft.com/office/drawing/2014/main" id="{8F9001D5-9B0F-4BFA-B586-1058CEA8C0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5193" y="2065100"/>
            <a:ext cx="5868219" cy="2917115"/>
          </a:xfrm>
          <a:prstGeom prst="rect">
            <a:avLst/>
          </a:prstGeom>
        </p:spPr>
      </p:pic>
    </p:spTree>
    <p:extLst>
      <p:ext uri="{BB962C8B-B14F-4D97-AF65-F5344CB8AC3E}">
        <p14:creationId xmlns:p14="http://schemas.microsoft.com/office/powerpoint/2010/main" val="3210402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EA1B505-93A3-465F-A3B4-5FBDCFA70B27}"/>
              </a:ext>
            </a:extLst>
          </p:cNvPr>
          <p:cNvSpPr txBox="1"/>
          <p:nvPr/>
        </p:nvSpPr>
        <p:spPr>
          <a:xfrm>
            <a:off x="2755392" y="2670048"/>
            <a:ext cx="6352032" cy="1569660"/>
          </a:xfrm>
          <a:prstGeom prst="rect">
            <a:avLst/>
          </a:prstGeom>
          <a:solidFill>
            <a:schemeClr val="accent1"/>
          </a:solidFill>
        </p:spPr>
        <p:txBody>
          <a:bodyPr wrap="square" rtlCol="0">
            <a:spAutoFit/>
          </a:bodyPr>
          <a:lstStyle/>
          <a:p>
            <a:pPr algn="ctr"/>
            <a:r>
              <a:rPr lang="fr-FR" sz="9600" dirty="0">
                <a:solidFill>
                  <a:schemeClr val="bg1"/>
                </a:solidFill>
              </a:rPr>
              <a:t>MERCI</a:t>
            </a:r>
          </a:p>
        </p:txBody>
      </p:sp>
      <p:sp>
        <p:nvSpPr>
          <p:cNvPr id="5" name="Espace réservé du numéro de diapositive 4">
            <a:extLst>
              <a:ext uri="{FF2B5EF4-FFF2-40B4-BE49-F238E27FC236}">
                <a16:creationId xmlns:a16="http://schemas.microsoft.com/office/drawing/2014/main" id="{6E88DC5B-2903-4B0B-B3F3-406271AF42B7}"/>
              </a:ext>
            </a:extLst>
          </p:cNvPr>
          <p:cNvSpPr>
            <a:spLocks noGrp="1"/>
          </p:cNvSpPr>
          <p:nvPr>
            <p:ph type="sldNum" sz="quarter" idx="12"/>
          </p:nvPr>
        </p:nvSpPr>
        <p:spPr/>
        <p:txBody>
          <a:bodyPr/>
          <a:lstStyle/>
          <a:p>
            <a:fld id="{82953A8B-3E7D-48B9-9FBC-14205E113F86}" type="slidenum">
              <a:rPr lang="fr-FR" smtClean="0"/>
              <a:t>15</a:t>
            </a:fld>
            <a:endParaRPr lang="fr-FR"/>
          </a:p>
        </p:txBody>
      </p:sp>
    </p:spTree>
    <p:extLst>
      <p:ext uri="{BB962C8B-B14F-4D97-AF65-F5344CB8AC3E}">
        <p14:creationId xmlns:p14="http://schemas.microsoft.com/office/powerpoint/2010/main" val="3391585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20509A-94BB-4BC8-B65A-C0AC93E2AFE0}"/>
              </a:ext>
            </a:extLst>
          </p:cNvPr>
          <p:cNvSpPr/>
          <p:nvPr/>
        </p:nvSpPr>
        <p:spPr>
          <a:xfrm>
            <a:off x="104776" y="171451"/>
            <a:ext cx="11982450" cy="528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Besoin du projet</a:t>
            </a:r>
          </a:p>
        </p:txBody>
      </p:sp>
      <p:sp>
        <p:nvSpPr>
          <p:cNvPr id="9" name="Espace réservé du numéro de diapositive 8">
            <a:extLst>
              <a:ext uri="{FF2B5EF4-FFF2-40B4-BE49-F238E27FC236}">
                <a16:creationId xmlns:a16="http://schemas.microsoft.com/office/drawing/2014/main" id="{FFE297C5-129F-4895-94FC-8822E908B82C}"/>
              </a:ext>
            </a:extLst>
          </p:cNvPr>
          <p:cNvSpPr>
            <a:spLocks noGrp="1"/>
          </p:cNvSpPr>
          <p:nvPr>
            <p:ph type="sldNum" sz="quarter" idx="12"/>
          </p:nvPr>
        </p:nvSpPr>
        <p:spPr/>
        <p:txBody>
          <a:bodyPr/>
          <a:lstStyle/>
          <a:p>
            <a:fld id="{82953A8B-3E7D-48B9-9FBC-14205E113F86}" type="slidenum">
              <a:rPr lang="fr-FR" smtClean="0"/>
              <a:t>2</a:t>
            </a:fld>
            <a:endParaRPr lang="fr-FR"/>
          </a:p>
        </p:txBody>
      </p:sp>
      <p:sp>
        <p:nvSpPr>
          <p:cNvPr id="16" name="ZoneTexte 15">
            <a:extLst>
              <a:ext uri="{FF2B5EF4-FFF2-40B4-BE49-F238E27FC236}">
                <a16:creationId xmlns:a16="http://schemas.microsoft.com/office/drawing/2014/main" id="{F0448099-FE7D-4BD5-B6D5-2B5F1923128C}"/>
              </a:ext>
            </a:extLst>
          </p:cNvPr>
          <p:cNvSpPr txBox="1"/>
          <p:nvPr/>
        </p:nvSpPr>
        <p:spPr>
          <a:xfrm>
            <a:off x="1200149" y="2400300"/>
            <a:ext cx="9001126" cy="2677656"/>
          </a:xfrm>
          <a:prstGeom prst="rect">
            <a:avLst/>
          </a:prstGeom>
          <a:noFill/>
        </p:spPr>
        <p:txBody>
          <a:bodyPr wrap="square" rtlCol="0">
            <a:spAutoFit/>
          </a:bodyPr>
          <a:lstStyle/>
          <a:p>
            <a:r>
              <a:rPr lang="fr-FR" sz="2400" dirty="0"/>
              <a:t>Étant consultant Data Analyst dans une entreprise spécialisée dans la data. L’entreprise a pour objectif au sein de l’Organisation nationale de lutte contre le faux-monnayage (ONCFM) de mettre en place des méthodes d’identification des contrefaçons des billets en euros. Pour cela on doit construire un algorithme capable d’identifier automatiquement les vrais des faux billets seulement à partir de certaines dimensions du billet.</a:t>
            </a:r>
          </a:p>
        </p:txBody>
      </p:sp>
    </p:spTree>
    <p:extLst>
      <p:ext uri="{BB962C8B-B14F-4D97-AF65-F5344CB8AC3E}">
        <p14:creationId xmlns:p14="http://schemas.microsoft.com/office/powerpoint/2010/main" val="67273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B109FC6-EC41-49A2-8127-C376E49D8B3A}"/>
              </a:ext>
            </a:extLst>
          </p:cNvPr>
          <p:cNvSpPr txBox="1"/>
          <p:nvPr/>
        </p:nvSpPr>
        <p:spPr>
          <a:xfrm>
            <a:off x="0" y="136525"/>
            <a:ext cx="12030075" cy="400110"/>
          </a:xfrm>
          <a:prstGeom prst="rect">
            <a:avLst/>
          </a:prstGeom>
          <a:solidFill>
            <a:schemeClr val="accent1"/>
          </a:solidFill>
        </p:spPr>
        <p:txBody>
          <a:bodyPr wrap="square" rtlCol="0">
            <a:spAutoFit/>
          </a:bodyPr>
          <a:lstStyle/>
          <a:p>
            <a:pPr algn="ctr"/>
            <a:r>
              <a:rPr lang="fr-FR" sz="2000" dirty="0">
                <a:solidFill>
                  <a:schemeClr val="bg1"/>
                </a:solidFill>
              </a:rPr>
              <a:t>Sommaire</a:t>
            </a:r>
          </a:p>
        </p:txBody>
      </p:sp>
      <p:sp>
        <p:nvSpPr>
          <p:cNvPr id="3" name="ZoneTexte 2">
            <a:extLst>
              <a:ext uri="{FF2B5EF4-FFF2-40B4-BE49-F238E27FC236}">
                <a16:creationId xmlns:a16="http://schemas.microsoft.com/office/drawing/2014/main" id="{2A90C9DD-FA17-481E-BF55-FFA8FFB50A03}"/>
              </a:ext>
            </a:extLst>
          </p:cNvPr>
          <p:cNvSpPr txBox="1"/>
          <p:nvPr/>
        </p:nvSpPr>
        <p:spPr>
          <a:xfrm>
            <a:off x="157164" y="1428750"/>
            <a:ext cx="12030075" cy="2954655"/>
          </a:xfrm>
          <a:prstGeom prst="rect">
            <a:avLst/>
          </a:prstGeom>
          <a:noFill/>
        </p:spPr>
        <p:txBody>
          <a:bodyPr wrap="square" rtlCol="0">
            <a:spAutoFit/>
          </a:bodyPr>
          <a:lstStyle/>
          <a:p>
            <a:r>
              <a:rPr lang="fr-FR" sz="2800" b="1" dirty="0"/>
              <a:t>1</a:t>
            </a:r>
            <a:r>
              <a:rPr lang="fr-FR" sz="2400" b="1" dirty="0"/>
              <a:t>. </a:t>
            </a:r>
            <a:r>
              <a:rPr lang="fr-FR" sz="2800" b="1" dirty="0"/>
              <a:t>PREPARATION DES DONNEES</a:t>
            </a:r>
          </a:p>
          <a:p>
            <a:r>
              <a:rPr lang="fr-FR" sz="2800" b="1" dirty="0"/>
              <a:t>2</a:t>
            </a:r>
            <a:r>
              <a:rPr lang="fr-FR" sz="2800" dirty="0"/>
              <a:t>. </a:t>
            </a:r>
            <a:r>
              <a:rPr lang="fr-FR" sz="2800" b="1" dirty="0"/>
              <a:t>TRAITEMENT DES VALEURS MANQUANTES PAR REGRESSION  LINEAIRE</a:t>
            </a:r>
          </a:p>
          <a:p>
            <a:r>
              <a:rPr lang="fr-FR" sz="2800" b="1" dirty="0"/>
              <a:t>3</a:t>
            </a:r>
            <a:r>
              <a:rPr lang="fr-FR" sz="2800" dirty="0"/>
              <a:t>. </a:t>
            </a:r>
            <a:r>
              <a:rPr lang="fr-FR" sz="2800" b="1" dirty="0">
                <a:solidFill>
                  <a:srgbClr val="1F2328"/>
                </a:solidFill>
              </a:rPr>
              <a:t>ANALYSE DESCRIPTIVE APRES REGRESSION LINEAIRE</a:t>
            </a:r>
            <a:endParaRPr lang="fr-FR" sz="2800" b="1" dirty="0"/>
          </a:p>
          <a:p>
            <a:r>
              <a:rPr lang="fr-FR" sz="2800" b="1" dirty="0"/>
              <a:t>4</a:t>
            </a:r>
            <a:r>
              <a:rPr lang="fr-FR" sz="2800" dirty="0"/>
              <a:t>. </a:t>
            </a:r>
            <a:r>
              <a:rPr lang="fr-FR" sz="2800" b="1" dirty="0"/>
              <a:t>REGRESSION LOGISTIQUE</a:t>
            </a:r>
          </a:p>
          <a:p>
            <a:r>
              <a:rPr lang="fr-FR" sz="2800" b="1" dirty="0"/>
              <a:t>5. KMEANS</a:t>
            </a:r>
          </a:p>
          <a:p>
            <a:r>
              <a:rPr lang="fr-FR" sz="2800" b="1" dirty="0"/>
              <a:t>6</a:t>
            </a:r>
            <a:r>
              <a:rPr lang="fr-FR" sz="2800" dirty="0"/>
              <a:t>. </a:t>
            </a:r>
            <a:r>
              <a:rPr lang="fr-FR" sz="2800" b="1" dirty="0"/>
              <a:t>APPLICATION FINAL</a:t>
            </a:r>
            <a:endParaRPr lang="en-GB" sz="2800" spc="10" dirty="0">
              <a:solidFill>
                <a:srgbClr val="000000"/>
              </a:solidFill>
              <a:latin typeface="Century Schoolbook"/>
            </a:endParaRPr>
          </a:p>
          <a:p>
            <a:endParaRPr lang="fr-FR" dirty="0"/>
          </a:p>
        </p:txBody>
      </p:sp>
      <p:sp>
        <p:nvSpPr>
          <p:cNvPr id="6" name="Espace réservé du numéro de diapositive 5">
            <a:extLst>
              <a:ext uri="{FF2B5EF4-FFF2-40B4-BE49-F238E27FC236}">
                <a16:creationId xmlns:a16="http://schemas.microsoft.com/office/drawing/2014/main" id="{0313822A-1053-47AD-BA36-A7C471542CEC}"/>
              </a:ext>
            </a:extLst>
          </p:cNvPr>
          <p:cNvSpPr>
            <a:spLocks noGrp="1"/>
          </p:cNvSpPr>
          <p:nvPr>
            <p:ph type="sldNum" sz="quarter" idx="12"/>
          </p:nvPr>
        </p:nvSpPr>
        <p:spPr/>
        <p:txBody>
          <a:bodyPr/>
          <a:lstStyle/>
          <a:p>
            <a:fld id="{82953A8B-3E7D-48B9-9FBC-14205E113F86}" type="slidenum">
              <a:rPr lang="fr-FR" smtClean="0"/>
              <a:t>3</a:t>
            </a:fld>
            <a:endParaRPr lang="fr-FR"/>
          </a:p>
        </p:txBody>
      </p:sp>
    </p:spTree>
    <p:extLst>
      <p:ext uri="{BB962C8B-B14F-4D97-AF65-F5344CB8AC3E}">
        <p14:creationId xmlns:p14="http://schemas.microsoft.com/office/powerpoint/2010/main" val="905158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183739EA-7F95-44CE-861C-C0DB36960F1E}"/>
              </a:ext>
            </a:extLst>
          </p:cNvPr>
          <p:cNvSpPr txBox="1"/>
          <p:nvPr/>
        </p:nvSpPr>
        <p:spPr>
          <a:xfrm>
            <a:off x="223837" y="136525"/>
            <a:ext cx="11744325" cy="369332"/>
          </a:xfrm>
          <a:prstGeom prst="rect">
            <a:avLst/>
          </a:prstGeom>
          <a:solidFill>
            <a:schemeClr val="accent1"/>
          </a:solidFill>
        </p:spPr>
        <p:txBody>
          <a:bodyPr wrap="square" rtlCol="0">
            <a:spAutoFit/>
          </a:bodyPr>
          <a:lstStyle/>
          <a:p>
            <a:pPr algn="ctr"/>
            <a:r>
              <a:rPr lang="fr-FR" dirty="0">
                <a:solidFill>
                  <a:schemeClr val="bg1"/>
                </a:solidFill>
              </a:rPr>
              <a:t>1. PREPARATION  DES DONNEES</a:t>
            </a:r>
          </a:p>
        </p:txBody>
      </p:sp>
      <p:sp>
        <p:nvSpPr>
          <p:cNvPr id="4" name="Espace réservé du numéro de diapositive 3">
            <a:extLst>
              <a:ext uri="{FF2B5EF4-FFF2-40B4-BE49-F238E27FC236}">
                <a16:creationId xmlns:a16="http://schemas.microsoft.com/office/drawing/2014/main" id="{73C985CD-B92B-4CBD-BFFD-4E14624A02EF}"/>
              </a:ext>
            </a:extLst>
          </p:cNvPr>
          <p:cNvSpPr>
            <a:spLocks noGrp="1"/>
          </p:cNvSpPr>
          <p:nvPr>
            <p:ph type="sldNum" sz="quarter" idx="12"/>
          </p:nvPr>
        </p:nvSpPr>
        <p:spPr/>
        <p:txBody>
          <a:bodyPr/>
          <a:lstStyle/>
          <a:p>
            <a:fld id="{82953A8B-3E7D-48B9-9FBC-14205E113F86}" type="slidenum">
              <a:rPr lang="fr-FR" smtClean="0"/>
              <a:t>4</a:t>
            </a:fld>
            <a:endParaRPr lang="fr-FR"/>
          </a:p>
        </p:txBody>
      </p:sp>
      <p:sp>
        <p:nvSpPr>
          <p:cNvPr id="2" name="ZoneTexte 1">
            <a:extLst>
              <a:ext uri="{FF2B5EF4-FFF2-40B4-BE49-F238E27FC236}">
                <a16:creationId xmlns:a16="http://schemas.microsoft.com/office/drawing/2014/main" id="{9EE29B60-F96C-4D8F-BFEF-E3E66882052B}"/>
              </a:ext>
            </a:extLst>
          </p:cNvPr>
          <p:cNvSpPr txBox="1"/>
          <p:nvPr/>
        </p:nvSpPr>
        <p:spPr>
          <a:xfrm>
            <a:off x="557212" y="928688"/>
            <a:ext cx="3328987" cy="369332"/>
          </a:xfrm>
          <a:prstGeom prst="rect">
            <a:avLst/>
          </a:prstGeom>
          <a:noFill/>
        </p:spPr>
        <p:txBody>
          <a:bodyPr wrap="square" rtlCol="0">
            <a:spAutoFit/>
          </a:bodyPr>
          <a:lstStyle/>
          <a:p>
            <a:pPr marL="285750" indent="-285750">
              <a:buFont typeface="Wingdings" panose="05000000000000000000" pitchFamily="2" charset="2"/>
              <a:buChar char="q"/>
            </a:pPr>
            <a:r>
              <a:rPr lang="fr-FR" b="1" dirty="0"/>
              <a:t>Les données de l’entreprise</a:t>
            </a:r>
          </a:p>
        </p:txBody>
      </p:sp>
      <p:pic>
        <p:nvPicPr>
          <p:cNvPr id="7" name="Image 6">
            <a:extLst>
              <a:ext uri="{FF2B5EF4-FFF2-40B4-BE49-F238E27FC236}">
                <a16:creationId xmlns:a16="http://schemas.microsoft.com/office/drawing/2014/main" id="{B8FD5D36-C484-4F13-BEDC-7A9B0BC10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274" y="1561944"/>
            <a:ext cx="5010849" cy="3195794"/>
          </a:xfrm>
          <a:prstGeom prst="rect">
            <a:avLst/>
          </a:prstGeom>
        </p:spPr>
      </p:pic>
      <p:sp>
        <p:nvSpPr>
          <p:cNvPr id="11" name="ZoneTexte 10">
            <a:extLst>
              <a:ext uri="{FF2B5EF4-FFF2-40B4-BE49-F238E27FC236}">
                <a16:creationId xmlns:a16="http://schemas.microsoft.com/office/drawing/2014/main" id="{28236AE8-E275-44E2-882F-6A8AB1FC59B7}"/>
              </a:ext>
            </a:extLst>
          </p:cNvPr>
          <p:cNvSpPr txBox="1"/>
          <p:nvPr/>
        </p:nvSpPr>
        <p:spPr>
          <a:xfrm>
            <a:off x="8101012" y="928688"/>
            <a:ext cx="3100388" cy="369332"/>
          </a:xfrm>
          <a:prstGeom prst="rect">
            <a:avLst/>
          </a:prstGeom>
          <a:noFill/>
        </p:spPr>
        <p:txBody>
          <a:bodyPr wrap="square" rtlCol="0">
            <a:spAutoFit/>
          </a:bodyPr>
          <a:lstStyle/>
          <a:p>
            <a:pPr marL="285750" indent="-285750">
              <a:buFont typeface="Wingdings" panose="05000000000000000000" pitchFamily="2" charset="2"/>
              <a:buChar char="q"/>
            </a:pPr>
            <a:r>
              <a:rPr lang="fr-FR" b="1" dirty="0"/>
              <a:t>Les variables des données</a:t>
            </a:r>
          </a:p>
        </p:txBody>
      </p:sp>
      <p:pic>
        <p:nvPicPr>
          <p:cNvPr id="13" name="Image 12">
            <a:extLst>
              <a:ext uri="{FF2B5EF4-FFF2-40B4-BE49-F238E27FC236}">
                <a16:creationId xmlns:a16="http://schemas.microsoft.com/office/drawing/2014/main" id="{BD25133B-0670-4C5D-BA2C-A7B9ACA3AC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2536" y="1274329"/>
            <a:ext cx="3877340" cy="2552856"/>
          </a:xfrm>
          <a:prstGeom prst="rect">
            <a:avLst/>
          </a:prstGeom>
        </p:spPr>
      </p:pic>
      <p:sp>
        <p:nvSpPr>
          <p:cNvPr id="3" name="ZoneTexte 2">
            <a:extLst>
              <a:ext uri="{FF2B5EF4-FFF2-40B4-BE49-F238E27FC236}">
                <a16:creationId xmlns:a16="http://schemas.microsoft.com/office/drawing/2014/main" id="{F04F1FB5-EFC9-402F-8216-75B5C53CD1E2}"/>
              </a:ext>
            </a:extLst>
          </p:cNvPr>
          <p:cNvSpPr txBox="1"/>
          <p:nvPr/>
        </p:nvSpPr>
        <p:spPr>
          <a:xfrm>
            <a:off x="8096247" y="3803494"/>
            <a:ext cx="3100388" cy="369332"/>
          </a:xfrm>
          <a:prstGeom prst="rect">
            <a:avLst/>
          </a:prstGeom>
          <a:noFill/>
        </p:spPr>
        <p:txBody>
          <a:bodyPr wrap="square" rtlCol="0">
            <a:spAutoFit/>
          </a:bodyPr>
          <a:lstStyle/>
          <a:p>
            <a:pPr marL="285750" indent="-285750">
              <a:buFont typeface="Wingdings" panose="05000000000000000000" pitchFamily="2" charset="2"/>
              <a:buChar char="q"/>
            </a:pPr>
            <a:r>
              <a:rPr lang="fr-FR" b="1" dirty="0"/>
              <a:t>Information du  dataframe</a:t>
            </a:r>
          </a:p>
        </p:txBody>
      </p:sp>
      <p:pic>
        <p:nvPicPr>
          <p:cNvPr id="8" name="Image 7">
            <a:extLst>
              <a:ext uri="{FF2B5EF4-FFF2-40B4-BE49-F238E27FC236}">
                <a16:creationId xmlns:a16="http://schemas.microsoft.com/office/drawing/2014/main" id="{FE9B5A69-C577-421C-B693-B825381A6E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0242" y="4349419"/>
            <a:ext cx="3315163" cy="2372056"/>
          </a:xfrm>
          <a:prstGeom prst="rect">
            <a:avLst/>
          </a:prstGeom>
        </p:spPr>
      </p:pic>
    </p:spTree>
    <p:extLst>
      <p:ext uri="{BB962C8B-B14F-4D97-AF65-F5344CB8AC3E}">
        <p14:creationId xmlns:p14="http://schemas.microsoft.com/office/powerpoint/2010/main" val="1902982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183739EA-7F95-44CE-861C-C0DB36960F1E}"/>
              </a:ext>
            </a:extLst>
          </p:cNvPr>
          <p:cNvSpPr txBox="1"/>
          <p:nvPr/>
        </p:nvSpPr>
        <p:spPr>
          <a:xfrm>
            <a:off x="142875" y="187718"/>
            <a:ext cx="11558588" cy="369332"/>
          </a:xfrm>
          <a:prstGeom prst="rect">
            <a:avLst/>
          </a:prstGeom>
          <a:solidFill>
            <a:schemeClr val="accent1"/>
          </a:solidFill>
        </p:spPr>
        <p:txBody>
          <a:bodyPr wrap="square" rtlCol="0">
            <a:spAutoFit/>
          </a:bodyPr>
          <a:lstStyle/>
          <a:p>
            <a:pPr algn="ctr"/>
            <a:r>
              <a:rPr lang="fr-FR" dirty="0">
                <a:solidFill>
                  <a:schemeClr val="bg1"/>
                </a:solidFill>
              </a:rPr>
              <a:t>2. TRAITEMENT DES VALEURS MANQUANTES PAR REGRESSION  LINEARAIRE</a:t>
            </a:r>
          </a:p>
        </p:txBody>
      </p:sp>
      <p:sp>
        <p:nvSpPr>
          <p:cNvPr id="4" name="Espace réservé du numéro de diapositive 3">
            <a:extLst>
              <a:ext uri="{FF2B5EF4-FFF2-40B4-BE49-F238E27FC236}">
                <a16:creationId xmlns:a16="http://schemas.microsoft.com/office/drawing/2014/main" id="{9520EB5E-018F-4197-AF6C-B1A8278AA765}"/>
              </a:ext>
            </a:extLst>
          </p:cNvPr>
          <p:cNvSpPr>
            <a:spLocks noGrp="1"/>
          </p:cNvSpPr>
          <p:nvPr>
            <p:ph type="sldNum" sz="quarter" idx="12"/>
          </p:nvPr>
        </p:nvSpPr>
        <p:spPr/>
        <p:txBody>
          <a:bodyPr/>
          <a:lstStyle/>
          <a:p>
            <a:fld id="{82953A8B-3E7D-48B9-9FBC-14205E113F86}" type="slidenum">
              <a:rPr lang="fr-FR" smtClean="0"/>
              <a:t>5</a:t>
            </a:fld>
            <a:endParaRPr lang="fr-FR"/>
          </a:p>
        </p:txBody>
      </p:sp>
      <p:sp>
        <p:nvSpPr>
          <p:cNvPr id="2" name="ZoneTexte 1">
            <a:extLst>
              <a:ext uri="{FF2B5EF4-FFF2-40B4-BE49-F238E27FC236}">
                <a16:creationId xmlns:a16="http://schemas.microsoft.com/office/drawing/2014/main" id="{BE3AB916-C054-473C-8F31-917EB0CD9F2F}"/>
              </a:ext>
            </a:extLst>
          </p:cNvPr>
          <p:cNvSpPr txBox="1"/>
          <p:nvPr/>
        </p:nvSpPr>
        <p:spPr>
          <a:xfrm>
            <a:off x="0" y="1104950"/>
            <a:ext cx="3743325" cy="369332"/>
          </a:xfrm>
          <a:prstGeom prst="rect">
            <a:avLst/>
          </a:prstGeom>
          <a:noFill/>
        </p:spPr>
        <p:txBody>
          <a:bodyPr wrap="square" rtlCol="0">
            <a:spAutoFit/>
          </a:bodyPr>
          <a:lstStyle/>
          <a:p>
            <a:pPr marL="285750" indent="-285750">
              <a:buFont typeface="Wingdings" panose="05000000000000000000" pitchFamily="2" charset="2"/>
              <a:buChar char="q"/>
            </a:pPr>
            <a:r>
              <a:rPr lang="fr-FR" b="1" dirty="0"/>
              <a:t>Les valeurs manquantes</a:t>
            </a:r>
          </a:p>
        </p:txBody>
      </p:sp>
      <p:pic>
        <p:nvPicPr>
          <p:cNvPr id="5" name="Image 4">
            <a:extLst>
              <a:ext uri="{FF2B5EF4-FFF2-40B4-BE49-F238E27FC236}">
                <a16:creationId xmlns:a16="http://schemas.microsoft.com/office/drawing/2014/main" id="{DE171D5C-C1CD-4BCD-9E1B-DE3FB51938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75" y="1660269"/>
            <a:ext cx="5757862" cy="3722516"/>
          </a:xfrm>
          <a:prstGeom prst="rect">
            <a:avLst/>
          </a:prstGeom>
        </p:spPr>
      </p:pic>
      <p:sp>
        <p:nvSpPr>
          <p:cNvPr id="7" name="ZoneTexte 6">
            <a:extLst>
              <a:ext uri="{FF2B5EF4-FFF2-40B4-BE49-F238E27FC236}">
                <a16:creationId xmlns:a16="http://schemas.microsoft.com/office/drawing/2014/main" id="{C8D48140-2FA2-4FE9-B3CB-326902B25C4C}"/>
              </a:ext>
            </a:extLst>
          </p:cNvPr>
          <p:cNvSpPr txBox="1"/>
          <p:nvPr/>
        </p:nvSpPr>
        <p:spPr>
          <a:xfrm>
            <a:off x="1206103" y="5753050"/>
            <a:ext cx="9070182" cy="923330"/>
          </a:xfrm>
          <a:prstGeom prst="rect">
            <a:avLst/>
          </a:prstGeom>
          <a:noFill/>
        </p:spPr>
        <p:txBody>
          <a:bodyPr wrap="square" rtlCol="0">
            <a:spAutoFit/>
          </a:bodyPr>
          <a:lstStyle/>
          <a:p>
            <a:pPr marL="285750" indent="-285750">
              <a:buFont typeface="Arial" panose="020B0604020202020204" pitchFamily="34" charset="0"/>
              <a:buChar char="•"/>
            </a:pPr>
            <a:r>
              <a:rPr lang="fr-FR" dirty="0"/>
              <a:t>On a </a:t>
            </a:r>
            <a:r>
              <a:rPr lang="fr-FR" b="1" dirty="0"/>
              <a:t>37 valeurs manquantes </a:t>
            </a:r>
            <a:r>
              <a:rPr lang="fr-FR" dirty="0"/>
              <a:t>dans la colonne </a:t>
            </a:r>
            <a:r>
              <a:rPr lang="fr-FR" b="1" dirty="0"/>
              <a:t>margin_low</a:t>
            </a:r>
            <a:r>
              <a:rPr lang="fr-FR" dirty="0"/>
              <a:t>. </a:t>
            </a:r>
          </a:p>
          <a:p>
            <a:pPr marL="285750" indent="-285750">
              <a:buFont typeface="Arial" panose="020B0604020202020204" pitchFamily="34" charset="0"/>
              <a:buChar char="•"/>
            </a:pPr>
            <a:r>
              <a:rPr lang="fr-FR" dirty="0"/>
              <a:t>On va utiliser la méthode de </a:t>
            </a:r>
            <a:r>
              <a:rPr lang="fr-FR" b="1" dirty="0"/>
              <a:t>Régression Linéaire </a:t>
            </a:r>
            <a:r>
              <a:rPr lang="fr-FR" dirty="0"/>
              <a:t>pour compléter les valeurs manquantes avec le dataframe sans les valeurs manquantes.</a:t>
            </a:r>
          </a:p>
        </p:txBody>
      </p:sp>
      <p:sp>
        <p:nvSpPr>
          <p:cNvPr id="10" name="ZoneTexte 9">
            <a:extLst>
              <a:ext uri="{FF2B5EF4-FFF2-40B4-BE49-F238E27FC236}">
                <a16:creationId xmlns:a16="http://schemas.microsoft.com/office/drawing/2014/main" id="{1A2906D0-94A0-407D-8032-5B8F3822CB90}"/>
              </a:ext>
            </a:extLst>
          </p:cNvPr>
          <p:cNvSpPr txBox="1"/>
          <p:nvPr/>
        </p:nvSpPr>
        <p:spPr>
          <a:xfrm>
            <a:off x="6415088" y="1211017"/>
            <a:ext cx="5072062" cy="369332"/>
          </a:xfrm>
          <a:prstGeom prst="rect">
            <a:avLst/>
          </a:prstGeom>
          <a:noFill/>
        </p:spPr>
        <p:txBody>
          <a:bodyPr wrap="square" rtlCol="0">
            <a:spAutoFit/>
          </a:bodyPr>
          <a:lstStyle/>
          <a:p>
            <a:pPr marL="285750" indent="-285750">
              <a:buFont typeface="Wingdings" panose="05000000000000000000" pitchFamily="2" charset="2"/>
              <a:buChar char="q"/>
            </a:pPr>
            <a:r>
              <a:rPr lang="fr-FR" b="1" dirty="0"/>
              <a:t>Création daframe sans les valeurs manquantes</a:t>
            </a:r>
          </a:p>
        </p:txBody>
      </p:sp>
      <p:pic>
        <p:nvPicPr>
          <p:cNvPr id="12" name="Image 11">
            <a:extLst>
              <a:ext uri="{FF2B5EF4-FFF2-40B4-BE49-F238E27FC236}">
                <a16:creationId xmlns:a16="http://schemas.microsoft.com/office/drawing/2014/main" id="{39E8A900-A538-49BA-9FD2-900D64C65C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5088" y="1822845"/>
            <a:ext cx="5163271" cy="3264002"/>
          </a:xfrm>
          <a:prstGeom prst="rect">
            <a:avLst/>
          </a:prstGeom>
        </p:spPr>
      </p:pic>
      <p:sp>
        <p:nvSpPr>
          <p:cNvPr id="14" name="ZoneTexte 13">
            <a:extLst>
              <a:ext uri="{FF2B5EF4-FFF2-40B4-BE49-F238E27FC236}">
                <a16:creationId xmlns:a16="http://schemas.microsoft.com/office/drawing/2014/main" id="{1F432435-3B50-405F-BD9A-FA0FB4EF8FB0}"/>
              </a:ext>
            </a:extLst>
          </p:cNvPr>
          <p:cNvSpPr txBox="1"/>
          <p:nvPr/>
        </p:nvSpPr>
        <p:spPr>
          <a:xfrm>
            <a:off x="2871788" y="697514"/>
            <a:ext cx="5738812" cy="369332"/>
          </a:xfrm>
          <a:prstGeom prst="rect">
            <a:avLst/>
          </a:prstGeom>
          <a:noFill/>
        </p:spPr>
        <p:txBody>
          <a:bodyPr wrap="square" rtlCol="0">
            <a:spAutoFit/>
          </a:bodyPr>
          <a:lstStyle/>
          <a:p>
            <a:pPr marL="285750" indent="-285750" algn="ctr">
              <a:buFont typeface="Wingdings" panose="05000000000000000000" pitchFamily="2" charset="2"/>
              <a:buChar char="q"/>
            </a:pPr>
            <a:r>
              <a:rPr lang="fr-FR" b="1" dirty="0"/>
              <a:t>Séparer le dataframe par  deux dataframes :</a:t>
            </a:r>
          </a:p>
        </p:txBody>
      </p:sp>
    </p:spTree>
    <p:extLst>
      <p:ext uri="{BB962C8B-B14F-4D97-AF65-F5344CB8AC3E}">
        <p14:creationId xmlns:p14="http://schemas.microsoft.com/office/powerpoint/2010/main" val="2041256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183739EA-7F95-44CE-861C-C0DB36960F1E}"/>
              </a:ext>
            </a:extLst>
          </p:cNvPr>
          <p:cNvSpPr txBox="1"/>
          <p:nvPr/>
        </p:nvSpPr>
        <p:spPr>
          <a:xfrm>
            <a:off x="142875" y="187718"/>
            <a:ext cx="11558588" cy="369332"/>
          </a:xfrm>
          <a:prstGeom prst="rect">
            <a:avLst/>
          </a:prstGeom>
          <a:solidFill>
            <a:schemeClr val="accent1"/>
          </a:solidFill>
        </p:spPr>
        <p:txBody>
          <a:bodyPr wrap="square" rtlCol="0">
            <a:spAutoFit/>
          </a:bodyPr>
          <a:lstStyle/>
          <a:p>
            <a:pPr algn="ctr"/>
            <a:r>
              <a:rPr lang="fr-FR" dirty="0">
                <a:solidFill>
                  <a:schemeClr val="bg1"/>
                </a:solidFill>
              </a:rPr>
              <a:t>2. TRAITEMENT DES VALEURS MANQUANTES PAR REGRESSION MULTIPLE LINEARAIRE(Suite 1)</a:t>
            </a:r>
          </a:p>
        </p:txBody>
      </p:sp>
      <p:sp>
        <p:nvSpPr>
          <p:cNvPr id="4" name="Espace réservé du numéro de diapositive 3">
            <a:extLst>
              <a:ext uri="{FF2B5EF4-FFF2-40B4-BE49-F238E27FC236}">
                <a16:creationId xmlns:a16="http://schemas.microsoft.com/office/drawing/2014/main" id="{9520EB5E-018F-4197-AF6C-B1A8278AA765}"/>
              </a:ext>
            </a:extLst>
          </p:cNvPr>
          <p:cNvSpPr>
            <a:spLocks noGrp="1"/>
          </p:cNvSpPr>
          <p:nvPr>
            <p:ph type="sldNum" sz="quarter" idx="12"/>
          </p:nvPr>
        </p:nvSpPr>
        <p:spPr/>
        <p:txBody>
          <a:bodyPr/>
          <a:lstStyle/>
          <a:p>
            <a:fld id="{82953A8B-3E7D-48B9-9FBC-14205E113F86}" type="slidenum">
              <a:rPr lang="fr-FR" smtClean="0"/>
              <a:t>6</a:t>
            </a:fld>
            <a:endParaRPr lang="fr-FR"/>
          </a:p>
        </p:txBody>
      </p:sp>
      <p:sp>
        <p:nvSpPr>
          <p:cNvPr id="2" name="ZoneTexte 1">
            <a:extLst>
              <a:ext uri="{FF2B5EF4-FFF2-40B4-BE49-F238E27FC236}">
                <a16:creationId xmlns:a16="http://schemas.microsoft.com/office/drawing/2014/main" id="{BE3AB916-C054-473C-8F31-917EB0CD9F2F}"/>
              </a:ext>
            </a:extLst>
          </p:cNvPr>
          <p:cNvSpPr txBox="1"/>
          <p:nvPr/>
        </p:nvSpPr>
        <p:spPr>
          <a:xfrm>
            <a:off x="142875" y="962633"/>
            <a:ext cx="7119939" cy="369332"/>
          </a:xfrm>
          <a:prstGeom prst="rect">
            <a:avLst/>
          </a:prstGeom>
          <a:noFill/>
        </p:spPr>
        <p:txBody>
          <a:bodyPr wrap="square" rtlCol="0">
            <a:spAutoFit/>
          </a:bodyPr>
          <a:lstStyle/>
          <a:p>
            <a:pPr marL="285750" indent="-285750">
              <a:buFont typeface="Wingdings" panose="05000000000000000000" pitchFamily="2" charset="2"/>
              <a:buChar char="q"/>
            </a:pPr>
            <a:r>
              <a:rPr lang="fr-FR" b="1" dirty="0"/>
              <a:t>1. Utiliser la fonction backward selection pour sélection régressive</a:t>
            </a:r>
          </a:p>
        </p:txBody>
      </p:sp>
      <p:sp>
        <p:nvSpPr>
          <p:cNvPr id="7" name="ZoneTexte 6">
            <a:extLst>
              <a:ext uri="{FF2B5EF4-FFF2-40B4-BE49-F238E27FC236}">
                <a16:creationId xmlns:a16="http://schemas.microsoft.com/office/drawing/2014/main" id="{C8D48140-2FA2-4FE9-B3CB-326902B25C4C}"/>
              </a:ext>
            </a:extLst>
          </p:cNvPr>
          <p:cNvSpPr txBox="1"/>
          <p:nvPr/>
        </p:nvSpPr>
        <p:spPr>
          <a:xfrm>
            <a:off x="7100889" y="4246395"/>
            <a:ext cx="4600574" cy="1200329"/>
          </a:xfrm>
          <a:prstGeom prst="rect">
            <a:avLst/>
          </a:prstGeom>
          <a:noFill/>
        </p:spPr>
        <p:txBody>
          <a:bodyPr wrap="square" rtlCol="0">
            <a:spAutoFit/>
          </a:bodyPr>
          <a:lstStyle/>
          <a:p>
            <a:pPr marL="285750" indent="-285750">
              <a:buFont typeface="Wingdings" panose="05000000000000000000" pitchFamily="2" charset="2"/>
              <a:buChar char="Ø"/>
            </a:pPr>
            <a:r>
              <a:rPr lang="fr-FR" dirty="0"/>
              <a:t>Ce modèle retient uniquement les </a:t>
            </a:r>
            <a:r>
              <a:rPr lang="fr-FR" b="1" dirty="0"/>
              <a:t>variables explicatives </a:t>
            </a:r>
            <a:r>
              <a:rPr lang="fr-FR" dirty="0"/>
              <a:t>qui ont une influence significative sur la variable cible. Ces variables sont </a:t>
            </a:r>
            <a:r>
              <a:rPr lang="fr-FR" b="1" dirty="0"/>
              <a:t>is_genuine </a:t>
            </a:r>
            <a:r>
              <a:rPr lang="fr-FR" dirty="0"/>
              <a:t>et </a:t>
            </a:r>
            <a:r>
              <a:rPr lang="fr-FR" b="1" dirty="0"/>
              <a:t>margin_up</a:t>
            </a:r>
            <a:r>
              <a:rPr lang="fr-FR" dirty="0"/>
              <a:t>.</a:t>
            </a:r>
          </a:p>
        </p:txBody>
      </p:sp>
      <p:sp>
        <p:nvSpPr>
          <p:cNvPr id="10" name="ZoneTexte 9">
            <a:extLst>
              <a:ext uri="{FF2B5EF4-FFF2-40B4-BE49-F238E27FC236}">
                <a16:creationId xmlns:a16="http://schemas.microsoft.com/office/drawing/2014/main" id="{1A2906D0-94A0-407D-8032-5B8F3822CB90}"/>
              </a:ext>
            </a:extLst>
          </p:cNvPr>
          <p:cNvSpPr txBox="1"/>
          <p:nvPr/>
        </p:nvSpPr>
        <p:spPr>
          <a:xfrm>
            <a:off x="8977312" y="1037263"/>
            <a:ext cx="2009775" cy="369332"/>
          </a:xfrm>
          <a:prstGeom prst="rect">
            <a:avLst/>
          </a:prstGeom>
          <a:noFill/>
        </p:spPr>
        <p:txBody>
          <a:bodyPr wrap="square" rtlCol="0">
            <a:spAutoFit/>
          </a:bodyPr>
          <a:lstStyle/>
          <a:p>
            <a:pPr marL="285750" indent="-285750">
              <a:buFont typeface="Wingdings" panose="05000000000000000000" pitchFamily="2" charset="2"/>
              <a:buChar char="q"/>
            </a:pPr>
            <a:r>
              <a:rPr lang="fr-FR" b="1" dirty="0"/>
              <a:t>2. Résultat :</a:t>
            </a:r>
          </a:p>
        </p:txBody>
      </p:sp>
      <p:sp>
        <p:nvSpPr>
          <p:cNvPr id="14" name="ZoneTexte 13">
            <a:extLst>
              <a:ext uri="{FF2B5EF4-FFF2-40B4-BE49-F238E27FC236}">
                <a16:creationId xmlns:a16="http://schemas.microsoft.com/office/drawing/2014/main" id="{1F432435-3B50-405F-BD9A-FA0FB4EF8FB0}"/>
              </a:ext>
            </a:extLst>
          </p:cNvPr>
          <p:cNvSpPr txBox="1"/>
          <p:nvPr/>
        </p:nvSpPr>
        <p:spPr>
          <a:xfrm>
            <a:off x="2824163" y="593301"/>
            <a:ext cx="5738812" cy="369332"/>
          </a:xfrm>
          <a:prstGeom prst="rect">
            <a:avLst/>
          </a:prstGeom>
          <a:noFill/>
        </p:spPr>
        <p:txBody>
          <a:bodyPr wrap="square" rtlCol="0">
            <a:spAutoFit/>
          </a:bodyPr>
          <a:lstStyle/>
          <a:p>
            <a:pPr marL="285750" indent="-285750" algn="ctr">
              <a:buFont typeface="Wingdings" panose="05000000000000000000" pitchFamily="2" charset="2"/>
              <a:buChar char="q"/>
            </a:pPr>
            <a:r>
              <a:rPr lang="fr-FR" b="1" dirty="0"/>
              <a:t>Régression linéaire avec StatModels :</a:t>
            </a:r>
          </a:p>
        </p:txBody>
      </p:sp>
      <p:pic>
        <p:nvPicPr>
          <p:cNvPr id="18" name="Image 17">
            <a:extLst>
              <a:ext uri="{FF2B5EF4-FFF2-40B4-BE49-F238E27FC236}">
                <a16:creationId xmlns:a16="http://schemas.microsoft.com/office/drawing/2014/main" id="{D3CF4026-88BE-46B6-B413-777E54ECA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8181" y="1550973"/>
            <a:ext cx="3945989" cy="2551043"/>
          </a:xfrm>
          <a:prstGeom prst="rect">
            <a:avLst/>
          </a:prstGeom>
        </p:spPr>
      </p:pic>
      <p:pic>
        <p:nvPicPr>
          <p:cNvPr id="20" name="Image 19">
            <a:extLst>
              <a:ext uri="{FF2B5EF4-FFF2-40B4-BE49-F238E27FC236}">
                <a16:creationId xmlns:a16="http://schemas.microsoft.com/office/drawing/2014/main" id="{D40F796A-5BF8-499D-8BB6-927014B1BF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475" y="1331965"/>
            <a:ext cx="5738812" cy="4162439"/>
          </a:xfrm>
          <a:prstGeom prst="rect">
            <a:avLst/>
          </a:prstGeom>
        </p:spPr>
      </p:pic>
      <p:sp>
        <p:nvSpPr>
          <p:cNvPr id="21" name="ZoneTexte 20">
            <a:extLst>
              <a:ext uri="{FF2B5EF4-FFF2-40B4-BE49-F238E27FC236}">
                <a16:creationId xmlns:a16="http://schemas.microsoft.com/office/drawing/2014/main" id="{D6F2A5D5-9A66-4C2E-986D-A25FB1FBCAAC}"/>
              </a:ext>
            </a:extLst>
          </p:cNvPr>
          <p:cNvSpPr txBox="1"/>
          <p:nvPr/>
        </p:nvSpPr>
        <p:spPr>
          <a:xfrm>
            <a:off x="223474" y="5557666"/>
            <a:ext cx="5477239" cy="646331"/>
          </a:xfrm>
          <a:prstGeom prst="rect">
            <a:avLst/>
          </a:prstGeom>
          <a:noFill/>
        </p:spPr>
        <p:txBody>
          <a:bodyPr wrap="square" rtlCol="0">
            <a:spAutoFit/>
          </a:bodyPr>
          <a:lstStyle/>
          <a:p>
            <a:pPr marL="285750" lvl="0" indent="-285750">
              <a:buFont typeface="Wingdings" panose="05000000000000000000" pitchFamily="2" charset="2"/>
              <a:buChar char="q"/>
            </a:pPr>
            <a:r>
              <a:rPr lang="fr-FR" b="1" dirty="0">
                <a:solidFill>
                  <a:prstClr val="black"/>
                </a:solidFill>
              </a:rPr>
              <a:t>3. Régression linéaire après élimination des outliers</a:t>
            </a:r>
          </a:p>
          <a:p>
            <a:endParaRPr lang="fr-FR" dirty="0"/>
          </a:p>
        </p:txBody>
      </p:sp>
      <p:cxnSp>
        <p:nvCxnSpPr>
          <p:cNvPr id="11" name="Connecteur droit avec flèche 10">
            <a:extLst>
              <a:ext uri="{FF2B5EF4-FFF2-40B4-BE49-F238E27FC236}">
                <a16:creationId xmlns:a16="http://schemas.microsoft.com/office/drawing/2014/main" id="{56028F02-22A9-4301-8EA7-266441F97EF9}"/>
              </a:ext>
            </a:extLst>
          </p:cNvPr>
          <p:cNvCxnSpPr>
            <a:cxnSpLocks/>
            <a:stCxn id="20" idx="3"/>
          </p:cNvCxnSpPr>
          <p:nvPr/>
        </p:nvCxnSpPr>
        <p:spPr>
          <a:xfrm>
            <a:off x="5962287" y="3413185"/>
            <a:ext cx="1138602" cy="1001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2C7A4117-AF54-4F6E-B8DE-FD482A1443AA}"/>
              </a:ext>
            </a:extLst>
          </p:cNvPr>
          <p:cNvCxnSpPr>
            <a:stCxn id="18" idx="1"/>
          </p:cNvCxnSpPr>
          <p:nvPr/>
        </p:nvCxnSpPr>
        <p:spPr>
          <a:xfrm flipH="1">
            <a:off x="7100889" y="2826495"/>
            <a:ext cx="327292" cy="158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Image 18">
            <a:extLst>
              <a:ext uri="{FF2B5EF4-FFF2-40B4-BE49-F238E27FC236}">
                <a16:creationId xmlns:a16="http://schemas.microsoft.com/office/drawing/2014/main" id="{82129D5D-0F41-4947-A634-9E8CE9E7F7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5150" y="5745514"/>
            <a:ext cx="5230031" cy="1038370"/>
          </a:xfrm>
          <a:prstGeom prst="rect">
            <a:avLst/>
          </a:prstGeom>
        </p:spPr>
      </p:pic>
      <p:cxnSp>
        <p:nvCxnSpPr>
          <p:cNvPr id="25" name="Connecteur droit avec flèche 24">
            <a:extLst>
              <a:ext uri="{FF2B5EF4-FFF2-40B4-BE49-F238E27FC236}">
                <a16:creationId xmlns:a16="http://schemas.microsoft.com/office/drawing/2014/main" id="{C45B7A3E-B6E0-4C8A-9752-4001B66E32B8}"/>
              </a:ext>
            </a:extLst>
          </p:cNvPr>
          <p:cNvCxnSpPr>
            <a:cxnSpLocks/>
          </p:cNvCxnSpPr>
          <p:nvPr/>
        </p:nvCxnSpPr>
        <p:spPr>
          <a:xfrm flipV="1">
            <a:off x="5833497" y="6299941"/>
            <a:ext cx="8473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ZoneTexte 27">
            <a:extLst>
              <a:ext uri="{FF2B5EF4-FFF2-40B4-BE49-F238E27FC236}">
                <a16:creationId xmlns:a16="http://schemas.microsoft.com/office/drawing/2014/main" id="{F15836F3-581B-4810-80BC-4631623975D9}"/>
              </a:ext>
            </a:extLst>
          </p:cNvPr>
          <p:cNvSpPr txBox="1"/>
          <p:nvPr/>
        </p:nvSpPr>
        <p:spPr>
          <a:xfrm>
            <a:off x="5873798" y="5942594"/>
            <a:ext cx="766759" cy="276999"/>
          </a:xfrm>
          <a:prstGeom prst="rect">
            <a:avLst/>
          </a:prstGeom>
          <a:noFill/>
        </p:spPr>
        <p:txBody>
          <a:bodyPr wrap="square" rtlCol="0">
            <a:spAutoFit/>
          </a:bodyPr>
          <a:lstStyle/>
          <a:p>
            <a:r>
              <a:rPr lang="fr-FR" sz="1200" b="1" dirty="0"/>
              <a:t>Résultat</a:t>
            </a:r>
          </a:p>
        </p:txBody>
      </p:sp>
      <p:pic>
        <p:nvPicPr>
          <p:cNvPr id="5" name="Image 4">
            <a:extLst>
              <a:ext uri="{FF2B5EF4-FFF2-40B4-BE49-F238E27FC236}">
                <a16:creationId xmlns:a16="http://schemas.microsoft.com/office/drawing/2014/main" id="{17C93633-F28B-40FC-ACBE-18922F2D35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19" y="6023677"/>
            <a:ext cx="5772956" cy="552527"/>
          </a:xfrm>
          <a:prstGeom prst="rect">
            <a:avLst/>
          </a:prstGeom>
        </p:spPr>
      </p:pic>
    </p:spTree>
    <p:extLst>
      <p:ext uri="{BB962C8B-B14F-4D97-AF65-F5344CB8AC3E}">
        <p14:creationId xmlns:p14="http://schemas.microsoft.com/office/powerpoint/2010/main" val="846468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183739EA-7F95-44CE-861C-C0DB36960F1E}"/>
              </a:ext>
            </a:extLst>
          </p:cNvPr>
          <p:cNvSpPr txBox="1"/>
          <p:nvPr/>
        </p:nvSpPr>
        <p:spPr>
          <a:xfrm>
            <a:off x="142875" y="187718"/>
            <a:ext cx="11558588" cy="369332"/>
          </a:xfrm>
          <a:prstGeom prst="rect">
            <a:avLst/>
          </a:prstGeom>
          <a:solidFill>
            <a:schemeClr val="accent1"/>
          </a:solidFill>
        </p:spPr>
        <p:txBody>
          <a:bodyPr wrap="square" rtlCol="0">
            <a:spAutoFit/>
          </a:bodyPr>
          <a:lstStyle/>
          <a:p>
            <a:pPr algn="ctr"/>
            <a:r>
              <a:rPr lang="fr-FR" dirty="0">
                <a:solidFill>
                  <a:schemeClr val="bg1"/>
                </a:solidFill>
              </a:rPr>
              <a:t>2. TRAITEMENT DES VALEURS MANQUANTES PAR REGRESSION MULTIPLE LINEARAIRE(Suite 2)</a:t>
            </a:r>
          </a:p>
        </p:txBody>
      </p:sp>
      <p:sp>
        <p:nvSpPr>
          <p:cNvPr id="4" name="Espace réservé du numéro de diapositive 3">
            <a:extLst>
              <a:ext uri="{FF2B5EF4-FFF2-40B4-BE49-F238E27FC236}">
                <a16:creationId xmlns:a16="http://schemas.microsoft.com/office/drawing/2014/main" id="{9520EB5E-018F-4197-AF6C-B1A8278AA765}"/>
              </a:ext>
            </a:extLst>
          </p:cNvPr>
          <p:cNvSpPr>
            <a:spLocks noGrp="1"/>
          </p:cNvSpPr>
          <p:nvPr>
            <p:ph type="sldNum" sz="quarter" idx="12"/>
          </p:nvPr>
        </p:nvSpPr>
        <p:spPr/>
        <p:txBody>
          <a:bodyPr/>
          <a:lstStyle/>
          <a:p>
            <a:fld id="{82953A8B-3E7D-48B9-9FBC-14205E113F86}" type="slidenum">
              <a:rPr lang="fr-FR" smtClean="0"/>
              <a:t>7</a:t>
            </a:fld>
            <a:endParaRPr lang="fr-FR"/>
          </a:p>
        </p:txBody>
      </p:sp>
      <p:sp>
        <p:nvSpPr>
          <p:cNvPr id="7" name="ZoneTexte 6">
            <a:extLst>
              <a:ext uri="{FF2B5EF4-FFF2-40B4-BE49-F238E27FC236}">
                <a16:creationId xmlns:a16="http://schemas.microsoft.com/office/drawing/2014/main" id="{C8D48140-2FA2-4FE9-B3CB-326902B25C4C}"/>
              </a:ext>
            </a:extLst>
          </p:cNvPr>
          <p:cNvSpPr txBox="1"/>
          <p:nvPr/>
        </p:nvSpPr>
        <p:spPr>
          <a:xfrm>
            <a:off x="142875" y="4860124"/>
            <a:ext cx="11730038" cy="1754326"/>
          </a:xfrm>
          <a:prstGeom prst="rect">
            <a:avLst/>
          </a:prstGeom>
          <a:noFill/>
        </p:spPr>
        <p:txBody>
          <a:bodyPr wrap="square" rtlCol="0">
            <a:spAutoFit/>
          </a:bodyPr>
          <a:lstStyle/>
          <a:p>
            <a:pPr marL="285750" indent="-285750">
              <a:buFont typeface="Wingdings" panose="05000000000000000000" pitchFamily="2" charset="2"/>
              <a:buChar char="§"/>
            </a:pPr>
            <a:r>
              <a:rPr lang="fr-FR" dirty="0"/>
              <a:t>il n'y a donc pas de problème de colinéarité., mais les violations de la normalité et de l'homoscédasticité des résidus peuvent remettre en question l'utilisation directe de la régression linéaire.</a:t>
            </a:r>
          </a:p>
          <a:p>
            <a:pPr marL="285750" indent="-285750">
              <a:buFont typeface="Wingdings" panose="05000000000000000000" pitchFamily="2" charset="2"/>
              <a:buChar char="§"/>
            </a:pPr>
            <a:r>
              <a:rPr lang="fr-FR" dirty="0"/>
              <a:t>Néanmoins, l'observation des résidus, le fait qu'il ne soit pas très différents d'une distribution symétrique , et le fait que l’échantillon soit de taille suffisante (supérieur à 30) permettent de dire que : les résultats obtenus par le model linéaire ne sont pas absurdes, même si les résidus ne sont pas considérés comme étant normaux.</a:t>
            </a:r>
          </a:p>
          <a:p>
            <a:pPr marL="285750" indent="-285750">
              <a:buFont typeface="Wingdings" panose="05000000000000000000" pitchFamily="2" charset="2"/>
              <a:buChar char="Ø"/>
            </a:pPr>
            <a:endParaRPr lang="fr-FR" dirty="0"/>
          </a:p>
        </p:txBody>
      </p:sp>
      <p:sp>
        <p:nvSpPr>
          <p:cNvPr id="10" name="ZoneTexte 9">
            <a:extLst>
              <a:ext uri="{FF2B5EF4-FFF2-40B4-BE49-F238E27FC236}">
                <a16:creationId xmlns:a16="http://schemas.microsoft.com/office/drawing/2014/main" id="{1A2906D0-94A0-407D-8032-5B8F3822CB90}"/>
              </a:ext>
            </a:extLst>
          </p:cNvPr>
          <p:cNvSpPr txBox="1"/>
          <p:nvPr/>
        </p:nvSpPr>
        <p:spPr>
          <a:xfrm>
            <a:off x="142875" y="615215"/>
            <a:ext cx="5072062" cy="369332"/>
          </a:xfrm>
          <a:prstGeom prst="rect">
            <a:avLst/>
          </a:prstGeom>
          <a:noFill/>
        </p:spPr>
        <p:txBody>
          <a:bodyPr wrap="square" rtlCol="0">
            <a:spAutoFit/>
          </a:bodyPr>
          <a:lstStyle/>
          <a:p>
            <a:pPr marL="285750" indent="-285750">
              <a:buFont typeface="Wingdings" panose="05000000000000000000" pitchFamily="2" charset="2"/>
              <a:buChar char="q"/>
            </a:pPr>
            <a:r>
              <a:rPr lang="fr-FR" b="1" dirty="0"/>
              <a:t>4. Vérification des hypothèses du modèle</a:t>
            </a:r>
          </a:p>
        </p:txBody>
      </p:sp>
      <p:sp>
        <p:nvSpPr>
          <p:cNvPr id="2" name="ZoneTexte 1">
            <a:extLst>
              <a:ext uri="{FF2B5EF4-FFF2-40B4-BE49-F238E27FC236}">
                <a16:creationId xmlns:a16="http://schemas.microsoft.com/office/drawing/2014/main" id="{1688FB87-158E-44EA-BB0F-D2341EE5C3C7}"/>
              </a:ext>
            </a:extLst>
          </p:cNvPr>
          <p:cNvSpPr txBox="1"/>
          <p:nvPr/>
        </p:nvSpPr>
        <p:spPr>
          <a:xfrm>
            <a:off x="142875" y="1012343"/>
            <a:ext cx="2886076" cy="369332"/>
          </a:xfrm>
          <a:prstGeom prst="rect">
            <a:avLst/>
          </a:prstGeom>
          <a:noFill/>
        </p:spPr>
        <p:txBody>
          <a:bodyPr wrap="square" rtlCol="0">
            <a:spAutoFit/>
          </a:bodyPr>
          <a:lstStyle/>
          <a:p>
            <a:pPr marL="285750" indent="-285750">
              <a:buFont typeface="Wingdings" panose="05000000000000000000" pitchFamily="2" charset="2"/>
              <a:buChar char="v"/>
            </a:pPr>
            <a:r>
              <a:rPr lang="fr-FR" b="1" dirty="0">
                <a:latin typeface="-apple-system"/>
              </a:rPr>
              <a:t>Normalité des résidus</a:t>
            </a:r>
            <a:r>
              <a:rPr lang="fr-FR" dirty="0">
                <a:latin typeface="-apple-system"/>
              </a:rPr>
              <a:t> </a:t>
            </a:r>
            <a:endParaRPr lang="fr-FR" dirty="0"/>
          </a:p>
        </p:txBody>
      </p:sp>
      <p:sp>
        <p:nvSpPr>
          <p:cNvPr id="3" name="ZoneTexte 2">
            <a:extLst>
              <a:ext uri="{FF2B5EF4-FFF2-40B4-BE49-F238E27FC236}">
                <a16:creationId xmlns:a16="http://schemas.microsoft.com/office/drawing/2014/main" id="{953871C1-853C-4BD8-94C3-45CAF190DA4C}"/>
              </a:ext>
            </a:extLst>
          </p:cNvPr>
          <p:cNvSpPr txBox="1"/>
          <p:nvPr/>
        </p:nvSpPr>
        <p:spPr>
          <a:xfrm>
            <a:off x="5214937" y="922624"/>
            <a:ext cx="5072061" cy="646331"/>
          </a:xfrm>
          <a:prstGeom prst="rect">
            <a:avLst/>
          </a:prstGeom>
          <a:noFill/>
        </p:spPr>
        <p:txBody>
          <a:bodyPr wrap="square" rtlCol="0">
            <a:spAutoFit/>
          </a:bodyPr>
          <a:lstStyle/>
          <a:p>
            <a:r>
              <a:rPr lang="fr-FR" dirty="0"/>
              <a:t>Les résidus </a:t>
            </a:r>
            <a:r>
              <a:rPr lang="fr-FR" b="1" dirty="0"/>
              <a:t>ne</a:t>
            </a:r>
            <a:r>
              <a:rPr lang="fr-FR" dirty="0"/>
              <a:t> suivent pas une </a:t>
            </a:r>
            <a:r>
              <a:rPr lang="fr-FR" b="1" dirty="0"/>
              <a:t>distribution normale </a:t>
            </a:r>
            <a:r>
              <a:rPr lang="fr-FR" dirty="0"/>
              <a:t>(hypothèse rejetée).(P-value =  4.83e-06 &lt;= 0.05)</a:t>
            </a:r>
          </a:p>
        </p:txBody>
      </p:sp>
      <p:sp>
        <p:nvSpPr>
          <p:cNvPr id="8" name="ZoneTexte 7">
            <a:extLst>
              <a:ext uri="{FF2B5EF4-FFF2-40B4-BE49-F238E27FC236}">
                <a16:creationId xmlns:a16="http://schemas.microsoft.com/office/drawing/2014/main" id="{D9C1BDCA-1D82-4F24-A3EF-7E0858D1C48A}"/>
              </a:ext>
            </a:extLst>
          </p:cNvPr>
          <p:cNvSpPr txBox="1"/>
          <p:nvPr/>
        </p:nvSpPr>
        <p:spPr>
          <a:xfrm>
            <a:off x="142875" y="1916989"/>
            <a:ext cx="3871913" cy="646331"/>
          </a:xfrm>
          <a:prstGeom prst="rect">
            <a:avLst/>
          </a:prstGeom>
          <a:noFill/>
        </p:spPr>
        <p:txBody>
          <a:bodyPr wrap="square" rtlCol="0">
            <a:spAutoFit/>
          </a:bodyPr>
          <a:lstStyle/>
          <a:p>
            <a:pPr marL="285750" indent="-285750">
              <a:buFont typeface="Wingdings" panose="05000000000000000000" pitchFamily="2" charset="2"/>
              <a:buChar char="v"/>
            </a:pPr>
            <a:r>
              <a:rPr lang="fr-FR" b="1" dirty="0">
                <a:latin typeface="-apple-system"/>
              </a:rPr>
              <a:t>l'homoscédasticité des résidus</a:t>
            </a:r>
          </a:p>
          <a:p>
            <a:pPr marL="285750" indent="-285750">
              <a:buFont typeface="Wingdings" panose="05000000000000000000" pitchFamily="2" charset="2"/>
              <a:buChar char="v"/>
            </a:pPr>
            <a:endParaRPr lang="fr-FR" dirty="0"/>
          </a:p>
        </p:txBody>
      </p:sp>
      <p:sp>
        <p:nvSpPr>
          <p:cNvPr id="9" name="ZoneTexte 8">
            <a:extLst>
              <a:ext uri="{FF2B5EF4-FFF2-40B4-BE49-F238E27FC236}">
                <a16:creationId xmlns:a16="http://schemas.microsoft.com/office/drawing/2014/main" id="{E8DDDCD9-CA97-4503-A852-9B6418D7FA19}"/>
              </a:ext>
            </a:extLst>
          </p:cNvPr>
          <p:cNvSpPr txBox="1"/>
          <p:nvPr/>
        </p:nvSpPr>
        <p:spPr>
          <a:xfrm>
            <a:off x="5233981" y="1912594"/>
            <a:ext cx="5972175" cy="1200329"/>
          </a:xfrm>
          <a:prstGeom prst="rect">
            <a:avLst/>
          </a:prstGeom>
          <a:noFill/>
        </p:spPr>
        <p:txBody>
          <a:bodyPr wrap="square" rtlCol="0">
            <a:spAutoFit/>
          </a:bodyPr>
          <a:lstStyle/>
          <a:p>
            <a:r>
              <a:rPr lang="fr-FR" b="1" dirty="0"/>
              <a:t>La p-valeur  </a:t>
            </a:r>
            <a:r>
              <a:rPr lang="fr-FR" dirty="0"/>
              <a:t>du </a:t>
            </a:r>
            <a:r>
              <a:rPr lang="fr-FR" b="1" dirty="0"/>
              <a:t>test de Breusch Pagan (</a:t>
            </a:r>
            <a:r>
              <a:rPr lang="fr-FR" dirty="0"/>
              <a:t>P-value = 3.6e-36) qui est extrêmement proche de zéro suggère qu'on peut rejeter l'hypothèse 𝐻0. Cela signifie que l'hétéroscédasticité est présente dans les résidus du modèle de régression. </a:t>
            </a:r>
          </a:p>
        </p:txBody>
      </p:sp>
      <p:sp>
        <p:nvSpPr>
          <p:cNvPr id="11" name="ZoneTexte 10">
            <a:extLst>
              <a:ext uri="{FF2B5EF4-FFF2-40B4-BE49-F238E27FC236}">
                <a16:creationId xmlns:a16="http://schemas.microsoft.com/office/drawing/2014/main" id="{C91DDABF-3A72-459F-819F-F5CEAD8373B2}"/>
              </a:ext>
            </a:extLst>
          </p:cNvPr>
          <p:cNvSpPr txBox="1"/>
          <p:nvPr/>
        </p:nvSpPr>
        <p:spPr>
          <a:xfrm>
            <a:off x="0" y="3244334"/>
            <a:ext cx="2843212" cy="369332"/>
          </a:xfrm>
          <a:prstGeom prst="rect">
            <a:avLst/>
          </a:prstGeom>
          <a:noFill/>
        </p:spPr>
        <p:txBody>
          <a:bodyPr wrap="square" rtlCol="0">
            <a:spAutoFit/>
          </a:bodyPr>
          <a:lstStyle/>
          <a:p>
            <a:pPr marL="285750" indent="-285750">
              <a:buFont typeface="Wingdings" panose="05000000000000000000" pitchFamily="2" charset="2"/>
              <a:buChar char="v"/>
            </a:pPr>
            <a:r>
              <a:rPr lang="fr-FR" b="1" dirty="0">
                <a:latin typeface="-apple-system"/>
              </a:rPr>
              <a:t>Colinéarité des variables</a:t>
            </a:r>
            <a:endParaRPr lang="fr-FR" dirty="0"/>
          </a:p>
        </p:txBody>
      </p:sp>
      <p:sp>
        <p:nvSpPr>
          <p:cNvPr id="12" name="ZoneTexte 11">
            <a:extLst>
              <a:ext uri="{FF2B5EF4-FFF2-40B4-BE49-F238E27FC236}">
                <a16:creationId xmlns:a16="http://schemas.microsoft.com/office/drawing/2014/main" id="{C4DFD735-8C26-493B-8132-47690A99D430}"/>
              </a:ext>
            </a:extLst>
          </p:cNvPr>
          <p:cNvSpPr txBox="1"/>
          <p:nvPr/>
        </p:nvSpPr>
        <p:spPr>
          <a:xfrm>
            <a:off x="5342324" y="3244334"/>
            <a:ext cx="5195888" cy="923330"/>
          </a:xfrm>
          <a:prstGeom prst="rect">
            <a:avLst/>
          </a:prstGeom>
          <a:noFill/>
        </p:spPr>
        <p:txBody>
          <a:bodyPr wrap="square" rtlCol="0">
            <a:spAutoFit/>
          </a:bodyPr>
          <a:lstStyle/>
          <a:p>
            <a:r>
              <a:rPr lang="fr-FR" dirty="0"/>
              <a:t>[1.59, 1.59] :  les coefficients de </a:t>
            </a:r>
            <a:r>
              <a:rPr lang="fr-FR" b="1" dirty="0"/>
              <a:t>is_genuine </a:t>
            </a:r>
            <a:r>
              <a:rPr lang="fr-FR" dirty="0"/>
              <a:t>et </a:t>
            </a:r>
            <a:r>
              <a:rPr lang="fr-FR" b="1" dirty="0"/>
              <a:t>margin_up </a:t>
            </a:r>
            <a:r>
              <a:rPr lang="fr-FR" dirty="0"/>
              <a:t>sont inférieurs à 10, il n'y a donc pas de problème de colinéarité.</a:t>
            </a:r>
          </a:p>
        </p:txBody>
      </p:sp>
      <p:sp>
        <p:nvSpPr>
          <p:cNvPr id="14" name="Flèche : droite 13">
            <a:extLst>
              <a:ext uri="{FF2B5EF4-FFF2-40B4-BE49-F238E27FC236}">
                <a16:creationId xmlns:a16="http://schemas.microsoft.com/office/drawing/2014/main" id="{63A0A063-2443-40DC-BC2C-B2EB36B2E804}"/>
              </a:ext>
            </a:extLst>
          </p:cNvPr>
          <p:cNvSpPr/>
          <p:nvPr/>
        </p:nvSpPr>
        <p:spPr>
          <a:xfrm>
            <a:off x="3457575" y="1169251"/>
            <a:ext cx="1500188" cy="1586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lèche : droite 14">
            <a:extLst>
              <a:ext uri="{FF2B5EF4-FFF2-40B4-BE49-F238E27FC236}">
                <a16:creationId xmlns:a16="http://schemas.microsoft.com/office/drawing/2014/main" id="{6A744248-82F0-4DC2-A387-60BC116B1800}"/>
              </a:ext>
            </a:extLst>
          </p:cNvPr>
          <p:cNvSpPr/>
          <p:nvPr/>
        </p:nvSpPr>
        <p:spPr>
          <a:xfrm>
            <a:off x="3686176" y="2052217"/>
            <a:ext cx="1271587" cy="1206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Flèche : droite 15">
            <a:extLst>
              <a:ext uri="{FF2B5EF4-FFF2-40B4-BE49-F238E27FC236}">
                <a16:creationId xmlns:a16="http://schemas.microsoft.com/office/drawing/2014/main" id="{4D8C49D1-809B-4738-A2B0-A14D9336D7C7}"/>
              </a:ext>
            </a:extLst>
          </p:cNvPr>
          <p:cNvSpPr/>
          <p:nvPr/>
        </p:nvSpPr>
        <p:spPr>
          <a:xfrm>
            <a:off x="3200400" y="3373065"/>
            <a:ext cx="2014537" cy="1362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A8539114-200A-4EF2-9217-B63EFD8B9D98}"/>
              </a:ext>
            </a:extLst>
          </p:cNvPr>
          <p:cNvSpPr txBox="1"/>
          <p:nvPr/>
        </p:nvSpPr>
        <p:spPr>
          <a:xfrm>
            <a:off x="0" y="4376692"/>
            <a:ext cx="6815138" cy="369332"/>
          </a:xfrm>
          <a:prstGeom prst="rect">
            <a:avLst/>
          </a:prstGeom>
          <a:noFill/>
        </p:spPr>
        <p:txBody>
          <a:bodyPr wrap="square" rtlCol="0">
            <a:spAutoFit/>
          </a:bodyPr>
          <a:lstStyle/>
          <a:p>
            <a:pPr marL="285750" indent="-285750">
              <a:buFont typeface="Wingdings" panose="05000000000000000000" pitchFamily="2" charset="2"/>
              <a:buChar char="q"/>
            </a:pPr>
            <a:r>
              <a:rPr lang="fr-FR" b="1" dirty="0"/>
              <a:t>5. Résumé vérification des hypothèses du modèle </a:t>
            </a:r>
          </a:p>
        </p:txBody>
      </p:sp>
    </p:spTree>
    <p:extLst>
      <p:ext uri="{BB962C8B-B14F-4D97-AF65-F5344CB8AC3E}">
        <p14:creationId xmlns:p14="http://schemas.microsoft.com/office/powerpoint/2010/main" val="722286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183739EA-7F95-44CE-861C-C0DB36960F1E}"/>
              </a:ext>
            </a:extLst>
          </p:cNvPr>
          <p:cNvSpPr txBox="1"/>
          <p:nvPr/>
        </p:nvSpPr>
        <p:spPr>
          <a:xfrm>
            <a:off x="114300" y="143553"/>
            <a:ext cx="11944349" cy="369332"/>
          </a:xfrm>
          <a:prstGeom prst="rect">
            <a:avLst/>
          </a:prstGeom>
          <a:solidFill>
            <a:schemeClr val="accent1"/>
          </a:solidFill>
        </p:spPr>
        <p:txBody>
          <a:bodyPr wrap="square" rtlCol="0">
            <a:spAutoFit/>
          </a:bodyPr>
          <a:lstStyle/>
          <a:p>
            <a:pPr algn="ctr"/>
            <a:r>
              <a:rPr lang="fr-FR" dirty="0">
                <a:solidFill>
                  <a:schemeClr val="bg1"/>
                </a:solidFill>
              </a:rPr>
              <a:t>3. ANALYSE DESCRIPTIVE APRES REGRESSION LINEAIRE</a:t>
            </a:r>
          </a:p>
        </p:txBody>
      </p:sp>
      <p:sp>
        <p:nvSpPr>
          <p:cNvPr id="5" name="Espace réservé du numéro de diapositive 4">
            <a:extLst>
              <a:ext uri="{FF2B5EF4-FFF2-40B4-BE49-F238E27FC236}">
                <a16:creationId xmlns:a16="http://schemas.microsoft.com/office/drawing/2014/main" id="{CB2E99F8-5F8E-4116-9F7F-C3DCE3D8145A}"/>
              </a:ext>
            </a:extLst>
          </p:cNvPr>
          <p:cNvSpPr>
            <a:spLocks noGrp="1"/>
          </p:cNvSpPr>
          <p:nvPr>
            <p:ph type="sldNum" sz="quarter" idx="12"/>
          </p:nvPr>
        </p:nvSpPr>
        <p:spPr/>
        <p:txBody>
          <a:bodyPr/>
          <a:lstStyle/>
          <a:p>
            <a:fld id="{82953A8B-3E7D-48B9-9FBC-14205E113F86}" type="slidenum">
              <a:rPr lang="fr-FR" smtClean="0"/>
              <a:t>8</a:t>
            </a:fld>
            <a:endParaRPr lang="fr-FR"/>
          </a:p>
        </p:txBody>
      </p:sp>
      <p:sp>
        <p:nvSpPr>
          <p:cNvPr id="8" name="ZoneTexte 7">
            <a:extLst>
              <a:ext uri="{FF2B5EF4-FFF2-40B4-BE49-F238E27FC236}">
                <a16:creationId xmlns:a16="http://schemas.microsoft.com/office/drawing/2014/main" id="{EDFFFE5E-4DAB-443E-BD68-8566A2FE1903}"/>
              </a:ext>
            </a:extLst>
          </p:cNvPr>
          <p:cNvSpPr txBox="1"/>
          <p:nvPr/>
        </p:nvSpPr>
        <p:spPr>
          <a:xfrm>
            <a:off x="193195" y="708324"/>
            <a:ext cx="4719949" cy="369332"/>
          </a:xfrm>
          <a:prstGeom prst="rect">
            <a:avLst/>
          </a:prstGeom>
          <a:noFill/>
        </p:spPr>
        <p:txBody>
          <a:bodyPr wrap="square" rtlCol="0">
            <a:spAutoFit/>
          </a:bodyPr>
          <a:lstStyle/>
          <a:p>
            <a:pPr marL="285750" indent="-285750">
              <a:buFont typeface="Wingdings" panose="05000000000000000000" pitchFamily="2" charset="2"/>
              <a:buChar char="q"/>
            </a:pPr>
            <a:r>
              <a:rPr lang="fr-FR" b="1" dirty="0"/>
              <a:t>Répartition de la nature vrai/faux du billet. </a:t>
            </a:r>
          </a:p>
        </p:txBody>
      </p:sp>
      <p:sp>
        <p:nvSpPr>
          <p:cNvPr id="2" name="ZoneTexte 1">
            <a:extLst>
              <a:ext uri="{FF2B5EF4-FFF2-40B4-BE49-F238E27FC236}">
                <a16:creationId xmlns:a16="http://schemas.microsoft.com/office/drawing/2014/main" id="{1D300064-4E7B-43AE-9140-B3C393E9460F}"/>
              </a:ext>
            </a:extLst>
          </p:cNvPr>
          <p:cNvSpPr txBox="1"/>
          <p:nvPr/>
        </p:nvSpPr>
        <p:spPr>
          <a:xfrm>
            <a:off x="5153025" y="722947"/>
            <a:ext cx="6915150" cy="369332"/>
          </a:xfrm>
          <a:prstGeom prst="rect">
            <a:avLst/>
          </a:prstGeom>
          <a:noFill/>
        </p:spPr>
        <p:txBody>
          <a:bodyPr wrap="square" rtlCol="0">
            <a:spAutoFit/>
          </a:bodyPr>
          <a:lstStyle/>
          <a:p>
            <a:pPr marL="285750" indent="-285750">
              <a:buFont typeface="Wingdings" panose="05000000000000000000" pitchFamily="2" charset="2"/>
              <a:buChar char="q"/>
            </a:pPr>
            <a:r>
              <a:rPr lang="fr-FR" b="1" dirty="0"/>
              <a:t>Moyenne des écarts entre les vrais et faux billets en %( vrai – faux)</a:t>
            </a:r>
          </a:p>
        </p:txBody>
      </p:sp>
      <p:pic>
        <p:nvPicPr>
          <p:cNvPr id="7" name="Image 6">
            <a:extLst>
              <a:ext uri="{FF2B5EF4-FFF2-40B4-BE49-F238E27FC236}">
                <a16:creationId xmlns:a16="http://schemas.microsoft.com/office/drawing/2014/main" id="{BFC9430E-A7B3-4890-85C2-E61EC25AB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983" y="1199772"/>
            <a:ext cx="3038630" cy="3502102"/>
          </a:xfrm>
          <a:prstGeom prst="rect">
            <a:avLst/>
          </a:prstGeom>
        </p:spPr>
      </p:pic>
      <p:sp>
        <p:nvSpPr>
          <p:cNvPr id="9" name="ZoneTexte 8">
            <a:extLst>
              <a:ext uri="{FF2B5EF4-FFF2-40B4-BE49-F238E27FC236}">
                <a16:creationId xmlns:a16="http://schemas.microsoft.com/office/drawing/2014/main" id="{677DDF26-EEA4-481D-8719-2A59EC7B8E36}"/>
              </a:ext>
            </a:extLst>
          </p:cNvPr>
          <p:cNvSpPr txBox="1"/>
          <p:nvPr/>
        </p:nvSpPr>
        <p:spPr>
          <a:xfrm>
            <a:off x="114300" y="6089809"/>
            <a:ext cx="5519734" cy="646331"/>
          </a:xfrm>
          <a:prstGeom prst="rect">
            <a:avLst/>
          </a:prstGeom>
          <a:noFill/>
        </p:spPr>
        <p:txBody>
          <a:bodyPr wrap="square" rtlCol="0">
            <a:spAutoFit/>
          </a:bodyPr>
          <a:lstStyle/>
          <a:p>
            <a:r>
              <a:rPr lang="fr-FR" dirty="0"/>
              <a:t>Dans  les  </a:t>
            </a:r>
            <a:r>
              <a:rPr lang="fr-FR" b="1" dirty="0"/>
              <a:t>1500 billets</a:t>
            </a:r>
            <a:r>
              <a:rPr lang="fr-FR" dirty="0"/>
              <a:t>, on a </a:t>
            </a:r>
            <a:r>
              <a:rPr lang="fr-FR" b="1" dirty="0">
                <a:solidFill>
                  <a:schemeClr val="accent2">
                    <a:lumMod val="75000"/>
                  </a:schemeClr>
                </a:solidFill>
              </a:rPr>
              <a:t>500 faux billets </a:t>
            </a:r>
            <a:r>
              <a:rPr lang="fr-FR" dirty="0"/>
              <a:t>et </a:t>
            </a:r>
            <a:r>
              <a:rPr lang="fr-FR" b="1" dirty="0">
                <a:solidFill>
                  <a:schemeClr val="accent1">
                    <a:lumMod val="75000"/>
                  </a:schemeClr>
                </a:solidFill>
              </a:rPr>
              <a:t>1000 vrai billets</a:t>
            </a:r>
            <a:r>
              <a:rPr lang="fr-FR" dirty="0"/>
              <a:t>. </a:t>
            </a:r>
          </a:p>
        </p:txBody>
      </p:sp>
      <p:sp>
        <p:nvSpPr>
          <p:cNvPr id="13" name="ZoneTexte 12">
            <a:extLst>
              <a:ext uri="{FF2B5EF4-FFF2-40B4-BE49-F238E27FC236}">
                <a16:creationId xmlns:a16="http://schemas.microsoft.com/office/drawing/2014/main" id="{A5999D94-B3AB-44AF-8C69-63849026ADAC}"/>
              </a:ext>
            </a:extLst>
          </p:cNvPr>
          <p:cNvSpPr txBox="1"/>
          <p:nvPr/>
        </p:nvSpPr>
        <p:spPr>
          <a:xfrm>
            <a:off x="6086474" y="4192577"/>
            <a:ext cx="4814886" cy="2308324"/>
          </a:xfrm>
          <a:prstGeom prst="rect">
            <a:avLst/>
          </a:prstGeom>
          <a:noFill/>
        </p:spPr>
        <p:txBody>
          <a:bodyPr wrap="square" rtlCol="0">
            <a:spAutoFit/>
          </a:bodyPr>
          <a:lstStyle/>
          <a:p>
            <a:pPr marL="285750" indent="-285750">
              <a:buFont typeface="Arial" panose="020B0604020202020204" pitchFamily="34" charset="0"/>
              <a:buChar char="•"/>
            </a:pPr>
            <a:r>
              <a:rPr lang="fr-FR" dirty="0"/>
              <a:t>Les vrais billets ont une </a:t>
            </a:r>
            <a:r>
              <a:rPr lang="fr-FR" b="1" dirty="0"/>
              <a:t>diagonale </a:t>
            </a:r>
            <a:r>
              <a:rPr lang="fr-FR" dirty="0"/>
              <a:t>et une </a:t>
            </a:r>
            <a:r>
              <a:rPr lang="fr-FR" b="1" dirty="0"/>
              <a:t>longueur</a:t>
            </a:r>
            <a:r>
              <a:rPr lang="fr-FR" dirty="0"/>
              <a:t> plus importantes que les faux billets.</a:t>
            </a:r>
          </a:p>
          <a:p>
            <a:endParaRPr lang="fr-FR" dirty="0"/>
          </a:p>
          <a:p>
            <a:pPr marL="285750" indent="-285750">
              <a:buFont typeface="Arial" panose="020B0604020202020204" pitchFamily="34" charset="0"/>
              <a:buChar char="•"/>
            </a:pPr>
            <a:r>
              <a:rPr lang="fr-FR" dirty="0"/>
              <a:t>Les faux billets ont des </a:t>
            </a:r>
            <a:r>
              <a:rPr lang="fr-FR" b="1" dirty="0"/>
              <a:t>hauteurs</a:t>
            </a:r>
            <a:r>
              <a:rPr lang="fr-FR" dirty="0"/>
              <a:t> et des </a:t>
            </a:r>
            <a:r>
              <a:rPr lang="fr-FR" b="1" dirty="0"/>
              <a:t>marges</a:t>
            </a:r>
            <a:r>
              <a:rPr lang="fr-FR" dirty="0"/>
              <a:t> plus importante que les vrais billets.</a:t>
            </a:r>
          </a:p>
          <a:p>
            <a:endParaRPr lang="fr-FR" dirty="0"/>
          </a:p>
          <a:p>
            <a:pPr marL="285750" indent="-285750">
              <a:buFont typeface="Arial" panose="020B0604020202020204" pitchFamily="34" charset="0"/>
              <a:buChar char="•"/>
            </a:pPr>
            <a:r>
              <a:rPr lang="fr-FR" dirty="0"/>
              <a:t>la différence est plus importante avec la variable </a:t>
            </a:r>
            <a:r>
              <a:rPr lang="fr-FR" b="1" dirty="0"/>
              <a:t>margin_low</a:t>
            </a:r>
          </a:p>
        </p:txBody>
      </p:sp>
      <p:pic>
        <p:nvPicPr>
          <p:cNvPr id="4" name="Image 3">
            <a:extLst>
              <a:ext uri="{FF2B5EF4-FFF2-40B4-BE49-F238E27FC236}">
                <a16:creationId xmlns:a16="http://schemas.microsoft.com/office/drawing/2014/main" id="{FC82676C-481A-49B2-966E-EBC60BF231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40274"/>
            <a:ext cx="3538707" cy="2255707"/>
          </a:xfrm>
          <a:prstGeom prst="rect">
            <a:avLst/>
          </a:prstGeom>
        </p:spPr>
      </p:pic>
      <p:pic>
        <p:nvPicPr>
          <p:cNvPr id="11" name="Image 10">
            <a:extLst>
              <a:ext uri="{FF2B5EF4-FFF2-40B4-BE49-F238E27FC236}">
                <a16:creationId xmlns:a16="http://schemas.microsoft.com/office/drawing/2014/main" id="{E5722CE9-EFF5-466B-BA9C-234C4E8FD3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195" y="4890946"/>
            <a:ext cx="4477375" cy="1009791"/>
          </a:xfrm>
          <a:prstGeom prst="rect">
            <a:avLst/>
          </a:prstGeom>
        </p:spPr>
      </p:pic>
    </p:spTree>
    <p:extLst>
      <p:ext uri="{BB962C8B-B14F-4D97-AF65-F5344CB8AC3E}">
        <p14:creationId xmlns:p14="http://schemas.microsoft.com/office/powerpoint/2010/main" val="2465056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183739EA-7F95-44CE-861C-C0DB36960F1E}"/>
              </a:ext>
            </a:extLst>
          </p:cNvPr>
          <p:cNvSpPr txBox="1"/>
          <p:nvPr/>
        </p:nvSpPr>
        <p:spPr>
          <a:xfrm>
            <a:off x="114300" y="143553"/>
            <a:ext cx="11944349" cy="369332"/>
          </a:xfrm>
          <a:prstGeom prst="rect">
            <a:avLst/>
          </a:prstGeom>
          <a:solidFill>
            <a:schemeClr val="accent1"/>
          </a:solidFill>
        </p:spPr>
        <p:txBody>
          <a:bodyPr wrap="square" rtlCol="0">
            <a:spAutoFit/>
          </a:bodyPr>
          <a:lstStyle/>
          <a:p>
            <a:pPr algn="ctr"/>
            <a:r>
              <a:rPr lang="fr-FR" dirty="0">
                <a:solidFill>
                  <a:schemeClr val="bg1"/>
                </a:solidFill>
              </a:rPr>
              <a:t>3. ANALYSE DESCRIPTIVE APRES REGRESSION LINEAIRE (suite )</a:t>
            </a:r>
          </a:p>
        </p:txBody>
      </p:sp>
      <p:sp>
        <p:nvSpPr>
          <p:cNvPr id="5" name="Espace réservé du numéro de diapositive 4">
            <a:extLst>
              <a:ext uri="{FF2B5EF4-FFF2-40B4-BE49-F238E27FC236}">
                <a16:creationId xmlns:a16="http://schemas.microsoft.com/office/drawing/2014/main" id="{CB2E99F8-5F8E-4116-9F7F-C3DCE3D8145A}"/>
              </a:ext>
            </a:extLst>
          </p:cNvPr>
          <p:cNvSpPr>
            <a:spLocks noGrp="1"/>
          </p:cNvSpPr>
          <p:nvPr>
            <p:ph type="sldNum" sz="quarter" idx="12"/>
          </p:nvPr>
        </p:nvSpPr>
        <p:spPr/>
        <p:txBody>
          <a:bodyPr/>
          <a:lstStyle/>
          <a:p>
            <a:fld id="{82953A8B-3E7D-48B9-9FBC-14205E113F86}" type="slidenum">
              <a:rPr lang="fr-FR" smtClean="0"/>
              <a:t>9</a:t>
            </a:fld>
            <a:endParaRPr lang="fr-FR"/>
          </a:p>
        </p:txBody>
      </p:sp>
      <p:sp>
        <p:nvSpPr>
          <p:cNvPr id="8" name="ZoneTexte 7">
            <a:extLst>
              <a:ext uri="{FF2B5EF4-FFF2-40B4-BE49-F238E27FC236}">
                <a16:creationId xmlns:a16="http://schemas.microsoft.com/office/drawing/2014/main" id="{EDFFFE5E-4DAB-443E-BD68-8566A2FE1903}"/>
              </a:ext>
            </a:extLst>
          </p:cNvPr>
          <p:cNvSpPr txBox="1"/>
          <p:nvPr/>
        </p:nvSpPr>
        <p:spPr>
          <a:xfrm>
            <a:off x="423550" y="575997"/>
            <a:ext cx="4719949" cy="369332"/>
          </a:xfrm>
          <a:prstGeom prst="rect">
            <a:avLst/>
          </a:prstGeom>
          <a:noFill/>
        </p:spPr>
        <p:txBody>
          <a:bodyPr wrap="square" rtlCol="0">
            <a:spAutoFit/>
          </a:bodyPr>
          <a:lstStyle/>
          <a:p>
            <a:pPr marL="285750" indent="-285750">
              <a:buFont typeface="Wingdings" panose="05000000000000000000" pitchFamily="2" charset="2"/>
              <a:buChar char="q"/>
            </a:pPr>
            <a:r>
              <a:rPr lang="fr-FR" b="1" dirty="0"/>
              <a:t>Comparaison des variables. </a:t>
            </a:r>
          </a:p>
        </p:txBody>
      </p:sp>
      <p:sp>
        <p:nvSpPr>
          <p:cNvPr id="2" name="ZoneTexte 1">
            <a:extLst>
              <a:ext uri="{FF2B5EF4-FFF2-40B4-BE49-F238E27FC236}">
                <a16:creationId xmlns:a16="http://schemas.microsoft.com/office/drawing/2014/main" id="{1D300064-4E7B-43AE-9140-B3C393E9460F}"/>
              </a:ext>
            </a:extLst>
          </p:cNvPr>
          <p:cNvSpPr txBox="1"/>
          <p:nvPr/>
        </p:nvSpPr>
        <p:spPr>
          <a:xfrm>
            <a:off x="6388689" y="633047"/>
            <a:ext cx="5544176" cy="369332"/>
          </a:xfrm>
          <a:prstGeom prst="rect">
            <a:avLst/>
          </a:prstGeom>
          <a:noFill/>
        </p:spPr>
        <p:txBody>
          <a:bodyPr wrap="square" rtlCol="0">
            <a:spAutoFit/>
          </a:bodyPr>
          <a:lstStyle/>
          <a:p>
            <a:pPr marL="285750" indent="-285750">
              <a:buFont typeface="Wingdings" panose="05000000000000000000" pitchFamily="2" charset="2"/>
              <a:buChar char="q"/>
            </a:pPr>
            <a:r>
              <a:rPr lang="fr-FR" b="1" dirty="0"/>
              <a:t>Analyse des corrélations</a:t>
            </a:r>
          </a:p>
        </p:txBody>
      </p:sp>
      <p:sp>
        <p:nvSpPr>
          <p:cNvPr id="9" name="ZoneTexte 8">
            <a:extLst>
              <a:ext uri="{FF2B5EF4-FFF2-40B4-BE49-F238E27FC236}">
                <a16:creationId xmlns:a16="http://schemas.microsoft.com/office/drawing/2014/main" id="{677DDF26-EEA4-481D-8719-2A59EC7B8E36}"/>
              </a:ext>
            </a:extLst>
          </p:cNvPr>
          <p:cNvSpPr txBox="1"/>
          <p:nvPr/>
        </p:nvSpPr>
        <p:spPr>
          <a:xfrm>
            <a:off x="381135" y="5531405"/>
            <a:ext cx="4586286" cy="1200329"/>
          </a:xfrm>
          <a:prstGeom prst="rect">
            <a:avLst/>
          </a:prstGeom>
          <a:noFill/>
        </p:spPr>
        <p:txBody>
          <a:bodyPr wrap="square" rtlCol="0">
            <a:spAutoFit/>
          </a:bodyPr>
          <a:lstStyle/>
          <a:p>
            <a:pPr marL="285750" indent="-285750">
              <a:buFont typeface="Arial" panose="020B0604020202020204" pitchFamily="34" charset="0"/>
              <a:buChar char="•"/>
            </a:pPr>
            <a:r>
              <a:rPr lang="fr-FR" dirty="0">
                <a:solidFill>
                  <a:schemeClr val="accent2">
                    <a:lumMod val="50000"/>
                  </a:schemeClr>
                </a:solidFill>
              </a:rPr>
              <a:t>is_genuine = 1 </a:t>
            </a:r>
            <a:r>
              <a:rPr lang="fr-FR" dirty="0"/>
              <a:t>en orange et </a:t>
            </a:r>
            <a:r>
              <a:rPr lang="fr-FR" dirty="0">
                <a:solidFill>
                  <a:schemeClr val="accent1">
                    <a:lumMod val="75000"/>
                  </a:schemeClr>
                </a:solidFill>
              </a:rPr>
              <a:t>is_genuine = 0 </a:t>
            </a:r>
            <a:r>
              <a:rPr lang="fr-FR" dirty="0"/>
              <a:t>en bleu </a:t>
            </a:r>
          </a:p>
          <a:p>
            <a:pPr marL="285750" indent="-285750">
              <a:buFont typeface="Arial" panose="020B0604020202020204" pitchFamily="34" charset="0"/>
              <a:buChar char="•"/>
            </a:pPr>
            <a:r>
              <a:rPr lang="fr-FR" dirty="0"/>
              <a:t>les différences  </a:t>
            </a:r>
            <a:r>
              <a:rPr lang="fr-FR" b="1" dirty="0"/>
              <a:t>margin_low </a:t>
            </a:r>
            <a:r>
              <a:rPr lang="fr-FR" dirty="0"/>
              <a:t>et </a:t>
            </a:r>
            <a:r>
              <a:rPr lang="fr-FR" b="1" dirty="0"/>
              <a:t>length</a:t>
            </a:r>
            <a:r>
              <a:rPr lang="fr-FR" dirty="0"/>
              <a:t> sont les deux observations les plus marquées. </a:t>
            </a:r>
          </a:p>
        </p:txBody>
      </p:sp>
      <p:sp>
        <p:nvSpPr>
          <p:cNvPr id="13" name="ZoneTexte 12">
            <a:extLst>
              <a:ext uri="{FF2B5EF4-FFF2-40B4-BE49-F238E27FC236}">
                <a16:creationId xmlns:a16="http://schemas.microsoft.com/office/drawing/2014/main" id="{A5999D94-B3AB-44AF-8C69-63849026ADAC}"/>
              </a:ext>
            </a:extLst>
          </p:cNvPr>
          <p:cNvSpPr txBox="1"/>
          <p:nvPr/>
        </p:nvSpPr>
        <p:spPr>
          <a:xfrm>
            <a:off x="6598287" y="5338583"/>
            <a:ext cx="4814886" cy="1200329"/>
          </a:xfrm>
          <a:prstGeom prst="rect">
            <a:avLst/>
          </a:prstGeom>
          <a:noFill/>
        </p:spPr>
        <p:txBody>
          <a:bodyPr wrap="square" rtlCol="0">
            <a:spAutoFit/>
          </a:bodyPr>
          <a:lstStyle/>
          <a:p>
            <a:pPr marL="285750" indent="-285750">
              <a:buFont typeface="Arial" panose="020B0604020202020204" pitchFamily="34" charset="0"/>
              <a:buChar char="•"/>
            </a:pPr>
            <a:r>
              <a:rPr lang="fr-FR" b="1" dirty="0"/>
              <a:t>is_genuine </a:t>
            </a:r>
            <a:r>
              <a:rPr lang="fr-FR" dirty="0"/>
              <a:t>est très fortement corrélé à </a:t>
            </a:r>
            <a:r>
              <a:rPr lang="fr-FR" b="1" dirty="0"/>
              <a:t>length</a:t>
            </a:r>
            <a:r>
              <a:rPr lang="fr-FR" dirty="0"/>
              <a:t> (0.85)</a:t>
            </a:r>
          </a:p>
          <a:p>
            <a:pPr marL="285750" indent="-285750">
              <a:buFont typeface="Arial" panose="020B0604020202020204" pitchFamily="34" charset="0"/>
              <a:buChar char="•"/>
            </a:pPr>
            <a:r>
              <a:rPr lang="fr-FR" b="1" dirty="0"/>
              <a:t>is_genuine </a:t>
            </a:r>
            <a:r>
              <a:rPr lang="fr-FR" dirty="0"/>
              <a:t>inversement est très fortement corrélé à </a:t>
            </a:r>
            <a:r>
              <a:rPr lang="fr-FR" b="1" dirty="0"/>
              <a:t>margin_low </a:t>
            </a:r>
            <a:r>
              <a:rPr lang="fr-FR" dirty="0"/>
              <a:t>(-0.78)</a:t>
            </a:r>
            <a:endParaRPr lang="fr-FR" b="1" dirty="0"/>
          </a:p>
        </p:txBody>
      </p:sp>
      <p:pic>
        <p:nvPicPr>
          <p:cNvPr id="4" name="Image 3">
            <a:extLst>
              <a:ext uri="{FF2B5EF4-FFF2-40B4-BE49-F238E27FC236}">
                <a16:creationId xmlns:a16="http://schemas.microsoft.com/office/drawing/2014/main" id="{5286F530-CA39-4076-ADF4-33D4DCA4E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135" y="1016151"/>
            <a:ext cx="5819460" cy="4515254"/>
          </a:xfrm>
          <a:prstGeom prst="rect">
            <a:avLst/>
          </a:prstGeom>
        </p:spPr>
      </p:pic>
      <p:pic>
        <p:nvPicPr>
          <p:cNvPr id="11" name="Image 10">
            <a:extLst>
              <a:ext uri="{FF2B5EF4-FFF2-40B4-BE49-F238E27FC236}">
                <a16:creationId xmlns:a16="http://schemas.microsoft.com/office/drawing/2014/main" id="{348D5ACA-1133-43CA-9CC5-B6BF81191F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624" y="1164487"/>
            <a:ext cx="5619241" cy="4174096"/>
          </a:xfrm>
          <a:prstGeom prst="rect">
            <a:avLst/>
          </a:prstGeom>
        </p:spPr>
      </p:pic>
    </p:spTree>
    <p:extLst>
      <p:ext uri="{BB962C8B-B14F-4D97-AF65-F5344CB8AC3E}">
        <p14:creationId xmlns:p14="http://schemas.microsoft.com/office/powerpoint/2010/main" val="305520607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8642</TotalTime>
  <Words>865</Words>
  <Application>Microsoft Office PowerPoint</Application>
  <PresentationFormat>Grand écran</PresentationFormat>
  <Paragraphs>97</Paragraphs>
  <Slides>15</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15</vt:i4>
      </vt:variant>
    </vt:vector>
  </HeadingPairs>
  <TitlesOfParts>
    <vt:vector size="23" baseType="lpstr">
      <vt:lpstr>-apple-system</vt:lpstr>
      <vt:lpstr>Arial</vt:lpstr>
      <vt:lpstr>Calibri</vt:lpstr>
      <vt:lpstr>Calibri Light</vt:lpstr>
      <vt:lpstr>Century Schoolbook</vt:lpstr>
      <vt:lpstr>Inter</vt:lpstr>
      <vt:lpstr>Wingdings</vt:lpstr>
      <vt:lpstr>Thème Office</vt:lpstr>
      <vt:lpstr>Détectez des faux billets avec  Python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Créer et utilisez une base de données immobilière avec SQL</dc:title>
  <dc:creator>HP</dc:creator>
  <cp:lastModifiedBy>HP</cp:lastModifiedBy>
  <cp:revision>283</cp:revision>
  <dcterms:created xsi:type="dcterms:W3CDTF">2023-01-06T08:58:08Z</dcterms:created>
  <dcterms:modified xsi:type="dcterms:W3CDTF">2023-11-02T16:12:22Z</dcterms:modified>
</cp:coreProperties>
</file>