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9928225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09"/>
  </p:normalViewPr>
  <p:slideViewPr>
    <p:cSldViewPr snapToObjects="1">
      <p:cViewPr>
        <p:scale>
          <a:sx n="69" d="100"/>
          <a:sy n="69" d="100"/>
        </p:scale>
        <p:origin x="1040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4" charset="0"/>
              </a:defRPr>
            </a:lvl1pPr>
          </a:lstStyle>
          <a:p>
            <a:pPr>
              <a:defRPr/>
            </a:pPr>
            <a:fld id="{B03BF14B-4580-6241-9103-D300BE9C01EA}" type="datetime1">
              <a:rPr lang="es-ES"/>
              <a:pPr>
                <a:defRPr/>
              </a:pPr>
              <a:t>6/9/18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4" charset="0"/>
              </a:defRPr>
            </a:lvl1pPr>
          </a:lstStyle>
          <a:p>
            <a:pPr>
              <a:defRPr/>
            </a:pPr>
            <a:fld id="{557BBDBE-253D-1345-8DA0-A30E2E4AD41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542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0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40" charset="0"/>
              </a:defRPr>
            </a:lvl1pPr>
          </a:lstStyle>
          <a:p>
            <a:pPr>
              <a:defRPr/>
            </a:pPr>
            <a:fld id="{E8FA8ED1-ACCE-0945-87FF-3043B65FCEE3}" type="datetime1">
              <a:rPr lang="en-US"/>
              <a:pPr>
                <a:defRPr/>
              </a:pPr>
              <a:t>9/6/18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0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40" charset="0"/>
              </a:defRPr>
            </a:lvl1pPr>
          </a:lstStyle>
          <a:p>
            <a:pPr>
              <a:defRPr/>
            </a:pPr>
            <a:fld id="{C4056821-F48E-9541-898B-D9A684E8750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76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0" charset="-128"/>
        <a:cs typeface="ＭＳ Ｐゴシック" pitchFamily="4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0" charset="-128"/>
        <a:cs typeface="ＭＳ Ｐゴシック" pitchFamily="40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0" charset="-128"/>
        <a:cs typeface="ＭＳ Ｐゴシック" pitchFamily="40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0" charset="-128"/>
        <a:cs typeface="ＭＳ Ｐゴシック" pitchFamily="40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8B33DC-3378-C246-B7F5-DFD231D14294}" type="slidenum">
              <a:rPr lang="es-ES">
                <a:latin typeface="Arial" pitchFamily="8" charset="0"/>
              </a:rPr>
              <a:pPr/>
              <a:t>2</a:t>
            </a:fld>
            <a:endParaRPr lang="es-ES">
              <a:latin typeface="Arial" pitchFamily="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5C9021-73E6-FC49-B7BE-34AE8BCF2786}" type="slidenum">
              <a:rPr lang="es-ES">
                <a:latin typeface="Arial" pitchFamily="8" charset="0"/>
              </a:rPr>
              <a:pPr/>
              <a:t>3</a:t>
            </a:fld>
            <a:endParaRPr lang="es-ES">
              <a:latin typeface="Arial" pitchFamily="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4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E8162C-61F5-EC4A-82CA-7F6F80F2C065}" type="slidenum">
              <a:rPr lang="es-ES">
                <a:latin typeface="Arial" pitchFamily="8" charset="0"/>
              </a:rPr>
              <a:pPr/>
              <a:t>4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0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4EF49D-4C64-1C41-BEE1-89DA778DDF76}" type="slidenum">
              <a:rPr lang="es-ES">
                <a:latin typeface="Arial" pitchFamily="8" charset="0"/>
              </a:rPr>
              <a:pPr/>
              <a:t>5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0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336E74-11BB-BD47-B015-D720F4106EE1}" type="slidenum">
              <a:rPr lang="es-ES">
                <a:latin typeface="Arial" pitchFamily="8" charset="0"/>
              </a:rPr>
              <a:pPr/>
              <a:t>6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0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latin typeface="Arial" pitchFamily="8" charset="0"/>
            </a:endParaRPr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43CE3-CA48-BD49-B2BA-FDEABABD90C5}" type="slidenum">
              <a:rPr lang="es-ES">
                <a:latin typeface="Arial" pitchFamily="8" charset="0"/>
              </a:rPr>
              <a:pPr/>
              <a:t>7</a:t>
            </a:fld>
            <a:endParaRPr lang="es-ES">
              <a:latin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17DD5-498C-C248-AC2B-75312353EFB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94C68-C635-804B-B42F-AFE89E1D125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AA57-EAE0-AD49-9B01-80ECA78D197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0 Rectángulo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EA93A-1EDE-544C-92AB-A09C1BD38C9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6F14B-23EA-6D4C-AE5E-8BE0D64E0F8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C25BA-F866-BD41-93AA-80FDBD60B98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BD790-6AE7-9D4E-9850-3F6E6D9377B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6080F-B99D-E745-A4A5-58BC491CB24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AD4F6-BD28-C34C-BB85-906469451B2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B1AEB-E598-9D42-8807-882C10DE4C06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78E8-741A-8A4F-9758-FCF9831D053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03B6E-4CE5-C449-9431-358CB7215F8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title style</a:t>
            </a:r>
            <a:endParaRPr 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40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40" charset="0"/>
              </a:defRPr>
            </a:lvl1pPr>
          </a:lstStyle>
          <a:p>
            <a:pPr>
              <a:defRPr/>
            </a:pPr>
            <a:r>
              <a:rPr lang="es-ES"/>
              <a:t>STI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40" charset="0"/>
              </a:defRPr>
            </a:lvl1pPr>
          </a:lstStyle>
          <a:p>
            <a:pPr>
              <a:defRPr/>
            </a:pPr>
            <a:fld id="{4DF1F084-0571-C849-9AB2-3C50B7F9C32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40" charset="-128"/>
          <a:cs typeface="ＭＳ Ｐゴシック" pitchFamily="40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  <a:cs typeface="ＭＳ Ｐゴシック" pitchFamily="40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  <a:cs typeface="ＭＳ Ｐゴシック" pitchFamily="40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  <a:cs typeface="ＭＳ Ｐゴシック" pitchFamily="40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  <a:cs typeface="ＭＳ Ｐゴシック" pitchFamily="40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40" charset="0"/>
          <a:ea typeface="ＭＳ Ｐゴシック" pitchFamily="4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8" charset="0"/>
        <a:buChar char="•"/>
        <a:defRPr sz="3200" kern="12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8" charset="0"/>
        <a:buChar char="–"/>
        <a:defRPr sz="2800" kern="12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8" charset="0"/>
        <a:buChar char="•"/>
        <a:defRPr sz="2400" kern="12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8" charset="0"/>
        <a:buChar char="–"/>
        <a:defRPr sz="2000" kern="12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8" charset="0"/>
        <a:buChar char="»"/>
        <a:defRPr sz="2000" kern="1200">
          <a:solidFill>
            <a:schemeClr val="tx1"/>
          </a:solidFill>
          <a:latin typeface="+mn-lt"/>
          <a:ea typeface="ＭＳ Ｐゴシック" pitchFamily="40" charset="-128"/>
          <a:cs typeface="ＭＳ Ｐゴシック" pitchFamily="40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7287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</a:t>
            </a:r>
            <a: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istemas y </a:t>
            </a:r>
            <a:r>
              <a:rPr lang="es-ES_tradnl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ecnologías de </a:t>
            </a:r>
            <a:r>
              <a:rPr lang="es-ES_tradnl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nformación</a:t>
            </a:r>
            <a:br>
              <a:rPr lang="es-ES_tradnl" sz="400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_tradnl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Teoría</a:t>
            </a:r>
            <a:endParaRPr lang="es-ES" sz="3600">
              <a:solidFill>
                <a:srgbClr val="0070C0"/>
              </a:solidFill>
            </a:endParaRP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859463" y="2582863"/>
            <a:ext cx="2681183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Calibri" pitchFamily="40" charset="0"/>
              </a:rPr>
              <a:t>Profesores:</a:t>
            </a:r>
          </a:p>
          <a:p>
            <a:r>
              <a:rPr lang="es-ES" sz="2800" b="1" dirty="0">
                <a:solidFill>
                  <a:schemeClr val="accent2"/>
                </a:solidFill>
                <a:latin typeface="Calibri" pitchFamily="40" charset="0"/>
              </a:rPr>
              <a:t>Manuel </a:t>
            </a:r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Marco </a:t>
            </a:r>
          </a:p>
          <a:p>
            <a:r>
              <a:rPr lang="es-ES" sz="2800" b="1" dirty="0" smtClean="0">
                <a:solidFill>
                  <a:schemeClr val="accent2"/>
                </a:solidFill>
                <a:latin typeface="Calibri" pitchFamily="40" charset="0"/>
              </a:rPr>
              <a:t>Gustavo Candela</a:t>
            </a:r>
          </a:p>
          <a:p>
            <a:endParaRPr lang="es-ES" sz="2800" dirty="0">
              <a:solidFill>
                <a:schemeClr val="accent2"/>
              </a:solidFill>
              <a:latin typeface="Calibri" pitchFamily="40" charset="0"/>
            </a:endParaRP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1904340" y="4953000"/>
            <a:ext cx="48114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>
                <a:latin typeface="Calibri" pitchFamily="40" charset="0"/>
              </a:rPr>
              <a:t>Grado en Ingeniería </a:t>
            </a:r>
            <a:r>
              <a:rPr lang="es-ES" sz="2800" dirty="0" smtClean="0">
                <a:latin typeface="Calibri" pitchFamily="40" charset="0"/>
              </a:rPr>
              <a:t>Informática</a:t>
            </a:r>
            <a:endParaRPr lang="es-ES" sz="2800" dirty="0">
              <a:latin typeface="Calibri" pitchFamily="4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Presentación de la Asignatura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755650" y="1557338"/>
            <a:ext cx="7016750" cy="4525962"/>
          </a:xfrm>
          <a:noFill/>
        </p:spPr>
        <p:txBody>
          <a:bodyPr/>
          <a:lstStyle/>
          <a:p>
            <a:pPr marL="1081088" indent="-360363" eaLnBrk="1" hangingPunct="1"/>
            <a:r>
              <a:rPr lang="es-ES" sz="3900"/>
              <a:t>¿En qué consiste? </a:t>
            </a:r>
          </a:p>
          <a:p>
            <a:pPr marL="1081088" indent="-360363" eaLnBrk="1" hangingPunct="1"/>
            <a:r>
              <a:rPr lang="es-ES" sz="3900"/>
              <a:t>Programa Asignatura</a:t>
            </a:r>
          </a:p>
          <a:p>
            <a:pPr marL="1081088" indent="-360363" eaLnBrk="1" hangingPunct="1"/>
            <a:r>
              <a:rPr lang="es-ES" sz="3900"/>
              <a:t>Profesorado</a:t>
            </a:r>
          </a:p>
          <a:p>
            <a:pPr marL="1081088" indent="-360363" eaLnBrk="1" hangingPunct="1"/>
            <a:r>
              <a:rPr lang="es-ES" sz="3900"/>
              <a:t>Evaluación</a:t>
            </a:r>
          </a:p>
        </p:txBody>
      </p:sp>
      <p:sp>
        <p:nvSpPr>
          <p:cNvPr id="17412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7B7772-F159-9D4B-81BE-ED56A4CC3149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¿En qué consiste? 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755650" y="1371600"/>
            <a:ext cx="784860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400"/>
              <a:t>Se estudiarán diversas organizaciones, en especial la </a:t>
            </a:r>
            <a:r>
              <a:rPr lang="es-ES" sz="2800" b="1"/>
              <a:t>empresa</a:t>
            </a:r>
            <a:r>
              <a:rPr lang="es-ES" sz="2800"/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s-ES" sz="2400"/>
              <a:t>Se estudiarán distintos modos de ver la organización, en especial desde el punto de vista de los </a:t>
            </a:r>
            <a:r>
              <a:rPr lang="es-ES" sz="2800" b="1"/>
              <a:t>procesos</a:t>
            </a:r>
            <a:r>
              <a:rPr lang="es-ES" sz="2400" b="1"/>
              <a:t>.</a:t>
            </a:r>
            <a:r>
              <a:rPr lang="es-ES" sz="2400"/>
              <a:t> 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s-ES" sz="2400"/>
              <a:t>Se resaltará la importancia de la alineación de </a:t>
            </a:r>
            <a:r>
              <a:rPr lang="es-ES" sz="2800" b="1"/>
              <a:t>objetivos</a:t>
            </a:r>
            <a:r>
              <a:rPr lang="es-ES" sz="2400"/>
              <a:t>:</a:t>
            </a:r>
          </a:p>
          <a:p>
            <a:pPr lvl="1" algn="just" eaLnBrk="1" hangingPunct="1">
              <a:spcBef>
                <a:spcPts val="600"/>
              </a:spcBef>
            </a:pPr>
            <a:r>
              <a:rPr lang="es-ES" sz="2000"/>
              <a:t>Entre la estrategia de la organización y los sistemas de información </a:t>
            </a:r>
          </a:p>
          <a:p>
            <a:pPr lvl="1" algn="just" eaLnBrk="1" hangingPunct="1">
              <a:lnSpc>
                <a:spcPts val="2400"/>
              </a:lnSpc>
              <a:spcBef>
                <a:spcPts val="600"/>
              </a:spcBef>
            </a:pPr>
            <a:r>
              <a:rPr lang="es-ES" sz="2000"/>
              <a:t>Entre los sistemas de información y las tecnologías de la  información a emplear</a:t>
            </a:r>
            <a:r>
              <a:rPr lang="es-ES" sz="3200"/>
              <a:t>.</a:t>
            </a:r>
            <a:r>
              <a:rPr lang="es-ES" sz="3500"/>
              <a:t> 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s-ES" sz="2400"/>
              <a:t>Es la base para muchas asignaturas del Grado.</a:t>
            </a:r>
          </a:p>
        </p:txBody>
      </p:sp>
      <p:sp>
        <p:nvSpPr>
          <p:cNvPr id="19460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A91CF0-89CD-6D43-BAA3-743225F95C15}" type="slidenum">
              <a:rPr lang="es-ES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contenido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1: </a:t>
            </a:r>
            <a:r>
              <a:rPr lang="es-ES" sz="3600" b="1"/>
              <a:t>"Introducción."</a:t>
            </a:r>
            <a:r>
              <a:rPr lang="es-ES" sz="36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2: </a:t>
            </a:r>
            <a:r>
              <a:rPr lang="es-ES" sz="3600" b="1"/>
              <a:t>"Sistemas de Información"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3: </a:t>
            </a:r>
            <a:r>
              <a:rPr lang="es-ES" sz="3600" b="1"/>
              <a:t>"Procesos”</a:t>
            </a:r>
            <a:endParaRPr lang="es-ES" sz="3600"/>
          </a:p>
          <a:p>
            <a:pPr marL="720725" indent="0" eaLnBrk="1" hangingPunct="1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Programa Asignatura</a:t>
            </a:r>
            <a:b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1er Bloque: Genérico</a:t>
            </a:r>
          </a:p>
        </p:txBody>
      </p:sp>
      <p:sp>
        <p:nvSpPr>
          <p:cNvPr id="21508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8FFC2D-CB55-4E4F-BC93-212A01C5FF3F}" type="slidenum">
              <a:rPr lang="es-ES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contenido"/>
          <p:cNvSpPr>
            <a:spLocks noGrp="1"/>
          </p:cNvSpPr>
          <p:nvPr>
            <p:ph idx="1"/>
          </p:nvPr>
        </p:nvSpPr>
        <p:spPr>
          <a:xfrm>
            <a:off x="0" y="1989138"/>
            <a:ext cx="8532813" cy="4213225"/>
          </a:xfrm>
        </p:spPr>
        <p:txBody>
          <a:bodyPr/>
          <a:lstStyle/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4: </a:t>
            </a:r>
            <a:r>
              <a:rPr lang="es-ES" sz="2800" b="1"/>
              <a:t>"Procesos de Producción"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5: </a:t>
            </a:r>
            <a:r>
              <a:rPr lang="es-ES" sz="2800" b="1"/>
              <a:t>"Procesos de Comercialización"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6: </a:t>
            </a:r>
            <a:r>
              <a:rPr lang="es-ES" sz="2800" b="1"/>
              <a:t>"Procesos de gestión de cobros y pagos"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7: </a:t>
            </a:r>
            <a:r>
              <a:rPr lang="es-ES" sz="2800" b="1"/>
              <a:t>"Procesos Financieros"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2800"/>
              <a:t>Tema 8: </a:t>
            </a:r>
            <a:r>
              <a:rPr lang="es-ES" sz="2800" b="1"/>
              <a:t>"Procesos de Recursos Humanos"</a:t>
            </a:r>
            <a:r>
              <a:rPr lang="es-ES" sz="28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endParaRPr lang="es-ES" sz="28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Programa Asignatura</a:t>
            </a: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2º bloque: Procesos empresariales</a:t>
            </a:r>
          </a:p>
        </p:txBody>
      </p:sp>
      <p:sp>
        <p:nvSpPr>
          <p:cNvPr id="23556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D2BBB5-9985-8347-9173-7CBF2D00108D}" type="slidenum">
              <a:rPr lang="es-ES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contenido"/>
          <p:cNvSpPr>
            <a:spLocks noGrp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9: </a:t>
            </a:r>
            <a:r>
              <a:rPr lang="es-ES" sz="3600" b="1"/>
              <a:t>"Creación empresas"</a:t>
            </a:r>
            <a:r>
              <a:rPr lang="es-ES" sz="36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10: </a:t>
            </a:r>
            <a:r>
              <a:rPr lang="es-ES" sz="3600" b="1"/>
              <a:t>"El negocio electrónico"</a:t>
            </a:r>
            <a:r>
              <a:rPr lang="es-ES" sz="3600"/>
              <a:t> </a:t>
            </a:r>
          </a:p>
          <a:p>
            <a:pPr marL="720725" indent="0" eaLnBrk="1" hangingPunct="1">
              <a:buFont typeface="Arial" pitchFamily="8" charset="0"/>
              <a:buNone/>
            </a:pPr>
            <a:r>
              <a:rPr lang="es-ES" sz="3600"/>
              <a:t>Tema 11: </a:t>
            </a:r>
            <a:r>
              <a:rPr lang="es-ES" sz="3600" b="1"/>
              <a:t>“Star Up”</a:t>
            </a:r>
            <a:endParaRPr lang="es-ES" sz="360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Programa Asignatura</a:t>
            </a:r>
            <a: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  <a:t/>
            </a:r>
            <a:br>
              <a:rPr lang="es-ES" sz="3600">
                <a:effectLst>
                  <a:outerShdw blurRad="38100" dist="38100" dir="2700000" algn="tl">
                    <a:srgbClr val="DDDDDD"/>
                  </a:outerShdw>
                </a:effectLst>
              </a:rPr>
            </a:b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3</a:t>
            </a:r>
            <a:r>
              <a:rPr lang="es-ES" sz="3100" i="1" baseline="300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er</a:t>
            </a:r>
            <a:r>
              <a:rPr lang="es-ES" sz="3600">
                <a:solidFill>
                  <a:srgbClr val="0070C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Bloque: Empresa y Tecnología</a:t>
            </a:r>
          </a:p>
        </p:txBody>
      </p:sp>
      <p:sp>
        <p:nvSpPr>
          <p:cNvPr id="25604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3B6DA8-FA5D-E84B-BEC4-EC07EC7D7AA0}" type="slidenum">
              <a:rPr lang="es-ES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2600" b="1" dirty="0"/>
              <a:t>Evaluación de la teoría: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Examen final</a:t>
            </a:r>
          </a:p>
          <a:p>
            <a:pPr marL="1081088" lvl="2" indent="-166688" eaLnBrk="1" hangingPunct="1">
              <a:lnSpc>
                <a:spcPct val="80000"/>
              </a:lnSpc>
            </a:pPr>
            <a:r>
              <a:rPr lang="es-ES" sz="1700" dirty="0"/>
              <a:t> Prueba objetiva sobre el temario.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Supondrá un 50% de la nota final.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Mínimo de 4 para promediar.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</a:pPr>
            <a:r>
              <a:rPr lang="es-ES" sz="2600" b="1" dirty="0" smtClean="0"/>
              <a:t>Evaluación </a:t>
            </a:r>
            <a:r>
              <a:rPr lang="es-ES" sz="2600" b="1" dirty="0"/>
              <a:t>de la parte práctica: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Se realizará en base a los entregables de los trabajos y a las exposiciones de los mismos.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La evaluación supondrá un 50 % de la nota final.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 smtClean="0"/>
              <a:t>Máximo </a:t>
            </a:r>
            <a:r>
              <a:rPr lang="es-ES" sz="1900" dirty="0"/>
              <a:t>3 faltas de asistencia.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1900" dirty="0"/>
              <a:t>Trabajo en grupos de 2 alumnos.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ES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Evaluación</a:t>
            </a:r>
          </a:p>
        </p:txBody>
      </p:sp>
      <p:sp>
        <p:nvSpPr>
          <p:cNvPr id="29700" name="1 Marcador de número de diapositiva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6C81E8-501D-AC45-B450-8A6466CF6A52}" type="slidenum">
              <a:rPr lang="es-ES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280</Words>
  <Application>Microsoft Macintosh PowerPoint</Application>
  <PresentationFormat>Presentación en pantalla (4:3)</PresentationFormat>
  <Paragraphs>54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ＭＳ Ｐゴシック</vt:lpstr>
      <vt:lpstr>Office Theme</vt:lpstr>
      <vt:lpstr>Sistemas y Tecnologías de Información Teoría</vt:lpstr>
      <vt:lpstr>Presentación de la Asignatura</vt:lpstr>
      <vt:lpstr>¿En qué consiste? </vt:lpstr>
      <vt:lpstr>Programa Asignatura 1er Bloque: Genérico</vt:lpstr>
      <vt:lpstr>Programa Asignatura 2º bloque: Procesos empresariales</vt:lpstr>
      <vt:lpstr>Programa Asignatura 3er Bloque: Empresa y Tecnología</vt:lpstr>
      <vt:lpstr>Evaluación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y Tecnologías de Información</dc:title>
  <dc:creator>M M</dc:creator>
  <cp:lastModifiedBy>Usuario de Microsoft Office</cp:lastModifiedBy>
  <cp:revision>15</cp:revision>
  <cp:lastPrinted>2016-09-08T15:53:53Z</cp:lastPrinted>
  <dcterms:created xsi:type="dcterms:W3CDTF">2015-10-20T10:27:53Z</dcterms:created>
  <dcterms:modified xsi:type="dcterms:W3CDTF">2018-09-06T15:02:16Z</dcterms:modified>
</cp:coreProperties>
</file>