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6" r:id="rId3"/>
    <p:sldId id="258" r:id="rId4"/>
    <p:sldId id="259" r:id="rId5"/>
    <p:sldId id="261" r:id="rId6"/>
    <p:sldId id="263" r:id="rId7"/>
    <p:sldId id="264" r:id="rId8"/>
    <p:sldId id="265" r:id="rId9"/>
    <p:sldId id="266" r:id="rId10"/>
    <p:sldId id="291" r:id="rId11"/>
    <p:sldId id="267" r:id="rId12"/>
    <p:sldId id="268" r:id="rId13"/>
    <p:sldId id="270" r:id="rId14"/>
    <p:sldId id="271" r:id="rId15"/>
    <p:sldId id="299" r:id="rId16"/>
    <p:sldId id="297" r:id="rId17"/>
    <p:sldId id="298" r:id="rId18"/>
    <p:sldId id="272" r:id="rId19"/>
    <p:sldId id="273" r:id="rId20"/>
    <p:sldId id="302" r:id="rId21"/>
    <p:sldId id="292" r:id="rId22"/>
    <p:sldId id="303" r:id="rId23"/>
    <p:sldId id="295" r:id="rId24"/>
    <p:sldId id="274" r:id="rId25"/>
    <p:sldId id="276" r:id="rId26"/>
    <p:sldId id="277" r:id="rId27"/>
    <p:sldId id="300" r:id="rId28"/>
    <p:sldId id="301" r:id="rId29"/>
    <p:sldId id="278" r:id="rId30"/>
    <p:sldId id="279" r:id="rId31"/>
    <p:sldId id="293" r:id="rId32"/>
    <p:sldId id="294" r:id="rId33"/>
    <p:sldId id="280" r:id="rId34"/>
    <p:sldId id="304" r:id="rId35"/>
    <p:sldId id="281" r:id="rId36"/>
    <p:sldId id="282" r:id="rId37"/>
    <p:sldId id="283" r:id="rId38"/>
    <p:sldId id="284" r:id="rId39"/>
    <p:sldId id="306" r:id="rId40"/>
    <p:sldId id="308" r:id="rId41"/>
  </p:sldIdLst>
  <p:sldSz cx="6858000" cy="9144000" type="screen4x3"/>
  <p:notesSz cx="7099300" cy="10234613"/>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0" autoAdjust="0"/>
    <p:restoredTop sz="85732" autoAdjust="0"/>
  </p:normalViewPr>
  <p:slideViewPr>
    <p:cSldViewPr>
      <p:cViewPr>
        <p:scale>
          <a:sx n="66" d="100"/>
          <a:sy n="66" d="100"/>
        </p:scale>
        <p:origin x="-2501"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5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747" tIns="47374" rIns="94747" bIns="47374" numCol="1" anchor="t" anchorCtr="0" compatLnSpc="1">
            <a:prstTxWarp prst="textNoShape">
              <a:avLst/>
            </a:prstTxWarp>
          </a:bodyPr>
          <a:lstStyle>
            <a:lvl1pPr defTabSz="947738">
              <a:defRPr sz="1400"/>
            </a:lvl1pPr>
          </a:lstStyle>
          <a:p>
            <a:pPr>
              <a:defRPr/>
            </a:pPr>
            <a:endParaRPr lang="es-ES"/>
          </a:p>
        </p:txBody>
      </p:sp>
      <p:sp>
        <p:nvSpPr>
          <p:cNvPr id="512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4747" tIns="47374" rIns="94747" bIns="47374" numCol="1" anchor="t" anchorCtr="0" compatLnSpc="1">
            <a:prstTxWarp prst="textNoShape">
              <a:avLst/>
            </a:prstTxWarp>
          </a:bodyPr>
          <a:lstStyle>
            <a:lvl1pPr algn="r" defTabSz="947738">
              <a:defRPr sz="1400"/>
            </a:lvl1pPr>
          </a:lstStyle>
          <a:p>
            <a:pPr>
              <a:defRPr/>
            </a:pPr>
            <a:endParaRPr lang="es-ES"/>
          </a:p>
        </p:txBody>
      </p:sp>
      <p:sp>
        <p:nvSpPr>
          <p:cNvPr id="48132" name="Rectangle 4"/>
          <p:cNvSpPr>
            <a:spLocks noGrp="1" noRot="1" noChangeAspect="1" noChangeArrowheads="1" noTextEdit="1"/>
          </p:cNvSpPr>
          <p:nvPr>
            <p:ph type="sldImg" idx="2"/>
          </p:nvPr>
        </p:nvSpPr>
        <p:spPr bwMode="auto">
          <a:xfrm>
            <a:off x="2111375" y="768350"/>
            <a:ext cx="2878138" cy="383698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11200" y="4860925"/>
            <a:ext cx="5676900" cy="4605338"/>
          </a:xfrm>
          <a:prstGeom prst="rect">
            <a:avLst/>
          </a:prstGeom>
          <a:noFill/>
          <a:ln w="9525">
            <a:noFill/>
            <a:miter lim="800000"/>
            <a:headEnd/>
            <a:tailEnd/>
          </a:ln>
          <a:effectLst/>
        </p:spPr>
        <p:txBody>
          <a:bodyPr vert="horz" wrap="square" lIns="94747" tIns="47374" rIns="94747" bIns="47374"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4747" tIns="47374" rIns="94747" bIns="47374" numCol="1" anchor="b" anchorCtr="0" compatLnSpc="1">
            <a:prstTxWarp prst="textNoShape">
              <a:avLst/>
            </a:prstTxWarp>
          </a:bodyPr>
          <a:lstStyle>
            <a:lvl1pPr defTabSz="947738">
              <a:defRPr sz="1400"/>
            </a:lvl1pPr>
          </a:lstStyle>
          <a:p>
            <a:pPr>
              <a:defRPr/>
            </a:pPr>
            <a:endParaRPr lang="es-ES"/>
          </a:p>
        </p:txBody>
      </p:sp>
      <p:sp>
        <p:nvSpPr>
          <p:cNvPr id="512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4747" tIns="47374" rIns="94747" bIns="47374" numCol="1" anchor="b" anchorCtr="0" compatLnSpc="1">
            <a:prstTxWarp prst="textNoShape">
              <a:avLst/>
            </a:prstTxWarp>
          </a:bodyPr>
          <a:lstStyle>
            <a:lvl1pPr algn="r" defTabSz="947738">
              <a:defRPr sz="1400"/>
            </a:lvl1pPr>
          </a:lstStyle>
          <a:p>
            <a:pPr>
              <a:defRPr/>
            </a:pPr>
            <a:fld id="{28FAEB0A-C75D-4FBF-A3D5-0632A4A34EB1}" type="slidenum">
              <a:rPr lang="es-ES"/>
              <a:pPr>
                <a:defRPr/>
              </a:pPr>
              <a:t>‹Nº›</a:t>
            </a:fld>
            <a:endParaRPr lang="es-ES"/>
          </a:p>
        </p:txBody>
      </p:sp>
    </p:spTree>
    <p:extLst>
      <p:ext uri="{BB962C8B-B14F-4D97-AF65-F5344CB8AC3E}">
        <p14:creationId xmlns:p14="http://schemas.microsoft.com/office/powerpoint/2010/main" val="329109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E236686-A78B-4371-8570-B6DD68052258}" type="slidenum">
              <a:rPr lang="es-ES" smtClean="0"/>
              <a:pPr/>
              <a:t>1</a:t>
            </a:fld>
            <a:endParaRPr lang="es-E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9C21718-34D5-46B1-986E-B712672D257D}" type="slidenum">
              <a:rPr lang="es-ES" smtClean="0"/>
              <a:pPr/>
              <a:t>10</a:t>
            </a:fld>
            <a:endParaRPr lang="es-E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A75DDC07-ED47-46B8-9238-CA61FE25331D}" type="slidenum">
              <a:rPr lang="es-ES" smtClean="0"/>
              <a:pPr/>
              <a:t>11</a:t>
            </a:fld>
            <a:endParaRPr lang="es-E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s-ES" smtClean="0"/>
              <a:t>Recordemos que el valor de un semáforo nos indica el número de operaciones </a:t>
            </a:r>
            <a:r>
              <a:rPr lang="es-ES" i="1" smtClean="0"/>
              <a:t>P</a:t>
            </a:r>
            <a:r>
              <a:rPr lang="es-ES" smtClean="0"/>
              <a:t> seguidas que se pueden realizar sin bloquear al proceso que las invoca, por lo tanto, el productor podrá realizar N operaciones </a:t>
            </a:r>
            <a:r>
              <a:rPr lang="es-ES" i="1" smtClean="0"/>
              <a:t>P</a:t>
            </a:r>
            <a:r>
              <a:rPr lang="es-ES" smtClean="0"/>
              <a:t> seguidas sin bloquearse, lógico si pensamos que el buffer está vacío inicialmente y que tiene capacidad N.</a:t>
            </a:r>
          </a:p>
          <a:p>
            <a:pPr eaLnBrk="1" hangingPunct="1"/>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3F3B57B-006F-4C7E-AB5F-D7943EDE61FB}" type="slidenum">
              <a:rPr lang="es-ES" smtClean="0"/>
              <a:pPr/>
              <a:t>12</a:t>
            </a:fld>
            <a:endParaRPr lang="es-E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lnSpc>
                <a:spcPct val="80000"/>
              </a:lnSpc>
            </a:pPr>
            <a:r>
              <a:rPr lang="es-ES" sz="800" smtClean="0"/>
              <a:t>Uno o más productores generan cierto tipo de datos y los sitúan en una zona de memoria o buffer. Un único consumidor saca elementos del buffer de uno en uno. El sistema debe impedir la superposición de operaciones sobre el buffer. </a:t>
            </a:r>
          </a:p>
          <a:p>
            <a:pPr eaLnBrk="1" hangingPunct="1">
              <a:lnSpc>
                <a:spcPct val="80000"/>
              </a:lnSpc>
            </a:pPr>
            <a:r>
              <a:rPr lang="es-ES" sz="800" smtClean="0"/>
              <a:t>Este es uno de los problemas clásicos de comunicación y sincronización entre procesos. </a:t>
            </a:r>
            <a:r>
              <a:rPr lang="es-ES" sz="800" b="1" smtClean="0"/>
              <a:t>Comunicación a través de una zona común de memoria que es el buffer</a:t>
            </a:r>
            <a:r>
              <a:rPr lang="es-ES" sz="800" smtClean="0"/>
              <a:t>, este </a:t>
            </a:r>
            <a:r>
              <a:rPr lang="es-ES" sz="800" b="1" smtClean="0"/>
              <a:t>buffer</a:t>
            </a:r>
            <a:r>
              <a:rPr lang="es-ES" sz="800" smtClean="0"/>
              <a:t> será la </a:t>
            </a:r>
            <a:r>
              <a:rPr lang="es-ES" sz="800" b="1" smtClean="0"/>
              <a:t>sección crítica</a:t>
            </a:r>
            <a:r>
              <a:rPr lang="es-ES" sz="800" smtClean="0"/>
              <a:t> que como sabemos se debe acceder en </a:t>
            </a:r>
            <a:r>
              <a:rPr lang="es-ES" sz="800" b="1" smtClean="0"/>
              <a:t>exclusión mutua.</a:t>
            </a:r>
            <a:r>
              <a:rPr lang="es-ES" sz="800" smtClean="0"/>
              <a:t> </a:t>
            </a:r>
          </a:p>
          <a:p>
            <a:pPr eaLnBrk="1" hangingPunct="1">
              <a:lnSpc>
                <a:spcPct val="80000"/>
              </a:lnSpc>
            </a:pPr>
            <a:r>
              <a:rPr lang="es-ES" sz="800" b="1" smtClean="0"/>
              <a:t>Sirve muy bien de estudio general, para sincronización</a:t>
            </a:r>
          </a:p>
          <a:p>
            <a:pPr eaLnBrk="1" hangingPunct="1">
              <a:lnSpc>
                <a:spcPct val="80000"/>
              </a:lnSpc>
            </a:pPr>
            <a:r>
              <a:rPr lang="es-ES" sz="800" smtClean="0"/>
              <a:t>Este problema tiene dos variantes o se aborda desde dos puntos de vista distintos, una variante asume que el tamaño del buffer es ilimitado, mientras que la segunda asume un tamaño de buffer limitado. La diferencia entre ambas es que en la versión ilimitada sólo existe un problema de </a:t>
            </a:r>
            <a:r>
              <a:rPr lang="es-ES" sz="800" b="1" smtClean="0"/>
              <a:t>sincronización que afecta sólo al consumidor</a:t>
            </a:r>
            <a:r>
              <a:rPr lang="es-ES" sz="800" smtClean="0"/>
              <a:t> (si un consumidor intenta coger un elemento del buffer y no hay ningún elemento, debe bloquearse hasta que algún productor añada un elemento), mientras que la versión limitada lo veremos en la siguiente transparencia. </a:t>
            </a:r>
          </a:p>
          <a:p>
            <a:pPr eaLnBrk="1" hangingPunct="1">
              <a:lnSpc>
                <a:spcPct val="80000"/>
              </a:lnSpc>
            </a:pPr>
            <a:r>
              <a:rPr lang="es-ES" sz="800" smtClean="0"/>
              <a:t>No hay que preocuparse de los productores, ellos producen y un consumidor consume (se necesita su sincronización)</a:t>
            </a:r>
          </a:p>
          <a:p>
            <a:pPr eaLnBrk="1" hangingPunct="1">
              <a:lnSpc>
                <a:spcPct val="80000"/>
              </a:lnSpc>
            </a:pPr>
            <a:endParaRPr lang="es-ES" sz="800" smtClean="0"/>
          </a:p>
          <a:p>
            <a:pPr eaLnBrk="1" hangingPunct="1">
              <a:lnSpc>
                <a:spcPct val="80000"/>
              </a:lnSpc>
            </a:pPr>
            <a:r>
              <a:rPr lang="es-ES" sz="800" smtClean="0"/>
              <a:t>Observemos con detenimiento la solución presentada. Primero, se han declarado dos semáforos: uno para garantizar el acceso a la sección crítica (</a:t>
            </a:r>
            <a:r>
              <a:rPr lang="es-ES" sz="800" i="1" smtClean="0"/>
              <a:t>s</a:t>
            </a:r>
            <a:r>
              <a:rPr lang="es-ES" sz="800" smtClean="0"/>
              <a:t>) y otro para abordar el problema de sincronización del consumidor (</a:t>
            </a:r>
            <a:r>
              <a:rPr lang="es-ES" sz="800" i="1" smtClean="0"/>
              <a:t>n</a:t>
            </a:r>
            <a:r>
              <a:rPr lang="es-ES" sz="800" smtClean="0"/>
              <a:t>).</a:t>
            </a:r>
          </a:p>
          <a:p>
            <a:pPr eaLnBrk="1" hangingPunct="1">
              <a:lnSpc>
                <a:spcPct val="80000"/>
              </a:lnSpc>
            </a:pPr>
            <a:r>
              <a:rPr lang="es-ES" sz="800" smtClean="0"/>
              <a:t>El semáforo </a:t>
            </a:r>
            <a:r>
              <a:rPr lang="es-ES" sz="800" i="1" smtClean="0"/>
              <a:t>s</a:t>
            </a:r>
            <a:r>
              <a:rPr lang="es-ES" sz="800" smtClean="0"/>
              <a:t> nos garantiza el acceso en exclusión mutua de la siguiente manera:</a:t>
            </a:r>
          </a:p>
          <a:p>
            <a:pPr eaLnBrk="1" hangingPunct="1">
              <a:lnSpc>
                <a:spcPct val="80000"/>
              </a:lnSpc>
            </a:pPr>
            <a:r>
              <a:rPr lang="es-ES" sz="800" smtClean="0"/>
              <a:t>Lo inicializamos a 1 para que sólo un proceso esté en un momento dado accediendo al buffer.</a:t>
            </a:r>
          </a:p>
          <a:p>
            <a:pPr eaLnBrk="1" hangingPunct="1">
              <a:lnSpc>
                <a:spcPct val="80000"/>
              </a:lnSpc>
            </a:pPr>
            <a:r>
              <a:rPr lang="es-ES" sz="800" smtClean="0"/>
              <a:t>Todos los procesos (tanto productores como consumidores) ejecutan </a:t>
            </a:r>
            <a:r>
              <a:rPr lang="es-ES" sz="800" i="1" smtClean="0"/>
              <a:t>P(s)</a:t>
            </a:r>
            <a:r>
              <a:rPr lang="es-ES" sz="800" smtClean="0"/>
              <a:t> justo antes de entrar en la sección crítica. Por tanto, si existe un proceso en la sección crítica, el valor de contador del semáforo será 0, y cualquier otro proceso que realice la operación </a:t>
            </a:r>
            <a:r>
              <a:rPr lang="es-ES" sz="800" i="1" smtClean="0"/>
              <a:t>P</a:t>
            </a:r>
            <a:r>
              <a:rPr lang="es-ES" sz="800" smtClean="0"/>
              <a:t> sobre el semáforo </a:t>
            </a:r>
            <a:r>
              <a:rPr lang="es-ES" sz="800" i="1" smtClean="0"/>
              <a:t>s</a:t>
            </a:r>
            <a:r>
              <a:rPr lang="es-ES" sz="800" smtClean="0"/>
              <a:t> se bloqueará automáticamente.</a:t>
            </a:r>
          </a:p>
          <a:p>
            <a:pPr eaLnBrk="1" hangingPunct="1">
              <a:lnSpc>
                <a:spcPct val="80000"/>
              </a:lnSpc>
            </a:pPr>
            <a:endParaRPr lang="es-ES" sz="800" smtClean="0"/>
          </a:p>
          <a:p>
            <a:pPr eaLnBrk="1" hangingPunct="1">
              <a:lnSpc>
                <a:spcPct val="80000"/>
              </a:lnSpc>
            </a:pPr>
            <a:r>
              <a:rPr lang="es-ES" sz="800" smtClean="0"/>
              <a:t>El semáforo </a:t>
            </a:r>
            <a:r>
              <a:rPr lang="es-ES" sz="800" i="1" smtClean="0"/>
              <a:t>n</a:t>
            </a:r>
            <a:r>
              <a:rPr lang="es-ES" sz="800" smtClean="0"/>
              <a:t> nos permite sincronizar al consumidor, </a:t>
            </a:r>
            <a:r>
              <a:rPr lang="es-ES" sz="800" b="1" smtClean="0"/>
              <a:t>se inicializa a 0 indicando que inicialmente no existen elementos</a:t>
            </a:r>
            <a:r>
              <a:rPr lang="es-ES" sz="800" smtClean="0"/>
              <a:t>. El valor del contador nos indicará en todo momento el número de elementos que tiene el buffer, pero este valor no lo podemos saber, ya que no disponemos de ningún procedimiento del semáforo que nos devuelva dicho valor. Ahora bien, el valor del contador del semáforo </a:t>
            </a:r>
            <a:r>
              <a:rPr lang="es-ES" sz="800" i="1" smtClean="0"/>
              <a:t>n</a:t>
            </a:r>
            <a:r>
              <a:rPr lang="es-ES" sz="800" smtClean="0"/>
              <a:t> coincide con el número de operaciones </a:t>
            </a:r>
            <a:r>
              <a:rPr lang="es-ES" sz="800" i="1" smtClean="0"/>
              <a:t>P(n)</a:t>
            </a:r>
            <a:r>
              <a:rPr lang="es-ES" sz="800" smtClean="0"/>
              <a:t> seguidas que puede ejecutar el consumidor sin bloquearse.</a:t>
            </a:r>
          </a:p>
          <a:p>
            <a:pPr eaLnBrk="1" hangingPunct="1">
              <a:lnSpc>
                <a:spcPct val="80000"/>
              </a:lnSpc>
            </a:pPr>
            <a:endParaRPr lang="es-ES" sz="800" smtClean="0"/>
          </a:p>
          <a:p>
            <a:pPr eaLnBrk="1" hangingPunct="1">
              <a:lnSpc>
                <a:spcPct val="80000"/>
              </a:lnSpc>
            </a:pPr>
            <a:r>
              <a:rPr lang="es-ES" sz="800" smtClean="0"/>
              <a:t>Supongamos la situación inicial y supongamos que llega primero un consumidor, éste ejecutará la operación </a:t>
            </a:r>
            <a:r>
              <a:rPr lang="es-ES" sz="800" i="1" smtClean="0"/>
              <a:t>P(n)</a:t>
            </a:r>
            <a:r>
              <a:rPr lang="es-ES" sz="800" smtClean="0"/>
              <a:t> y se bloqueará ya que el semáforo se ha inicializado a 0, cosa lógica si tenemos en cuenta que inicialmente el buffer está vacío. Supongamos que a continuación llega un productor, ejecuta </a:t>
            </a:r>
            <a:r>
              <a:rPr lang="es-ES" sz="800" i="1" smtClean="0"/>
              <a:t>P(s)</a:t>
            </a:r>
            <a:r>
              <a:rPr lang="es-ES" sz="800" smtClean="0"/>
              <a:t> (no se bloquea debido a que </a:t>
            </a:r>
            <a:r>
              <a:rPr lang="es-ES" sz="800" i="1" smtClean="0"/>
              <a:t>s</a:t>
            </a:r>
            <a:r>
              <a:rPr lang="es-ES" sz="800" smtClean="0"/>
              <a:t> se ha inicializado a 1 y es el primer proceso que realiza una </a:t>
            </a:r>
            <a:r>
              <a:rPr lang="es-ES" sz="800" i="1" smtClean="0"/>
              <a:t>P</a:t>
            </a:r>
            <a:r>
              <a:rPr lang="es-ES" sz="800" smtClean="0"/>
              <a:t>) y añade un elemento. Sale de la sección crítica y al final ejecuta </a:t>
            </a:r>
            <a:r>
              <a:rPr lang="es-ES" sz="800" i="1" smtClean="0"/>
              <a:t>V(n)</a:t>
            </a:r>
            <a:r>
              <a:rPr lang="es-ES" sz="800" smtClean="0"/>
              <a:t>, operación que despertará al consumidor y le permitirá progresar.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4901794-32A2-4C32-B1E1-D6B38E8084EA}" type="slidenum">
              <a:rPr lang="es-ES" smtClean="0"/>
              <a:pPr/>
              <a:t>13</a:t>
            </a:fld>
            <a:endParaRPr lang="es-E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s-ES" sz="1000" smtClean="0"/>
              <a:t>presenta los dos problemas de sincronización:</a:t>
            </a:r>
          </a:p>
          <a:p>
            <a:pPr eaLnBrk="1" hangingPunct="1"/>
            <a:endParaRPr lang="es-ES" sz="1000" smtClean="0"/>
          </a:p>
          <a:p>
            <a:pPr eaLnBrk="1" hangingPunct="1"/>
            <a:r>
              <a:rPr lang="es-ES" sz="1000" smtClean="0"/>
              <a:t>Sincronización en dos aspectos básicos; por una parte, si un consumidor intenta coger un elemento del buffer y no hay ningún elemento, debe bloquearse hasta que algún productor añada un elemento, por otra, si un productor intenta añadir un nuevo elemento y el buffer está lleno, debe bloquearse hasta que el consumidor retire algún elemento del buffer.</a:t>
            </a:r>
          </a:p>
          <a:p>
            <a:pPr eaLnBrk="1" hangingPunct="1"/>
            <a:endParaRPr lang="es-ES" sz="1000" smtClean="0"/>
          </a:p>
          <a:p>
            <a:pPr eaLnBrk="1" hangingPunct="1"/>
            <a:r>
              <a:rPr lang="es-ES" sz="1000" smtClean="0"/>
              <a:t>En esta segunda solución propuesta tenemos el problema de sección crítica en el acceso al buffer, no pueden existir dos procesos accediendo simultáneamente al buffer, y los dos problemas de sincronización. </a:t>
            </a:r>
            <a:r>
              <a:rPr lang="es-ES" sz="1000" b="1" smtClean="0"/>
              <a:t>El consumidor debe bloquearse si intenta coger un elemento y no existe ninguno, y el productor debe bloquearse si después de producir un elemento intenta dejarlo en el buffer y éste está lleno.</a:t>
            </a:r>
          </a:p>
          <a:p>
            <a:pPr eaLnBrk="1" hangingPunct="1"/>
            <a:endParaRPr lang="es-ES" sz="1000" b="1" smtClean="0"/>
          </a:p>
          <a:p>
            <a:pPr eaLnBrk="1" hangingPunct="1"/>
            <a:r>
              <a:rPr lang="es-ES" sz="1000" smtClean="0"/>
              <a:t>Se añade un nuevo semáforo </a:t>
            </a:r>
            <a:r>
              <a:rPr lang="es-ES" sz="1000" i="1" smtClean="0"/>
              <a:t>e</a:t>
            </a:r>
            <a:r>
              <a:rPr lang="es-ES" sz="1000" smtClean="0"/>
              <a:t> para tratar el nuevo problema de sincronización, </a:t>
            </a:r>
            <a:r>
              <a:rPr lang="es-ES" sz="1000" b="1" smtClean="0"/>
              <a:t>sincronizar al productor. </a:t>
            </a:r>
          </a:p>
          <a:p>
            <a:pPr eaLnBrk="1" hangingPunct="1"/>
            <a:r>
              <a:rPr lang="es-ES" sz="1000" smtClean="0"/>
              <a:t>Recordemos que el valor de un semáforo nos indica el número de operaciones </a:t>
            </a:r>
            <a:r>
              <a:rPr lang="es-ES" sz="1000" i="1" smtClean="0"/>
              <a:t>P</a:t>
            </a:r>
            <a:r>
              <a:rPr lang="es-ES" sz="1000" smtClean="0"/>
              <a:t> seguidas que se pueden realizar sin bloquear al proceso que las invoca, por lo tanto, el productor podrá realizar N operaciones </a:t>
            </a:r>
            <a:r>
              <a:rPr lang="es-ES" sz="1000" i="1" smtClean="0"/>
              <a:t>P</a:t>
            </a:r>
            <a:r>
              <a:rPr lang="es-ES" sz="1000" smtClean="0"/>
              <a:t> seguidas sin bloquearse, lógico si pensamos que el buffer está vacío inicialmente y que tiene capacidad N.</a:t>
            </a:r>
          </a:p>
          <a:p>
            <a:pPr eaLnBrk="1" hangingPunct="1"/>
            <a:endParaRPr lang="es-ES" sz="1000" smtClean="0"/>
          </a:p>
          <a:p>
            <a:pPr eaLnBrk="1" hangingPunct="1"/>
            <a:r>
              <a:rPr lang="es-ES" sz="1000" smtClean="0"/>
              <a:t>Supongamos que el buffer está lleno( después de entrar n productores) y llega un nuevo productor, éste ejecutará la operación </a:t>
            </a:r>
            <a:r>
              <a:rPr lang="es-ES" sz="1000" i="1" smtClean="0"/>
              <a:t>P(e)</a:t>
            </a:r>
            <a:r>
              <a:rPr lang="es-ES" sz="1000" smtClean="0"/>
              <a:t> y se bloqueará, ya que el contador del semáforo será 0 en este momento. Supongamos que a continuación llega un consumidor, coge un elemento y sale de la sección crítica, al final ejecutará </a:t>
            </a:r>
            <a:r>
              <a:rPr lang="es-ES" sz="1000" i="1" smtClean="0"/>
              <a:t>V(e)</a:t>
            </a:r>
            <a:r>
              <a:rPr lang="es-ES" sz="1000" smtClean="0"/>
              <a:t>, operación que despertará al productor y le permitirá avanzar, es decir producir un nuevo elemento.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B5C8FDF-3A2C-434F-94D1-F251E070AC1D}" type="slidenum">
              <a:rPr lang="es-ES" smtClean="0"/>
              <a:pPr/>
              <a:t>14</a:t>
            </a:fld>
            <a:endParaRPr lang="es-E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lnSpc>
                <a:spcPct val="90000"/>
              </a:lnSpc>
            </a:pPr>
            <a:r>
              <a:rPr lang="es-ES" sz="900" smtClean="0"/>
              <a:t>Como ocurría en el problema del productor-consumidor, el problema de los </a:t>
            </a:r>
            <a:r>
              <a:rPr lang="es-ES" sz="900" b="1" smtClean="0"/>
              <a:t>lectores y escritores </a:t>
            </a:r>
            <a:r>
              <a:rPr lang="es-ES" sz="900" smtClean="0"/>
              <a:t>también tiene distintas variantes, concretamente tres. Las variantes tienen que ver con otro de los aspectos importantes estudiados generalmente en problemas de concurrencia: </a:t>
            </a:r>
            <a:r>
              <a:rPr lang="es-ES" sz="900" b="1" smtClean="0"/>
              <a:t>el concepto de prioridad</a:t>
            </a:r>
            <a:r>
              <a:rPr lang="es-ES" sz="900" smtClean="0"/>
              <a:t>. Se suelen analizar tres prioridades cuando tenemos dos tipos de procesos: prioridad de un tipo, del otro, y prioridad por orden de llegada (en realidad sin prioridad para ninguno de los procesos). </a:t>
            </a:r>
          </a:p>
          <a:p>
            <a:pPr eaLnBrk="1" hangingPunct="1">
              <a:lnSpc>
                <a:spcPct val="90000"/>
              </a:lnSpc>
            </a:pPr>
            <a:endParaRPr lang="es-ES" sz="900" smtClean="0"/>
          </a:p>
          <a:p>
            <a:pPr eaLnBrk="1" hangingPunct="1">
              <a:lnSpc>
                <a:spcPct val="90000"/>
              </a:lnSpc>
            </a:pPr>
            <a:r>
              <a:rPr lang="es-ES" sz="900" b="1" smtClean="0"/>
              <a:t>Solución: Prioridad a los lectores</a:t>
            </a:r>
            <a:endParaRPr lang="es-ES" sz="900" smtClean="0"/>
          </a:p>
          <a:p>
            <a:pPr eaLnBrk="1" hangingPunct="1">
              <a:lnSpc>
                <a:spcPct val="90000"/>
              </a:lnSpc>
            </a:pPr>
            <a:r>
              <a:rPr lang="es-ES" sz="900" smtClean="0"/>
              <a:t>En esta solución se utiliza el </a:t>
            </a:r>
            <a:r>
              <a:rPr lang="es-ES" sz="900" b="1" smtClean="0"/>
              <a:t>semáforo </a:t>
            </a:r>
            <a:r>
              <a:rPr lang="es-ES" sz="900" b="1" i="1" smtClean="0"/>
              <a:t>w</a:t>
            </a:r>
            <a:r>
              <a:rPr lang="es-ES" sz="900" smtClean="0"/>
              <a:t> para el tratamiento de la </a:t>
            </a:r>
            <a:r>
              <a:rPr lang="es-ES" sz="900" b="1" smtClean="0"/>
              <a:t>sección crítica (luego hablamos del mutex)</a:t>
            </a:r>
            <a:r>
              <a:rPr lang="es-ES" sz="900" smtClean="0"/>
              <a:t>. En el caso de los escritores y por la definición del problema, sólo puede haber un escritor en un momento dado accediendo al fichero, por lo que el código expuesto obliga a todos los escritores a realizar la operación </a:t>
            </a:r>
            <a:r>
              <a:rPr lang="es-ES" sz="900" b="1" i="1" smtClean="0"/>
              <a:t>P</a:t>
            </a:r>
            <a:r>
              <a:rPr lang="es-ES" sz="900" b="1" smtClean="0"/>
              <a:t> sobre el semáforo </a:t>
            </a:r>
            <a:r>
              <a:rPr lang="es-ES" sz="900" b="1" i="1" smtClean="0"/>
              <a:t>w</a:t>
            </a:r>
            <a:r>
              <a:rPr lang="es-ES" sz="900" smtClean="0"/>
              <a:t>, semáforo que se ha inicializado a 1. La obligación de que todos ejecuten ésta operación y la </a:t>
            </a:r>
            <a:r>
              <a:rPr lang="es-ES" sz="900" b="1" smtClean="0"/>
              <a:t>inicialización a 1</a:t>
            </a:r>
            <a:r>
              <a:rPr lang="es-ES" sz="900" smtClean="0"/>
              <a:t> nos garantiza que nunca existirán dos escritores accediendo al fichero.</a:t>
            </a:r>
          </a:p>
          <a:p>
            <a:pPr eaLnBrk="1" hangingPunct="1">
              <a:lnSpc>
                <a:spcPct val="90000"/>
              </a:lnSpc>
            </a:pPr>
            <a:r>
              <a:rPr lang="es-ES" sz="900" smtClean="0"/>
              <a:t>Analicemos el caso de los lectores, por definición del problema podemos tener </a:t>
            </a:r>
            <a:r>
              <a:rPr lang="es-ES" sz="900" b="1" smtClean="0"/>
              <a:t>varios lectores leyendo el fichero simultáneamente. Esto se consigue eliminando la obligación de que todos los lectores ejecuten </a:t>
            </a:r>
            <a:r>
              <a:rPr lang="es-ES" sz="900" b="1" i="1" smtClean="0"/>
              <a:t>P(w)</a:t>
            </a:r>
            <a:r>
              <a:rPr lang="es-ES" sz="900" smtClean="0"/>
              <a:t>. </a:t>
            </a:r>
          </a:p>
          <a:p>
            <a:pPr eaLnBrk="1" hangingPunct="1">
              <a:lnSpc>
                <a:spcPct val="90000"/>
              </a:lnSpc>
            </a:pPr>
            <a:r>
              <a:rPr lang="es-ES" sz="900" smtClean="0"/>
              <a:t>La idea es que el </a:t>
            </a:r>
            <a:r>
              <a:rPr lang="es-ES" sz="900" b="1" smtClean="0"/>
              <a:t>primer lector realice la operación </a:t>
            </a:r>
            <a:r>
              <a:rPr lang="es-ES" sz="900" b="1" i="1" smtClean="0"/>
              <a:t>P(w)</a:t>
            </a:r>
            <a:r>
              <a:rPr lang="es-ES" sz="900" smtClean="0"/>
              <a:t>, y mientras el primer lector esté leyendo en el fichero (sección crítica), cualquier otro lector que llegue pueda pasar a leer sin ejecutar la citada operación </a:t>
            </a:r>
            <a:r>
              <a:rPr lang="es-ES" sz="900" i="1" smtClean="0"/>
              <a:t>P </a:t>
            </a:r>
            <a:r>
              <a:rPr lang="es-ES" sz="900" b="1" i="1" smtClean="0"/>
              <a:t>(siguientes no hacen P)</a:t>
            </a:r>
            <a:r>
              <a:rPr lang="es-ES" sz="900" smtClean="0"/>
              <a:t> y, por tanto, sin posibilidad de bloquearse. </a:t>
            </a:r>
          </a:p>
          <a:p>
            <a:pPr eaLnBrk="1" hangingPunct="1">
              <a:lnSpc>
                <a:spcPct val="90000"/>
              </a:lnSpc>
            </a:pPr>
            <a:r>
              <a:rPr lang="es-ES" sz="900" smtClean="0"/>
              <a:t>Para asegurar la progresión de otros procesos se suele ejecutar en el protocolo de salida la operación </a:t>
            </a:r>
            <a:r>
              <a:rPr lang="es-ES" sz="900" i="1" smtClean="0"/>
              <a:t>V</a:t>
            </a:r>
            <a:r>
              <a:rPr lang="es-ES" sz="900" smtClean="0"/>
              <a:t> sobre el semáforo asociado a la sección crítica (</a:t>
            </a:r>
            <a:r>
              <a:rPr lang="es-ES" sz="900" i="1" smtClean="0"/>
              <a:t>w</a:t>
            </a:r>
            <a:r>
              <a:rPr lang="es-ES" sz="900" smtClean="0"/>
              <a:t> en este caso). En el caso de los escritores, todos ejecutan la operación </a:t>
            </a:r>
            <a:r>
              <a:rPr lang="es-ES" sz="900" i="1" smtClean="0"/>
              <a:t>V(w)</a:t>
            </a:r>
            <a:r>
              <a:rPr lang="es-ES" sz="900" smtClean="0"/>
              <a:t>, por el contrario, no todos los lectores realizan esta operación, sino sólo el último en salir de la sección crítica.</a:t>
            </a:r>
          </a:p>
          <a:p>
            <a:pPr eaLnBrk="1" hangingPunct="1">
              <a:lnSpc>
                <a:spcPct val="90000"/>
              </a:lnSpc>
            </a:pPr>
            <a:r>
              <a:rPr lang="es-ES" sz="900" smtClean="0"/>
              <a:t>Hemos comentado que sólo el primer lector ejecuta la operación </a:t>
            </a:r>
            <a:r>
              <a:rPr lang="es-ES" sz="900" i="1" smtClean="0"/>
              <a:t>P</a:t>
            </a:r>
            <a:r>
              <a:rPr lang="es-ES" sz="900" smtClean="0"/>
              <a:t> sobre el semáforo </a:t>
            </a:r>
            <a:r>
              <a:rPr lang="es-ES" sz="900" i="1" smtClean="0"/>
              <a:t>w</a:t>
            </a:r>
            <a:r>
              <a:rPr lang="es-ES" sz="900" smtClean="0"/>
              <a:t>, y que sólo el último lleva a cabo la operación </a:t>
            </a:r>
            <a:r>
              <a:rPr lang="es-ES" sz="900" i="1" smtClean="0"/>
              <a:t>V</a:t>
            </a:r>
            <a:r>
              <a:rPr lang="es-ES" sz="900" smtClean="0"/>
              <a:t>. Pero, ¿cómo sabemos cual es el primer proceso y cual el último?, </a:t>
            </a:r>
            <a:r>
              <a:rPr lang="es-ES" sz="900" b="1" smtClean="0"/>
              <a:t>añadiendo una variable</a:t>
            </a:r>
            <a:r>
              <a:rPr lang="es-ES" sz="900" smtClean="0"/>
              <a:t> que nos indicará en todo momento el número de lectores que están simultáneamente leyendo en el fichero.</a:t>
            </a:r>
          </a:p>
          <a:p>
            <a:pPr eaLnBrk="1" hangingPunct="1">
              <a:lnSpc>
                <a:spcPct val="90000"/>
              </a:lnSpc>
            </a:pPr>
            <a:r>
              <a:rPr lang="es-ES" sz="900" smtClean="0"/>
              <a:t>El hecho de añadir una variable a la que pueden acceder varios lectores lleva asociado un nuevo problema de sección crítica en el acceso a ésta variable. </a:t>
            </a:r>
            <a:r>
              <a:rPr lang="es-ES" sz="900" b="1" smtClean="0"/>
              <a:t>Puede haber un lector incrementando la variable al entrar en el sistema y, simultáneamente, otro lector decrementando la variable al salir del sistema</a:t>
            </a:r>
            <a:r>
              <a:rPr lang="es-ES" sz="900" smtClean="0"/>
              <a:t>. Para garantizar el acceso en exclusión mutua a la variable se utiliza el semáforo </a:t>
            </a:r>
            <a:r>
              <a:rPr lang="es-ES" sz="900" i="1" smtClean="0"/>
              <a:t>mutex</a:t>
            </a:r>
            <a:r>
              <a:rPr lang="es-ES" sz="900" smtClean="0"/>
              <a:t>, de tal manera que, cuando un lector quiera acceder a la variable, deberá ejecutar primero la operación </a:t>
            </a:r>
            <a:r>
              <a:rPr lang="es-ES" sz="900" i="1" smtClean="0"/>
              <a:t>P</a:t>
            </a:r>
            <a:r>
              <a:rPr lang="es-ES" sz="900" smtClean="0"/>
              <a:t> sobre el semáforo </a:t>
            </a:r>
            <a:r>
              <a:rPr lang="es-ES" sz="900" i="1" smtClean="0"/>
              <a:t>mutex</a:t>
            </a:r>
            <a:r>
              <a:rPr lang="es-ES" sz="900" smtClean="0"/>
              <a:t>, realizando la operación </a:t>
            </a:r>
            <a:r>
              <a:rPr lang="es-ES" sz="900" i="1" smtClean="0"/>
              <a:t>V</a:t>
            </a:r>
            <a:r>
              <a:rPr lang="es-ES" sz="900" smtClean="0"/>
              <a:t> después del acceso para permitir que cualquier otro lector pueda acceder a la variable.</a:t>
            </a:r>
          </a:p>
          <a:p>
            <a:pPr eaLnBrk="1" hangingPunct="1">
              <a:lnSpc>
                <a:spcPct val="90000"/>
              </a:lnSpc>
            </a:pPr>
            <a:endParaRPr lang="es-ES" sz="9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2D7C807-5970-4A00-ACA4-E80524F98E42}" type="slidenum">
              <a:rPr lang="es-ES" smtClean="0"/>
              <a:pPr/>
              <a:t>15</a:t>
            </a:fld>
            <a:endParaRPr lang="es-E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s-ES" dirty="0" smtClean="0"/>
              <a:t>El último aspecto que debemos tener en cuenta en la solución propuesta es el concepto de prioridad. En la solución de prioridad a los lectores, </a:t>
            </a:r>
            <a:r>
              <a:rPr lang="es-ES" b="1" dirty="0" smtClean="0"/>
              <a:t>la prioridad está implícita en el código</a:t>
            </a:r>
            <a:r>
              <a:rPr lang="es-ES" dirty="0" smtClean="0"/>
              <a:t>, a diferencia de la prioridad </a:t>
            </a:r>
            <a:r>
              <a:rPr lang="es-ES" b="1" dirty="0" smtClean="0"/>
              <a:t>escritores</a:t>
            </a:r>
            <a:r>
              <a:rPr lang="es-ES" dirty="0" smtClean="0"/>
              <a:t> que, como veremos, asocia un semáforo al tratamiento de la prioridad.</a:t>
            </a:r>
          </a:p>
          <a:p>
            <a:pPr eaLnBrk="1" hangingPunct="1"/>
            <a:r>
              <a:rPr lang="es-ES" b="1" dirty="0" smtClean="0"/>
              <a:t>PRUEBA</a:t>
            </a:r>
          </a:p>
          <a:p>
            <a:pPr eaLnBrk="1" hangingPunct="1"/>
            <a:r>
              <a:rPr lang="es-ES" b="1" dirty="0" smtClean="0"/>
              <a:t>Supongamos que llegan por éste orden, un lector, un escritor y un nuevo lector. El primer lector entraría a leer el fichero, al llegar el escritor se quedaría bloqueado en la instrucción </a:t>
            </a:r>
            <a:r>
              <a:rPr lang="es-ES" b="1" i="1" dirty="0" smtClean="0"/>
              <a:t>P(w)</a:t>
            </a:r>
            <a:r>
              <a:rPr lang="es-ES" b="1" dirty="0" smtClean="0"/>
              <a:t>, el semáforo </a:t>
            </a:r>
            <a:r>
              <a:rPr lang="es-ES" b="1" i="1" dirty="0" smtClean="0"/>
              <a:t>w</a:t>
            </a:r>
            <a:r>
              <a:rPr lang="es-ES" b="1" dirty="0" smtClean="0"/>
              <a:t> lo ha cerrado el lector que está leyendo en estos momentos. Finalmente, llega el segundo lector, incrementa la variable </a:t>
            </a:r>
            <a:r>
              <a:rPr lang="es-ES" b="1" i="1" dirty="0" smtClean="0"/>
              <a:t>lectores</a:t>
            </a:r>
            <a:r>
              <a:rPr lang="es-ES" b="1" dirty="0" smtClean="0"/>
              <a:t> (lectores=2), y pasa a leer directamente. Como hemos comprobado, el segundo lector entra en la sección crítica antes que el escritor, pese a haber llegado después, por ello, consideramos que los lectores tienen prioridad.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4069E17-C487-477A-A4AC-4D8661CBC984}" type="slidenum">
              <a:rPr lang="es-ES" smtClean="0"/>
              <a:pPr/>
              <a:t>16</a:t>
            </a:fld>
            <a:endParaRPr lang="es-E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s-ES" smtClean="0"/>
              <a:t>Se realiza a partir del anterior, pero ahora se le añade la prioridad a los escritores, semáforos r y mutex2</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CB36E52-0F3E-452A-A1B3-EF65DB08B76A}" type="slidenum">
              <a:rPr lang="es-ES" smtClean="0"/>
              <a:pPr/>
              <a:t>17</a:t>
            </a:fld>
            <a:endParaRPr lang="es-E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BFF76C1-7AEF-4648-8EF2-0E282FBDF842}" type="slidenum">
              <a:rPr lang="es-ES" smtClean="0"/>
              <a:pPr/>
              <a:t>18</a:t>
            </a:fld>
            <a:endParaRPr lang="es-E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s-ES" smtClean="0"/>
              <a:t>La solución utiliza tres semáforos, </a:t>
            </a:r>
            <a:r>
              <a:rPr lang="es-ES" b="1" i="1" smtClean="0"/>
              <a:t>clientes</a:t>
            </a:r>
            <a:r>
              <a:rPr lang="es-ES" smtClean="0"/>
              <a:t> para sincronizar (bloquearlo) al barbero cuando no hay clientes en la barbería, se inicializa a 0 y el </a:t>
            </a:r>
            <a:r>
              <a:rPr lang="es-ES" b="1" smtClean="0"/>
              <a:t>barbero</a:t>
            </a:r>
            <a:r>
              <a:rPr lang="es-ES" smtClean="0"/>
              <a:t> lo primero que ejecuta es una </a:t>
            </a:r>
            <a:r>
              <a:rPr lang="es-ES" b="1" smtClean="0"/>
              <a:t>operación </a:t>
            </a:r>
            <a:r>
              <a:rPr lang="es-ES" b="1" i="1" smtClean="0"/>
              <a:t>P</a:t>
            </a:r>
            <a:r>
              <a:rPr lang="es-ES" b="1" smtClean="0"/>
              <a:t> sobre el semáforo, operación que lo bloqueará excepto en el caso de que hayan llegado antes clientes y hayan ejecutado la operación </a:t>
            </a:r>
            <a:r>
              <a:rPr lang="es-ES" b="1" i="1" smtClean="0"/>
              <a:t>V</a:t>
            </a:r>
            <a:r>
              <a:rPr lang="es-ES" b="1" smtClean="0"/>
              <a:t> correspondiente.</a:t>
            </a:r>
          </a:p>
          <a:p>
            <a:pPr eaLnBrk="1" hangingPunct="1"/>
            <a:r>
              <a:rPr lang="es-ES" smtClean="0"/>
              <a:t>El segundo semáforo es </a:t>
            </a:r>
            <a:r>
              <a:rPr lang="es-ES" b="1" i="1" smtClean="0"/>
              <a:t>barbero</a:t>
            </a:r>
            <a:r>
              <a:rPr lang="es-ES" smtClean="0"/>
              <a:t>, en este semáforo se bloquean los </a:t>
            </a:r>
            <a:r>
              <a:rPr lang="es-ES" b="1" smtClean="0"/>
              <a:t>clientes al ejecutar la operación </a:t>
            </a:r>
            <a:r>
              <a:rPr lang="es-ES" b="1" i="1" smtClean="0"/>
              <a:t>P</a:t>
            </a:r>
            <a:r>
              <a:rPr lang="es-ES" smtClean="0"/>
              <a:t>, los clientes se bloquean en espera de que el barbero vaya despertando uno a uno con la ejecución de la instrucción </a:t>
            </a:r>
            <a:r>
              <a:rPr lang="es-ES" i="1" smtClean="0"/>
              <a:t>V(barbero)</a:t>
            </a:r>
            <a:r>
              <a:rPr lang="es-ES" smtClean="0"/>
              <a:t>.</a:t>
            </a:r>
          </a:p>
          <a:p>
            <a:pPr eaLnBrk="1" hangingPunct="1"/>
            <a:r>
              <a:rPr lang="es-ES" smtClean="0"/>
              <a:t>Finalmente, podemos observar la utilización del semáforo </a:t>
            </a:r>
            <a:r>
              <a:rPr lang="es-ES" b="1" i="1" smtClean="0"/>
              <a:t>mutex</a:t>
            </a:r>
            <a:r>
              <a:rPr lang="es-ES" smtClean="0"/>
              <a:t>, semáforo que ya hemos usado en los ejercicios anteriores y que utilizaremos extensamente a lo largo de todo el capítulo. </a:t>
            </a:r>
          </a:p>
          <a:p>
            <a:pPr eaLnBrk="1" hangingPunct="1"/>
            <a:r>
              <a:rPr lang="es-ES" smtClean="0"/>
              <a:t>Es un semáforo asociado a la variable </a:t>
            </a:r>
            <a:r>
              <a:rPr lang="es-ES" i="1" smtClean="0"/>
              <a:t>espera</a:t>
            </a:r>
            <a:r>
              <a:rPr lang="es-ES" smtClean="0"/>
              <a:t> que nos garantiza el acceso en exclusión mutua a la variable, la variable espera nos indica en todo momento el número de clientes que están en la sala de espera. Como en los ejemplos anteriores, debemos realizar una llamada </a:t>
            </a:r>
            <a:r>
              <a:rPr lang="es-ES" i="1" smtClean="0"/>
              <a:t>P(mutex)</a:t>
            </a:r>
            <a:r>
              <a:rPr lang="es-ES" smtClean="0"/>
              <a:t> antes de acceder a la variable, para asegurarnos que sólo nosotros estaremos accediendo a la variable en ese momento, y una llamada </a:t>
            </a:r>
            <a:r>
              <a:rPr lang="es-ES" i="1" smtClean="0"/>
              <a:t>V(mutex)</a:t>
            </a:r>
            <a:r>
              <a:rPr lang="es-ES" smtClean="0"/>
              <a:t> después del acceso, para permitir que otros procesos puedan acceder igualmente.</a:t>
            </a:r>
          </a:p>
          <a:p>
            <a:pPr eaLnBrk="1" hangingPunct="1"/>
            <a:r>
              <a:rPr lang="es-ES" smtClean="0"/>
              <a:t>Supongamos que llegan n+1 clientes y que no ha llegado el barbero, los primeros n clientes incrementarán la variable </a:t>
            </a:r>
            <a:r>
              <a:rPr lang="es-ES" i="1" smtClean="0"/>
              <a:t>espera</a:t>
            </a:r>
            <a:r>
              <a:rPr lang="es-ES" smtClean="0"/>
              <a:t> y se quedarán bloqueados en el semáforo </a:t>
            </a:r>
            <a:r>
              <a:rPr lang="es-ES" i="1" smtClean="0"/>
              <a:t>barbero </a:t>
            </a:r>
            <a:r>
              <a:rPr lang="es-ES" smtClean="0"/>
              <a:t>(hasta que llegue el barbero y los despierte), el último cliente comprobará que </a:t>
            </a:r>
            <a:r>
              <a:rPr lang="es-ES" i="1" smtClean="0"/>
              <a:t>espera</a:t>
            </a:r>
            <a:r>
              <a:rPr lang="es-ES" smtClean="0"/>
              <a:t> ya no es menor que el número de sillas y abandonará la barbería ejecutando </a:t>
            </a:r>
            <a:r>
              <a:rPr lang="es-ES" i="1" smtClean="0"/>
              <a:t>V(mutex)</a:t>
            </a:r>
            <a:r>
              <a:rPr lang="es-ES" smtClean="0"/>
              <a:t> para liberar el semáforo.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2A7B4B2-6058-4179-887B-D330BD85B113}" type="slidenum">
              <a:rPr lang="es-ES" smtClean="0"/>
              <a:pPr/>
              <a:t>19</a:t>
            </a:fld>
            <a:endParaRPr lang="es-E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1C962C5-71D3-4E2E-A47C-56FDA13F457B}" type="slidenum">
              <a:rPr lang="es-ES" smtClean="0"/>
              <a:pPr/>
              <a:t>2</a:t>
            </a:fld>
            <a:endParaRPr lang="es-E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6B066DB-CA74-41B5-AC88-12F0951A2FEA}" type="slidenum">
              <a:rPr lang="es-ES" smtClean="0"/>
              <a:pPr/>
              <a:t>20</a:t>
            </a:fld>
            <a:endParaRPr lang="es-E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D0C62CC-0CE8-49AC-A169-701F7FA0444C}" type="slidenum">
              <a:rPr lang="es-ES" smtClean="0"/>
              <a:pPr/>
              <a:t>21</a:t>
            </a:fld>
            <a:endParaRPr lang="es-E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044950E-0678-440C-A936-BA5D2FF8C49E}" type="slidenum">
              <a:rPr lang="es-ES" smtClean="0"/>
              <a:pPr/>
              <a:t>22</a:t>
            </a:fld>
            <a:endParaRPr lang="es-E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s-ES" smtClean="0"/>
              <a:t>Sólo puede comer un filósofo a la vez porque el resto se quedan bloqueados hay un palillo más que las sillas</a:t>
            </a:r>
          </a:p>
          <a:p>
            <a:pPr eaLnBrk="1" hangingPunct="1"/>
            <a:endParaRPr lang="es-ES" smtClean="0"/>
          </a:p>
          <a:p>
            <a:pPr eaLnBrk="1" hangingPunct="1"/>
            <a:r>
              <a:rPr lang="es-ES" smtClean="0"/>
              <a:t>Cuando termina de comer el 3 y deja los palillos libres, va dejando al anterior, al 2 y el 4 podrá entrar en la mesa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51B8119-721E-4A56-A663-2B81910AF4DB}" type="slidenum">
              <a:rPr lang="es-ES" smtClean="0"/>
              <a:pPr/>
              <a:t>23</a:t>
            </a:fld>
            <a:endParaRPr lang="es-E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BFE4941-B33D-439F-ADE3-C205D19F7078}" type="slidenum">
              <a:rPr lang="es-ES" smtClean="0"/>
              <a:pPr/>
              <a:t>24</a:t>
            </a:fld>
            <a:endParaRPr lang="es-E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6A13FD1-5D86-40CC-9D32-DB8D7305CF39}" type="slidenum">
              <a:rPr lang="es-ES" smtClean="0"/>
              <a:pPr/>
              <a:t>25</a:t>
            </a:fld>
            <a:endParaRPr lang="es-E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F386EC5-C40B-4722-9259-6CBE9185AE76}" type="slidenum">
              <a:rPr lang="es-ES" smtClean="0"/>
              <a:pPr/>
              <a:t>26</a:t>
            </a:fld>
            <a:endParaRPr lang="es-E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s-ES" smtClean="0"/>
              <a:t>En la solución tenemos los </a:t>
            </a:r>
            <a:r>
              <a:rPr lang="es-ES" b="1" smtClean="0"/>
              <a:t>dos problemas de sincronización</a:t>
            </a:r>
            <a:r>
              <a:rPr lang="es-ES" smtClean="0"/>
              <a:t>. </a:t>
            </a:r>
          </a:p>
          <a:p>
            <a:pPr eaLnBrk="1" hangingPunct="1"/>
            <a:r>
              <a:rPr lang="es-ES" smtClean="0"/>
              <a:t>El consumidor debe bloquearse si intenta coger un elemento y no existe ninguno, y el productor debe bloquearse si después de producir un elemento intenta dejarlo en el buffer y éste está lleno.</a:t>
            </a:r>
          </a:p>
          <a:p>
            <a:pPr eaLnBrk="1" hangingPunct="1"/>
            <a:r>
              <a:rPr lang="es-ES" smtClean="0"/>
              <a:t>En este caso no tenemos problema de sección crítica porque el monitor nos garantiza que nunca existirá más de un proceso en el monitor, en un momento dado sólo podrá haber un proceso ejecutando uno de los procedimientos del monitor.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45C7285A-5F66-4203-AF46-B479A9069C3E}" type="slidenum">
              <a:rPr lang="es-ES" smtClean="0"/>
              <a:pPr/>
              <a:t>27</a:t>
            </a:fld>
            <a:endParaRPr lang="es-E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s-ES" smtClean="0"/>
              <a:t>Vamos a analizar con detenimiento el monitor implementado para la solución del problema, el monitor está formado por seis variables locales, la inicialización y dos procedimientos del monitor. La funcionalidad de cada uno de los elementos anteriores se muestra a continuación:</a:t>
            </a:r>
          </a:p>
          <a:p>
            <a:pPr eaLnBrk="1" hangingPunct="1"/>
            <a:endParaRPr lang="es-ES" smtClean="0"/>
          </a:p>
          <a:p>
            <a:pPr eaLnBrk="1" hangingPunct="1"/>
            <a:r>
              <a:rPr lang="es-ES" i="1" smtClean="0"/>
              <a:t>buffer</a:t>
            </a:r>
            <a:r>
              <a:rPr lang="es-ES" smtClean="0"/>
              <a:t> es el vector que simula el buffer de elementos</a:t>
            </a:r>
            <a:endParaRPr lang="es-ES" i="1" smtClean="0"/>
          </a:p>
          <a:p>
            <a:pPr eaLnBrk="1" hangingPunct="1"/>
            <a:r>
              <a:rPr lang="es-ES" i="1" smtClean="0"/>
              <a:t>sigent</a:t>
            </a:r>
            <a:r>
              <a:rPr lang="es-ES" smtClean="0"/>
              <a:t> es un índice del vector que apuntará en todo momento al lugar donde el productor dejará el elemento producido</a:t>
            </a:r>
            <a:endParaRPr lang="es-ES" i="1" smtClean="0"/>
          </a:p>
          <a:p>
            <a:pPr eaLnBrk="1" hangingPunct="1"/>
            <a:r>
              <a:rPr lang="es-ES" i="1" smtClean="0"/>
              <a:t>sigsal</a:t>
            </a:r>
            <a:r>
              <a:rPr lang="es-ES" smtClean="0"/>
              <a:t> es un índice del vector que apuntará en todo momento al lugar desde donde el consumidor cogerá el elemento</a:t>
            </a:r>
            <a:endParaRPr lang="es-ES" i="1"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BBEFBA6-5EFB-4940-85CA-FA2ACF4D0D58}" type="slidenum">
              <a:rPr lang="es-ES" smtClean="0"/>
              <a:pPr/>
              <a:t>28</a:t>
            </a:fld>
            <a:endParaRPr lang="es-E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s-ES" i="1" smtClean="0"/>
              <a:t>contador,</a:t>
            </a:r>
            <a:r>
              <a:rPr lang="es-ES" smtClean="0"/>
              <a:t> variable importantísima que indicará el número de elementos que tiene el buffer en un momento dado</a:t>
            </a:r>
            <a:endParaRPr lang="es-ES" i="1" smtClean="0"/>
          </a:p>
          <a:p>
            <a:pPr eaLnBrk="1" hangingPunct="1"/>
            <a:r>
              <a:rPr lang="es-ES" i="1" smtClean="0"/>
              <a:t>no_lleno </a:t>
            </a:r>
            <a:r>
              <a:rPr lang="es-ES" smtClean="0"/>
              <a:t>variable de tipo condition que permitirá bloquear al productor en el caso de que el buffer esté lleno, el productor se bloqueará hasta que el buffer deje de estar lleno o esté </a:t>
            </a:r>
            <a:r>
              <a:rPr lang="es-ES" i="1" smtClean="0"/>
              <a:t>no_lleno</a:t>
            </a:r>
          </a:p>
          <a:p>
            <a:pPr eaLnBrk="1" hangingPunct="1"/>
            <a:r>
              <a:rPr lang="es-ES" i="1" smtClean="0"/>
              <a:t>no_vacio </a:t>
            </a:r>
            <a:r>
              <a:rPr lang="es-ES" smtClean="0"/>
              <a:t>variable de tipo condition que permitirá bloquear al consumidor en el caso de que el buffer esté vacío, el consumidor se bloqueará hasta que el buffer deje de estar vacío o esté </a:t>
            </a:r>
            <a:r>
              <a:rPr lang="es-ES" i="1" smtClean="0"/>
              <a:t>no_vacio</a:t>
            </a:r>
          </a:p>
          <a:p>
            <a:pPr eaLnBrk="1" hangingPunct="1"/>
            <a:r>
              <a:rPr lang="es-ES" i="1" smtClean="0"/>
              <a:t>añadir</a:t>
            </a:r>
            <a:r>
              <a:rPr lang="es-ES" smtClean="0"/>
              <a:t> es el procedimiento del monitor que invocará el productor cuando quiera añadir un elemento al buffer</a:t>
            </a:r>
            <a:endParaRPr lang="es-ES" i="1" smtClean="0"/>
          </a:p>
          <a:p>
            <a:pPr eaLnBrk="1" hangingPunct="1"/>
            <a:r>
              <a:rPr lang="es-ES" i="1" smtClean="0"/>
              <a:t>coger </a:t>
            </a:r>
            <a:r>
              <a:rPr lang="es-ES" smtClean="0"/>
              <a:t>es el procedimiento del monitor que invocará el consumidor.</a:t>
            </a:r>
          </a:p>
          <a:p>
            <a:pPr eaLnBrk="1" hangingPunct="1"/>
            <a:endParaRPr lang="es-ES" smtClean="0"/>
          </a:p>
          <a:p>
            <a:pPr eaLnBrk="1" hangingPunct="1"/>
            <a:r>
              <a:rPr lang="es-ES" smtClean="0"/>
              <a:t>Finalmente, indicar que los procedimientos </a:t>
            </a:r>
            <a:r>
              <a:rPr lang="es-ES" i="1" smtClean="0"/>
              <a:t>productor</a:t>
            </a:r>
            <a:r>
              <a:rPr lang="es-ES" smtClean="0"/>
              <a:t> y </a:t>
            </a:r>
            <a:r>
              <a:rPr lang="es-ES" i="1" smtClean="0"/>
              <a:t>consumidor</a:t>
            </a:r>
            <a:r>
              <a:rPr lang="es-ES" smtClean="0"/>
              <a:t> no son procedimientos del monitor, es el código que ejecutarán los procesos productor y consumidor respectivamente.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88379A2-47AC-4097-976C-B5F4E39C11D6}" type="slidenum">
              <a:rPr lang="es-ES" smtClean="0"/>
              <a:pPr/>
              <a:t>29</a:t>
            </a:fld>
            <a:endParaRPr lang="es-E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lnSpc>
                <a:spcPct val="80000"/>
              </a:lnSpc>
            </a:pPr>
            <a:r>
              <a:rPr lang="es-ES" sz="800" smtClean="0"/>
              <a:t>Analicemos detenidamente el monitor implementado y el cumplimiento de las tres restricciones: escritores sólo uno, lectores varios y prioridad de escritores sobre lectores.</a:t>
            </a:r>
          </a:p>
          <a:p>
            <a:pPr eaLnBrk="1" hangingPunct="1">
              <a:lnSpc>
                <a:spcPct val="80000"/>
              </a:lnSpc>
            </a:pPr>
            <a:endParaRPr lang="es-ES" sz="800" smtClean="0"/>
          </a:p>
          <a:p>
            <a:pPr eaLnBrk="1" hangingPunct="1">
              <a:lnSpc>
                <a:spcPct val="80000"/>
              </a:lnSpc>
            </a:pPr>
            <a:r>
              <a:rPr lang="es-ES" sz="800" smtClean="0"/>
              <a:t>La función de las variables utilizadas es la siguiente:</a:t>
            </a:r>
            <a:endParaRPr lang="es-ES" sz="800" i="1" smtClean="0"/>
          </a:p>
          <a:p>
            <a:pPr eaLnBrk="1" hangingPunct="1">
              <a:lnSpc>
                <a:spcPct val="80000"/>
              </a:lnSpc>
            </a:pPr>
            <a:r>
              <a:rPr lang="es-ES" sz="800" i="1" smtClean="0"/>
              <a:t>lectores</a:t>
            </a:r>
            <a:r>
              <a:rPr lang="es-ES" sz="800" smtClean="0"/>
              <a:t> es la variable que nos indicará en todo momento el número de lectores que están leyendo en un momento dado</a:t>
            </a:r>
            <a:endParaRPr lang="es-ES" sz="800" i="1" smtClean="0"/>
          </a:p>
          <a:p>
            <a:pPr eaLnBrk="1" hangingPunct="1">
              <a:lnSpc>
                <a:spcPct val="80000"/>
              </a:lnSpc>
            </a:pPr>
            <a:r>
              <a:rPr lang="es-ES" sz="800" i="1" smtClean="0"/>
              <a:t>escritores</a:t>
            </a:r>
            <a:r>
              <a:rPr lang="es-ES" sz="800" smtClean="0"/>
              <a:t> es la variable que nos permitirá saber si existe un escritor escribiendo en el fichero, observar que sólo puede valer 0 o 1</a:t>
            </a:r>
            <a:endParaRPr lang="es-ES" sz="800" i="1" smtClean="0"/>
          </a:p>
          <a:p>
            <a:pPr eaLnBrk="1" hangingPunct="1">
              <a:lnSpc>
                <a:spcPct val="80000"/>
              </a:lnSpc>
            </a:pPr>
            <a:r>
              <a:rPr lang="es-ES" sz="800" i="1" smtClean="0"/>
              <a:t>leer </a:t>
            </a:r>
            <a:r>
              <a:rPr lang="es-ES" sz="800" smtClean="0"/>
              <a:t>es una</a:t>
            </a:r>
            <a:r>
              <a:rPr lang="es-ES" sz="800" i="1" smtClean="0"/>
              <a:t> </a:t>
            </a:r>
            <a:r>
              <a:rPr lang="es-ES" sz="800" smtClean="0"/>
              <a:t>variable de tipo condition que permitirá bloquear a los lectores</a:t>
            </a:r>
            <a:endParaRPr lang="es-ES" sz="800" i="1" smtClean="0"/>
          </a:p>
          <a:p>
            <a:pPr eaLnBrk="1" hangingPunct="1">
              <a:lnSpc>
                <a:spcPct val="80000"/>
              </a:lnSpc>
            </a:pPr>
            <a:r>
              <a:rPr lang="es-ES" sz="800" i="1" smtClean="0"/>
              <a:t>escribir </a:t>
            </a:r>
            <a:r>
              <a:rPr lang="es-ES" sz="800" smtClean="0"/>
              <a:t>es una variable de tipo condition que permitirá bloquear a los escritores</a:t>
            </a:r>
          </a:p>
          <a:p>
            <a:pPr eaLnBrk="1" hangingPunct="1">
              <a:lnSpc>
                <a:spcPct val="80000"/>
              </a:lnSpc>
            </a:pPr>
            <a:endParaRPr lang="es-ES" sz="800" smtClean="0"/>
          </a:p>
          <a:p>
            <a:pPr eaLnBrk="1" hangingPunct="1">
              <a:lnSpc>
                <a:spcPct val="80000"/>
              </a:lnSpc>
            </a:pPr>
            <a:r>
              <a:rPr lang="es-ES" sz="800" smtClean="0"/>
              <a:t>Veamos la técnica que nos permite que varios lectores puedan estar simultáneamente accediendo al fichero. Podemos comprobar que los procesos lectores al ejecutar su protocolo de entrada (procedimiento </a:t>
            </a:r>
            <a:r>
              <a:rPr lang="es-ES" sz="800" i="1" smtClean="0"/>
              <a:t>pre_leer</a:t>
            </a:r>
            <a:r>
              <a:rPr lang="es-ES" sz="800" smtClean="0"/>
              <a:t>) sólo comprueban si hay escritores, pero no si ya existen otros lectores, por lo que podremos tener varios lectores leyendo en el fichero al mismo tiempo. Observemos también el caso de que lleguen varios lectores mientras algún escritor esté escribiendo o en la cola, los lectores se quedarán bloqueados en </a:t>
            </a:r>
            <a:r>
              <a:rPr lang="es-ES" sz="800" i="1" smtClean="0"/>
              <a:t>espera(leer)</a:t>
            </a:r>
            <a:r>
              <a:rPr lang="es-ES" sz="800" smtClean="0"/>
              <a:t>, pero cuando el último escritor permita progresar a los lectores ejecutando </a:t>
            </a:r>
            <a:r>
              <a:rPr lang="es-ES" sz="800" i="1" smtClean="0"/>
              <a:t>señal(leer)</a:t>
            </a:r>
            <a:r>
              <a:rPr lang="es-ES" sz="800" smtClean="0"/>
              <a:t> en el procedimiento </a:t>
            </a:r>
            <a:r>
              <a:rPr lang="es-ES" sz="800" i="1" smtClean="0"/>
              <a:t>post_escribir</a:t>
            </a:r>
            <a:r>
              <a:rPr lang="es-ES" sz="800" smtClean="0"/>
              <a:t> (protocolo de salida de los escritores), cada lector desbloqueado ejecutará de nuevo </a:t>
            </a:r>
            <a:r>
              <a:rPr lang="es-ES" sz="800" i="1" smtClean="0"/>
              <a:t>señal(leer)</a:t>
            </a:r>
            <a:r>
              <a:rPr lang="es-ES" sz="800" smtClean="0"/>
              <a:t> el final de </a:t>
            </a:r>
            <a:r>
              <a:rPr lang="es-ES" sz="800" i="1" smtClean="0"/>
              <a:t>pre_leer</a:t>
            </a:r>
            <a:r>
              <a:rPr lang="es-ES" sz="800" smtClean="0"/>
              <a:t> para despertar a otro lector y permitir que varios puedan estar en la sección crítica.</a:t>
            </a:r>
          </a:p>
          <a:p>
            <a:pPr eaLnBrk="1" hangingPunct="1">
              <a:lnSpc>
                <a:spcPct val="80000"/>
              </a:lnSpc>
            </a:pPr>
            <a:endParaRPr lang="es-ES" sz="800" smtClean="0"/>
          </a:p>
          <a:p>
            <a:pPr eaLnBrk="1" hangingPunct="1">
              <a:lnSpc>
                <a:spcPct val="80000"/>
              </a:lnSpc>
            </a:pPr>
            <a:r>
              <a:rPr lang="es-ES" sz="800" smtClean="0"/>
              <a:t>Examinemos ahora la técnica contraria, que sólo pueda haber un escritor en la sección crítica. En este caso los escritores en su protocolo de entrada (procedimiento </a:t>
            </a:r>
            <a:r>
              <a:rPr lang="es-ES" sz="800" i="1" smtClean="0"/>
              <a:t>pre_escribir</a:t>
            </a:r>
            <a:r>
              <a:rPr lang="es-ES" sz="800" smtClean="0"/>
              <a:t>) sí que comprueban la existencia de otros escritores, por lo tanto, si ya existe un escritor accediendo al fichero ningún otro escritor podrá pasar y quedará bloqueado en </a:t>
            </a:r>
            <a:r>
              <a:rPr lang="es-ES" sz="800" i="1" smtClean="0"/>
              <a:t>espera(escribir)</a:t>
            </a:r>
            <a:r>
              <a:rPr lang="es-ES" sz="800" smtClean="0"/>
              <a:t>. Observemos que también se bloqueará si existen lectores accediendo al fichero, lógico si tenemos en cuenta que los escritores tienen que acceder en exclusión mutua entre ellos y con los lectores.</a:t>
            </a:r>
          </a:p>
          <a:p>
            <a:pPr eaLnBrk="1" hangingPunct="1">
              <a:lnSpc>
                <a:spcPct val="80000"/>
              </a:lnSpc>
            </a:pPr>
            <a:endParaRPr lang="es-ES" sz="800" smtClean="0"/>
          </a:p>
          <a:p>
            <a:pPr eaLnBrk="1" hangingPunct="1">
              <a:lnSpc>
                <a:spcPct val="80000"/>
              </a:lnSpc>
            </a:pPr>
            <a:r>
              <a:rPr lang="es-ES" sz="800" smtClean="0"/>
              <a:t>El aspecto de la prioridad se observa como sigue, los lectores comprueban si hay algún escritor accediendo al fichero (lógico por tener exclusión mutua con los escritores) o si existe algún escritor en la cola (prioridad, para no colarse a ningún escritor). Los escritores sólo comprueban si hay lectores leyendo, no en la cola. Finalmente y lo más importante, los escritores en su protocolo de salida despiertan primero a los escritores, y sólo cuando no hay escritores despiertan a los lectores, por lo tanto, todos los escritores que vayan llegando mientras tengamos algún escritor escribiendo o en la cola pasarán antes que lectores hayan llegado con anterioridad.</a:t>
            </a:r>
          </a:p>
          <a:p>
            <a:pPr eaLnBrk="1" hangingPunct="1">
              <a:lnSpc>
                <a:spcPct val="80000"/>
              </a:lnSpc>
            </a:pPr>
            <a:r>
              <a:rPr lang="es-ES" sz="800" smtClean="0"/>
              <a:t>Observemos que tenemos cuatro procedimientos del monitor: </a:t>
            </a:r>
            <a:r>
              <a:rPr lang="es-ES" sz="800" i="1" smtClean="0"/>
              <a:t>pre_leer</a:t>
            </a:r>
            <a:r>
              <a:rPr lang="es-ES" sz="800" smtClean="0"/>
              <a:t>, </a:t>
            </a:r>
            <a:r>
              <a:rPr lang="es-ES" sz="800" i="1" smtClean="0"/>
              <a:t>post_leer</a:t>
            </a:r>
            <a:r>
              <a:rPr lang="es-ES" sz="800" smtClean="0"/>
              <a:t>, </a:t>
            </a:r>
            <a:r>
              <a:rPr lang="es-ES" sz="800" i="1" smtClean="0"/>
              <a:t>pre_escribir</a:t>
            </a:r>
            <a:r>
              <a:rPr lang="es-ES" sz="800" smtClean="0"/>
              <a:t>, </a:t>
            </a:r>
            <a:r>
              <a:rPr lang="es-ES" sz="800" i="1" smtClean="0"/>
              <a:t>post_escribir</a:t>
            </a:r>
            <a:r>
              <a:rPr lang="es-ES" sz="800" smtClean="0"/>
              <a:t>, y los dos procesos lector y escritor. Se puede observar en los procesos la distinción clara de la secuencia protocolo de entrada, sección crítica y protocolo de salida, que coinciden con los procedimientos del monitor.</a:t>
            </a:r>
          </a:p>
          <a:p>
            <a:pPr eaLnBrk="1" hangingPunct="1">
              <a:lnSpc>
                <a:spcPct val="80000"/>
              </a:lnSpc>
            </a:pPr>
            <a:endParaRPr lang="es-ES" sz="800" smtClean="0"/>
          </a:p>
          <a:p>
            <a:pPr eaLnBrk="1" hangingPunct="1">
              <a:lnSpc>
                <a:spcPct val="80000"/>
              </a:lnSpc>
            </a:pPr>
            <a:endParaRPr lang="es-ES" sz="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AF80861-35B1-49C4-9D40-FEA9440167AE}" type="slidenum">
              <a:rPr lang="es-ES" smtClean="0"/>
              <a:pPr/>
              <a:t>3</a:t>
            </a:fld>
            <a:endParaRPr lang="es-E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F7DAD60-618A-4B4E-8DFE-BAD30F7B52C2}" type="slidenum">
              <a:rPr lang="es-ES" smtClean="0"/>
              <a:pPr/>
              <a:t>30</a:t>
            </a:fld>
            <a:endParaRPr lang="es-E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53DAB4E-1577-49DF-A27B-4B5B707A7DD5}" type="slidenum">
              <a:rPr lang="es-ES" smtClean="0"/>
              <a:pPr/>
              <a:t>31</a:t>
            </a:fld>
            <a:endParaRPr lang="es-E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6AFF8CF-EE23-46E1-9537-ECE576844834}" type="slidenum">
              <a:rPr lang="es-ES" smtClean="0"/>
              <a:pPr/>
              <a:t>32</a:t>
            </a:fld>
            <a:endParaRPr lang="es-E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982E758-5B9F-4D1A-ADB6-428914AEBC5E}" type="slidenum">
              <a:rPr lang="es-ES" smtClean="0"/>
              <a:pPr/>
              <a:t>33</a:t>
            </a:fld>
            <a:endParaRPr lang="es-E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0DBD8E0-65B7-4E1B-87E8-0C8CC629E9BD}" type="slidenum">
              <a:rPr lang="es-ES" smtClean="0"/>
              <a:pPr/>
              <a:t>34</a:t>
            </a:fld>
            <a:endParaRPr lang="es-E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E53847CD-9B08-468E-A1BC-9078442E17C8}" type="slidenum">
              <a:rPr lang="es-ES" smtClean="0"/>
              <a:pPr/>
              <a:t>35</a:t>
            </a:fld>
            <a:endParaRPr lang="es-E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11106A2-EF08-446F-A804-290963F74E6D}" type="slidenum">
              <a:rPr lang="es-ES" smtClean="0"/>
              <a:pPr/>
              <a:t>36</a:t>
            </a:fld>
            <a:endParaRPr lang="es-E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5E0121B-27D1-4E7C-825D-4CB17D8BF135}" type="slidenum">
              <a:rPr lang="es-ES" smtClean="0"/>
              <a:pPr/>
              <a:t>37</a:t>
            </a:fld>
            <a:endParaRPr lang="es-E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9384D26-B2EC-419B-AC64-861FE89000E1}" type="slidenum">
              <a:rPr lang="es-ES" smtClean="0"/>
              <a:pPr/>
              <a:t>38</a:t>
            </a:fld>
            <a:endParaRPr lang="es-E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C1D13DE-0FE0-4CF8-B8A8-2E0C2EF2227C}" type="slidenum">
              <a:rPr lang="es-ES" smtClean="0"/>
              <a:pPr/>
              <a:t>39</a:t>
            </a:fld>
            <a:endParaRPr lang="es-E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2ED2980-691D-4CD4-B66F-415DE1A2E126}" type="slidenum">
              <a:rPr lang="es-ES" smtClean="0"/>
              <a:pPr/>
              <a:t>4</a:t>
            </a:fld>
            <a:endParaRPr lang="es-E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6303326-E398-47BF-8493-ECC29D01E750}" type="slidenum">
              <a:rPr lang="es-ES" smtClean="0"/>
              <a:pPr/>
              <a:t>40</a:t>
            </a:fld>
            <a:endParaRPr lang="es-E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78057803-0512-4140-8709-23478841CD29}" type="slidenum">
              <a:rPr lang="es-ES" smtClean="0"/>
              <a:pPr/>
              <a:t>5</a:t>
            </a:fld>
            <a:endParaRPr lang="es-E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dirty="0" smtClean="0"/>
              <a:t>https://www.youtube.com/watch?v=u7J7-HCeoX4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C02F84-0F1B-447D-9DDC-62B4D536A85D}" type="slidenum">
              <a:rPr lang="es-ES" smtClean="0"/>
              <a:pPr/>
              <a:t>6</a:t>
            </a:fld>
            <a:endParaRPr lang="es-E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t>https://www.youtube.com/watch?v=YwHpK4ZPApI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C33FC1B-60BE-453C-AD22-0CBD13BC4187}" type="slidenum">
              <a:rPr lang="es-ES" smtClean="0"/>
              <a:pPr/>
              <a:t>7</a:t>
            </a:fld>
            <a:endParaRPr lang="es-E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A5B3D33-1713-41E0-930F-EAD6258EE68E}" type="slidenum">
              <a:rPr lang="es-ES" smtClean="0"/>
              <a:pPr/>
              <a:t>8</a:t>
            </a:fld>
            <a:endParaRPr lang="es-E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F310B44-578B-47BF-8546-127D0CD8E4F6}" type="slidenum">
              <a:rPr lang="es-ES" smtClean="0"/>
              <a:pPr/>
              <a:t>9</a:t>
            </a:fld>
            <a:endParaRPr lang="es-E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038"/>
            <a:ext cx="5829300" cy="1960562"/>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4A0ED54-6C1A-47BF-8571-B3E3820428F0}"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E250944D-4DBC-419D-9FB9-6398A50471E9}"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713"/>
            <a:ext cx="1543050" cy="780097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342900" y="366713"/>
            <a:ext cx="4476750" cy="78009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192E872-CA92-4661-BB00-2F9C218C6570}"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0AFF7C6-4FA6-4213-826C-F01EF6408921}"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338" y="5875338"/>
            <a:ext cx="5829300" cy="1816100"/>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B1E3E195-3D91-469A-BEF9-141E6B1ECD31}"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586EA9EE-FC5B-418D-9617-6ED8721036E9}"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1AF5B712-6D75-4D88-B4B3-168CF21261DA}"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22F0730C-AE42-4FA3-A9DD-5A13DB913AB3}"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4E9072A4-A303-43BD-89AF-44232FFAA5B7}"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3538"/>
            <a:ext cx="2255838" cy="154940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0D038B2C-1E42-46FE-8423-29F22C24FE87}"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613" y="6400800"/>
            <a:ext cx="4114800" cy="755650"/>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0CFBAD3-3C98-486B-8C28-DD5DB9514A82}"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ES"/>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ES"/>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5C5F33E-0B58-4B2F-BF29-D5509483F6D9}"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333375" y="523875"/>
            <a:ext cx="6119813" cy="1368425"/>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51" name="Rectangle 2"/>
          <p:cNvSpPr>
            <a:spLocks noGrp="1" noChangeArrowheads="1"/>
          </p:cNvSpPr>
          <p:nvPr>
            <p:ph type="title"/>
          </p:nvPr>
        </p:nvSpPr>
        <p:spPr/>
        <p:txBody>
          <a:bodyPr/>
          <a:lstStyle/>
          <a:p>
            <a:pPr eaLnBrk="1" hangingPunct="1"/>
            <a:r>
              <a:rPr lang="es-ES" sz="3600" smtClean="0"/>
              <a:t>Tema 3: </a:t>
            </a:r>
            <a:r>
              <a:rPr lang="es-ES" sz="3600" u="sng" smtClean="0"/>
              <a:t>Sincronización y Comunicación de Procesos</a:t>
            </a:r>
          </a:p>
        </p:txBody>
      </p:sp>
      <p:sp>
        <p:nvSpPr>
          <p:cNvPr id="2052" name="Rectangle 3"/>
          <p:cNvSpPr>
            <a:spLocks noGrp="1" noChangeArrowheads="1"/>
          </p:cNvSpPr>
          <p:nvPr>
            <p:ph type="body" idx="1"/>
          </p:nvPr>
        </p:nvSpPr>
        <p:spPr>
          <a:xfrm>
            <a:off x="342900" y="2278063"/>
            <a:ext cx="6172200" cy="3662362"/>
          </a:xfrm>
        </p:spPr>
        <p:txBody>
          <a:bodyPr/>
          <a:lstStyle/>
          <a:p>
            <a:pPr marL="609600" indent="-609600" eaLnBrk="1" hangingPunct="1">
              <a:buFontTx/>
              <a:buAutoNum type="arabicPeriod"/>
            </a:pPr>
            <a:r>
              <a:rPr lang="es-ES" sz="2800" dirty="0" smtClean="0">
                <a:latin typeface="Times New Roman" pitchFamily="18" charset="0"/>
              </a:rPr>
              <a:t>Introducción</a:t>
            </a:r>
          </a:p>
          <a:p>
            <a:pPr marL="609600" indent="-609600" eaLnBrk="1" hangingPunct="1">
              <a:buFontTx/>
              <a:buAutoNum type="arabicPeriod"/>
            </a:pPr>
            <a:r>
              <a:rPr lang="es-ES" sz="2800" dirty="0" smtClean="0">
                <a:latin typeface="Times New Roman" pitchFamily="18" charset="0"/>
              </a:rPr>
              <a:t>Exclusión mutua</a:t>
            </a:r>
          </a:p>
          <a:p>
            <a:pPr marL="609600" indent="-609600" eaLnBrk="1" hangingPunct="1">
              <a:buFontTx/>
              <a:buAutoNum type="arabicPeriod"/>
            </a:pPr>
            <a:r>
              <a:rPr lang="es-ES" sz="2800" dirty="0" smtClean="0">
                <a:latin typeface="Times New Roman" pitchFamily="18" charset="0"/>
              </a:rPr>
              <a:t>Semáforos</a:t>
            </a:r>
          </a:p>
          <a:p>
            <a:pPr marL="609600" indent="-609600" eaLnBrk="1" hangingPunct="1">
              <a:buFontTx/>
              <a:buAutoNum type="arabicPeriod"/>
            </a:pPr>
            <a:r>
              <a:rPr lang="es-ES" sz="2800" dirty="0" smtClean="0">
                <a:latin typeface="Times New Roman" pitchFamily="18" charset="0"/>
              </a:rPr>
              <a:t>Monitores</a:t>
            </a:r>
          </a:p>
          <a:p>
            <a:pPr marL="609600" indent="-609600" eaLnBrk="1" hangingPunct="1">
              <a:buFontTx/>
              <a:buAutoNum type="arabicPeriod"/>
            </a:pPr>
            <a:r>
              <a:rPr lang="es-ES" sz="2800" dirty="0" smtClean="0">
                <a:latin typeface="Times New Roman" pitchFamily="18" charset="0"/>
              </a:rPr>
              <a:t>Mensajes</a:t>
            </a:r>
          </a:p>
          <a:p>
            <a:pPr marL="609600" indent="-609600" eaLnBrk="1" hangingPunct="1">
              <a:buFontTx/>
              <a:buAutoNum type="arabicPeriod"/>
            </a:pPr>
            <a:endParaRPr lang="es-ES" sz="2800" dirty="0" smtClean="0">
              <a:latin typeface="Times New Roman" pitchFamily="18" charset="0"/>
            </a:endParaRPr>
          </a:p>
          <a:p>
            <a:pPr marL="609600" indent="-609600" eaLnBrk="1" hangingPunct="1"/>
            <a:endParaRPr lang="es-ES" sz="2800" dirty="0" smtClean="0">
              <a:latin typeface="Times New Roman" pitchFamily="18" charset="0"/>
            </a:endParaRPr>
          </a:p>
        </p:txBody>
      </p:sp>
      <p:sp>
        <p:nvSpPr>
          <p:cNvPr id="2053" name="Text Box 5"/>
          <p:cNvSpPr txBox="1">
            <a:spLocks noChangeArrowheads="1"/>
          </p:cNvSpPr>
          <p:nvPr/>
        </p:nvSpPr>
        <p:spPr bwMode="auto">
          <a:xfrm>
            <a:off x="260350" y="6072188"/>
            <a:ext cx="6597650" cy="2747962"/>
          </a:xfrm>
          <a:prstGeom prst="rect">
            <a:avLst/>
          </a:prstGeom>
          <a:noFill/>
          <a:ln w="9525">
            <a:noFill/>
            <a:miter lim="800000"/>
            <a:headEnd/>
            <a:tailEnd/>
          </a:ln>
        </p:spPr>
        <p:txBody>
          <a:bodyPr>
            <a:spAutoFit/>
          </a:bodyPr>
          <a:lstStyle/>
          <a:p>
            <a:pPr>
              <a:spcBef>
                <a:spcPct val="50000"/>
              </a:spcBef>
            </a:pPr>
            <a:r>
              <a:rPr lang="es-ES" sz="2800"/>
              <a:t>Bibliografía</a:t>
            </a:r>
          </a:p>
          <a:p>
            <a:pPr>
              <a:spcBef>
                <a:spcPct val="50000"/>
              </a:spcBef>
              <a:buFontTx/>
              <a:buBlip>
                <a:blip r:embed="rId3"/>
              </a:buBlip>
            </a:pPr>
            <a:r>
              <a:rPr lang="es-ES"/>
              <a:t>  A. Silverschatz, J. Peterson, P. Galvin.</a:t>
            </a:r>
          </a:p>
          <a:p>
            <a:pPr>
              <a:lnSpc>
                <a:spcPct val="120000"/>
              </a:lnSpc>
            </a:pPr>
            <a:r>
              <a:rPr lang="es-ES"/>
              <a:t>    </a:t>
            </a:r>
            <a:r>
              <a:rPr lang="es-ES" b="1"/>
              <a:t>Sistemas Operativos. Conceptos fundamentales</a:t>
            </a:r>
            <a:r>
              <a:rPr lang="es-ES"/>
              <a:t>. </a:t>
            </a:r>
          </a:p>
          <a:p>
            <a:pPr>
              <a:lnSpc>
                <a:spcPct val="120000"/>
              </a:lnSpc>
            </a:pPr>
            <a:r>
              <a:rPr lang="es-ES"/>
              <a:t>    4ª Edición. Tema 5</a:t>
            </a:r>
          </a:p>
          <a:p>
            <a:pPr>
              <a:spcBef>
                <a:spcPct val="50000"/>
              </a:spcBef>
              <a:buFontTx/>
              <a:buBlip>
                <a:blip r:embed="rId3"/>
              </a:buBlip>
            </a:pPr>
            <a:r>
              <a:rPr lang="es-ES"/>
              <a:t>  W. Stalling. </a:t>
            </a:r>
            <a:r>
              <a:rPr lang="es-ES" b="1"/>
              <a:t>Sistemas Operativos</a:t>
            </a:r>
            <a:r>
              <a:rPr lang="es-ES"/>
              <a:t>. 4ª Edición. Capítulo 5.</a:t>
            </a:r>
          </a:p>
          <a:p>
            <a:pPr>
              <a:spcBef>
                <a:spcPct val="50000"/>
              </a:spcBef>
              <a:buFontTx/>
              <a:buBlip>
                <a:blip r:embed="rId3"/>
              </a:buBlip>
            </a:pPr>
            <a:r>
              <a:rPr lang="es-ES"/>
              <a:t>  A.S. Tanenmbaum. </a:t>
            </a:r>
            <a:r>
              <a:rPr lang="es-ES" b="1"/>
              <a:t>Sistemas Operativos Modernos</a:t>
            </a:r>
            <a:r>
              <a:rPr lang="es-ES"/>
              <a:t>.   </a:t>
            </a:r>
          </a:p>
          <a:p>
            <a:pPr>
              <a:spcBef>
                <a:spcPct val="20000"/>
              </a:spcBef>
            </a:pPr>
            <a:r>
              <a:rPr lang="es-ES"/>
              <a:t>    Temas 2, 11 y 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26988" y="34925"/>
            <a:ext cx="6884988" cy="519113"/>
          </a:xfrm>
          <a:prstGeom prst="rect">
            <a:avLst/>
          </a:prstGeom>
          <a:noFill/>
          <a:ln w="9525">
            <a:noFill/>
            <a:miter lim="800000"/>
            <a:headEnd/>
            <a:tailEnd/>
          </a:ln>
        </p:spPr>
        <p:txBody>
          <a:bodyPr>
            <a:spAutoFit/>
          </a:bodyPr>
          <a:lstStyle/>
          <a:p>
            <a:pPr>
              <a:spcBef>
                <a:spcPct val="50000"/>
              </a:spcBef>
            </a:pPr>
            <a:r>
              <a:rPr lang="es-ES" sz="2800"/>
              <a:t>Semáforo binario: definición de primitivas</a:t>
            </a:r>
          </a:p>
        </p:txBody>
      </p:sp>
      <p:sp>
        <p:nvSpPr>
          <p:cNvPr id="11267" name="Line 5"/>
          <p:cNvSpPr>
            <a:spLocks noChangeShapeType="1"/>
          </p:cNvSpPr>
          <p:nvPr/>
        </p:nvSpPr>
        <p:spPr bwMode="auto">
          <a:xfrm>
            <a:off x="192088" y="530225"/>
            <a:ext cx="6665912" cy="0"/>
          </a:xfrm>
          <a:prstGeom prst="line">
            <a:avLst/>
          </a:prstGeom>
          <a:noFill/>
          <a:ln w="9525">
            <a:solidFill>
              <a:schemeClr val="tx1"/>
            </a:solidFill>
            <a:round/>
            <a:headEnd/>
            <a:tailEnd/>
          </a:ln>
        </p:spPr>
        <p:txBody>
          <a:bodyPr/>
          <a:lstStyle/>
          <a:p>
            <a:endParaRPr lang="en-GB"/>
          </a:p>
        </p:txBody>
      </p:sp>
      <p:sp>
        <p:nvSpPr>
          <p:cNvPr id="11268" name="Text Box 6"/>
          <p:cNvSpPr txBox="1">
            <a:spLocks noChangeArrowheads="1"/>
          </p:cNvSpPr>
          <p:nvPr/>
        </p:nvSpPr>
        <p:spPr bwMode="auto">
          <a:xfrm>
            <a:off x="260350" y="611188"/>
            <a:ext cx="5183188" cy="8331200"/>
          </a:xfrm>
          <a:prstGeom prst="rect">
            <a:avLst/>
          </a:prstGeom>
          <a:noFill/>
          <a:ln w="9525">
            <a:noFill/>
            <a:miter lim="800000"/>
            <a:headEnd/>
            <a:tailEnd/>
          </a:ln>
        </p:spPr>
        <p:txBody>
          <a:bodyPr>
            <a:spAutoFit/>
          </a:bodyPr>
          <a:lstStyle/>
          <a:p>
            <a:r>
              <a:rPr lang="es-ES"/>
              <a:t>struct TSemáforo_bin</a:t>
            </a:r>
          </a:p>
          <a:p>
            <a:r>
              <a:rPr lang="es-ES"/>
              <a:t>{</a:t>
            </a:r>
          </a:p>
          <a:p>
            <a:r>
              <a:rPr lang="es-ES"/>
              <a:t>     int contador;</a:t>
            </a:r>
          </a:p>
          <a:p>
            <a:r>
              <a:rPr lang="es-ES"/>
              <a:t>     TColaProcesos cola;</a:t>
            </a:r>
          </a:p>
          <a:p>
            <a:r>
              <a:rPr lang="es-ES"/>
              <a:t>}</a:t>
            </a:r>
          </a:p>
          <a:p>
            <a:endParaRPr lang="es-ES"/>
          </a:p>
          <a:p>
            <a:r>
              <a:rPr lang="es-ES"/>
              <a:t>void </a:t>
            </a:r>
            <a:r>
              <a:rPr lang="es-ES" b="1"/>
              <a:t>inicializar</a:t>
            </a:r>
            <a:r>
              <a:rPr lang="es-ES" b="1" baseline="-25000"/>
              <a:t>B</a:t>
            </a:r>
            <a:r>
              <a:rPr lang="es-ES"/>
              <a:t>(TSemáforo_bin s, int n)</a:t>
            </a:r>
          </a:p>
          <a:p>
            <a:r>
              <a:rPr lang="es-ES"/>
              <a:t>{</a:t>
            </a:r>
          </a:p>
          <a:p>
            <a:r>
              <a:rPr lang="es-ES"/>
              <a:t>   s.contador=n;</a:t>
            </a:r>
          </a:p>
          <a:p>
            <a:r>
              <a:rPr lang="es-ES"/>
              <a:t>}</a:t>
            </a:r>
          </a:p>
          <a:p>
            <a:endParaRPr lang="es-ES"/>
          </a:p>
          <a:p>
            <a:r>
              <a:rPr lang="es-ES"/>
              <a:t>void </a:t>
            </a:r>
            <a:r>
              <a:rPr lang="es-ES" b="1"/>
              <a:t>P</a:t>
            </a:r>
            <a:r>
              <a:rPr lang="es-ES" b="1" baseline="-25000"/>
              <a:t>B</a:t>
            </a:r>
            <a:r>
              <a:rPr lang="es-ES"/>
              <a:t>(TSemáforo_bin s)</a:t>
            </a:r>
          </a:p>
          <a:p>
            <a:r>
              <a:rPr lang="es-ES"/>
              <a:t>{</a:t>
            </a:r>
          </a:p>
          <a:p>
            <a:r>
              <a:rPr lang="es-ES"/>
              <a:t>   if (s.contador == 1) s.contador = 0;</a:t>
            </a:r>
          </a:p>
          <a:p>
            <a:r>
              <a:rPr lang="es-ES"/>
              <a:t>   else</a:t>
            </a:r>
          </a:p>
          <a:p>
            <a:r>
              <a:rPr lang="es-ES"/>
              <a:t>   {</a:t>
            </a:r>
          </a:p>
          <a:p>
            <a:r>
              <a:rPr lang="es-ES"/>
              <a:t>      poner este proceso en s.cola;</a:t>
            </a:r>
          </a:p>
          <a:p>
            <a:r>
              <a:rPr lang="es-ES"/>
              <a:t>      bloquear este proceso;</a:t>
            </a:r>
          </a:p>
          <a:p>
            <a:r>
              <a:rPr lang="es-ES"/>
              <a:t>   }</a:t>
            </a:r>
          </a:p>
          <a:p>
            <a:r>
              <a:rPr lang="es-ES"/>
              <a:t>}</a:t>
            </a:r>
          </a:p>
          <a:p>
            <a:endParaRPr lang="es-ES"/>
          </a:p>
          <a:p>
            <a:r>
              <a:rPr lang="es-ES"/>
              <a:t>void </a:t>
            </a:r>
            <a:r>
              <a:rPr lang="es-ES" b="1"/>
              <a:t>V</a:t>
            </a:r>
            <a:r>
              <a:rPr lang="es-ES" b="1" baseline="-25000"/>
              <a:t>B</a:t>
            </a:r>
            <a:r>
              <a:rPr lang="es-ES"/>
              <a:t>(TSemáforo_bin s)</a:t>
            </a:r>
          </a:p>
          <a:p>
            <a:r>
              <a:rPr lang="es-ES"/>
              <a:t>{</a:t>
            </a:r>
          </a:p>
          <a:p>
            <a:r>
              <a:rPr lang="es-ES"/>
              <a:t>   if (s.cola.esvacia()) s.contador = 1;</a:t>
            </a:r>
          </a:p>
          <a:p>
            <a:r>
              <a:rPr lang="es-ES"/>
              <a:t>   else</a:t>
            </a:r>
          </a:p>
          <a:p>
            <a:r>
              <a:rPr lang="es-ES"/>
              <a:t>   {</a:t>
            </a:r>
          </a:p>
          <a:p>
            <a:r>
              <a:rPr lang="es-ES"/>
              <a:t>       quitar un proceso </a:t>
            </a:r>
            <a:r>
              <a:rPr lang="es-ES" b="1"/>
              <a:t>p</a:t>
            </a:r>
            <a:r>
              <a:rPr lang="es-ES"/>
              <a:t> de s.cola;</a:t>
            </a:r>
          </a:p>
          <a:p>
            <a:r>
              <a:rPr lang="es-ES"/>
              <a:t>       poner el proceso </a:t>
            </a:r>
            <a:r>
              <a:rPr lang="es-ES" b="1"/>
              <a:t>p</a:t>
            </a:r>
            <a:r>
              <a:rPr lang="es-ES"/>
              <a:t> en la cola de listos;</a:t>
            </a:r>
          </a:p>
          <a:p>
            <a:r>
              <a:rPr lang="es-ES"/>
              <a:t>   }</a:t>
            </a:r>
          </a:p>
          <a:p>
            <a:r>
              <a:rPr lang="es-ES"/>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15888" y="34925"/>
            <a:ext cx="5715000" cy="519113"/>
          </a:xfrm>
          <a:prstGeom prst="rect">
            <a:avLst/>
          </a:prstGeom>
          <a:noFill/>
          <a:ln w="9525">
            <a:noFill/>
            <a:miter lim="800000"/>
            <a:headEnd/>
            <a:tailEnd/>
          </a:ln>
        </p:spPr>
        <p:txBody>
          <a:bodyPr>
            <a:spAutoFit/>
          </a:bodyPr>
          <a:lstStyle/>
          <a:p>
            <a:pPr>
              <a:spcBef>
                <a:spcPct val="50000"/>
              </a:spcBef>
            </a:pPr>
            <a:r>
              <a:rPr lang="es-ES" sz="2800"/>
              <a:t>Semáforos: exclusión mutua</a:t>
            </a:r>
          </a:p>
        </p:txBody>
      </p:sp>
      <p:sp>
        <p:nvSpPr>
          <p:cNvPr id="12291" name="Line 5"/>
          <p:cNvSpPr>
            <a:spLocks noChangeShapeType="1"/>
          </p:cNvSpPr>
          <p:nvPr/>
        </p:nvSpPr>
        <p:spPr bwMode="auto">
          <a:xfrm>
            <a:off x="192088" y="530225"/>
            <a:ext cx="6665912" cy="0"/>
          </a:xfrm>
          <a:prstGeom prst="line">
            <a:avLst/>
          </a:prstGeom>
          <a:noFill/>
          <a:ln w="9525">
            <a:solidFill>
              <a:schemeClr val="tx1"/>
            </a:solidFill>
            <a:round/>
            <a:headEnd/>
            <a:tailEnd/>
          </a:ln>
        </p:spPr>
        <p:txBody>
          <a:bodyPr/>
          <a:lstStyle/>
          <a:p>
            <a:endParaRPr lang="en-GB"/>
          </a:p>
        </p:txBody>
      </p:sp>
      <p:sp>
        <p:nvSpPr>
          <p:cNvPr id="12292" name="Text Box 6"/>
          <p:cNvSpPr txBox="1">
            <a:spLocks noChangeArrowheads="1"/>
          </p:cNvSpPr>
          <p:nvPr/>
        </p:nvSpPr>
        <p:spPr bwMode="auto">
          <a:xfrm>
            <a:off x="168275" y="611188"/>
            <a:ext cx="6689725" cy="2465387"/>
          </a:xfrm>
          <a:prstGeom prst="rect">
            <a:avLst/>
          </a:prstGeom>
          <a:noFill/>
          <a:ln w="9525">
            <a:noFill/>
            <a:miter lim="800000"/>
            <a:headEnd/>
            <a:tailEnd/>
          </a:ln>
        </p:spPr>
        <p:txBody>
          <a:bodyPr>
            <a:spAutoFit/>
          </a:bodyPr>
          <a:lstStyle/>
          <a:p>
            <a:pPr marL="388938" indent="-369888">
              <a:spcBef>
                <a:spcPct val="50000"/>
              </a:spcBef>
              <a:buSzPct val="120000"/>
              <a:buFontTx/>
              <a:buBlip>
                <a:blip r:embed="rId3"/>
              </a:buBlip>
            </a:pPr>
            <a:r>
              <a:rPr lang="es-ES" sz="2400">
                <a:latin typeface="Times New Roman" pitchFamily="18" charset="0"/>
              </a:rPr>
              <a:t>El valor asignado al contador indicará la cantidad de procesos que pueden ejecutar  concurrentemente la sección crítica</a:t>
            </a:r>
          </a:p>
          <a:p>
            <a:pPr marL="388938" indent="-369888">
              <a:spcBef>
                <a:spcPct val="50000"/>
              </a:spcBef>
              <a:buSzPct val="120000"/>
              <a:buFontTx/>
              <a:buBlip>
                <a:blip r:embed="rId3"/>
              </a:buBlip>
            </a:pPr>
            <a:r>
              <a:rPr lang="es-ES" sz="2400">
                <a:latin typeface="Times New Roman" pitchFamily="18" charset="0"/>
              </a:rPr>
              <a:t>Los semáforos se deben inicializar antes de comenzar la ejecución concurrente de los procesos.</a:t>
            </a:r>
          </a:p>
        </p:txBody>
      </p:sp>
      <p:sp>
        <p:nvSpPr>
          <p:cNvPr id="12293" name="Text Box 7"/>
          <p:cNvSpPr txBox="1">
            <a:spLocks noChangeArrowheads="1"/>
          </p:cNvSpPr>
          <p:nvPr/>
        </p:nvSpPr>
        <p:spPr bwMode="auto">
          <a:xfrm>
            <a:off x="1125538" y="1763713"/>
            <a:ext cx="4679950" cy="366712"/>
          </a:xfrm>
          <a:prstGeom prst="rect">
            <a:avLst/>
          </a:prstGeom>
          <a:noFill/>
          <a:ln w="9525">
            <a:noFill/>
            <a:miter lim="800000"/>
            <a:headEnd/>
            <a:tailEnd/>
          </a:ln>
        </p:spPr>
        <p:txBody>
          <a:bodyPr>
            <a:spAutoFit/>
          </a:bodyPr>
          <a:lstStyle/>
          <a:p>
            <a:pPr>
              <a:spcBef>
                <a:spcPct val="50000"/>
              </a:spcBef>
            </a:pPr>
            <a:endParaRPr lang="en-US"/>
          </a:p>
        </p:txBody>
      </p:sp>
      <p:sp>
        <p:nvSpPr>
          <p:cNvPr id="12294" name="Text Box 8"/>
          <p:cNvSpPr txBox="1">
            <a:spLocks noChangeArrowheads="1"/>
          </p:cNvSpPr>
          <p:nvPr/>
        </p:nvSpPr>
        <p:spPr bwMode="auto">
          <a:xfrm>
            <a:off x="692150" y="3163888"/>
            <a:ext cx="5400675" cy="5584825"/>
          </a:xfrm>
          <a:prstGeom prst="rect">
            <a:avLst/>
          </a:prstGeom>
          <a:noFill/>
          <a:ln w="9525">
            <a:noFill/>
            <a:miter lim="800000"/>
            <a:headEnd/>
            <a:tailEnd/>
          </a:ln>
        </p:spPr>
        <p:txBody>
          <a:bodyPr>
            <a:spAutoFit/>
          </a:bodyPr>
          <a:lstStyle/>
          <a:p>
            <a:r>
              <a:rPr lang="es-ES"/>
              <a:t>TSemáforo s;</a:t>
            </a:r>
          </a:p>
          <a:p>
            <a:r>
              <a:rPr lang="es-ES"/>
              <a:t>void P</a:t>
            </a:r>
            <a:r>
              <a:rPr lang="es-ES" baseline="-25000"/>
              <a:t>i</a:t>
            </a:r>
            <a:r>
              <a:rPr lang="es-ES"/>
              <a:t>();</a:t>
            </a:r>
          </a:p>
          <a:p>
            <a:r>
              <a:rPr lang="es-ES"/>
              <a:t>{</a:t>
            </a:r>
          </a:p>
          <a:p>
            <a:r>
              <a:rPr lang="es-ES"/>
              <a:t>   while (true)</a:t>
            </a:r>
          </a:p>
          <a:p>
            <a:r>
              <a:rPr lang="es-ES"/>
              <a:t>   {</a:t>
            </a:r>
          </a:p>
          <a:p>
            <a:r>
              <a:rPr lang="es-ES"/>
              <a:t>       . . .</a:t>
            </a:r>
          </a:p>
          <a:p>
            <a:r>
              <a:rPr lang="es-ES"/>
              <a:t>      P(s);</a:t>
            </a:r>
          </a:p>
          <a:p>
            <a:r>
              <a:rPr lang="es-ES" b="1"/>
              <a:t>      sección crítica;</a:t>
            </a:r>
          </a:p>
          <a:p>
            <a:r>
              <a:rPr lang="es-ES"/>
              <a:t>      V(s)</a:t>
            </a:r>
          </a:p>
          <a:p>
            <a:r>
              <a:rPr lang="es-ES"/>
              <a:t>      . . .</a:t>
            </a:r>
          </a:p>
          <a:p>
            <a:r>
              <a:rPr lang="es-ES"/>
              <a:t>   }</a:t>
            </a:r>
          </a:p>
          <a:p>
            <a:r>
              <a:rPr lang="es-ES"/>
              <a:t>}</a:t>
            </a:r>
          </a:p>
          <a:p>
            <a:endParaRPr lang="es-ES"/>
          </a:p>
          <a:p>
            <a:r>
              <a:rPr lang="es-ES"/>
              <a:t>void main</a:t>
            </a:r>
          </a:p>
          <a:p>
            <a:r>
              <a:rPr lang="es-ES"/>
              <a:t>{</a:t>
            </a:r>
          </a:p>
          <a:p>
            <a:r>
              <a:rPr lang="es-ES"/>
              <a:t>   inicializar(s, 1)</a:t>
            </a:r>
          </a:p>
          <a:p>
            <a:r>
              <a:rPr lang="es-ES"/>
              <a:t>   cobegin</a:t>
            </a:r>
          </a:p>
          <a:p>
            <a:r>
              <a:rPr lang="es-ES"/>
              <a:t>      P</a:t>
            </a:r>
            <a:r>
              <a:rPr lang="es-ES" baseline="-25000"/>
              <a:t>1</a:t>
            </a:r>
            <a:r>
              <a:rPr lang="es-ES"/>
              <a:t>(); P</a:t>
            </a:r>
            <a:r>
              <a:rPr lang="es-ES" baseline="-25000"/>
              <a:t>2</a:t>
            </a:r>
            <a:r>
              <a:rPr lang="es-ES"/>
              <a:t>(); … ; P</a:t>
            </a:r>
            <a:r>
              <a:rPr lang="es-ES" baseline="-25000"/>
              <a:t>n</a:t>
            </a:r>
            <a:r>
              <a:rPr lang="es-ES"/>
              <a:t>();</a:t>
            </a:r>
          </a:p>
          <a:p>
            <a:r>
              <a:rPr lang="es-ES"/>
              <a:t>   coend</a:t>
            </a:r>
          </a:p>
          <a:p>
            <a:r>
              <a:rPr lang="es-ES"/>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13315" name="Line 5"/>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13316" name="Text Box 8"/>
          <p:cNvSpPr txBox="1">
            <a:spLocks noChangeArrowheads="1"/>
          </p:cNvSpPr>
          <p:nvPr/>
        </p:nvSpPr>
        <p:spPr bwMode="auto">
          <a:xfrm>
            <a:off x="-20638" y="395288"/>
            <a:ext cx="6473826" cy="1296987"/>
          </a:xfrm>
          <a:prstGeom prst="rect">
            <a:avLst/>
          </a:prstGeom>
          <a:noFill/>
          <a:ln w="9525">
            <a:noFill/>
            <a:miter lim="800000"/>
            <a:headEnd/>
            <a:tailEnd/>
          </a:ln>
        </p:spPr>
        <p:txBody>
          <a:bodyPr>
            <a:spAutoFit/>
          </a:bodyPr>
          <a:lstStyle/>
          <a:p>
            <a:pPr marL="388938" indent="-369888">
              <a:spcBef>
                <a:spcPct val="50000"/>
              </a:spcBef>
              <a:buSzPct val="120000"/>
              <a:buFontTx/>
              <a:buBlip>
                <a:blip r:embed="rId3"/>
              </a:buBlip>
            </a:pPr>
            <a:r>
              <a:rPr lang="es-ES" sz="2400">
                <a:latin typeface="Times New Roman" pitchFamily="18" charset="0"/>
              </a:rPr>
              <a:t>El uso de semáforos permite la sincronización entre procesos</a:t>
            </a:r>
          </a:p>
          <a:p>
            <a:pPr marL="388938" indent="-369888">
              <a:spcBef>
                <a:spcPct val="30000"/>
              </a:spcBef>
              <a:buSzPct val="120000"/>
              <a:buFontTx/>
              <a:buBlip>
                <a:blip r:embed="rId3"/>
              </a:buBlip>
            </a:pPr>
            <a:r>
              <a:rPr lang="es-ES" sz="2400">
                <a:latin typeface="Times New Roman" pitchFamily="18" charset="0"/>
              </a:rPr>
              <a:t>Problema del </a:t>
            </a:r>
            <a:r>
              <a:rPr lang="es-ES" sz="2400" b="1">
                <a:latin typeface="Times New Roman" pitchFamily="18" charset="0"/>
              </a:rPr>
              <a:t>productor - consumidor</a:t>
            </a:r>
            <a:endParaRPr lang="es-ES" sz="2400">
              <a:latin typeface="Times New Roman" pitchFamily="18" charset="0"/>
            </a:endParaRPr>
          </a:p>
        </p:txBody>
      </p:sp>
      <p:sp>
        <p:nvSpPr>
          <p:cNvPr id="13317" name="Text Box 9"/>
          <p:cNvSpPr txBox="1">
            <a:spLocks noChangeArrowheads="1"/>
          </p:cNvSpPr>
          <p:nvPr/>
        </p:nvSpPr>
        <p:spPr bwMode="auto">
          <a:xfrm>
            <a:off x="242888" y="1662113"/>
            <a:ext cx="6858000" cy="1190625"/>
          </a:xfrm>
          <a:prstGeom prst="rect">
            <a:avLst/>
          </a:prstGeom>
          <a:noFill/>
          <a:ln w="9525">
            <a:noFill/>
            <a:miter lim="800000"/>
            <a:headEnd/>
            <a:tailEnd/>
          </a:ln>
        </p:spPr>
        <p:txBody>
          <a:bodyPr>
            <a:spAutoFit/>
          </a:bodyPr>
          <a:lstStyle/>
          <a:p>
            <a:pPr>
              <a:spcBef>
                <a:spcPct val="50000"/>
              </a:spcBef>
            </a:pPr>
            <a:r>
              <a:rPr lang="es-ES"/>
              <a:t>Uno o más productores generan cierto tipo de datos y los sitúan en una zona de memoria o buffer. Un único consumidor saca elementos del buffer de uno en uno. El sistema debe impedir la superposición de operaciones sobre el buffer.</a:t>
            </a:r>
          </a:p>
        </p:txBody>
      </p:sp>
      <p:sp>
        <p:nvSpPr>
          <p:cNvPr id="13318" name="Text Box 10"/>
          <p:cNvSpPr txBox="1">
            <a:spLocks noChangeArrowheads="1"/>
          </p:cNvSpPr>
          <p:nvPr/>
        </p:nvSpPr>
        <p:spPr bwMode="auto">
          <a:xfrm>
            <a:off x="260350" y="3267075"/>
            <a:ext cx="4032250" cy="366713"/>
          </a:xfrm>
          <a:prstGeom prst="rect">
            <a:avLst/>
          </a:prstGeom>
          <a:noFill/>
          <a:ln w="9525">
            <a:noFill/>
            <a:miter lim="800000"/>
            <a:headEnd/>
            <a:tailEnd/>
          </a:ln>
        </p:spPr>
        <p:txBody>
          <a:bodyPr>
            <a:spAutoFit/>
          </a:bodyPr>
          <a:lstStyle/>
          <a:p>
            <a:r>
              <a:rPr lang="es-ES"/>
              <a:t>TSemáforo s, n;</a:t>
            </a:r>
          </a:p>
        </p:txBody>
      </p:sp>
      <p:sp>
        <p:nvSpPr>
          <p:cNvPr id="13319" name="Text Box 11"/>
          <p:cNvSpPr txBox="1">
            <a:spLocks noChangeArrowheads="1"/>
          </p:cNvSpPr>
          <p:nvPr/>
        </p:nvSpPr>
        <p:spPr bwMode="auto">
          <a:xfrm>
            <a:off x="260350" y="6891338"/>
            <a:ext cx="5472113" cy="2289175"/>
          </a:xfrm>
          <a:prstGeom prst="rect">
            <a:avLst/>
          </a:prstGeom>
          <a:noFill/>
          <a:ln w="9525">
            <a:noFill/>
            <a:miter lim="800000"/>
            <a:headEnd/>
            <a:tailEnd/>
          </a:ln>
        </p:spPr>
        <p:txBody>
          <a:bodyPr>
            <a:spAutoFit/>
          </a:bodyPr>
          <a:lstStyle/>
          <a:p>
            <a:r>
              <a:rPr lang="es-ES"/>
              <a:t>void main()</a:t>
            </a:r>
          </a:p>
          <a:p>
            <a:r>
              <a:rPr lang="es-ES"/>
              <a:t>{</a:t>
            </a:r>
          </a:p>
          <a:p>
            <a:r>
              <a:rPr lang="es-ES"/>
              <a:t>   inicializar(s, 1);   inicializar(n, 0);</a:t>
            </a:r>
          </a:p>
          <a:p>
            <a:r>
              <a:rPr lang="es-ES"/>
              <a:t>   cobegin</a:t>
            </a:r>
          </a:p>
          <a:p>
            <a:r>
              <a:rPr lang="es-ES"/>
              <a:t>      productor();</a:t>
            </a:r>
          </a:p>
          <a:p>
            <a:r>
              <a:rPr lang="es-ES"/>
              <a:t>      consumidor();</a:t>
            </a:r>
          </a:p>
          <a:p>
            <a:r>
              <a:rPr lang="es-ES"/>
              <a:t>   coend;</a:t>
            </a:r>
          </a:p>
          <a:p>
            <a:r>
              <a:rPr lang="es-ES"/>
              <a:t>}</a:t>
            </a:r>
          </a:p>
        </p:txBody>
      </p:sp>
      <p:sp>
        <p:nvSpPr>
          <p:cNvPr id="13320" name="Text Box 12"/>
          <p:cNvSpPr txBox="1">
            <a:spLocks noChangeArrowheads="1"/>
          </p:cNvSpPr>
          <p:nvPr/>
        </p:nvSpPr>
        <p:spPr bwMode="auto">
          <a:xfrm>
            <a:off x="287338" y="3629025"/>
            <a:ext cx="2636837" cy="3113088"/>
          </a:xfrm>
          <a:prstGeom prst="rect">
            <a:avLst/>
          </a:prstGeom>
          <a:noFill/>
          <a:ln w="9525">
            <a:noFill/>
            <a:miter lim="800000"/>
            <a:headEnd/>
            <a:tailEnd/>
          </a:ln>
        </p:spPr>
        <p:txBody>
          <a:bodyPr>
            <a:spAutoFit/>
          </a:bodyPr>
          <a:lstStyle/>
          <a:p>
            <a:r>
              <a:rPr lang="es-ES"/>
              <a:t>void </a:t>
            </a:r>
            <a:r>
              <a:rPr lang="es-ES" b="1"/>
              <a:t>productor</a:t>
            </a:r>
            <a:r>
              <a:rPr lang="es-ES"/>
              <a:t>()</a:t>
            </a:r>
          </a:p>
          <a:p>
            <a:r>
              <a:rPr lang="es-ES"/>
              <a:t>{</a:t>
            </a:r>
          </a:p>
          <a:p>
            <a:r>
              <a:rPr lang="es-ES"/>
              <a:t>   while (true)</a:t>
            </a:r>
          </a:p>
          <a:p>
            <a:r>
              <a:rPr lang="es-ES"/>
              <a:t>   {</a:t>
            </a:r>
          </a:p>
          <a:p>
            <a:r>
              <a:rPr lang="es-ES"/>
              <a:t>      producir();</a:t>
            </a:r>
          </a:p>
          <a:p>
            <a:r>
              <a:rPr lang="es-ES"/>
              <a:t>      P(s);</a:t>
            </a:r>
          </a:p>
          <a:p>
            <a:r>
              <a:rPr lang="es-ES"/>
              <a:t>      añadir_buffer();</a:t>
            </a:r>
          </a:p>
          <a:p>
            <a:r>
              <a:rPr lang="es-ES"/>
              <a:t>      V(s);</a:t>
            </a:r>
          </a:p>
          <a:p>
            <a:r>
              <a:rPr lang="es-ES"/>
              <a:t>      V(n);</a:t>
            </a:r>
          </a:p>
          <a:p>
            <a:r>
              <a:rPr lang="es-ES"/>
              <a:t>   }</a:t>
            </a:r>
          </a:p>
          <a:p>
            <a:r>
              <a:rPr lang="es-ES"/>
              <a:t>}</a:t>
            </a:r>
          </a:p>
        </p:txBody>
      </p:sp>
      <p:sp>
        <p:nvSpPr>
          <p:cNvPr id="13321" name="Text Box 13"/>
          <p:cNvSpPr txBox="1">
            <a:spLocks noChangeArrowheads="1"/>
          </p:cNvSpPr>
          <p:nvPr/>
        </p:nvSpPr>
        <p:spPr bwMode="auto">
          <a:xfrm>
            <a:off x="3951288" y="3632200"/>
            <a:ext cx="2636837" cy="3113088"/>
          </a:xfrm>
          <a:prstGeom prst="rect">
            <a:avLst/>
          </a:prstGeom>
          <a:noFill/>
          <a:ln w="9525">
            <a:noFill/>
            <a:miter lim="800000"/>
            <a:headEnd/>
            <a:tailEnd/>
          </a:ln>
        </p:spPr>
        <p:txBody>
          <a:bodyPr>
            <a:spAutoFit/>
          </a:bodyPr>
          <a:lstStyle/>
          <a:p>
            <a:r>
              <a:rPr lang="es-ES"/>
              <a:t>void </a:t>
            </a:r>
            <a:r>
              <a:rPr lang="es-ES" b="1"/>
              <a:t>consumidor</a:t>
            </a:r>
            <a:r>
              <a:rPr lang="es-ES"/>
              <a:t>()</a:t>
            </a:r>
          </a:p>
          <a:p>
            <a:r>
              <a:rPr lang="es-ES"/>
              <a:t>{</a:t>
            </a:r>
          </a:p>
          <a:p>
            <a:r>
              <a:rPr lang="es-ES"/>
              <a:t>   while (true)</a:t>
            </a:r>
          </a:p>
          <a:p>
            <a:r>
              <a:rPr lang="es-ES"/>
              <a:t>   {</a:t>
            </a:r>
          </a:p>
          <a:p>
            <a:r>
              <a:rPr lang="es-ES"/>
              <a:t>      P(n);      </a:t>
            </a:r>
          </a:p>
          <a:p>
            <a:r>
              <a:rPr lang="es-ES"/>
              <a:t>      P(s);</a:t>
            </a:r>
          </a:p>
          <a:p>
            <a:r>
              <a:rPr lang="es-ES"/>
              <a:t>      coger_ buffer();</a:t>
            </a:r>
          </a:p>
          <a:p>
            <a:r>
              <a:rPr lang="es-ES"/>
              <a:t>      V(s);</a:t>
            </a:r>
          </a:p>
          <a:p>
            <a:r>
              <a:rPr lang="es-ES"/>
              <a:t>      consumir();</a:t>
            </a:r>
          </a:p>
          <a:p>
            <a:r>
              <a:rPr lang="es-ES"/>
              <a:t>   }</a:t>
            </a:r>
          </a:p>
          <a:p>
            <a:r>
              <a:rPr lang="es-ES"/>
              <a:t>}</a:t>
            </a:r>
          </a:p>
        </p:txBody>
      </p:sp>
      <p:sp>
        <p:nvSpPr>
          <p:cNvPr id="13322" name="Text Box 14"/>
          <p:cNvSpPr txBox="1">
            <a:spLocks noChangeArrowheads="1"/>
          </p:cNvSpPr>
          <p:nvPr/>
        </p:nvSpPr>
        <p:spPr bwMode="auto">
          <a:xfrm>
            <a:off x="260350" y="2916238"/>
            <a:ext cx="4824413" cy="366712"/>
          </a:xfrm>
          <a:prstGeom prst="rect">
            <a:avLst/>
          </a:prstGeom>
          <a:noFill/>
          <a:ln w="9525">
            <a:noFill/>
            <a:miter lim="800000"/>
            <a:headEnd/>
            <a:tailEnd/>
          </a:ln>
        </p:spPr>
        <p:txBody>
          <a:bodyPr>
            <a:spAutoFit/>
          </a:bodyPr>
          <a:lstStyle/>
          <a:p>
            <a:pPr>
              <a:spcBef>
                <a:spcPct val="50000"/>
              </a:spcBef>
            </a:pPr>
            <a:r>
              <a:rPr lang="es-ES" b="1"/>
              <a:t>Solución: Tamaño de buffer ilimitado</a:t>
            </a:r>
          </a:p>
        </p:txBody>
      </p:sp>
      <p:sp>
        <p:nvSpPr>
          <p:cNvPr id="16399" name="AutoShape 15"/>
          <p:cNvSpPr>
            <a:spLocks noChangeArrowheads="1"/>
          </p:cNvSpPr>
          <p:nvPr/>
        </p:nvSpPr>
        <p:spPr bwMode="ltGray">
          <a:xfrm>
            <a:off x="273050" y="2195513"/>
            <a:ext cx="3371850" cy="504825"/>
          </a:xfrm>
          <a:prstGeom prst="wedgeRoundRectCallout">
            <a:avLst>
              <a:gd name="adj1" fmla="val -565"/>
              <a:gd name="adj2" fmla="val 16981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2 Semáforos : s y n</a:t>
            </a:r>
            <a:endParaRPr lang="es-ES_tradnl" sz="1600" b="1">
              <a:latin typeface="Verdana" pitchFamily="34" charset="0"/>
              <a:cs typeface="Arial" charset="0"/>
            </a:endParaRPr>
          </a:p>
        </p:txBody>
      </p:sp>
      <p:sp>
        <p:nvSpPr>
          <p:cNvPr id="16400" name="AutoShape 16"/>
          <p:cNvSpPr>
            <a:spLocks noChangeArrowheads="1"/>
          </p:cNvSpPr>
          <p:nvPr/>
        </p:nvSpPr>
        <p:spPr bwMode="ltGray">
          <a:xfrm>
            <a:off x="1125538" y="3203575"/>
            <a:ext cx="5327650" cy="576263"/>
          </a:xfrm>
          <a:prstGeom prst="wedgeRoundRectCallout">
            <a:avLst>
              <a:gd name="adj1" fmla="val -48273"/>
              <a:gd name="adj2" fmla="val 308125"/>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s para garantizar el acceso a la sección crítica</a:t>
            </a:r>
            <a:endParaRPr lang="es-ES_tradnl" sz="1600" b="1">
              <a:latin typeface="Verdana" pitchFamily="34" charset="0"/>
              <a:cs typeface="Arial" charset="0"/>
            </a:endParaRPr>
          </a:p>
        </p:txBody>
      </p:sp>
      <p:sp>
        <p:nvSpPr>
          <p:cNvPr id="16401" name="AutoShape 17"/>
          <p:cNvSpPr>
            <a:spLocks noChangeArrowheads="1"/>
          </p:cNvSpPr>
          <p:nvPr/>
        </p:nvSpPr>
        <p:spPr bwMode="ltGray">
          <a:xfrm>
            <a:off x="1484313" y="6659563"/>
            <a:ext cx="4681537" cy="936625"/>
          </a:xfrm>
          <a:prstGeom prst="wedgeRoundRectCallout">
            <a:avLst>
              <a:gd name="adj1" fmla="val -37116"/>
              <a:gd name="adj2" fmla="val -4338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n para gestión de P y C </a:t>
            </a:r>
            <a:r>
              <a:rPr lang="es-ES" sz="1600" b="1">
                <a:latin typeface="Verdana" pitchFamily="34" charset="0"/>
                <a:cs typeface="Arial" charset="0"/>
                <a:sym typeface="Wingdings" pitchFamily="2" charset="2"/>
              </a:rPr>
              <a:t> </a:t>
            </a:r>
          </a:p>
          <a:p>
            <a:pPr defTabSz="288925">
              <a:lnSpc>
                <a:spcPct val="160000"/>
              </a:lnSpc>
              <a:spcBef>
                <a:spcPct val="20000"/>
              </a:spcBef>
              <a:defRPr/>
            </a:pPr>
            <a:r>
              <a:rPr lang="es-ES" sz="1600" b="1">
                <a:latin typeface="Verdana" pitchFamily="34" charset="0"/>
                <a:cs typeface="Arial" charset="0"/>
                <a:sym typeface="Wingdings" pitchFamily="2" charset="2"/>
              </a:rPr>
              <a:t>sincronización del consumidor</a:t>
            </a:r>
            <a:endParaRPr lang="es-ES_tradnl" sz="1600" b="1">
              <a:latin typeface="Verdana" pitchFamily="34" charset="0"/>
              <a:cs typeface="Arial" charset="0"/>
            </a:endParaRPr>
          </a:p>
        </p:txBody>
      </p:sp>
      <p:sp>
        <p:nvSpPr>
          <p:cNvPr id="16402" name="Line 18"/>
          <p:cNvSpPr>
            <a:spLocks noChangeShapeType="1"/>
          </p:cNvSpPr>
          <p:nvPr/>
        </p:nvSpPr>
        <p:spPr bwMode="ltGray">
          <a:xfrm flipV="1">
            <a:off x="3429000" y="5003800"/>
            <a:ext cx="863600" cy="1584325"/>
          </a:xfrm>
          <a:prstGeom prst="line">
            <a:avLst/>
          </a:prstGeom>
          <a:noFill/>
          <a:ln w="57150">
            <a:solidFill>
              <a:srgbClr val="CC3300"/>
            </a:solidFill>
            <a:round/>
            <a:headEnd/>
            <a:tailEnd type="triangle" w="med" len="med"/>
          </a:ln>
        </p:spPr>
        <p:txBody>
          <a:bodyPr wrap="none" anchor="ctr"/>
          <a:lstStyle/>
          <a:p>
            <a:endParaRPr lang="en-GB"/>
          </a:p>
        </p:txBody>
      </p:sp>
      <p:sp>
        <p:nvSpPr>
          <p:cNvPr id="16403" name="Oval 19"/>
          <p:cNvSpPr>
            <a:spLocks noChangeArrowheads="1"/>
          </p:cNvSpPr>
          <p:nvPr/>
        </p:nvSpPr>
        <p:spPr bwMode="ltGray">
          <a:xfrm>
            <a:off x="708025" y="5780088"/>
            <a:ext cx="576263" cy="504825"/>
          </a:xfrm>
          <a:prstGeom prst="ellipse">
            <a:avLst/>
          </a:prstGeom>
          <a:noFill/>
          <a:ln w="38100">
            <a:solidFill>
              <a:srgbClr val="CC3300"/>
            </a:solidFill>
            <a:round/>
            <a:headEnd/>
            <a:tailEnd/>
          </a:ln>
        </p:spPr>
        <p:txBody>
          <a:bodyPr wrap="none" anchor="ctr"/>
          <a:lstStyle/>
          <a:p>
            <a:endParaRPr lang="en-US"/>
          </a:p>
        </p:txBody>
      </p:sp>
      <p:sp>
        <p:nvSpPr>
          <p:cNvPr id="16404" name="Oval 20"/>
          <p:cNvSpPr>
            <a:spLocks noChangeArrowheads="1"/>
          </p:cNvSpPr>
          <p:nvPr/>
        </p:nvSpPr>
        <p:spPr bwMode="ltGray">
          <a:xfrm>
            <a:off x="4381500" y="4684713"/>
            <a:ext cx="576263" cy="504825"/>
          </a:xfrm>
          <a:prstGeom prst="ellipse">
            <a:avLst/>
          </a:prstGeom>
          <a:noFill/>
          <a:ln w="38100">
            <a:solidFill>
              <a:srgbClr val="CC3300"/>
            </a:solidFill>
            <a:round/>
            <a:headEnd/>
            <a:tailEnd/>
          </a:ln>
        </p:spPr>
        <p:txBody>
          <a:bodyPr wrap="none" anchor="ctr"/>
          <a:lstStyle/>
          <a:p>
            <a:endParaRPr lang="en-US"/>
          </a:p>
        </p:txBody>
      </p:sp>
      <p:sp>
        <p:nvSpPr>
          <p:cNvPr id="16405" name="Line 21"/>
          <p:cNvSpPr>
            <a:spLocks noChangeShapeType="1"/>
          </p:cNvSpPr>
          <p:nvPr/>
        </p:nvSpPr>
        <p:spPr bwMode="ltGray">
          <a:xfrm flipH="1" flipV="1">
            <a:off x="1412875" y="6084888"/>
            <a:ext cx="1584325" cy="503237"/>
          </a:xfrm>
          <a:prstGeom prst="line">
            <a:avLst/>
          </a:prstGeom>
          <a:noFill/>
          <a:ln w="57150">
            <a:solidFill>
              <a:srgbClr val="CC3300"/>
            </a:solidFill>
            <a:round/>
            <a:headEnd/>
            <a:tailEnd type="triangle" w="med" len="med"/>
          </a:ln>
        </p:spPr>
        <p:txBody>
          <a:bodyPr wrap="none" anchor="ctr"/>
          <a:lstStyle/>
          <a:p>
            <a:endParaRPr lang="en-GB"/>
          </a:p>
        </p:txBody>
      </p:sp>
      <p:sp>
        <p:nvSpPr>
          <p:cNvPr id="16406" name="Rectangle 22"/>
          <p:cNvSpPr>
            <a:spLocks noChangeArrowheads="1"/>
          </p:cNvSpPr>
          <p:nvPr/>
        </p:nvSpPr>
        <p:spPr bwMode="auto">
          <a:xfrm>
            <a:off x="549275" y="5076825"/>
            <a:ext cx="1943100" cy="790575"/>
          </a:xfrm>
          <a:prstGeom prst="rect">
            <a:avLst/>
          </a:prstGeom>
          <a:noFill/>
          <a:ln w="19050" algn="ctr">
            <a:solidFill>
              <a:srgbClr val="FF0000"/>
            </a:solidFill>
            <a:miter lim="800000"/>
            <a:headEnd/>
            <a:tailEnd/>
          </a:ln>
        </p:spPr>
        <p:txBody>
          <a:bodyPr wrap="none" anchor="ctr"/>
          <a:lstStyle/>
          <a:p>
            <a:endParaRPr lang="en-US"/>
          </a:p>
        </p:txBody>
      </p:sp>
      <p:sp>
        <p:nvSpPr>
          <p:cNvPr id="16407" name="Rectangle 23"/>
          <p:cNvSpPr>
            <a:spLocks noChangeArrowheads="1"/>
          </p:cNvSpPr>
          <p:nvPr/>
        </p:nvSpPr>
        <p:spPr bwMode="auto">
          <a:xfrm>
            <a:off x="4149725" y="5076825"/>
            <a:ext cx="1943100" cy="790575"/>
          </a:xfrm>
          <a:prstGeom prst="rect">
            <a:avLst/>
          </a:prstGeom>
          <a:noFill/>
          <a:ln w="19050" algn="ctr">
            <a:solidFill>
              <a:srgbClr val="FF0000"/>
            </a:solidFill>
            <a:miter lim="800000"/>
            <a:headEnd/>
            <a:tailEnd/>
          </a:ln>
        </p:spPr>
        <p:txBody>
          <a:bodyPr wrap="none" anchor="ctr"/>
          <a:lstStyle/>
          <a:p>
            <a:endParaRPr lang="en-US"/>
          </a:p>
        </p:txBody>
      </p:sp>
      <p:sp>
        <p:nvSpPr>
          <p:cNvPr id="16408" name="AutoShape 24"/>
          <p:cNvSpPr>
            <a:spLocks noChangeArrowheads="1"/>
          </p:cNvSpPr>
          <p:nvPr/>
        </p:nvSpPr>
        <p:spPr bwMode="ltGray">
          <a:xfrm>
            <a:off x="2349500" y="7812088"/>
            <a:ext cx="3671888" cy="504825"/>
          </a:xfrm>
          <a:prstGeom prst="wedgeRoundRectCallout">
            <a:avLst>
              <a:gd name="adj1" fmla="val -33569"/>
              <a:gd name="adj2" fmla="val -3773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Al comienzo hay 0 elementos</a:t>
            </a:r>
            <a:endParaRPr lang="es-ES_tradnl" sz="1600" b="1">
              <a:latin typeface="Verdana" pitchFamily="34" charset="0"/>
              <a:cs typeface="Arial" charset="0"/>
            </a:endParaRPr>
          </a:p>
        </p:txBody>
      </p:sp>
      <p:sp>
        <p:nvSpPr>
          <p:cNvPr id="16409" name="AutoShape 25"/>
          <p:cNvSpPr>
            <a:spLocks noChangeArrowheads="1"/>
          </p:cNvSpPr>
          <p:nvPr/>
        </p:nvSpPr>
        <p:spPr bwMode="ltGray">
          <a:xfrm>
            <a:off x="2565400" y="8027988"/>
            <a:ext cx="3671888" cy="504825"/>
          </a:xfrm>
          <a:prstGeom prst="wedgeRoundRectCallout">
            <a:avLst>
              <a:gd name="adj1" fmla="val -33569"/>
              <a:gd name="adj2" fmla="val -3773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s=1, sólo 1 proceso</a:t>
            </a:r>
            <a:endParaRPr lang="es-ES_tradnl" sz="1600" b="1">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399"/>
                                        </p:tgtEl>
                                        <p:attrNameLst>
                                          <p:attrName>style.visibility</p:attrName>
                                        </p:attrNameLst>
                                      </p:cBhvr>
                                      <p:to>
                                        <p:strVal val="visible"/>
                                      </p:to>
                                    </p:set>
                                    <p:animEffect transition="in" filter="wipe(up)">
                                      <p:cBhvr>
                                        <p:cTn id="7" dur="500"/>
                                        <p:tgtEl>
                                          <p:spTgt spid="16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16399"/>
                                        </p:tgtEl>
                                      </p:cBhvr>
                                    </p:animEffect>
                                    <p:set>
                                      <p:cBhvr>
                                        <p:cTn id="12" dur="1" fill="hold">
                                          <p:stCondLst>
                                            <p:cond delay="1999"/>
                                          </p:stCondLst>
                                        </p:cTn>
                                        <p:tgtEl>
                                          <p:spTgt spid="16399"/>
                                        </p:tgtEl>
                                        <p:attrNameLst>
                                          <p:attrName>style.visibility</p:attrName>
                                        </p:attrNameLst>
                                      </p:cBhvr>
                                      <p:to>
                                        <p:strVal val="hidden"/>
                                      </p:to>
                                    </p:se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16400"/>
                                        </p:tgtEl>
                                        <p:attrNameLst>
                                          <p:attrName>style.visibility</p:attrName>
                                        </p:attrNameLst>
                                      </p:cBhvr>
                                      <p:to>
                                        <p:strVal val="visible"/>
                                      </p:to>
                                    </p:set>
                                    <p:animEffect transition="in" filter="wipe(up)">
                                      <p:cBhvr>
                                        <p:cTn id="16" dur="500"/>
                                        <p:tgtEl>
                                          <p:spTgt spid="16400"/>
                                        </p:tgtEl>
                                      </p:cBhvr>
                                    </p:animEffect>
                                  </p:childTnLst>
                                </p:cTn>
                              </p:par>
                            </p:childTnLst>
                          </p:cTn>
                        </p:par>
                        <p:par>
                          <p:cTn id="17" fill="hold">
                            <p:stCondLst>
                              <p:cond delay="2500"/>
                            </p:stCondLst>
                            <p:childTnLst>
                              <p:par>
                                <p:cTn id="18" presetID="17" presetClass="entr" presetSubtype="8" fill="hold" grpId="0" nodeType="afterEffect">
                                  <p:stCondLst>
                                    <p:cond delay="0"/>
                                  </p:stCondLst>
                                  <p:childTnLst>
                                    <p:set>
                                      <p:cBhvr>
                                        <p:cTn id="19" dur="1" fill="hold">
                                          <p:stCondLst>
                                            <p:cond delay="0"/>
                                          </p:stCondLst>
                                        </p:cTn>
                                        <p:tgtEl>
                                          <p:spTgt spid="16406"/>
                                        </p:tgtEl>
                                        <p:attrNameLst>
                                          <p:attrName>style.visibility</p:attrName>
                                        </p:attrNameLst>
                                      </p:cBhvr>
                                      <p:to>
                                        <p:strVal val="visible"/>
                                      </p:to>
                                    </p:set>
                                    <p:anim calcmode="lin" valueType="num">
                                      <p:cBhvr>
                                        <p:cTn id="20" dur="1000" fill="hold"/>
                                        <p:tgtEl>
                                          <p:spTgt spid="16406"/>
                                        </p:tgtEl>
                                        <p:attrNameLst>
                                          <p:attrName>ppt_x</p:attrName>
                                        </p:attrNameLst>
                                      </p:cBhvr>
                                      <p:tavLst>
                                        <p:tav tm="0">
                                          <p:val>
                                            <p:strVal val="#ppt_x-#ppt_w/2"/>
                                          </p:val>
                                        </p:tav>
                                        <p:tav tm="100000">
                                          <p:val>
                                            <p:strVal val="#ppt_x"/>
                                          </p:val>
                                        </p:tav>
                                      </p:tavLst>
                                    </p:anim>
                                    <p:anim calcmode="lin" valueType="num">
                                      <p:cBhvr>
                                        <p:cTn id="21" dur="1000" fill="hold"/>
                                        <p:tgtEl>
                                          <p:spTgt spid="16406"/>
                                        </p:tgtEl>
                                        <p:attrNameLst>
                                          <p:attrName>ppt_y</p:attrName>
                                        </p:attrNameLst>
                                      </p:cBhvr>
                                      <p:tavLst>
                                        <p:tav tm="0">
                                          <p:val>
                                            <p:strVal val="#ppt_y"/>
                                          </p:val>
                                        </p:tav>
                                        <p:tav tm="100000">
                                          <p:val>
                                            <p:strVal val="#ppt_y"/>
                                          </p:val>
                                        </p:tav>
                                      </p:tavLst>
                                    </p:anim>
                                    <p:anim calcmode="lin" valueType="num">
                                      <p:cBhvr>
                                        <p:cTn id="22" dur="1000" fill="hold"/>
                                        <p:tgtEl>
                                          <p:spTgt spid="16406"/>
                                        </p:tgtEl>
                                        <p:attrNameLst>
                                          <p:attrName>ppt_w</p:attrName>
                                        </p:attrNameLst>
                                      </p:cBhvr>
                                      <p:tavLst>
                                        <p:tav tm="0">
                                          <p:val>
                                            <p:fltVal val="0"/>
                                          </p:val>
                                        </p:tav>
                                        <p:tav tm="100000">
                                          <p:val>
                                            <p:strVal val="#ppt_w"/>
                                          </p:val>
                                        </p:tav>
                                      </p:tavLst>
                                    </p:anim>
                                    <p:anim calcmode="lin" valueType="num">
                                      <p:cBhvr>
                                        <p:cTn id="23" dur="1000" fill="hold"/>
                                        <p:tgtEl>
                                          <p:spTgt spid="16406"/>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6406"/>
                                        </p:tgtEl>
                                        <p:attrNameLst>
                                          <p:attrName>ppt_c</p:attrName>
                                        </p:attrNameLst>
                                      </p:cBhvr>
                                      <p:to>
                                        <a:srgbClr val="FF9393"/>
                                      </p:to>
                                    </p:animClr>
                                  </p:subTnLst>
                                </p:cTn>
                              </p:par>
                              <p:par>
                                <p:cTn id="24" presetID="17" presetClass="entr" presetSubtype="8" fill="hold" grpId="0" nodeType="withEffect">
                                  <p:stCondLst>
                                    <p:cond delay="0"/>
                                  </p:stCondLst>
                                  <p:childTnLst>
                                    <p:set>
                                      <p:cBhvr>
                                        <p:cTn id="25" dur="1" fill="hold">
                                          <p:stCondLst>
                                            <p:cond delay="0"/>
                                          </p:stCondLst>
                                        </p:cTn>
                                        <p:tgtEl>
                                          <p:spTgt spid="16407"/>
                                        </p:tgtEl>
                                        <p:attrNameLst>
                                          <p:attrName>style.visibility</p:attrName>
                                        </p:attrNameLst>
                                      </p:cBhvr>
                                      <p:to>
                                        <p:strVal val="visible"/>
                                      </p:to>
                                    </p:set>
                                    <p:anim calcmode="lin" valueType="num">
                                      <p:cBhvr>
                                        <p:cTn id="26" dur="1000" fill="hold"/>
                                        <p:tgtEl>
                                          <p:spTgt spid="16407"/>
                                        </p:tgtEl>
                                        <p:attrNameLst>
                                          <p:attrName>ppt_x</p:attrName>
                                        </p:attrNameLst>
                                      </p:cBhvr>
                                      <p:tavLst>
                                        <p:tav tm="0">
                                          <p:val>
                                            <p:strVal val="#ppt_x-#ppt_w/2"/>
                                          </p:val>
                                        </p:tav>
                                        <p:tav tm="100000">
                                          <p:val>
                                            <p:strVal val="#ppt_x"/>
                                          </p:val>
                                        </p:tav>
                                      </p:tavLst>
                                    </p:anim>
                                    <p:anim calcmode="lin" valueType="num">
                                      <p:cBhvr>
                                        <p:cTn id="27" dur="1000" fill="hold"/>
                                        <p:tgtEl>
                                          <p:spTgt spid="16407"/>
                                        </p:tgtEl>
                                        <p:attrNameLst>
                                          <p:attrName>ppt_y</p:attrName>
                                        </p:attrNameLst>
                                      </p:cBhvr>
                                      <p:tavLst>
                                        <p:tav tm="0">
                                          <p:val>
                                            <p:strVal val="#ppt_y"/>
                                          </p:val>
                                        </p:tav>
                                        <p:tav tm="100000">
                                          <p:val>
                                            <p:strVal val="#ppt_y"/>
                                          </p:val>
                                        </p:tav>
                                      </p:tavLst>
                                    </p:anim>
                                    <p:anim calcmode="lin" valueType="num">
                                      <p:cBhvr>
                                        <p:cTn id="28" dur="1000" fill="hold"/>
                                        <p:tgtEl>
                                          <p:spTgt spid="16407"/>
                                        </p:tgtEl>
                                        <p:attrNameLst>
                                          <p:attrName>ppt_w</p:attrName>
                                        </p:attrNameLst>
                                      </p:cBhvr>
                                      <p:tavLst>
                                        <p:tav tm="0">
                                          <p:val>
                                            <p:fltVal val="0"/>
                                          </p:val>
                                        </p:tav>
                                        <p:tav tm="100000">
                                          <p:val>
                                            <p:strVal val="#ppt_w"/>
                                          </p:val>
                                        </p:tav>
                                      </p:tavLst>
                                    </p:anim>
                                    <p:anim calcmode="lin" valueType="num">
                                      <p:cBhvr>
                                        <p:cTn id="29" dur="1000" fill="hold"/>
                                        <p:tgtEl>
                                          <p:spTgt spid="16407"/>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6407"/>
                                        </p:tgtEl>
                                        <p:attrNameLst>
                                          <p:attrName>ppt_c</p:attrName>
                                        </p:attrNameLst>
                                      </p:cBhvr>
                                      <p:to>
                                        <a:srgbClr val="FF9393"/>
                                      </p:to>
                                    </p:animClr>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6409"/>
                                        </p:tgtEl>
                                        <p:attrNameLst>
                                          <p:attrName>style.visibility</p:attrName>
                                        </p:attrNameLst>
                                      </p:cBhvr>
                                      <p:to>
                                        <p:strVal val="visible"/>
                                      </p:to>
                                    </p:set>
                                    <p:animEffect transition="in" filter="wipe(up)">
                                      <p:cBhvr>
                                        <p:cTn id="34" dur="500"/>
                                        <p:tgtEl>
                                          <p:spTgt spid="1640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2000"/>
                                        <p:tgtEl>
                                          <p:spTgt spid="16400"/>
                                        </p:tgtEl>
                                      </p:cBhvr>
                                    </p:animEffect>
                                    <p:set>
                                      <p:cBhvr>
                                        <p:cTn id="39" dur="1" fill="hold">
                                          <p:stCondLst>
                                            <p:cond delay="1999"/>
                                          </p:stCondLst>
                                        </p:cTn>
                                        <p:tgtEl>
                                          <p:spTgt spid="1640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16409"/>
                                        </p:tgtEl>
                                      </p:cBhvr>
                                    </p:animEffect>
                                    <p:set>
                                      <p:cBhvr>
                                        <p:cTn id="42" dur="1" fill="hold">
                                          <p:stCondLst>
                                            <p:cond delay="1999"/>
                                          </p:stCondLst>
                                        </p:cTn>
                                        <p:tgtEl>
                                          <p:spTgt spid="16409"/>
                                        </p:tgtEl>
                                        <p:attrNameLst>
                                          <p:attrName>style.visibility</p:attrName>
                                        </p:attrNameLst>
                                      </p:cBhvr>
                                      <p:to>
                                        <p:strVal val="hidden"/>
                                      </p:to>
                                    </p:set>
                                  </p:child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16401"/>
                                        </p:tgtEl>
                                        <p:attrNameLst>
                                          <p:attrName>style.visibility</p:attrName>
                                        </p:attrNameLst>
                                      </p:cBhvr>
                                      <p:to>
                                        <p:strVal val="visible"/>
                                      </p:to>
                                    </p:set>
                                    <p:animEffect transition="in" filter="wipe(up)">
                                      <p:cBhvr>
                                        <p:cTn id="46" dur="500"/>
                                        <p:tgtEl>
                                          <p:spTgt spid="16401"/>
                                        </p:tgtEl>
                                      </p:cBhvr>
                                    </p:animEffect>
                                  </p:childTnLst>
                                </p:cTn>
                              </p:par>
                            </p:childTnLst>
                          </p:cTn>
                        </p:par>
                        <p:par>
                          <p:cTn id="47" fill="hold">
                            <p:stCondLst>
                              <p:cond delay="2500"/>
                            </p:stCondLst>
                            <p:childTnLst>
                              <p:par>
                                <p:cTn id="48" presetID="22" presetClass="entr" presetSubtype="4" fill="hold" grpId="0" nodeType="afterEffect">
                                  <p:stCondLst>
                                    <p:cond delay="0"/>
                                  </p:stCondLst>
                                  <p:childTnLst>
                                    <p:set>
                                      <p:cBhvr>
                                        <p:cTn id="49" dur="1" fill="hold">
                                          <p:stCondLst>
                                            <p:cond delay="0"/>
                                          </p:stCondLst>
                                        </p:cTn>
                                        <p:tgtEl>
                                          <p:spTgt spid="16405"/>
                                        </p:tgtEl>
                                        <p:attrNameLst>
                                          <p:attrName>style.visibility</p:attrName>
                                        </p:attrNameLst>
                                      </p:cBhvr>
                                      <p:to>
                                        <p:strVal val="visible"/>
                                      </p:to>
                                    </p:set>
                                    <p:animEffect transition="in" filter="wipe(down)">
                                      <p:cBhvr>
                                        <p:cTn id="50" dur="1000"/>
                                        <p:tgtEl>
                                          <p:spTgt spid="16405"/>
                                        </p:tgtEl>
                                      </p:cBhvr>
                                    </p:animEffect>
                                  </p:childTnLst>
                                  <p:subTnLst>
                                    <p:animClr clrSpc="rgb" dir="cw">
                                      <p:cBhvr override="childStyle">
                                        <p:cTn dur="1" fill="hold" display="0" masterRel="nextClick" afterEffect="1"/>
                                        <p:tgtEl>
                                          <p:spTgt spid="16405"/>
                                        </p:tgtEl>
                                        <p:attrNameLst>
                                          <p:attrName>ppt_c</p:attrName>
                                        </p:attrNameLst>
                                      </p:cBhvr>
                                      <p:to>
                                        <a:srgbClr val="FF9393"/>
                                      </p:to>
                                    </p:animClr>
                                  </p:subTnLst>
                                </p:cTn>
                              </p:par>
                            </p:childTnLst>
                          </p:cTn>
                        </p:par>
                        <p:par>
                          <p:cTn id="51" fill="hold">
                            <p:stCondLst>
                              <p:cond delay="3500"/>
                            </p:stCondLst>
                            <p:childTnLst>
                              <p:par>
                                <p:cTn id="52" presetID="23" presetClass="entr" presetSubtype="288" fill="hold" grpId="0" nodeType="afterEffect">
                                  <p:stCondLst>
                                    <p:cond delay="0"/>
                                  </p:stCondLst>
                                  <p:childTnLst>
                                    <p:set>
                                      <p:cBhvr>
                                        <p:cTn id="53" dur="1" fill="hold">
                                          <p:stCondLst>
                                            <p:cond delay="0"/>
                                          </p:stCondLst>
                                        </p:cTn>
                                        <p:tgtEl>
                                          <p:spTgt spid="16403"/>
                                        </p:tgtEl>
                                        <p:attrNameLst>
                                          <p:attrName>style.visibility</p:attrName>
                                        </p:attrNameLst>
                                      </p:cBhvr>
                                      <p:to>
                                        <p:strVal val="visible"/>
                                      </p:to>
                                    </p:set>
                                    <p:anim calcmode="lin" valueType="num">
                                      <p:cBhvr>
                                        <p:cTn id="54" dur="1000" fill="hold"/>
                                        <p:tgtEl>
                                          <p:spTgt spid="16403"/>
                                        </p:tgtEl>
                                        <p:attrNameLst>
                                          <p:attrName>ppt_w</p:attrName>
                                        </p:attrNameLst>
                                      </p:cBhvr>
                                      <p:tavLst>
                                        <p:tav tm="0">
                                          <p:val>
                                            <p:strVal val="4/3*#ppt_w"/>
                                          </p:val>
                                        </p:tav>
                                        <p:tav tm="100000">
                                          <p:val>
                                            <p:strVal val="#ppt_w"/>
                                          </p:val>
                                        </p:tav>
                                      </p:tavLst>
                                    </p:anim>
                                    <p:anim calcmode="lin" valueType="num">
                                      <p:cBhvr>
                                        <p:cTn id="55" dur="1000" fill="hold"/>
                                        <p:tgtEl>
                                          <p:spTgt spid="16403"/>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6403"/>
                                        </p:tgtEl>
                                        <p:attrNameLst>
                                          <p:attrName>ppt_c</p:attrName>
                                        </p:attrNameLst>
                                      </p:cBhvr>
                                      <p:to>
                                        <a:srgbClr val="FF9393"/>
                                      </p:to>
                                    </p:animClr>
                                  </p:subTnLst>
                                </p:cTn>
                              </p:par>
                            </p:childTnLst>
                          </p:cTn>
                        </p:par>
                        <p:par>
                          <p:cTn id="56" fill="hold">
                            <p:stCondLst>
                              <p:cond delay="4500"/>
                            </p:stCondLst>
                            <p:childTnLst>
                              <p:par>
                                <p:cTn id="57" presetID="22" presetClass="entr" presetSubtype="4" fill="hold" grpId="0" nodeType="afterEffect">
                                  <p:stCondLst>
                                    <p:cond delay="0"/>
                                  </p:stCondLst>
                                  <p:childTnLst>
                                    <p:set>
                                      <p:cBhvr>
                                        <p:cTn id="58" dur="1" fill="hold">
                                          <p:stCondLst>
                                            <p:cond delay="0"/>
                                          </p:stCondLst>
                                        </p:cTn>
                                        <p:tgtEl>
                                          <p:spTgt spid="16402"/>
                                        </p:tgtEl>
                                        <p:attrNameLst>
                                          <p:attrName>style.visibility</p:attrName>
                                        </p:attrNameLst>
                                      </p:cBhvr>
                                      <p:to>
                                        <p:strVal val="visible"/>
                                      </p:to>
                                    </p:set>
                                    <p:animEffect transition="in" filter="wipe(down)">
                                      <p:cBhvr>
                                        <p:cTn id="59" dur="1000"/>
                                        <p:tgtEl>
                                          <p:spTgt spid="16402"/>
                                        </p:tgtEl>
                                      </p:cBhvr>
                                    </p:animEffect>
                                  </p:childTnLst>
                                  <p:subTnLst>
                                    <p:animClr clrSpc="rgb" dir="cw">
                                      <p:cBhvr override="childStyle">
                                        <p:cTn dur="1" fill="hold" display="0" masterRel="nextClick" afterEffect="1"/>
                                        <p:tgtEl>
                                          <p:spTgt spid="16402"/>
                                        </p:tgtEl>
                                        <p:attrNameLst>
                                          <p:attrName>ppt_c</p:attrName>
                                        </p:attrNameLst>
                                      </p:cBhvr>
                                      <p:to>
                                        <a:srgbClr val="FF9393"/>
                                      </p:to>
                                    </p:animClr>
                                  </p:subTnLst>
                                </p:cTn>
                              </p:par>
                            </p:childTnLst>
                          </p:cTn>
                        </p:par>
                        <p:par>
                          <p:cTn id="60" fill="hold">
                            <p:stCondLst>
                              <p:cond delay="5500"/>
                            </p:stCondLst>
                            <p:childTnLst>
                              <p:par>
                                <p:cTn id="61" presetID="23" presetClass="entr" presetSubtype="288" fill="hold" grpId="0" nodeType="afterEffect">
                                  <p:stCondLst>
                                    <p:cond delay="0"/>
                                  </p:stCondLst>
                                  <p:childTnLst>
                                    <p:set>
                                      <p:cBhvr>
                                        <p:cTn id="62" dur="1" fill="hold">
                                          <p:stCondLst>
                                            <p:cond delay="0"/>
                                          </p:stCondLst>
                                        </p:cTn>
                                        <p:tgtEl>
                                          <p:spTgt spid="16404"/>
                                        </p:tgtEl>
                                        <p:attrNameLst>
                                          <p:attrName>style.visibility</p:attrName>
                                        </p:attrNameLst>
                                      </p:cBhvr>
                                      <p:to>
                                        <p:strVal val="visible"/>
                                      </p:to>
                                    </p:set>
                                    <p:anim calcmode="lin" valueType="num">
                                      <p:cBhvr>
                                        <p:cTn id="63" dur="1000" fill="hold"/>
                                        <p:tgtEl>
                                          <p:spTgt spid="16404"/>
                                        </p:tgtEl>
                                        <p:attrNameLst>
                                          <p:attrName>ppt_w</p:attrName>
                                        </p:attrNameLst>
                                      </p:cBhvr>
                                      <p:tavLst>
                                        <p:tav tm="0">
                                          <p:val>
                                            <p:strVal val="4/3*#ppt_w"/>
                                          </p:val>
                                        </p:tav>
                                        <p:tav tm="100000">
                                          <p:val>
                                            <p:strVal val="#ppt_w"/>
                                          </p:val>
                                        </p:tav>
                                      </p:tavLst>
                                    </p:anim>
                                    <p:anim calcmode="lin" valueType="num">
                                      <p:cBhvr>
                                        <p:cTn id="64" dur="1000" fill="hold"/>
                                        <p:tgtEl>
                                          <p:spTgt spid="16404"/>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6404"/>
                                        </p:tgtEl>
                                        <p:attrNameLst>
                                          <p:attrName>ppt_c</p:attrName>
                                        </p:attrNameLst>
                                      </p:cBhvr>
                                      <p:to>
                                        <a:srgbClr val="FF9393"/>
                                      </p:to>
                                    </p:animClr>
                                  </p:sub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6408"/>
                                        </p:tgtEl>
                                        <p:attrNameLst>
                                          <p:attrName>style.visibility</p:attrName>
                                        </p:attrNameLst>
                                      </p:cBhvr>
                                      <p:to>
                                        <p:strVal val="visible"/>
                                      </p:to>
                                    </p:set>
                                    <p:animEffect transition="in" filter="wipe(up)">
                                      <p:cBhvr>
                                        <p:cTn id="69" dur="500"/>
                                        <p:tgtEl>
                                          <p:spTgt spid="16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animBg="1"/>
      <p:bldP spid="16399" grpId="1" animBg="1"/>
      <p:bldP spid="16400" grpId="0" animBg="1"/>
      <p:bldP spid="16400" grpId="1" animBg="1"/>
      <p:bldP spid="16401" grpId="0" animBg="1"/>
      <p:bldP spid="16402" grpId="0" animBg="1"/>
      <p:bldP spid="16403" grpId="0" animBg="1"/>
      <p:bldP spid="16404" grpId="0" animBg="1"/>
      <p:bldP spid="16405" grpId="0" animBg="1"/>
      <p:bldP spid="16406" grpId="0" animBg="1"/>
      <p:bldP spid="16407" grpId="0" animBg="1"/>
      <p:bldP spid="16408" grpId="0" animBg="1"/>
      <p:bldP spid="16409" grpId="0" animBg="1"/>
      <p:bldP spid="1640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88913" y="1116013"/>
            <a:ext cx="4032250" cy="641350"/>
          </a:xfrm>
          <a:prstGeom prst="rect">
            <a:avLst/>
          </a:prstGeom>
          <a:noFill/>
          <a:ln w="9525">
            <a:noFill/>
            <a:miter lim="800000"/>
            <a:headEnd/>
            <a:tailEnd/>
          </a:ln>
        </p:spPr>
        <p:txBody>
          <a:bodyPr>
            <a:spAutoFit/>
          </a:bodyPr>
          <a:lstStyle/>
          <a:p>
            <a:r>
              <a:rPr lang="es-ES"/>
              <a:t>#define tamaño_buffer N</a:t>
            </a:r>
          </a:p>
          <a:p>
            <a:r>
              <a:rPr lang="es-ES"/>
              <a:t>TSemáforo e, s, n;</a:t>
            </a:r>
          </a:p>
        </p:txBody>
      </p:sp>
      <p:sp>
        <p:nvSpPr>
          <p:cNvPr id="14339" name="Text Box 5"/>
          <p:cNvSpPr txBox="1">
            <a:spLocks noChangeArrowheads="1"/>
          </p:cNvSpPr>
          <p:nvPr/>
        </p:nvSpPr>
        <p:spPr bwMode="auto">
          <a:xfrm>
            <a:off x="188913" y="5667375"/>
            <a:ext cx="3889375" cy="2838450"/>
          </a:xfrm>
          <a:prstGeom prst="rect">
            <a:avLst/>
          </a:prstGeom>
          <a:noFill/>
          <a:ln w="9525">
            <a:noFill/>
            <a:miter lim="800000"/>
            <a:headEnd/>
            <a:tailEnd/>
          </a:ln>
        </p:spPr>
        <p:txBody>
          <a:bodyPr>
            <a:spAutoFit/>
          </a:bodyPr>
          <a:lstStyle/>
          <a:p>
            <a:r>
              <a:rPr lang="es-ES"/>
              <a:t>void main()</a:t>
            </a:r>
          </a:p>
          <a:p>
            <a:r>
              <a:rPr lang="es-ES"/>
              <a:t>{</a:t>
            </a:r>
          </a:p>
          <a:p>
            <a:r>
              <a:rPr lang="es-ES"/>
              <a:t>   inicializar(s, 1);   </a:t>
            </a:r>
          </a:p>
          <a:p>
            <a:r>
              <a:rPr lang="es-ES"/>
              <a:t>   inicializar(n, 0); </a:t>
            </a:r>
          </a:p>
          <a:p>
            <a:r>
              <a:rPr lang="es-ES"/>
              <a:t>   inicializar(e, tamaño_buffer);</a:t>
            </a:r>
          </a:p>
          <a:p>
            <a:r>
              <a:rPr lang="es-ES"/>
              <a:t>   cobegin</a:t>
            </a:r>
          </a:p>
          <a:p>
            <a:r>
              <a:rPr lang="es-ES"/>
              <a:t>      productor();</a:t>
            </a:r>
          </a:p>
          <a:p>
            <a:r>
              <a:rPr lang="es-ES"/>
              <a:t>      consumidor();</a:t>
            </a:r>
          </a:p>
          <a:p>
            <a:r>
              <a:rPr lang="es-ES"/>
              <a:t>   coend;</a:t>
            </a:r>
          </a:p>
          <a:p>
            <a:r>
              <a:rPr lang="es-ES"/>
              <a:t>}</a:t>
            </a:r>
          </a:p>
        </p:txBody>
      </p:sp>
      <p:sp>
        <p:nvSpPr>
          <p:cNvPr id="14340" name="Text Box 6"/>
          <p:cNvSpPr txBox="1">
            <a:spLocks noChangeArrowheads="1"/>
          </p:cNvSpPr>
          <p:nvPr/>
        </p:nvSpPr>
        <p:spPr bwMode="auto">
          <a:xfrm>
            <a:off x="215900" y="1908175"/>
            <a:ext cx="2636838" cy="3387725"/>
          </a:xfrm>
          <a:prstGeom prst="rect">
            <a:avLst/>
          </a:prstGeom>
          <a:noFill/>
          <a:ln w="9525">
            <a:noFill/>
            <a:miter lim="800000"/>
            <a:headEnd/>
            <a:tailEnd/>
          </a:ln>
        </p:spPr>
        <p:txBody>
          <a:bodyPr>
            <a:spAutoFit/>
          </a:bodyPr>
          <a:lstStyle/>
          <a:p>
            <a:r>
              <a:rPr lang="es-ES"/>
              <a:t>void </a:t>
            </a:r>
            <a:r>
              <a:rPr lang="es-ES" b="1"/>
              <a:t>productor</a:t>
            </a:r>
            <a:r>
              <a:rPr lang="es-ES"/>
              <a:t>()</a:t>
            </a:r>
          </a:p>
          <a:p>
            <a:r>
              <a:rPr lang="es-ES"/>
              <a:t>{</a:t>
            </a:r>
          </a:p>
          <a:p>
            <a:r>
              <a:rPr lang="es-ES"/>
              <a:t>   while (true)</a:t>
            </a:r>
          </a:p>
          <a:p>
            <a:r>
              <a:rPr lang="es-ES"/>
              <a:t>   {</a:t>
            </a:r>
          </a:p>
          <a:p>
            <a:r>
              <a:rPr lang="es-ES"/>
              <a:t>      producir();</a:t>
            </a:r>
          </a:p>
          <a:p>
            <a:r>
              <a:rPr lang="es-ES"/>
              <a:t>      P(e);</a:t>
            </a:r>
          </a:p>
          <a:p>
            <a:r>
              <a:rPr lang="es-ES"/>
              <a:t>      P(s);</a:t>
            </a:r>
          </a:p>
          <a:p>
            <a:r>
              <a:rPr lang="es-ES"/>
              <a:t>      añadir_buffer();</a:t>
            </a:r>
          </a:p>
          <a:p>
            <a:r>
              <a:rPr lang="es-ES"/>
              <a:t>      V(s);</a:t>
            </a:r>
          </a:p>
          <a:p>
            <a:r>
              <a:rPr lang="es-ES"/>
              <a:t>      V(n);</a:t>
            </a:r>
          </a:p>
          <a:p>
            <a:r>
              <a:rPr lang="es-ES"/>
              <a:t>   }</a:t>
            </a:r>
          </a:p>
          <a:p>
            <a:r>
              <a:rPr lang="es-ES"/>
              <a:t>}</a:t>
            </a:r>
          </a:p>
        </p:txBody>
      </p:sp>
      <p:sp>
        <p:nvSpPr>
          <p:cNvPr id="14341" name="Text Box 7"/>
          <p:cNvSpPr txBox="1">
            <a:spLocks noChangeArrowheads="1"/>
          </p:cNvSpPr>
          <p:nvPr/>
        </p:nvSpPr>
        <p:spPr bwMode="auto">
          <a:xfrm>
            <a:off x="3879850" y="1911350"/>
            <a:ext cx="2636838" cy="3387725"/>
          </a:xfrm>
          <a:prstGeom prst="rect">
            <a:avLst/>
          </a:prstGeom>
          <a:noFill/>
          <a:ln w="9525">
            <a:noFill/>
            <a:miter lim="800000"/>
            <a:headEnd/>
            <a:tailEnd/>
          </a:ln>
        </p:spPr>
        <p:txBody>
          <a:bodyPr>
            <a:spAutoFit/>
          </a:bodyPr>
          <a:lstStyle/>
          <a:p>
            <a:r>
              <a:rPr lang="es-ES"/>
              <a:t>void </a:t>
            </a:r>
            <a:r>
              <a:rPr lang="es-ES" b="1"/>
              <a:t>consumidor</a:t>
            </a:r>
            <a:r>
              <a:rPr lang="es-ES"/>
              <a:t>()</a:t>
            </a:r>
          </a:p>
          <a:p>
            <a:r>
              <a:rPr lang="es-ES"/>
              <a:t>{</a:t>
            </a:r>
          </a:p>
          <a:p>
            <a:r>
              <a:rPr lang="es-ES"/>
              <a:t>   while (true)</a:t>
            </a:r>
          </a:p>
          <a:p>
            <a:r>
              <a:rPr lang="es-ES"/>
              <a:t>   {</a:t>
            </a:r>
          </a:p>
          <a:p>
            <a:r>
              <a:rPr lang="es-ES"/>
              <a:t>      P(n);      </a:t>
            </a:r>
          </a:p>
          <a:p>
            <a:r>
              <a:rPr lang="es-ES"/>
              <a:t>      P(s);</a:t>
            </a:r>
          </a:p>
          <a:p>
            <a:r>
              <a:rPr lang="es-ES"/>
              <a:t>      coger_ buffer();</a:t>
            </a:r>
          </a:p>
          <a:p>
            <a:r>
              <a:rPr lang="es-ES"/>
              <a:t>      V(s);</a:t>
            </a:r>
          </a:p>
          <a:p>
            <a:r>
              <a:rPr lang="es-ES"/>
              <a:t>      V(e);</a:t>
            </a:r>
          </a:p>
          <a:p>
            <a:r>
              <a:rPr lang="es-ES"/>
              <a:t>      consumir();</a:t>
            </a:r>
          </a:p>
          <a:p>
            <a:r>
              <a:rPr lang="es-ES"/>
              <a:t>   }</a:t>
            </a:r>
          </a:p>
          <a:p>
            <a:r>
              <a:rPr lang="es-ES"/>
              <a:t>}</a:t>
            </a:r>
          </a:p>
        </p:txBody>
      </p:sp>
      <p:sp>
        <p:nvSpPr>
          <p:cNvPr id="14342" name="Text Box 8"/>
          <p:cNvSpPr txBox="1">
            <a:spLocks noChangeArrowheads="1"/>
          </p:cNvSpPr>
          <p:nvPr/>
        </p:nvSpPr>
        <p:spPr bwMode="auto">
          <a:xfrm>
            <a:off x="188913" y="684213"/>
            <a:ext cx="4176712" cy="366712"/>
          </a:xfrm>
          <a:prstGeom prst="rect">
            <a:avLst/>
          </a:prstGeom>
          <a:noFill/>
          <a:ln w="9525">
            <a:noFill/>
            <a:miter lim="800000"/>
            <a:headEnd/>
            <a:tailEnd/>
          </a:ln>
        </p:spPr>
        <p:txBody>
          <a:bodyPr>
            <a:spAutoFit/>
          </a:bodyPr>
          <a:lstStyle/>
          <a:p>
            <a:pPr>
              <a:spcBef>
                <a:spcPct val="50000"/>
              </a:spcBef>
            </a:pPr>
            <a:r>
              <a:rPr lang="es-ES" b="1"/>
              <a:t>Solución: Tamaño de buffer limitado</a:t>
            </a:r>
          </a:p>
        </p:txBody>
      </p:sp>
      <p:sp>
        <p:nvSpPr>
          <p:cNvPr id="14343" name="Text Box 9"/>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14344" name="Line 10"/>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18443" name="AutoShape 11"/>
          <p:cNvSpPr>
            <a:spLocks noChangeArrowheads="1"/>
          </p:cNvSpPr>
          <p:nvPr/>
        </p:nvSpPr>
        <p:spPr bwMode="ltGray">
          <a:xfrm>
            <a:off x="1052513" y="468313"/>
            <a:ext cx="5545137" cy="647700"/>
          </a:xfrm>
          <a:prstGeom prst="wedgeRoundRectCallout">
            <a:avLst>
              <a:gd name="adj1" fmla="val -32764"/>
              <a:gd name="adj2" fmla="val 111028"/>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3 Semáforos : s, n y e para gestión de buffer</a:t>
            </a:r>
            <a:endParaRPr lang="es-ES_tradnl" sz="1600" b="1">
              <a:latin typeface="Verdana" pitchFamily="34" charset="0"/>
              <a:cs typeface="Arial" charset="0"/>
            </a:endParaRPr>
          </a:p>
        </p:txBody>
      </p:sp>
      <p:sp>
        <p:nvSpPr>
          <p:cNvPr id="18444" name="AutoShape 12"/>
          <p:cNvSpPr>
            <a:spLocks noChangeArrowheads="1"/>
          </p:cNvSpPr>
          <p:nvPr/>
        </p:nvSpPr>
        <p:spPr bwMode="ltGray">
          <a:xfrm>
            <a:off x="1557338" y="5508625"/>
            <a:ext cx="3600450" cy="863600"/>
          </a:xfrm>
          <a:prstGeom prst="wedgeRoundRectCallout">
            <a:avLst>
              <a:gd name="adj1" fmla="val -33245"/>
              <a:gd name="adj2" fmla="val -4282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dirty="0">
                <a:latin typeface="Verdana" pitchFamily="34" charset="0"/>
                <a:cs typeface="Arial" charset="0"/>
              </a:rPr>
              <a:t>Al producir un elemento,</a:t>
            </a:r>
          </a:p>
          <a:p>
            <a:pPr defTabSz="288925">
              <a:lnSpc>
                <a:spcPct val="160000"/>
              </a:lnSpc>
              <a:spcBef>
                <a:spcPct val="20000"/>
              </a:spcBef>
              <a:defRPr/>
            </a:pPr>
            <a:r>
              <a:rPr lang="es-ES" sz="1600" b="1" dirty="0">
                <a:latin typeface="Verdana" pitchFamily="34" charset="0"/>
                <a:cs typeface="Arial" charset="0"/>
              </a:rPr>
              <a:t>Se gasta del buffer = P</a:t>
            </a:r>
            <a:endParaRPr lang="es-ES_tradnl" sz="1600" b="1" dirty="0">
              <a:latin typeface="Verdana" pitchFamily="34" charset="0"/>
              <a:cs typeface="Arial" charset="0"/>
            </a:endParaRPr>
          </a:p>
        </p:txBody>
      </p:sp>
      <p:sp>
        <p:nvSpPr>
          <p:cNvPr id="18445" name="Oval 13"/>
          <p:cNvSpPr>
            <a:spLocks noChangeArrowheads="1"/>
          </p:cNvSpPr>
          <p:nvPr/>
        </p:nvSpPr>
        <p:spPr bwMode="ltGray">
          <a:xfrm>
            <a:off x="660400" y="3219450"/>
            <a:ext cx="576263" cy="504825"/>
          </a:xfrm>
          <a:prstGeom prst="ellipse">
            <a:avLst/>
          </a:prstGeom>
          <a:noFill/>
          <a:ln w="38100">
            <a:solidFill>
              <a:srgbClr val="CC3300"/>
            </a:solidFill>
            <a:round/>
            <a:headEnd/>
            <a:tailEnd/>
          </a:ln>
        </p:spPr>
        <p:txBody>
          <a:bodyPr wrap="none" anchor="ctr"/>
          <a:lstStyle/>
          <a:p>
            <a:endParaRPr lang="en-US"/>
          </a:p>
        </p:txBody>
      </p:sp>
      <p:sp>
        <p:nvSpPr>
          <p:cNvPr id="18446" name="Line 14"/>
          <p:cNvSpPr>
            <a:spLocks noChangeShapeType="1"/>
          </p:cNvSpPr>
          <p:nvPr/>
        </p:nvSpPr>
        <p:spPr bwMode="ltGray">
          <a:xfrm>
            <a:off x="1228725" y="3595688"/>
            <a:ext cx="1295400" cy="1800225"/>
          </a:xfrm>
          <a:prstGeom prst="line">
            <a:avLst/>
          </a:prstGeom>
          <a:noFill/>
          <a:ln w="57150">
            <a:solidFill>
              <a:srgbClr val="CC3300"/>
            </a:solidFill>
            <a:round/>
            <a:headEnd/>
            <a:tailEnd type="triangle" w="med" len="med"/>
          </a:ln>
        </p:spPr>
        <p:txBody>
          <a:bodyPr wrap="none" anchor="ctr"/>
          <a:lstStyle/>
          <a:p>
            <a:endParaRPr lang="en-GB"/>
          </a:p>
        </p:txBody>
      </p:sp>
      <p:sp>
        <p:nvSpPr>
          <p:cNvPr id="18447" name="AutoShape 15"/>
          <p:cNvSpPr>
            <a:spLocks noChangeArrowheads="1"/>
          </p:cNvSpPr>
          <p:nvPr/>
        </p:nvSpPr>
        <p:spPr bwMode="ltGray">
          <a:xfrm>
            <a:off x="2636838" y="7092950"/>
            <a:ext cx="3600450" cy="863600"/>
          </a:xfrm>
          <a:prstGeom prst="wedgeRoundRectCallout">
            <a:avLst>
              <a:gd name="adj1" fmla="val -33245"/>
              <a:gd name="adj2" fmla="val -4282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Al consumir un elemento,</a:t>
            </a:r>
          </a:p>
          <a:p>
            <a:pPr defTabSz="288925">
              <a:lnSpc>
                <a:spcPct val="160000"/>
              </a:lnSpc>
              <a:spcBef>
                <a:spcPct val="20000"/>
              </a:spcBef>
              <a:defRPr/>
            </a:pPr>
            <a:r>
              <a:rPr lang="es-ES" sz="1600" b="1">
                <a:latin typeface="Verdana" pitchFamily="34" charset="0"/>
                <a:cs typeface="Arial" charset="0"/>
              </a:rPr>
              <a:t>Se libera del buffer = P</a:t>
            </a:r>
            <a:endParaRPr lang="es-ES_tradnl" sz="1600" b="1">
              <a:latin typeface="Verdana" pitchFamily="34" charset="0"/>
              <a:cs typeface="Arial" charset="0"/>
            </a:endParaRPr>
          </a:p>
        </p:txBody>
      </p:sp>
      <p:sp>
        <p:nvSpPr>
          <p:cNvPr id="18448" name="Oval 16"/>
          <p:cNvSpPr>
            <a:spLocks noChangeArrowheads="1"/>
          </p:cNvSpPr>
          <p:nvPr/>
        </p:nvSpPr>
        <p:spPr bwMode="ltGray">
          <a:xfrm>
            <a:off x="4292600" y="3995738"/>
            <a:ext cx="576263" cy="504825"/>
          </a:xfrm>
          <a:prstGeom prst="ellipse">
            <a:avLst/>
          </a:prstGeom>
          <a:noFill/>
          <a:ln w="38100">
            <a:solidFill>
              <a:srgbClr val="CC3300"/>
            </a:solidFill>
            <a:round/>
            <a:headEnd/>
            <a:tailEnd/>
          </a:ln>
        </p:spPr>
        <p:txBody>
          <a:bodyPr wrap="none" anchor="ctr"/>
          <a:lstStyle/>
          <a:p>
            <a:endParaRPr lang="en-US"/>
          </a:p>
        </p:txBody>
      </p:sp>
      <p:sp>
        <p:nvSpPr>
          <p:cNvPr id="18449" name="Line 17"/>
          <p:cNvSpPr>
            <a:spLocks noChangeShapeType="1"/>
          </p:cNvSpPr>
          <p:nvPr/>
        </p:nvSpPr>
        <p:spPr bwMode="ltGray">
          <a:xfrm>
            <a:off x="4868863" y="4427538"/>
            <a:ext cx="0" cy="2520950"/>
          </a:xfrm>
          <a:prstGeom prst="line">
            <a:avLst/>
          </a:prstGeom>
          <a:noFill/>
          <a:ln w="57150">
            <a:solidFill>
              <a:srgbClr val="CC33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wipe(up)">
                                      <p:cBhvr>
                                        <p:cTn id="7" dur="500"/>
                                        <p:tgtEl>
                                          <p:spTgt spid="184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18443"/>
                                        </p:tgtEl>
                                      </p:cBhvr>
                                    </p:animEffect>
                                    <p:set>
                                      <p:cBhvr>
                                        <p:cTn id="12" dur="1" fill="hold">
                                          <p:stCondLst>
                                            <p:cond delay="1999"/>
                                          </p:stCondLst>
                                        </p:cTn>
                                        <p:tgtEl>
                                          <p:spTgt spid="18443"/>
                                        </p:tgtEl>
                                        <p:attrNameLst>
                                          <p:attrName>style.visibility</p:attrName>
                                        </p:attrNameLst>
                                      </p:cBhvr>
                                      <p:to>
                                        <p:strVal val="hidden"/>
                                      </p:to>
                                    </p:set>
                                  </p:childTnLst>
                                </p:cTn>
                              </p:par>
                            </p:childTnLst>
                          </p:cTn>
                        </p:par>
                        <p:par>
                          <p:cTn id="13" fill="hold">
                            <p:stCondLst>
                              <p:cond delay="2000"/>
                            </p:stCondLst>
                            <p:childTnLst>
                              <p:par>
                                <p:cTn id="14" presetID="23" presetClass="entr" presetSubtype="288" fill="hold" grpId="0" nodeType="afterEffect">
                                  <p:stCondLst>
                                    <p:cond delay="0"/>
                                  </p:stCondLst>
                                  <p:childTnLst>
                                    <p:set>
                                      <p:cBhvr>
                                        <p:cTn id="15" dur="1" fill="hold">
                                          <p:stCondLst>
                                            <p:cond delay="0"/>
                                          </p:stCondLst>
                                        </p:cTn>
                                        <p:tgtEl>
                                          <p:spTgt spid="18445"/>
                                        </p:tgtEl>
                                        <p:attrNameLst>
                                          <p:attrName>style.visibility</p:attrName>
                                        </p:attrNameLst>
                                      </p:cBhvr>
                                      <p:to>
                                        <p:strVal val="visible"/>
                                      </p:to>
                                    </p:set>
                                    <p:anim calcmode="lin" valueType="num">
                                      <p:cBhvr>
                                        <p:cTn id="16" dur="1000" fill="hold"/>
                                        <p:tgtEl>
                                          <p:spTgt spid="18445"/>
                                        </p:tgtEl>
                                        <p:attrNameLst>
                                          <p:attrName>ppt_w</p:attrName>
                                        </p:attrNameLst>
                                      </p:cBhvr>
                                      <p:tavLst>
                                        <p:tav tm="0">
                                          <p:val>
                                            <p:strVal val="4/3*#ppt_w"/>
                                          </p:val>
                                        </p:tav>
                                        <p:tav tm="100000">
                                          <p:val>
                                            <p:strVal val="#ppt_w"/>
                                          </p:val>
                                        </p:tav>
                                      </p:tavLst>
                                    </p:anim>
                                    <p:anim calcmode="lin" valueType="num">
                                      <p:cBhvr>
                                        <p:cTn id="17" dur="1000" fill="hold"/>
                                        <p:tgtEl>
                                          <p:spTgt spid="18445"/>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8445"/>
                                        </p:tgtEl>
                                        <p:attrNameLst>
                                          <p:attrName>ppt_c</p:attrName>
                                        </p:attrNameLst>
                                      </p:cBhvr>
                                      <p:to>
                                        <a:srgbClr val="FF9393"/>
                                      </p:to>
                                    </p:animClr>
                                  </p:subTnLst>
                                </p:cTn>
                              </p:par>
                            </p:childTnLst>
                          </p:cTn>
                        </p:par>
                        <p:par>
                          <p:cTn id="18" fill="hold">
                            <p:stCondLst>
                              <p:cond delay="3000"/>
                            </p:stCondLst>
                            <p:childTnLst>
                              <p:par>
                                <p:cTn id="19" presetID="22" presetClass="entr" presetSubtype="1" fill="hold" grpId="0" nodeType="afterEffect">
                                  <p:stCondLst>
                                    <p:cond delay="0"/>
                                  </p:stCondLst>
                                  <p:childTnLst>
                                    <p:set>
                                      <p:cBhvr>
                                        <p:cTn id="20" dur="1" fill="hold">
                                          <p:stCondLst>
                                            <p:cond delay="0"/>
                                          </p:stCondLst>
                                        </p:cTn>
                                        <p:tgtEl>
                                          <p:spTgt spid="18446"/>
                                        </p:tgtEl>
                                        <p:attrNameLst>
                                          <p:attrName>style.visibility</p:attrName>
                                        </p:attrNameLst>
                                      </p:cBhvr>
                                      <p:to>
                                        <p:strVal val="visible"/>
                                      </p:to>
                                    </p:set>
                                    <p:animEffect transition="in" filter="wipe(up)">
                                      <p:cBhvr>
                                        <p:cTn id="21" dur="1000"/>
                                        <p:tgtEl>
                                          <p:spTgt spid="18446"/>
                                        </p:tgtEl>
                                      </p:cBhvr>
                                    </p:animEffect>
                                  </p:childTnLst>
                                  <p:subTnLst>
                                    <p:animClr clrSpc="rgb" dir="cw">
                                      <p:cBhvr override="childStyle">
                                        <p:cTn dur="1" fill="hold" display="0" masterRel="nextClick" afterEffect="1"/>
                                        <p:tgtEl>
                                          <p:spTgt spid="18446"/>
                                        </p:tgtEl>
                                        <p:attrNameLst>
                                          <p:attrName>ppt_c</p:attrName>
                                        </p:attrNameLst>
                                      </p:cBhvr>
                                      <p:to>
                                        <a:srgbClr val="FF9393"/>
                                      </p:to>
                                    </p:animClr>
                                  </p:subTnLst>
                                </p:cTn>
                              </p:par>
                            </p:childTnLst>
                          </p:cTn>
                        </p:par>
                        <p:par>
                          <p:cTn id="22" fill="hold">
                            <p:stCondLst>
                              <p:cond delay="4000"/>
                            </p:stCondLst>
                            <p:childTnLst>
                              <p:par>
                                <p:cTn id="23" presetID="22" presetClass="entr" presetSubtype="1" fill="hold" grpId="0" nodeType="after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wipe(up)">
                                      <p:cBhvr>
                                        <p:cTn id="25" dur="500"/>
                                        <p:tgtEl>
                                          <p:spTgt spid="18444"/>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288" fill="hold" grpId="0" nodeType="clickEffect">
                                  <p:stCondLst>
                                    <p:cond delay="0"/>
                                  </p:stCondLst>
                                  <p:childTnLst>
                                    <p:set>
                                      <p:cBhvr>
                                        <p:cTn id="29" dur="1" fill="hold">
                                          <p:stCondLst>
                                            <p:cond delay="0"/>
                                          </p:stCondLst>
                                        </p:cTn>
                                        <p:tgtEl>
                                          <p:spTgt spid="18448"/>
                                        </p:tgtEl>
                                        <p:attrNameLst>
                                          <p:attrName>style.visibility</p:attrName>
                                        </p:attrNameLst>
                                      </p:cBhvr>
                                      <p:to>
                                        <p:strVal val="visible"/>
                                      </p:to>
                                    </p:set>
                                    <p:anim calcmode="lin" valueType="num">
                                      <p:cBhvr>
                                        <p:cTn id="30" dur="1000" fill="hold"/>
                                        <p:tgtEl>
                                          <p:spTgt spid="18448"/>
                                        </p:tgtEl>
                                        <p:attrNameLst>
                                          <p:attrName>ppt_w</p:attrName>
                                        </p:attrNameLst>
                                      </p:cBhvr>
                                      <p:tavLst>
                                        <p:tav tm="0">
                                          <p:val>
                                            <p:strVal val="4/3*#ppt_w"/>
                                          </p:val>
                                        </p:tav>
                                        <p:tav tm="100000">
                                          <p:val>
                                            <p:strVal val="#ppt_w"/>
                                          </p:val>
                                        </p:tav>
                                      </p:tavLst>
                                    </p:anim>
                                    <p:anim calcmode="lin" valueType="num">
                                      <p:cBhvr>
                                        <p:cTn id="31" dur="1000" fill="hold"/>
                                        <p:tgtEl>
                                          <p:spTgt spid="18448"/>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8448"/>
                                        </p:tgtEl>
                                        <p:attrNameLst>
                                          <p:attrName>ppt_c</p:attrName>
                                        </p:attrNameLst>
                                      </p:cBhvr>
                                      <p:to>
                                        <a:srgbClr val="FF9393"/>
                                      </p:to>
                                    </p:animClr>
                                  </p:subTnLst>
                                </p:cTn>
                              </p:par>
                            </p:childTnLst>
                          </p:cTn>
                        </p:par>
                        <p:par>
                          <p:cTn id="32" fill="hold">
                            <p:stCondLst>
                              <p:cond delay="1000"/>
                            </p:stCondLst>
                            <p:childTnLst>
                              <p:par>
                                <p:cTn id="33" presetID="22" presetClass="entr" presetSubtype="1" fill="hold" grpId="0" nodeType="afterEffect">
                                  <p:stCondLst>
                                    <p:cond delay="0"/>
                                  </p:stCondLst>
                                  <p:childTnLst>
                                    <p:set>
                                      <p:cBhvr>
                                        <p:cTn id="34" dur="1" fill="hold">
                                          <p:stCondLst>
                                            <p:cond delay="0"/>
                                          </p:stCondLst>
                                        </p:cTn>
                                        <p:tgtEl>
                                          <p:spTgt spid="18449"/>
                                        </p:tgtEl>
                                        <p:attrNameLst>
                                          <p:attrName>style.visibility</p:attrName>
                                        </p:attrNameLst>
                                      </p:cBhvr>
                                      <p:to>
                                        <p:strVal val="visible"/>
                                      </p:to>
                                    </p:set>
                                    <p:animEffect transition="in" filter="wipe(up)">
                                      <p:cBhvr>
                                        <p:cTn id="35" dur="1000"/>
                                        <p:tgtEl>
                                          <p:spTgt spid="18449"/>
                                        </p:tgtEl>
                                      </p:cBhvr>
                                    </p:animEffect>
                                  </p:childTnLst>
                                  <p:subTnLst>
                                    <p:animClr clrSpc="rgb" dir="cw">
                                      <p:cBhvr override="childStyle">
                                        <p:cTn dur="1" fill="hold" display="0" masterRel="nextClick" afterEffect="1"/>
                                        <p:tgtEl>
                                          <p:spTgt spid="18449"/>
                                        </p:tgtEl>
                                        <p:attrNameLst>
                                          <p:attrName>ppt_c</p:attrName>
                                        </p:attrNameLst>
                                      </p:cBhvr>
                                      <p:to>
                                        <a:srgbClr val="FF9393"/>
                                      </p:to>
                                    </p:animClr>
                                  </p:sub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18447"/>
                                        </p:tgtEl>
                                        <p:attrNameLst>
                                          <p:attrName>style.visibility</p:attrName>
                                        </p:attrNameLst>
                                      </p:cBhvr>
                                      <p:to>
                                        <p:strVal val="visible"/>
                                      </p:to>
                                    </p:set>
                                    <p:animEffect transition="in" filter="wipe(up)">
                                      <p:cBhvr>
                                        <p:cTn id="39"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p:bldP spid="18443" grpId="1" animBg="1"/>
      <p:bldP spid="18444" grpId="0" animBg="1"/>
      <p:bldP spid="18445" grpId="0" animBg="1"/>
      <p:bldP spid="18446" grpId="0" animBg="1"/>
      <p:bldP spid="18447" grpId="0" animBg="1"/>
      <p:bldP spid="18448" grpId="0" animBg="1"/>
      <p:bldP spid="184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15363" name="Line 5"/>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15364" name="Text Box 6"/>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los </a:t>
            </a:r>
            <a:r>
              <a:rPr lang="es-ES" sz="2400" b="1">
                <a:latin typeface="Times New Roman" pitchFamily="18" charset="0"/>
              </a:rPr>
              <a:t>lectores y escritores</a:t>
            </a:r>
          </a:p>
        </p:txBody>
      </p:sp>
      <p:sp>
        <p:nvSpPr>
          <p:cNvPr id="15365" name="Text Box 7"/>
          <p:cNvSpPr txBox="1">
            <a:spLocks noChangeArrowheads="1"/>
          </p:cNvSpPr>
          <p:nvPr/>
        </p:nvSpPr>
        <p:spPr bwMode="auto">
          <a:xfrm>
            <a:off x="242888" y="900113"/>
            <a:ext cx="6858000" cy="2414587"/>
          </a:xfrm>
          <a:prstGeom prst="rect">
            <a:avLst/>
          </a:prstGeom>
          <a:noFill/>
          <a:ln w="9525">
            <a:noFill/>
            <a:miter lim="800000"/>
            <a:headEnd/>
            <a:tailEnd/>
          </a:ln>
        </p:spPr>
        <p:txBody>
          <a:bodyPr>
            <a:spAutoFit/>
          </a:bodyPr>
          <a:lstStyle/>
          <a:p>
            <a:pPr>
              <a:spcBef>
                <a:spcPct val="50000"/>
              </a:spcBef>
            </a:pPr>
            <a:r>
              <a:rPr lang="es-ES" sz="1600"/>
              <a:t>Se dispone de una zona de memoria o fichero a la que acceden unos procesos (lectores) en modo lectura y otros procesos en modo escritura (escritores). </a:t>
            </a:r>
          </a:p>
          <a:p>
            <a:pPr marL="544513" lvl="1" indent="-104775">
              <a:spcBef>
                <a:spcPct val="50000"/>
              </a:spcBef>
            </a:pPr>
            <a:r>
              <a:rPr lang="es-ES" sz="1600"/>
              <a:t>- Los lectores pueden acceder al fichero de forma concurrente.</a:t>
            </a:r>
          </a:p>
          <a:p>
            <a:pPr marL="544513" lvl="1" indent="-104775">
              <a:spcBef>
                <a:spcPct val="50000"/>
              </a:spcBef>
              <a:buFontTx/>
              <a:buChar char="-"/>
            </a:pPr>
            <a:r>
              <a:rPr lang="es-ES" sz="1600"/>
              <a:t>Los escritores deben acceder al fichero de manera exclusiva entre ellos y con los lectores.</a:t>
            </a:r>
          </a:p>
          <a:p>
            <a:pPr>
              <a:spcBef>
                <a:spcPct val="50000"/>
              </a:spcBef>
            </a:pPr>
            <a:r>
              <a:rPr lang="es-ES" sz="1600"/>
              <a:t>El sistema debe coordinar el acceso a la memoria o al fichero para que se cumplan las restricciones.</a:t>
            </a:r>
          </a:p>
        </p:txBody>
      </p:sp>
      <p:sp>
        <p:nvSpPr>
          <p:cNvPr id="15366" name="Text Box 8"/>
          <p:cNvSpPr txBox="1">
            <a:spLocks noChangeArrowheads="1"/>
          </p:cNvSpPr>
          <p:nvPr/>
        </p:nvSpPr>
        <p:spPr bwMode="auto">
          <a:xfrm>
            <a:off x="260350" y="3419475"/>
            <a:ext cx="4176713" cy="366713"/>
          </a:xfrm>
          <a:prstGeom prst="rect">
            <a:avLst/>
          </a:prstGeom>
          <a:noFill/>
          <a:ln w="9525">
            <a:noFill/>
            <a:miter lim="800000"/>
            <a:headEnd/>
            <a:tailEnd/>
          </a:ln>
        </p:spPr>
        <p:txBody>
          <a:bodyPr>
            <a:spAutoFit/>
          </a:bodyPr>
          <a:lstStyle/>
          <a:p>
            <a:pPr>
              <a:spcBef>
                <a:spcPct val="50000"/>
              </a:spcBef>
            </a:pPr>
            <a:r>
              <a:rPr lang="es-ES" b="1"/>
              <a:t>Solución: Prioridad a los lectores</a:t>
            </a:r>
          </a:p>
        </p:txBody>
      </p:sp>
      <p:sp>
        <p:nvSpPr>
          <p:cNvPr id="15367" name="Text Box 9"/>
          <p:cNvSpPr txBox="1">
            <a:spLocks noChangeArrowheads="1"/>
          </p:cNvSpPr>
          <p:nvPr/>
        </p:nvSpPr>
        <p:spPr bwMode="auto">
          <a:xfrm>
            <a:off x="298450" y="3708400"/>
            <a:ext cx="3382963" cy="641350"/>
          </a:xfrm>
          <a:prstGeom prst="rect">
            <a:avLst/>
          </a:prstGeom>
          <a:noFill/>
          <a:ln w="9525">
            <a:noFill/>
            <a:miter lim="800000"/>
            <a:headEnd/>
            <a:tailEnd/>
          </a:ln>
        </p:spPr>
        <p:txBody>
          <a:bodyPr>
            <a:spAutoFit/>
          </a:bodyPr>
          <a:lstStyle/>
          <a:p>
            <a:r>
              <a:rPr lang="en-US"/>
              <a:t>TSemáforo mutex, w;</a:t>
            </a:r>
          </a:p>
          <a:p>
            <a:r>
              <a:rPr lang="en-US"/>
              <a:t>int lectores;</a:t>
            </a:r>
            <a:endParaRPr lang="es-ES"/>
          </a:p>
        </p:txBody>
      </p:sp>
      <p:sp>
        <p:nvSpPr>
          <p:cNvPr id="15368" name="Text Box 10"/>
          <p:cNvSpPr txBox="1">
            <a:spLocks noChangeArrowheads="1"/>
          </p:cNvSpPr>
          <p:nvPr/>
        </p:nvSpPr>
        <p:spPr bwMode="auto">
          <a:xfrm>
            <a:off x="298450" y="6562725"/>
            <a:ext cx="6119813" cy="2563813"/>
          </a:xfrm>
          <a:prstGeom prst="rect">
            <a:avLst/>
          </a:prstGeom>
          <a:noFill/>
          <a:ln w="9525">
            <a:noFill/>
            <a:miter lim="800000"/>
            <a:headEnd/>
            <a:tailEnd/>
          </a:ln>
        </p:spPr>
        <p:txBody>
          <a:bodyPr>
            <a:spAutoFit/>
          </a:bodyPr>
          <a:lstStyle/>
          <a:p>
            <a:r>
              <a:rPr lang="en-US"/>
              <a:t>void main()</a:t>
            </a:r>
          </a:p>
          <a:p>
            <a:r>
              <a:rPr lang="en-US"/>
              <a:t>{</a:t>
            </a:r>
            <a:r>
              <a:rPr lang="es-ES"/>
              <a:t>  </a:t>
            </a:r>
          </a:p>
          <a:p>
            <a:r>
              <a:rPr lang="es-ES"/>
              <a:t>   inicializar(mutex, 1); </a:t>
            </a:r>
          </a:p>
          <a:p>
            <a:r>
              <a:rPr lang="es-ES"/>
              <a:t>   inicializar(w, 1);</a:t>
            </a:r>
          </a:p>
          <a:p>
            <a:r>
              <a:rPr lang="es-ES"/>
              <a:t>   lectores=0;</a:t>
            </a:r>
          </a:p>
          <a:p>
            <a:r>
              <a:rPr lang="es-ES"/>
              <a:t>   cobegin</a:t>
            </a:r>
          </a:p>
          <a:p>
            <a:r>
              <a:rPr lang="es-ES"/>
              <a:t>      escritor</a:t>
            </a:r>
            <a:r>
              <a:rPr lang="es-ES" baseline="-25000"/>
              <a:t>1</a:t>
            </a:r>
            <a:r>
              <a:rPr lang="es-ES"/>
              <a:t>();…; escritor</a:t>
            </a:r>
            <a:r>
              <a:rPr lang="es-ES" baseline="-25000"/>
              <a:t>n</a:t>
            </a:r>
            <a:r>
              <a:rPr lang="es-ES"/>
              <a:t>(); lector</a:t>
            </a:r>
            <a:r>
              <a:rPr lang="es-ES" baseline="-25000"/>
              <a:t>1</a:t>
            </a:r>
            <a:r>
              <a:rPr lang="es-ES"/>
              <a:t>(); … ; lector</a:t>
            </a:r>
            <a:r>
              <a:rPr lang="es-ES" baseline="-25000"/>
              <a:t>m</a:t>
            </a:r>
            <a:r>
              <a:rPr lang="es-ES"/>
              <a:t>();</a:t>
            </a:r>
          </a:p>
          <a:p>
            <a:r>
              <a:rPr lang="es-ES"/>
              <a:t>   coend;</a:t>
            </a:r>
          </a:p>
          <a:p>
            <a:r>
              <a:rPr lang="es-ES"/>
              <a:t>}</a:t>
            </a:r>
          </a:p>
        </p:txBody>
      </p:sp>
      <p:sp>
        <p:nvSpPr>
          <p:cNvPr id="15369" name="Text Box 11"/>
          <p:cNvSpPr txBox="1">
            <a:spLocks noChangeArrowheads="1"/>
          </p:cNvSpPr>
          <p:nvPr/>
        </p:nvSpPr>
        <p:spPr bwMode="auto">
          <a:xfrm>
            <a:off x="3643313" y="3708400"/>
            <a:ext cx="3214687" cy="3937000"/>
          </a:xfrm>
          <a:prstGeom prst="rect">
            <a:avLst/>
          </a:prstGeom>
          <a:noFill/>
          <a:ln w="9525">
            <a:noFill/>
            <a:miter lim="800000"/>
            <a:headEnd/>
            <a:tailEnd/>
          </a:ln>
        </p:spPr>
        <p:txBody>
          <a:bodyPr>
            <a:spAutoFit/>
          </a:bodyPr>
          <a:lstStyle/>
          <a:p>
            <a:r>
              <a:rPr lang="es-ES"/>
              <a:t>void </a:t>
            </a:r>
            <a:r>
              <a:rPr lang="es-ES" b="1"/>
              <a:t>lector</a:t>
            </a:r>
            <a:r>
              <a:rPr lang="es-ES" b="1" baseline="-25000"/>
              <a:t>j</a:t>
            </a:r>
            <a:r>
              <a:rPr lang="es-ES"/>
              <a:t>()</a:t>
            </a:r>
          </a:p>
          <a:p>
            <a:r>
              <a:rPr lang="es-ES"/>
              <a:t>{</a:t>
            </a:r>
          </a:p>
          <a:p>
            <a:r>
              <a:rPr lang="es-ES"/>
              <a:t>    . . . </a:t>
            </a:r>
          </a:p>
          <a:p>
            <a:r>
              <a:rPr lang="es-ES"/>
              <a:t>    P(mutex);</a:t>
            </a:r>
          </a:p>
          <a:p>
            <a:r>
              <a:rPr lang="es-ES"/>
              <a:t>    lectores++;</a:t>
            </a:r>
          </a:p>
          <a:p>
            <a:r>
              <a:rPr lang="es-ES"/>
              <a:t>    if (lectores==1) P(w);</a:t>
            </a:r>
          </a:p>
          <a:p>
            <a:r>
              <a:rPr lang="es-ES"/>
              <a:t>    V(mutex)</a:t>
            </a:r>
          </a:p>
          <a:p>
            <a:r>
              <a:rPr lang="es-ES"/>
              <a:t>    </a:t>
            </a:r>
            <a:r>
              <a:rPr lang="es-ES" b="1"/>
              <a:t>leer();</a:t>
            </a:r>
          </a:p>
          <a:p>
            <a:r>
              <a:rPr lang="es-ES"/>
              <a:t>    P(mutex);</a:t>
            </a:r>
          </a:p>
          <a:p>
            <a:r>
              <a:rPr lang="es-ES"/>
              <a:t>    lectores--;</a:t>
            </a:r>
          </a:p>
          <a:p>
            <a:r>
              <a:rPr lang="es-ES"/>
              <a:t>    if (lectores==0) V(w);</a:t>
            </a:r>
          </a:p>
          <a:p>
            <a:r>
              <a:rPr lang="es-ES"/>
              <a:t>    V(mutex)</a:t>
            </a:r>
          </a:p>
          <a:p>
            <a:r>
              <a:rPr lang="es-ES"/>
              <a:t>    . . .</a:t>
            </a:r>
          </a:p>
          <a:p>
            <a:r>
              <a:rPr lang="es-ES"/>
              <a:t>}</a:t>
            </a:r>
          </a:p>
        </p:txBody>
      </p:sp>
      <p:sp>
        <p:nvSpPr>
          <p:cNvPr id="15370" name="Text Box 12"/>
          <p:cNvSpPr txBox="1">
            <a:spLocks noChangeArrowheads="1"/>
          </p:cNvSpPr>
          <p:nvPr/>
        </p:nvSpPr>
        <p:spPr bwMode="auto">
          <a:xfrm>
            <a:off x="315913" y="4371975"/>
            <a:ext cx="1989137" cy="2289175"/>
          </a:xfrm>
          <a:prstGeom prst="rect">
            <a:avLst/>
          </a:prstGeom>
          <a:noFill/>
          <a:ln w="9525">
            <a:noFill/>
            <a:miter lim="800000"/>
            <a:headEnd/>
            <a:tailEnd/>
          </a:ln>
        </p:spPr>
        <p:txBody>
          <a:bodyPr>
            <a:spAutoFit/>
          </a:bodyPr>
          <a:lstStyle/>
          <a:p>
            <a:r>
              <a:rPr lang="es-ES"/>
              <a:t>void </a:t>
            </a:r>
            <a:r>
              <a:rPr lang="es-ES" b="1"/>
              <a:t>escritor</a:t>
            </a:r>
            <a:r>
              <a:rPr lang="es-ES" b="1" baseline="-25000"/>
              <a:t>i</a:t>
            </a:r>
            <a:r>
              <a:rPr lang="es-ES"/>
              <a:t>()</a:t>
            </a:r>
          </a:p>
          <a:p>
            <a:r>
              <a:rPr lang="es-ES"/>
              <a:t>{  </a:t>
            </a:r>
          </a:p>
          <a:p>
            <a:r>
              <a:rPr lang="es-ES"/>
              <a:t>    . . .     </a:t>
            </a:r>
          </a:p>
          <a:p>
            <a:r>
              <a:rPr lang="es-ES"/>
              <a:t>    P(w);</a:t>
            </a:r>
          </a:p>
          <a:p>
            <a:r>
              <a:rPr lang="es-ES"/>
              <a:t>    </a:t>
            </a:r>
            <a:r>
              <a:rPr lang="es-ES" b="1"/>
              <a:t>escribir();</a:t>
            </a:r>
          </a:p>
          <a:p>
            <a:r>
              <a:rPr lang="es-ES"/>
              <a:t>    V(w);</a:t>
            </a:r>
          </a:p>
          <a:p>
            <a:r>
              <a:rPr lang="es-ES"/>
              <a:t>    . . .</a:t>
            </a:r>
          </a:p>
          <a:p>
            <a:r>
              <a:rPr lang="es-ES"/>
              <a:t>}</a:t>
            </a:r>
          </a:p>
        </p:txBody>
      </p:sp>
      <p:sp>
        <p:nvSpPr>
          <p:cNvPr id="19469" name="AutoShape 13"/>
          <p:cNvSpPr>
            <a:spLocks noChangeArrowheads="1"/>
          </p:cNvSpPr>
          <p:nvPr/>
        </p:nvSpPr>
        <p:spPr bwMode="ltGray">
          <a:xfrm>
            <a:off x="981075" y="7812088"/>
            <a:ext cx="4392613" cy="792162"/>
          </a:xfrm>
          <a:prstGeom prst="wedgeRoundRectCallout">
            <a:avLst>
              <a:gd name="adj1" fmla="val 7500"/>
              <a:gd name="adj2" fmla="val -17537"/>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El primer lector realiza la P, </a:t>
            </a:r>
          </a:p>
          <a:p>
            <a:pPr defTabSz="288925">
              <a:lnSpc>
                <a:spcPct val="160000"/>
              </a:lnSpc>
              <a:spcBef>
                <a:spcPct val="20000"/>
              </a:spcBef>
              <a:defRPr/>
            </a:pPr>
            <a:r>
              <a:rPr lang="es-ES" sz="1600" b="1">
                <a:latin typeface="Verdana" pitchFamily="34" charset="0"/>
                <a:cs typeface="Arial" charset="0"/>
              </a:rPr>
              <a:t>el resto NO, pueden leer a la vez</a:t>
            </a:r>
            <a:endParaRPr lang="es-ES_tradnl" sz="1600" b="1">
              <a:latin typeface="Verdana" pitchFamily="34" charset="0"/>
              <a:cs typeface="Arial" charset="0"/>
            </a:endParaRPr>
          </a:p>
        </p:txBody>
      </p:sp>
      <p:sp>
        <p:nvSpPr>
          <p:cNvPr id="19470" name="Oval 14"/>
          <p:cNvSpPr>
            <a:spLocks noChangeArrowheads="1"/>
          </p:cNvSpPr>
          <p:nvPr/>
        </p:nvSpPr>
        <p:spPr bwMode="ltGray">
          <a:xfrm>
            <a:off x="5516563" y="5003800"/>
            <a:ext cx="649287" cy="576263"/>
          </a:xfrm>
          <a:prstGeom prst="ellipse">
            <a:avLst/>
          </a:prstGeom>
          <a:noFill/>
          <a:ln w="38100">
            <a:solidFill>
              <a:srgbClr val="CC3300"/>
            </a:solidFill>
            <a:round/>
            <a:headEnd/>
            <a:tailEnd/>
          </a:ln>
        </p:spPr>
        <p:txBody>
          <a:bodyPr wrap="none" anchor="ctr"/>
          <a:lstStyle/>
          <a:p>
            <a:endParaRPr lang="en-US"/>
          </a:p>
        </p:txBody>
      </p:sp>
      <p:sp>
        <p:nvSpPr>
          <p:cNvPr id="19471" name="Line 15"/>
          <p:cNvSpPr>
            <a:spLocks noChangeShapeType="1"/>
          </p:cNvSpPr>
          <p:nvPr/>
        </p:nvSpPr>
        <p:spPr bwMode="ltGray">
          <a:xfrm flipH="1">
            <a:off x="2565400" y="5508625"/>
            <a:ext cx="2808288" cy="2232025"/>
          </a:xfrm>
          <a:prstGeom prst="line">
            <a:avLst/>
          </a:prstGeom>
          <a:noFill/>
          <a:ln w="57150">
            <a:solidFill>
              <a:srgbClr val="CC3300"/>
            </a:solidFill>
            <a:round/>
            <a:headEnd/>
            <a:tailEnd type="triangle" w="med" len="med"/>
          </a:ln>
        </p:spPr>
        <p:txBody>
          <a:bodyPr wrap="none" anchor="ctr"/>
          <a:lstStyle/>
          <a:p>
            <a:endParaRPr lang="en-GB"/>
          </a:p>
        </p:txBody>
      </p:sp>
      <p:sp>
        <p:nvSpPr>
          <p:cNvPr id="19472" name="AutoShape 16"/>
          <p:cNvSpPr>
            <a:spLocks noChangeArrowheads="1"/>
          </p:cNvSpPr>
          <p:nvPr/>
        </p:nvSpPr>
        <p:spPr bwMode="ltGray">
          <a:xfrm>
            <a:off x="908050" y="1619250"/>
            <a:ext cx="5616575" cy="865188"/>
          </a:xfrm>
          <a:prstGeom prst="wedgeRoundRectCallout">
            <a:avLst>
              <a:gd name="adj1" fmla="val -30722"/>
              <a:gd name="adj2" fmla="val 16413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2 Semáforos :  	w, Sección crítica</a:t>
            </a:r>
          </a:p>
          <a:p>
            <a:pPr defTabSz="288925">
              <a:lnSpc>
                <a:spcPct val="160000"/>
              </a:lnSpc>
              <a:spcBef>
                <a:spcPct val="20000"/>
              </a:spcBef>
              <a:defRPr/>
            </a:pPr>
            <a:r>
              <a:rPr lang="es-ES" sz="1600" b="1">
                <a:latin typeface="Verdana" pitchFamily="34" charset="0"/>
                <a:cs typeface="Arial" charset="0"/>
              </a:rPr>
              <a:t>				mutex ??</a:t>
            </a:r>
            <a:endParaRPr lang="es-ES_tradnl" sz="1600" b="1">
              <a:latin typeface="Verdana" pitchFamily="34" charset="0"/>
              <a:cs typeface="Arial" charset="0"/>
            </a:endParaRPr>
          </a:p>
        </p:txBody>
      </p:sp>
      <p:sp>
        <p:nvSpPr>
          <p:cNvPr id="19473" name="Oval 17"/>
          <p:cNvSpPr>
            <a:spLocks noChangeArrowheads="1"/>
          </p:cNvSpPr>
          <p:nvPr/>
        </p:nvSpPr>
        <p:spPr bwMode="ltGray">
          <a:xfrm>
            <a:off x="5516563" y="6372225"/>
            <a:ext cx="649287" cy="576263"/>
          </a:xfrm>
          <a:prstGeom prst="ellipse">
            <a:avLst/>
          </a:prstGeom>
          <a:noFill/>
          <a:ln w="38100">
            <a:solidFill>
              <a:srgbClr val="CC3300"/>
            </a:solidFill>
            <a:round/>
            <a:headEnd/>
            <a:tailEnd/>
          </a:ln>
        </p:spPr>
        <p:txBody>
          <a:bodyPr wrap="none" anchor="ctr"/>
          <a:lstStyle/>
          <a:p>
            <a:endParaRPr lang="en-US"/>
          </a:p>
        </p:txBody>
      </p:sp>
      <p:sp>
        <p:nvSpPr>
          <p:cNvPr id="19474" name="AutoShape 18"/>
          <p:cNvSpPr>
            <a:spLocks noChangeArrowheads="1"/>
          </p:cNvSpPr>
          <p:nvPr/>
        </p:nvSpPr>
        <p:spPr bwMode="ltGray">
          <a:xfrm>
            <a:off x="1196975" y="8027988"/>
            <a:ext cx="4392613" cy="792162"/>
          </a:xfrm>
          <a:prstGeom prst="wedgeRoundRectCallout">
            <a:avLst>
              <a:gd name="adj1" fmla="val 10143"/>
              <a:gd name="adj2" fmla="val -48685"/>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algn="ctr" defTabSz="288925">
              <a:lnSpc>
                <a:spcPct val="160000"/>
              </a:lnSpc>
              <a:spcBef>
                <a:spcPct val="20000"/>
              </a:spcBef>
              <a:defRPr/>
            </a:pPr>
            <a:r>
              <a:rPr lang="es-ES" sz="1600" b="1" dirty="0">
                <a:latin typeface="Verdana" pitchFamily="34" charset="0"/>
                <a:cs typeface="Arial" charset="0"/>
              </a:rPr>
              <a:t>Sólo realiza la V el último</a:t>
            </a:r>
            <a:endParaRPr lang="es-ES_tradnl" sz="1600" b="1" dirty="0">
              <a:latin typeface="Verdana" pitchFamily="34" charset="0"/>
              <a:cs typeface="Arial" charset="0"/>
            </a:endParaRPr>
          </a:p>
        </p:txBody>
      </p:sp>
      <p:sp>
        <p:nvSpPr>
          <p:cNvPr id="19475" name="Line 19"/>
          <p:cNvSpPr>
            <a:spLocks noChangeShapeType="1"/>
          </p:cNvSpPr>
          <p:nvPr/>
        </p:nvSpPr>
        <p:spPr bwMode="ltGray">
          <a:xfrm flipH="1">
            <a:off x="2781300" y="6877050"/>
            <a:ext cx="2808288" cy="1079500"/>
          </a:xfrm>
          <a:prstGeom prst="line">
            <a:avLst/>
          </a:prstGeom>
          <a:noFill/>
          <a:ln w="57150">
            <a:solidFill>
              <a:srgbClr val="CC3300"/>
            </a:solidFill>
            <a:round/>
            <a:headEnd/>
            <a:tailEnd type="triangle" w="med" len="med"/>
          </a:ln>
        </p:spPr>
        <p:txBody>
          <a:bodyPr wrap="none" anchor="ctr"/>
          <a:lstStyle/>
          <a:p>
            <a:endParaRPr lang="en-GB"/>
          </a:p>
        </p:txBody>
      </p:sp>
      <p:sp>
        <p:nvSpPr>
          <p:cNvPr id="19476" name="Rectangle 20"/>
          <p:cNvSpPr>
            <a:spLocks noChangeArrowheads="1"/>
          </p:cNvSpPr>
          <p:nvPr/>
        </p:nvSpPr>
        <p:spPr bwMode="auto">
          <a:xfrm>
            <a:off x="476250" y="5221288"/>
            <a:ext cx="1943100" cy="863600"/>
          </a:xfrm>
          <a:prstGeom prst="rect">
            <a:avLst/>
          </a:prstGeom>
          <a:noFill/>
          <a:ln w="19050" algn="ctr">
            <a:solidFill>
              <a:srgbClr val="FF0000"/>
            </a:solidFill>
            <a:miter lim="800000"/>
            <a:headEnd/>
            <a:tailEnd/>
          </a:ln>
        </p:spPr>
        <p:txBody>
          <a:bodyPr wrap="none" anchor="ctr"/>
          <a:lstStyle/>
          <a:p>
            <a:endParaRPr lang="en-US"/>
          </a:p>
        </p:txBody>
      </p:sp>
      <p:sp>
        <p:nvSpPr>
          <p:cNvPr id="19477" name="AutoShape 21"/>
          <p:cNvSpPr>
            <a:spLocks noChangeArrowheads="1"/>
          </p:cNvSpPr>
          <p:nvPr/>
        </p:nvSpPr>
        <p:spPr bwMode="ltGray">
          <a:xfrm>
            <a:off x="1989138" y="7380288"/>
            <a:ext cx="4392612" cy="792162"/>
          </a:xfrm>
          <a:prstGeom prst="wedgeRoundRectCallout">
            <a:avLst>
              <a:gd name="adj1" fmla="val -9343"/>
              <a:gd name="adj2" fmla="val 5000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algn="ctr" defTabSz="288925">
              <a:lnSpc>
                <a:spcPct val="160000"/>
              </a:lnSpc>
              <a:spcBef>
                <a:spcPct val="20000"/>
              </a:spcBef>
              <a:defRPr/>
            </a:pPr>
            <a:r>
              <a:rPr lang="es-ES" sz="1600" b="1">
                <a:latin typeface="Verdana" pitchFamily="34" charset="0"/>
                <a:cs typeface="Arial" charset="0"/>
              </a:rPr>
              <a:t>¿Cómo se sabe cual es el último?</a:t>
            </a:r>
            <a:endParaRPr lang="es-ES_tradnl" sz="1600" b="1">
              <a:latin typeface="Verdana" pitchFamily="34" charset="0"/>
              <a:cs typeface="Arial" charset="0"/>
            </a:endParaRPr>
          </a:p>
        </p:txBody>
      </p:sp>
      <p:sp>
        <p:nvSpPr>
          <p:cNvPr id="19478" name="Line 22"/>
          <p:cNvSpPr>
            <a:spLocks noChangeShapeType="1"/>
          </p:cNvSpPr>
          <p:nvPr/>
        </p:nvSpPr>
        <p:spPr bwMode="ltGray">
          <a:xfrm flipH="1" flipV="1">
            <a:off x="1628775" y="4356100"/>
            <a:ext cx="2663825" cy="3024188"/>
          </a:xfrm>
          <a:prstGeom prst="line">
            <a:avLst/>
          </a:prstGeom>
          <a:noFill/>
          <a:ln w="57150">
            <a:solidFill>
              <a:srgbClr val="CC3300"/>
            </a:solidFill>
            <a:round/>
            <a:headEnd/>
            <a:tailEnd type="triangle" w="med" len="med"/>
          </a:ln>
        </p:spPr>
        <p:txBody>
          <a:bodyPr wrap="none" anchor="ctr"/>
          <a:lstStyle/>
          <a:p>
            <a:endParaRPr lang="en-GB"/>
          </a:p>
        </p:txBody>
      </p:sp>
      <p:sp>
        <p:nvSpPr>
          <p:cNvPr id="19479" name="AutoShape 23"/>
          <p:cNvSpPr>
            <a:spLocks noChangeArrowheads="1"/>
          </p:cNvSpPr>
          <p:nvPr/>
        </p:nvSpPr>
        <p:spPr bwMode="ltGray">
          <a:xfrm>
            <a:off x="1412875" y="3492500"/>
            <a:ext cx="5040313" cy="792163"/>
          </a:xfrm>
          <a:prstGeom prst="wedgeRoundRectCallout">
            <a:avLst>
              <a:gd name="adj1" fmla="val -5050"/>
              <a:gd name="adj2" fmla="val -5008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algn="ctr" defTabSz="288925">
              <a:lnSpc>
                <a:spcPct val="160000"/>
              </a:lnSpc>
              <a:spcBef>
                <a:spcPct val="20000"/>
              </a:spcBef>
              <a:defRPr/>
            </a:pPr>
            <a:r>
              <a:rPr lang="es-ES" sz="1600" b="1" dirty="0">
                <a:latin typeface="Verdana" pitchFamily="34" charset="0"/>
                <a:cs typeface="Arial" charset="0"/>
              </a:rPr>
              <a:t>Añadiendo una variable </a:t>
            </a:r>
            <a:r>
              <a:rPr lang="es-ES" sz="1600" b="1" dirty="0">
                <a:latin typeface="Verdana" pitchFamily="34" charset="0"/>
                <a:cs typeface="Arial" charset="0"/>
                <a:sym typeface="Wingdings" pitchFamily="2" charset="2"/>
              </a:rPr>
              <a:t></a:t>
            </a:r>
          </a:p>
          <a:p>
            <a:pPr algn="ctr" defTabSz="288925">
              <a:lnSpc>
                <a:spcPct val="160000"/>
              </a:lnSpc>
              <a:spcBef>
                <a:spcPct val="20000"/>
              </a:spcBef>
              <a:defRPr/>
            </a:pPr>
            <a:r>
              <a:rPr lang="es-ES" sz="1600" b="1" dirty="0">
                <a:latin typeface="Verdana" pitchFamily="34" charset="0"/>
                <a:cs typeface="Arial" charset="0"/>
                <a:sym typeface="Wingdings" pitchFamily="2" charset="2"/>
              </a:rPr>
              <a:t>Nuevo problema de SC (semáforo MUTEX)</a:t>
            </a:r>
            <a:endParaRPr lang="es-ES_tradnl" sz="1600" b="1" dirty="0">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animEffect transition="in" filter="wipe(up)">
                                      <p:cBhvr>
                                        <p:cTn id="7" dur="500"/>
                                        <p:tgtEl>
                                          <p:spTgt spid="194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19472"/>
                                        </p:tgtEl>
                                      </p:cBhvr>
                                    </p:animEffect>
                                    <p:set>
                                      <p:cBhvr>
                                        <p:cTn id="12" dur="1" fill="hold">
                                          <p:stCondLst>
                                            <p:cond delay="1999"/>
                                          </p:stCondLst>
                                        </p:cTn>
                                        <p:tgtEl>
                                          <p:spTgt spid="19472"/>
                                        </p:tgtEl>
                                        <p:attrNameLst>
                                          <p:attrName>style.visibility</p:attrName>
                                        </p:attrNameLst>
                                      </p:cBhvr>
                                      <p:to>
                                        <p:strVal val="hidden"/>
                                      </p:to>
                                    </p:set>
                                  </p:childTnLst>
                                </p:cTn>
                              </p:par>
                            </p:childTnLst>
                          </p:cTn>
                        </p:par>
                        <p:par>
                          <p:cTn id="13" fill="hold">
                            <p:stCondLst>
                              <p:cond delay="2000"/>
                            </p:stCondLst>
                            <p:childTnLst>
                              <p:par>
                                <p:cTn id="14" presetID="17" presetClass="entr" presetSubtype="8" fill="hold" grpId="0" nodeType="afterEffect">
                                  <p:stCondLst>
                                    <p:cond delay="0"/>
                                  </p:stCondLst>
                                  <p:childTnLst>
                                    <p:set>
                                      <p:cBhvr>
                                        <p:cTn id="15" dur="1" fill="hold">
                                          <p:stCondLst>
                                            <p:cond delay="0"/>
                                          </p:stCondLst>
                                        </p:cTn>
                                        <p:tgtEl>
                                          <p:spTgt spid="19476"/>
                                        </p:tgtEl>
                                        <p:attrNameLst>
                                          <p:attrName>style.visibility</p:attrName>
                                        </p:attrNameLst>
                                      </p:cBhvr>
                                      <p:to>
                                        <p:strVal val="visible"/>
                                      </p:to>
                                    </p:set>
                                    <p:anim calcmode="lin" valueType="num">
                                      <p:cBhvr>
                                        <p:cTn id="16" dur="1000" fill="hold"/>
                                        <p:tgtEl>
                                          <p:spTgt spid="19476"/>
                                        </p:tgtEl>
                                        <p:attrNameLst>
                                          <p:attrName>ppt_x</p:attrName>
                                        </p:attrNameLst>
                                      </p:cBhvr>
                                      <p:tavLst>
                                        <p:tav tm="0">
                                          <p:val>
                                            <p:strVal val="#ppt_x-#ppt_w/2"/>
                                          </p:val>
                                        </p:tav>
                                        <p:tav tm="100000">
                                          <p:val>
                                            <p:strVal val="#ppt_x"/>
                                          </p:val>
                                        </p:tav>
                                      </p:tavLst>
                                    </p:anim>
                                    <p:anim calcmode="lin" valueType="num">
                                      <p:cBhvr>
                                        <p:cTn id="17" dur="1000" fill="hold"/>
                                        <p:tgtEl>
                                          <p:spTgt spid="19476"/>
                                        </p:tgtEl>
                                        <p:attrNameLst>
                                          <p:attrName>ppt_y</p:attrName>
                                        </p:attrNameLst>
                                      </p:cBhvr>
                                      <p:tavLst>
                                        <p:tav tm="0">
                                          <p:val>
                                            <p:strVal val="#ppt_y"/>
                                          </p:val>
                                        </p:tav>
                                        <p:tav tm="100000">
                                          <p:val>
                                            <p:strVal val="#ppt_y"/>
                                          </p:val>
                                        </p:tav>
                                      </p:tavLst>
                                    </p:anim>
                                    <p:anim calcmode="lin" valueType="num">
                                      <p:cBhvr>
                                        <p:cTn id="18" dur="1000" fill="hold"/>
                                        <p:tgtEl>
                                          <p:spTgt spid="19476"/>
                                        </p:tgtEl>
                                        <p:attrNameLst>
                                          <p:attrName>ppt_w</p:attrName>
                                        </p:attrNameLst>
                                      </p:cBhvr>
                                      <p:tavLst>
                                        <p:tav tm="0">
                                          <p:val>
                                            <p:fltVal val="0"/>
                                          </p:val>
                                        </p:tav>
                                        <p:tav tm="100000">
                                          <p:val>
                                            <p:strVal val="#ppt_w"/>
                                          </p:val>
                                        </p:tav>
                                      </p:tavLst>
                                    </p:anim>
                                    <p:anim calcmode="lin" valueType="num">
                                      <p:cBhvr>
                                        <p:cTn id="19" dur="1000" fill="hold"/>
                                        <p:tgtEl>
                                          <p:spTgt spid="19476"/>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9476"/>
                                        </p:tgtEl>
                                        <p:attrNameLst>
                                          <p:attrName>ppt_c</p:attrName>
                                        </p:attrNameLst>
                                      </p:cBhvr>
                                      <p:to>
                                        <a:srgbClr val="FF9393"/>
                                      </p:to>
                                    </p:animClr>
                                  </p:subTnLst>
                                </p:cTn>
                              </p:par>
                            </p:childTnLst>
                          </p:cTn>
                        </p:par>
                        <p:par>
                          <p:cTn id="20" fill="hold">
                            <p:stCondLst>
                              <p:cond delay="3000"/>
                            </p:stCondLst>
                            <p:childTnLst>
                              <p:par>
                                <p:cTn id="21" presetID="23" presetClass="entr" presetSubtype="288" fill="hold" grpId="0" nodeType="afterEffect">
                                  <p:stCondLst>
                                    <p:cond delay="0"/>
                                  </p:stCondLst>
                                  <p:childTnLst>
                                    <p:set>
                                      <p:cBhvr>
                                        <p:cTn id="22" dur="1" fill="hold">
                                          <p:stCondLst>
                                            <p:cond delay="0"/>
                                          </p:stCondLst>
                                        </p:cTn>
                                        <p:tgtEl>
                                          <p:spTgt spid="19470"/>
                                        </p:tgtEl>
                                        <p:attrNameLst>
                                          <p:attrName>style.visibility</p:attrName>
                                        </p:attrNameLst>
                                      </p:cBhvr>
                                      <p:to>
                                        <p:strVal val="visible"/>
                                      </p:to>
                                    </p:set>
                                    <p:anim calcmode="lin" valueType="num">
                                      <p:cBhvr>
                                        <p:cTn id="23" dur="1000" fill="hold"/>
                                        <p:tgtEl>
                                          <p:spTgt spid="19470"/>
                                        </p:tgtEl>
                                        <p:attrNameLst>
                                          <p:attrName>ppt_w</p:attrName>
                                        </p:attrNameLst>
                                      </p:cBhvr>
                                      <p:tavLst>
                                        <p:tav tm="0">
                                          <p:val>
                                            <p:strVal val="4/3*#ppt_w"/>
                                          </p:val>
                                        </p:tav>
                                        <p:tav tm="100000">
                                          <p:val>
                                            <p:strVal val="#ppt_w"/>
                                          </p:val>
                                        </p:tav>
                                      </p:tavLst>
                                    </p:anim>
                                    <p:anim calcmode="lin" valueType="num">
                                      <p:cBhvr>
                                        <p:cTn id="24" dur="1000" fill="hold"/>
                                        <p:tgtEl>
                                          <p:spTgt spid="19470"/>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470"/>
                                        </p:tgtEl>
                                        <p:attrNameLst>
                                          <p:attrName>ppt_c</p:attrName>
                                        </p:attrNameLst>
                                      </p:cBhvr>
                                      <p:to>
                                        <a:srgbClr val="FF9393"/>
                                      </p:to>
                                    </p:animClr>
                                  </p:subTnLst>
                                </p:cTn>
                              </p:par>
                            </p:childTnLst>
                          </p:cTn>
                        </p:par>
                        <p:par>
                          <p:cTn id="25" fill="hold">
                            <p:stCondLst>
                              <p:cond delay="4000"/>
                            </p:stCondLst>
                            <p:childTnLst>
                              <p:par>
                                <p:cTn id="26" presetID="22" presetClass="entr" presetSubtype="1" fill="hold" grpId="0" nodeType="afterEffect">
                                  <p:stCondLst>
                                    <p:cond delay="0"/>
                                  </p:stCondLst>
                                  <p:childTnLst>
                                    <p:set>
                                      <p:cBhvr>
                                        <p:cTn id="27" dur="1" fill="hold">
                                          <p:stCondLst>
                                            <p:cond delay="0"/>
                                          </p:stCondLst>
                                        </p:cTn>
                                        <p:tgtEl>
                                          <p:spTgt spid="19471"/>
                                        </p:tgtEl>
                                        <p:attrNameLst>
                                          <p:attrName>style.visibility</p:attrName>
                                        </p:attrNameLst>
                                      </p:cBhvr>
                                      <p:to>
                                        <p:strVal val="visible"/>
                                      </p:to>
                                    </p:set>
                                    <p:animEffect transition="in" filter="wipe(up)">
                                      <p:cBhvr>
                                        <p:cTn id="28" dur="1000"/>
                                        <p:tgtEl>
                                          <p:spTgt spid="19471"/>
                                        </p:tgtEl>
                                      </p:cBhvr>
                                    </p:animEffect>
                                  </p:childTnLst>
                                  <p:subTnLst>
                                    <p:animClr clrSpc="rgb" dir="cw">
                                      <p:cBhvr override="childStyle">
                                        <p:cTn dur="1" fill="hold" display="0" masterRel="nextClick" afterEffect="1"/>
                                        <p:tgtEl>
                                          <p:spTgt spid="19471"/>
                                        </p:tgtEl>
                                        <p:attrNameLst>
                                          <p:attrName>ppt_c</p:attrName>
                                        </p:attrNameLst>
                                      </p:cBhvr>
                                      <p:to>
                                        <a:srgbClr val="FF9393"/>
                                      </p:to>
                                    </p:animClr>
                                  </p:subTnLst>
                                </p:cTn>
                              </p:par>
                            </p:childTnLst>
                          </p:cTn>
                        </p:par>
                        <p:par>
                          <p:cTn id="29" fill="hold">
                            <p:stCondLst>
                              <p:cond delay="5000"/>
                            </p:stCondLst>
                            <p:childTnLst>
                              <p:par>
                                <p:cTn id="30" presetID="22" presetClass="entr" presetSubtype="1" fill="hold" grpId="0" nodeType="afterEffect">
                                  <p:stCondLst>
                                    <p:cond delay="0"/>
                                  </p:stCondLst>
                                  <p:childTnLst>
                                    <p:set>
                                      <p:cBhvr>
                                        <p:cTn id="31" dur="1" fill="hold">
                                          <p:stCondLst>
                                            <p:cond delay="0"/>
                                          </p:stCondLst>
                                        </p:cTn>
                                        <p:tgtEl>
                                          <p:spTgt spid="19469"/>
                                        </p:tgtEl>
                                        <p:attrNameLst>
                                          <p:attrName>style.visibility</p:attrName>
                                        </p:attrNameLst>
                                      </p:cBhvr>
                                      <p:to>
                                        <p:strVal val="visible"/>
                                      </p:to>
                                    </p:set>
                                    <p:animEffect transition="in" filter="wipe(up)">
                                      <p:cBhvr>
                                        <p:cTn id="32" dur="500"/>
                                        <p:tgtEl>
                                          <p:spTgt spid="19469"/>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288" fill="hold" grpId="0" nodeType="clickEffect">
                                  <p:stCondLst>
                                    <p:cond delay="0"/>
                                  </p:stCondLst>
                                  <p:childTnLst>
                                    <p:set>
                                      <p:cBhvr>
                                        <p:cTn id="36" dur="1" fill="hold">
                                          <p:stCondLst>
                                            <p:cond delay="0"/>
                                          </p:stCondLst>
                                        </p:cTn>
                                        <p:tgtEl>
                                          <p:spTgt spid="19473"/>
                                        </p:tgtEl>
                                        <p:attrNameLst>
                                          <p:attrName>style.visibility</p:attrName>
                                        </p:attrNameLst>
                                      </p:cBhvr>
                                      <p:to>
                                        <p:strVal val="visible"/>
                                      </p:to>
                                    </p:set>
                                    <p:anim calcmode="lin" valueType="num">
                                      <p:cBhvr>
                                        <p:cTn id="37" dur="1000" fill="hold"/>
                                        <p:tgtEl>
                                          <p:spTgt spid="19473"/>
                                        </p:tgtEl>
                                        <p:attrNameLst>
                                          <p:attrName>ppt_w</p:attrName>
                                        </p:attrNameLst>
                                      </p:cBhvr>
                                      <p:tavLst>
                                        <p:tav tm="0">
                                          <p:val>
                                            <p:strVal val="4/3*#ppt_w"/>
                                          </p:val>
                                        </p:tav>
                                        <p:tav tm="100000">
                                          <p:val>
                                            <p:strVal val="#ppt_w"/>
                                          </p:val>
                                        </p:tav>
                                      </p:tavLst>
                                    </p:anim>
                                    <p:anim calcmode="lin" valueType="num">
                                      <p:cBhvr>
                                        <p:cTn id="38" dur="1000" fill="hold"/>
                                        <p:tgtEl>
                                          <p:spTgt spid="19473"/>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19473"/>
                                        </p:tgtEl>
                                        <p:attrNameLst>
                                          <p:attrName>ppt_c</p:attrName>
                                        </p:attrNameLst>
                                      </p:cBhvr>
                                      <p:to>
                                        <a:srgbClr val="FF9393"/>
                                      </p:to>
                                    </p:animClr>
                                  </p:subTnLst>
                                </p:cTn>
                              </p:par>
                            </p:childTnLst>
                          </p:cTn>
                        </p:par>
                        <p:par>
                          <p:cTn id="39" fill="hold">
                            <p:stCondLst>
                              <p:cond delay="1000"/>
                            </p:stCondLst>
                            <p:childTnLst>
                              <p:par>
                                <p:cTn id="40" presetID="22" presetClass="entr" presetSubtype="1" fill="hold" grpId="0" nodeType="afterEffect">
                                  <p:stCondLst>
                                    <p:cond delay="0"/>
                                  </p:stCondLst>
                                  <p:childTnLst>
                                    <p:set>
                                      <p:cBhvr>
                                        <p:cTn id="41" dur="1" fill="hold">
                                          <p:stCondLst>
                                            <p:cond delay="0"/>
                                          </p:stCondLst>
                                        </p:cTn>
                                        <p:tgtEl>
                                          <p:spTgt spid="19475"/>
                                        </p:tgtEl>
                                        <p:attrNameLst>
                                          <p:attrName>style.visibility</p:attrName>
                                        </p:attrNameLst>
                                      </p:cBhvr>
                                      <p:to>
                                        <p:strVal val="visible"/>
                                      </p:to>
                                    </p:set>
                                    <p:animEffect transition="in" filter="wipe(up)">
                                      <p:cBhvr>
                                        <p:cTn id="42" dur="1000"/>
                                        <p:tgtEl>
                                          <p:spTgt spid="19475"/>
                                        </p:tgtEl>
                                      </p:cBhvr>
                                    </p:animEffect>
                                  </p:childTnLst>
                                  <p:subTnLst>
                                    <p:animClr clrSpc="rgb" dir="cw">
                                      <p:cBhvr override="childStyle">
                                        <p:cTn dur="1" fill="hold" display="0" masterRel="nextClick" afterEffect="1"/>
                                        <p:tgtEl>
                                          <p:spTgt spid="19475"/>
                                        </p:tgtEl>
                                        <p:attrNameLst>
                                          <p:attrName>ppt_c</p:attrName>
                                        </p:attrNameLst>
                                      </p:cBhvr>
                                      <p:to>
                                        <a:srgbClr val="FF9393"/>
                                      </p:to>
                                    </p:animClr>
                                  </p:subTnLst>
                                </p:cTn>
                              </p:par>
                            </p:childTnLst>
                          </p:cTn>
                        </p:par>
                        <p:par>
                          <p:cTn id="43" fill="hold">
                            <p:stCondLst>
                              <p:cond delay="2000"/>
                            </p:stCondLst>
                            <p:childTnLst>
                              <p:par>
                                <p:cTn id="44" presetID="22" presetClass="entr" presetSubtype="1" fill="hold" grpId="0" nodeType="afterEffect">
                                  <p:stCondLst>
                                    <p:cond delay="0"/>
                                  </p:stCondLst>
                                  <p:childTnLst>
                                    <p:set>
                                      <p:cBhvr>
                                        <p:cTn id="45" dur="1" fill="hold">
                                          <p:stCondLst>
                                            <p:cond delay="0"/>
                                          </p:stCondLst>
                                        </p:cTn>
                                        <p:tgtEl>
                                          <p:spTgt spid="19474"/>
                                        </p:tgtEl>
                                        <p:attrNameLst>
                                          <p:attrName>style.visibility</p:attrName>
                                        </p:attrNameLst>
                                      </p:cBhvr>
                                      <p:to>
                                        <p:strVal val="visible"/>
                                      </p:to>
                                    </p:set>
                                    <p:animEffect transition="in" filter="wipe(up)">
                                      <p:cBhvr>
                                        <p:cTn id="46" dur="500"/>
                                        <p:tgtEl>
                                          <p:spTgt spid="1947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9477"/>
                                        </p:tgtEl>
                                        <p:attrNameLst>
                                          <p:attrName>style.visibility</p:attrName>
                                        </p:attrNameLst>
                                      </p:cBhvr>
                                      <p:to>
                                        <p:strVal val="visible"/>
                                      </p:to>
                                    </p:set>
                                    <p:animEffect transition="in" filter="wipe(up)">
                                      <p:cBhvr>
                                        <p:cTn id="51" dur="500"/>
                                        <p:tgtEl>
                                          <p:spTgt spid="19477"/>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19478"/>
                                        </p:tgtEl>
                                        <p:attrNameLst>
                                          <p:attrName>style.visibility</p:attrName>
                                        </p:attrNameLst>
                                      </p:cBhvr>
                                      <p:to>
                                        <p:strVal val="visible"/>
                                      </p:to>
                                    </p:set>
                                    <p:animEffect transition="in" filter="wipe(down)">
                                      <p:cBhvr>
                                        <p:cTn id="55" dur="1000"/>
                                        <p:tgtEl>
                                          <p:spTgt spid="19478"/>
                                        </p:tgtEl>
                                      </p:cBhvr>
                                    </p:animEffect>
                                  </p:childTnLst>
                                  <p:subTnLst>
                                    <p:animClr clrSpc="rgb" dir="cw">
                                      <p:cBhvr override="childStyle">
                                        <p:cTn dur="1" fill="hold" display="0" masterRel="nextClick" afterEffect="1"/>
                                        <p:tgtEl>
                                          <p:spTgt spid="19478"/>
                                        </p:tgtEl>
                                        <p:attrNameLst>
                                          <p:attrName>ppt_c</p:attrName>
                                        </p:attrNameLst>
                                      </p:cBhvr>
                                      <p:to>
                                        <a:srgbClr val="FF9393"/>
                                      </p:to>
                                    </p:animClr>
                                  </p:sub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9479"/>
                                        </p:tgtEl>
                                        <p:attrNameLst>
                                          <p:attrName>style.visibility</p:attrName>
                                        </p:attrNameLst>
                                      </p:cBhvr>
                                      <p:to>
                                        <p:strVal val="visible"/>
                                      </p:to>
                                    </p:set>
                                    <p:animEffect transition="in" filter="wipe(up)">
                                      <p:cBhvr>
                                        <p:cTn id="60" dur="500"/>
                                        <p:tgtEl>
                                          <p:spTgt spid="19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animBg="1"/>
      <p:bldP spid="19470" grpId="0" animBg="1"/>
      <p:bldP spid="19471" grpId="0" animBg="1"/>
      <p:bldP spid="19472" grpId="0" animBg="1"/>
      <p:bldP spid="19472" grpId="1" animBg="1"/>
      <p:bldP spid="19473" grpId="0" animBg="1"/>
      <p:bldP spid="19474" grpId="0" animBg="1"/>
      <p:bldP spid="19475" grpId="0" animBg="1"/>
      <p:bldP spid="19476" grpId="0" animBg="1"/>
      <p:bldP spid="19477" grpId="0" animBg="1"/>
      <p:bldP spid="19478" grpId="0" animBg="1"/>
      <p:bldP spid="194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16387" name="Line 3"/>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16388" name="Text Box 4"/>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los </a:t>
            </a:r>
            <a:r>
              <a:rPr lang="es-ES" sz="2400" b="1">
                <a:latin typeface="Times New Roman" pitchFamily="18" charset="0"/>
              </a:rPr>
              <a:t>lectores y escritores</a:t>
            </a:r>
          </a:p>
        </p:txBody>
      </p:sp>
      <p:sp>
        <p:nvSpPr>
          <p:cNvPr id="16389" name="Text Box 5"/>
          <p:cNvSpPr txBox="1">
            <a:spLocks noChangeArrowheads="1"/>
          </p:cNvSpPr>
          <p:nvPr/>
        </p:nvSpPr>
        <p:spPr bwMode="auto">
          <a:xfrm>
            <a:off x="242888" y="900113"/>
            <a:ext cx="6858000" cy="2414587"/>
          </a:xfrm>
          <a:prstGeom prst="rect">
            <a:avLst/>
          </a:prstGeom>
          <a:noFill/>
          <a:ln w="9525">
            <a:noFill/>
            <a:miter lim="800000"/>
            <a:headEnd/>
            <a:tailEnd/>
          </a:ln>
        </p:spPr>
        <p:txBody>
          <a:bodyPr>
            <a:spAutoFit/>
          </a:bodyPr>
          <a:lstStyle/>
          <a:p>
            <a:pPr>
              <a:spcBef>
                <a:spcPct val="50000"/>
              </a:spcBef>
            </a:pPr>
            <a:r>
              <a:rPr lang="es-ES" sz="1600"/>
              <a:t>Se dispone de una zona de memoria o fichero a la que acceden unos procesos (lectores) en modo lectura y otros procesos en modo escritura (escritores). </a:t>
            </a:r>
          </a:p>
          <a:p>
            <a:pPr marL="544513" lvl="1" indent="-104775">
              <a:spcBef>
                <a:spcPct val="50000"/>
              </a:spcBef>
            </a:pPr>
            <a:r>
              <a:rPr lang="es-ES" sz="1600"/>
              <a:t>- Los lectores pueden acceder al fichero de forma concurrente.</a:t>
            </a:r>
          </a:p>
          <a:p>
            <a:pPr marL="544513" lvl="1" indent="-104775">
              <a:spcBef>
                <a:spcPct val="50000"/>
              </a:spcBef>
              <a:buFontTx/>
              <a:buChar char="-"/>
            </a:pPr>
            <a:r>
              <a:rPr lang="es-ES" sz="1600"/>
              <a:t>Los escritores deben acceder al fichero de manera exclusiva entre ellos y con los lectores.</a:t>
            </a:r>
          </a:p>
          <a:p>
            <a:pPr>
              <a:spcBef>
                <a:spcPct val="50000"/>
              </a:spcBef>
            </a:pPr>
            <a:r>
              <a:rPr lang="es-ES" sz="1600"/>
              <a:t>El sistema debe coordinar el acceso a la memoria o al fichero para que se cumplan las restricciones.</a:t>
            </a:r>
          </a:p>
        </p:txBody>
      </p:sp>
      <p:sp>
        <p:nvSpPr>
          <p:cNvPr id="16390" name="Text Box 6"/>
          <p:cNvSpPr txBox="1">
            <a:spLocks noChangeArrowheads="1"/>
          </p:cNvSpPr>
          <p:nvPr/>
        </p:nvSpPr>
        <p:spPr bwMode="auto">
          <a:xfrm>
            <a:off x="260350" y="3419475"/>
            <a:ext cx="4176713" cy="366713"/>
          </a:xfrm>
          <a:prstGeom prst="rect">
            <a:avLst/>
          </a:prstGeom>
          <a:noFill/>
          <a:ln w="9525">
            <a:noFill/>
            <a:miter lim="800000"/>
            <a:headEnd/>
            <a:tailEnd/>
          </a:ln>
        </p:spPr>
        <p:txBody>
          <a:bodyPr>
            <a:spAutoFit/>
          </a:bodyPr>
          <a:lstStyle/>
          <a:p>
            <a:pPr>
              <a:spcBef>
                <a:spcPct val="50000"/>
              </a:spcBef>
            </a:pPr>
            <a:r>
              <a:rPr lang="es-ES" b="1"/>
              <a:t>Solución: Prioridad a los lectores</a:t>
            </a:r>
          </a:p>
        </p:txBody>
      </p:sp>
      <p:sp>
        <p:nvSpPr>
          <p:cNvPr id="16391" name="Text Box 7"/>
          <p:cNvSpPr txBox="1">
            <a:spLocks noChangeArrowheads="1"/>
          </p:cNvSpPr>
          <p:nvPr/>
        </p:nvSpPr>
        <p:spPr bwMode="auto">
          <a:xfrm>
            <a:off x="298450" y="3708400"/>
            <a:ext cx="3382963" cy="641350"/>
          </a:xfrm>
          <a:prstGeom prst="rect">
            <a:avLst/>
          </a:prstGeom>
          <a:noFill/>
          <a:ln w="9525">
            <a:noFill/>
            <a:miter lim="800000"/>
            <a:headEnd/>
            <a:tailEnd/>
          </a:ln>
        </p:spPr>
        <p:txBody>
          <a:bodyPr>
            <a:spAutoFit/>
          </a:bodyPr>
          <a:lstStyle/>
          <a:p>
            <a:r>
              <a:rPr lang="en-US"/>
              <a:t>TSemáforo mutex, w;</a:t>
            </a:r>
          </a:p>
          <a:p>
            <a:r>
              <a:rPr lang="en-US"/>
              <a:t>int lectores;</a:t>
            </a:r>
            <a:endParaRPr lang="es-ES"/>
          </a:p>
        </p:txBody>
      </p:sp>
      <p:sp>
        <p:nvSpPr>
          <p:cNvPr id="16392" name="Text Box 8"/>
          <p:cNvSpPr txBox="1">
            <a:spLocks noChangeArrowheads="1"/>
          </p:cNvSpPr>
          <p:nvPr/>
        </p:nvSpPr>
        <p:spPr bwMode="auto">
          <a:xfrm>
            <a:off x="298450" y="6562725"/>
            <a:ext cx="6119813" cy="2563813"/>
          </a:xfrm>
          <a:prstGeom prst="rect">
            <a:avLst/>
          </a:prstGeom>
          <a:noFill/>
          <a:ln w="9525">
            <a:noFill/>
            <a:miter lim="800000"/>
            <a:headEnd/>
            <a:tailEnd/>
          </a:ln>
        </p:spPr>
        <p:txBody>
          <a:bodyPr>
            <a:spAutoFit/>
          </a:bodyPr>
          <a:lstStyle/>
          <a:p>
            <a:r>
              <a:rPr lang="en-US"/>
              <a:t>void main()</a:t>
            </a:r>
          </a:p>
          <a:p>
            <a:r>
              <a:rPr lang="en-US"/>
              <a:t>{</a:t>
            </a:r>
            <a:r>
              <a:rPr lang="es-ES"/>
              <a:t>  </a:t>
            </a:r>
          </a:p>
          <a:p>
            <a:r>
              <a:rPr lang="es-ES"/>
              <a:t>   inicializar(mutex, 1); </a:t>
            </a:r>
          </a:p>
          <a:p>
            <a:r>
              <a:rPr lang="es-ES"/>
              <a:t>   inicializar(w, 1);</a:t>
            </a:r>
          </a:p>
          <a:p>
            <a:r>
              <a:rPr lang="es-ES"/>
              <a:t>   lectores=0;</a:t>
            </a:r>
          </a:p>
          <a:p>
            <a:r>
              <a:rPr lang="es-ES"/>
              <a:t>   cobegin</a:t>
            </a:r>
          </a:p>
          <a:p>
            <a:r>
              <a:rPr lang="es-ES"/>
              <a:t>      escritor</a:t>
            </a:r>
            <a:r>
              <a:rPr lang="es-ES" baseline="-25000"/>
              <a:t>1</a:t>
            </a:r>
            <a:r>
              <a:rPr lang="es-ES"/>
              <a:t>();…; escritor</a:t>
            </a:r>
            <a:r>
              <a:rPr lang="es-ES" baseline="-25000"/>
              <a:t>n</a:t>
            </a:r>
            <a:r>
              <a:rPr lang="es-ES"/>
              <a:t>(); lector</a:t>
            </a:r>
            <a:r>
              <a:rPr lang="es-ES" baseline="-25000"/>
              <a:t>1</a:t>
            </a:r>
            <a:r>
              <a:rPr lang="es-ES"/>
              <a:t>(); … ; lector</a:t>
            </a:r>
            <a:r>
              <a:rPr lang="es-ES" baseline="-25000"/>
              <a:t>m</a:t>
            </a:r>
            <a:r>
              <a:rPr lang="es-ES"/>
              <a:t>();</a:t>
            </a:r>
          </a:p>
          <a:p>
            <a:r>
              <a:rPr lang="es-ES"/>
              <a:t>   coend;</a:t>
            </a:r>
          </a:p>
          <a:p>
            <a:r>
              <a:rPr lang="es-ES"/>
              <a:t>}</a:t>
            </a:r>
          </a:p>
        </p:txBody>
      </p:sp>
      <p:sp>
        <p:nvSpPr>
          <p:cNvPr id="16393" name="Text Box 9"/>
          <p:cNvSpPr txBox="1">
            <a:spLocks noChangeArrowheads="1"/>
          </p:cNvSpPr>
          <p:nvPr/>
        </p:nvSpPr>
        <p:spPr bwMode="auto">
          <a:xfrm>
            <a:off x="3643313" y="3708400"/>
            <a:ext cx="3214687" cy="3937000"/>
          </a:xfrm>
          <a:prstGeom prst="rect">
            <a:avLst/>
          </a:prstGeom>
          <a:noFill/>
          <a:ln w="9525">
            <a:noFill/>
            <a:miter lim="800000"/>
            <a:headEnd/>
            <a:tailEnd/>
          </a:ln>
        </p:spPr>
        <p:txBody>
          <a:bodyPr>
            <a:spAutoFit/>
          </a:bodyPr>
          <a:lstStyle/>
          <a:p>
            <a:r>
              <a:rPr lang="es-ES"/>
              <a:t>void </a:t>
            </a:r>
            <a:r>
              <a:rPr lang="es-ES" b="1"/>
              <a:t>lector</a:t>
            </a:r>
            <a:r>
              <a:rPr lang="es-ES" b="1" baseline="-25000"/>
              <a:t>j</a:t>
            </a:r>
            <a:r>
              <a:rPr lang="es-ES"/>
              <a:t>()</a:t>
            </a:r>
          </a:p>
          <a:p>
            <a:r>
              <a:rPr lang="es-ES"/>
              <a:t>{</a:t>
            </a:r>
          </a:p>
          <a:p>
            <a:r>
              <a:rPr lang="es-ES"/>
              <a:t>    . . . </a:t>
            </a:r>
          </a:p>
          <a:p>
            <a:r>
              <a:rPr lang="es-ES"/>
              <a:t>    P(mutex);</a:t>
            </a:r>
          </a:p>
          <a:p>
            <a:r>
              <a:rPr lang="es-ES"/>
              <a:t>    lectores++;</a:t>
            </a:r>
          </a:p>
          <a:p>
            <a:r>
              <a:rPr lang="es-ES"/>
              <a:t>    if (lectores==1) P(w);</a:t>
            </a:r>
          </a:p>
          <a:p>
            <a:r>
              <a:rPr lang="es-ES"/>
              <a:t>    V(mutex)</a:t>
            </a:r>
          </a:p>
          <a:p>
            <a:r>
              <a:rPr lang="es-ES"/>
              <a:t>    </a:t>
            </a:r>
            <a:r>
              <a:rPr lang="es-ES" b="1"/>
              <a:t>leer();</a:t>
            </a:r>
          </a:p>
          <a:p>
            <a:r>
              <a:rPr lang="es-ES"/>
              <a:t>    P(mutex);</a:t>
            </a:r>
          </a:p>
          <a:p>
            <a:r>
              <a:rPr lang="es-ES"/>
              <a:t>    lectores--;</a:t>
            </a:r>
          </a:p>
          <a:p>
            <a:r>
              <a:rPr lang="es-ES"/>
              <a:t>    if (lectores==0) V(w);</a:t>
            </a:r>
          </a:p>
          <a:p>
            <a:r>
              <a:rPr lang="es-ES"/>
              <a:t>    V(mutex)</a:t>
            </a:r>
          </a:p>
          <a:p>
            <a:r>
              <a:rPr lang="es-ES"/>
              <a:t>    . . .</a:t>
            </a:r>
          </a:p>
          <a:p>
            <a:r>
              <a:rPr lang="es-ES"/>
              <a:t>}</a:t>
            </a:r>
          </a:p>
        </p:txBody>
      </p:sp>
      <p:sp>
        <p:nvSpPr>
          <p:cNvPr id="16394" name="Text Box 10"/>
          <p:cNvSpPr txBox="1">
            <a:spLocks noChangeArrowheads="1"/>
          </p:cNvSpPr>
          <p:nvPr/>
        </p:nvSpPr>
        <p:spPr bwMode="auto">
          <a:xfrm>
            <a:off x="315913" y="4371975"/>
            <a:ext cx="1989137" cy="2289175"/>
          </a:xfrm>
          <a:prstGeom prst="rect">
            <a:avLst/>
          </a:prstGeom>
          <a:noFill/>
          <a:ln w="9525">
            <a:noFill/>
            <a:miter lim="800000"/>
            <a:headEnd/>
            <a:tailEnd/>
          </a:ln>
        </p:spPr>
        <p:txBody>
          <a:bodyPr>
            <a:spAutoFit/>
          </a:bodyPr>
          <a:lstStyle/>
          <a:p>
            <a:r>
              <a:rPr lang="es-ES"/>
              <a:t>void </a:t>
            </a:r>
            <a:r>
              <a:rPr lang="es-ES" b="1"/>
              <a:t>escritor</a:t>
            </a:r>
            <a:r>
              <a:rPr lang="es-ES" b="1" baseline="-25000"/>
              <a:t>i</a:t>
            </a:r>
            <a:r>
              <a:rPr lang="es-ES"/>
              <a:t>()</a:t>
            </a:r>
          </a:p>
          <a:p>
            <a:r>
              <a:rPr lang="es-ES"/>
              <a:t>{  </a:t>
            </a:r>
          </a:p>
          <a:p>
            <a:r>
              <a:rPr lang="es-ES"/>
              <a:t>    . . .     </a:t>
            </a:r>
          </a:p>
          <a:p>
            <a:r>
              <a:rPr lang="es-ES"/>
              <a:t>    P(w);</a:t>
            </a:r>
          </a:p>
          <a:p>
            <a:r>
              <a:rPr lang="es-ES"/>
              <a:t>    </a:t>
            </a:r>
            <a:r>
              <a:rPr lang="es-ES" b="1"/>
              <a:t>escribir();</a:t>
            </a:r>
          </a:p>
          <a:p>
            <a:r>
              <a:rPr lang="es-ES"/>
              <a:t>    V(w);</a:t>
            </a:r>
          </a:p>
          <a:p>
            <a:r>
              <a:rPr lang="es-ES"/>
              <a:t>    . . .</a:t>
            </a:r>
          </a:p>
          <a:p>
            <a:r>
              <a:rPr lang="es-ES"/>
              <a:t>}</a:t>
            </a:r>
          </a:p>
        </p:txBody>
      </p:sp>
      <p:sp>
        <p:nvSpPr>
          <p:cNvPr id="61451" name="AutoShape 11"/>
          <p:cNvSpPr>
            <a:spLocks noChangeArrowheads="1"/>
          </p:cNvSpPr>
          <p:nvPr/>
        </p:nvSpPr>
        <p:spPr bwMode="ltGray">
          <a:xfrm>
            <a:off x="1268413" y="3059113"/>
            <a:ext cx="4752975" cy="936625"/>
          </a:xfrm>
          <a:prstGeom prst="wedgeRoundRectCallout">
            <a:avLst>
              <a:gd name="adj1" fmla="val 9857"/>
              <a:gd name="adj2" fmla="val -5043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Supongamos que llegan por éste orden:</a:t>
            </a:r>
          </a:p>
          <a:p>
            <a:pPr defTabSz="288925">
              <a:lnSpc>
                <a:spcPct val="160000"/>
              </a:lnSpc>
              <a:spcBef>
                <a:spcPct val="20000"/>
              </a:spcBef>
              <a:defRPr/>
            </a:pPr>
            <a:r>
              <a:rPr lang="es-ES" b="1" dirty="0"/>
              <a:t>un lector, un escritor y un nuevo lector</a:t>
            </a:r>
            <a:endParaRPr lang="es-ES_tradnl" b="1" dirty="0"/>
          </a:p>
        </p:txBody>
      </p:sp>
      <p:sp>
        <p:nvSpPr>
          <p:cNvPr id="61452" name="Oval 12"/>
          <p:cNvSpPr>
            <a:spLocks noChangeArrowheads="1"/>
          </p:cNvSpPr>
          <p:nvPr/>
        </p:nvSpPr>
        <p:spPr bwMode="ltGray">
          <a:xfrm>
            <a:off x="5516563" y="5003800"/>
            <a:ext cx="649287" cy="576263"/>
          </a:xfrm>
          <a:prstGeom prst="ellipse">
            <a:avLst/>
          </a:prstGeom>
          <a:noFill/>
          <a:ln w="38100">
            <a:solidFill>
              <a:srgbClr val="CC3300"/>
            </a:solidFill>
            <a:round/>
            <a:headEnd/>
            <a:tailEnd/>
          </a:ln>
        </p:spPr>
        <p:txBody>
          <a:bodyPr wrap="none" anchor="ctr"/>
          <a:lstStyle/>
          <a:p>
            <a:endParaRPr lang="en-US"/>
          </a:p>
        </p:txBody>
      </p:sp>
      <p:sp>
        <p:nvSpPr>
          <p:cNvPr id="61454" name="AutoShape 14"/>
          <p:cNvSpPr>
            <a:spLocks noChangeArrowheads="1"/>
          </p:cNvSpPr>
          <p:nvPr/>
        </p:nvSpPr>
        <p:spPr bwMode="ltGray">
          <a:xfrm>
            <a:off x="908050" y="1619250"/>
            <a:ext cx="5616575" cy="865188"/>
          </a:xfrm>
          <a:prstGeom prst="wedgeRoundRectCallout">
            <a:avLst>
              <a:gd name="adj1" fmla="val -30722"/>
              <a:gd name="adj2" fmla="val 55505"/>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Y la prioridad??</a:t>
            </a:r>
            <a:endParaRPr lang="es-ES_tradnl" sz="1600" b="1">
              <a:latin typeface="Verdana" pitchFamily="34" charset="0"/>
              <a:cs typeface="Arial" charset="0"/>
            </a:endParaRPr>
          </a:p>
        </p:txBody>
      </p:sp>
      <p:sp>
        <p:nvSpPr>
          <p:cNvPr id="61455" name="Oval 15"/>
          <p:cNvSpPr>
            <a:spLocks noChangeArrowheads="1"/>
          </p:cNvSpPr>
          <p:nvPr/>
        </p:nvSpPr>
        <p:spPr bwMode="ltGray">
          <a:xfrm>
            <a:off x="549275" y="5148263"/>
            <a:ext cx="649288" cy="576262"/>
          </a:xfrm>
          <a:prstGeom prst="ellipse">
            <a:avLst/>
          </a:prstGeom>
          <a:noFill/>
          <a:ln w="38100">
            <a:solidFill>
              <a:srgbClr val="CC3300"/>
            </a:solidFill>
            <a:round/>
            <a:headEnd/>
            <a:tailEnd/>
          </a:ln>
        </p:spPr>
        <p:txBody>
          <a:bodyPr wrap="none" anchor="ctr"/>
          <a:lstStyle/>
          <a:p>
            <a:endParaRPr lang="en-US"/>
          </a:p>
        </p:txBody>
      </p:sp>
      <p:sp>
        <p:nvSpPr>
          <p:cNvPr id="61458" name="Rectangle 18"/>
          <p:cNvSpPr>
            <a:spLocks noChangeArrowheads="1"/>
          </p:cNvSpPr>
          <p:nvPr/>
        </p:nvSpPr>
        <p:spPr bwMode="auto">
          <a:xfrm>
            <a:off x="3932238" y="5630863"/>
            <a:ext cx="1296987" cy="360362"/>
          </a:xfrm>
          <a:prstGeom prst="rect">
            <a:avLst/>
          </a:prstGeom>
          <a:noFill/>
          <a:ln w="19050" algn="ctr">
            <a:solidFill>
              <a:srgbClr val="FF0000"/>
            </a:solidFill>
            <a:miter lim="800000"/>
            <a:headEnd/>
            <a:tailEnd/>
          </a:ln>
        </p:spPr>
        <p:txBody>
          <a:bodyPr wrap="none" anchor="ctr"/>
          <a:lstStyle/>
          <a:p>
            <a:endParaRPr lang="en-US"/>
          </a:p>
        </p:txBody>
      </p:sp>
      <p:sp>
        <p:nvSpPr>
          <p:cNvPr id="61463" name="Rectangle 23"/>
          <p:cNvSpPr>
            <a:spLocks noChangeArrowheads="1"/>
          </p:cNvSpPr>
          <p:nvPr/>
        </p:nvSpPr>
        <p:spPr bwMode="auto">
          <a:xfrm>
            <a:off x="3995738" y="5651500"/>
            <a:ext cx="1296987" cy="360363"/>
          </a:xfrm>
          <a:prstGeom prst="rect">
            <a:avLst/>
          </a:prstGeom>
          <a:noFill/>
          <a:ln w="19050" algn="ctr">
            <a:solidFill>
              <a:srgbClr val="FF0000"/>
            </a:solidFill>
            <a:miter lim="800000"/>
            <a:headEnd/>
            <a:tailEnd/>
          </a:ln>
        </p:spPr>
        <p:txBody>
          <a:bodyPr wrap="none" anchor="ctr"/>
          <a:lstStyle/>
          <a:p>
            <a:endParaRPr lang="en-US"/>
          </a:p>
        </p:txBody>
      </p:sp>
      <p:sp>
        <p:nvSpPr>
          <p:cNvPr id="17" name="AutoShape 11"/>
          <p:cNvSpPr>
            <a:spLocks noChangeArrowheads="1"/>
          </p:cNvSpPr>
          <p:nvPr/>
        </p:nvSpPr>
        <p:spPr bwMode="ltGray">
          <a:xfrm>
            <a:off x="-38099" y="7631810"/>
            <a:ext cx="6896099" cy="877416"/>
          </a:xfrm>
          <a:prstGeom prst="wedgeRoundRectCallout">
            <a:avLst>
              <a:gd name="adj1" fmla="val 9857"/>
              <a:gd name="adj2" fmla="val -5043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400" b="1" dirty="0" smtClean="0"/>
              <a:t>Segundo </a:t>
            </a:r>
            <a:r>
              <a:rPr lang="es-ES" sz="1400" b="1" dirty="0"/>
              <a:t>lector entra en la sección crítica antes que el </a:t>
            </a:r>
            <a:r>
              <a:rPr lang="es-ES" sz="1400" b="1" dirty="0" smtClean="0"/>
              <a:t>escritor, L-E-L </a:t>
            </a:r>
            <a:r>
              <a:rPr lang="es-ES" sz="1400" b="1" dirty="0" smtClean="0">
                <a:sym typeface="Wingdings" panose="05000000000000000000" pitchFamily="2" charset="2"/>
              </a:rPr>
              <a:t> L-L-E</a:t>
            </a:r>
            <a:endParaRPr lang="es-ES" sz="1400" b="1" dirty="0" smtClean="0"/>
          </a:p>
          <a:p>
            <a:pPr defTabSz="288925">
              <a:lnSpc>
                <a:spcPct val="160000"/>
              </a:lnSpc>
              <a:spcBef>
                <a:spcPct val="20000"/>
              </a:spcBef>
              <a:defRPr/>
            </a:pPr>
            <a:r>
              <a:rPr lang="es-ES" sz="1400" b="1" dirty="0" smtClean="0"/>
              <a:t>aunque llega después</a:t>
            </a:r>
            <a:r>
              <a:rPr lang="es-ES" sz="1400" b="1" dirty="0"/>
              <a:t>, </a:t>
            </a:r>
            <a:r>
              <a:rPr lang="es-ES" sz="1400" b="1" dirty="0" smtClean="0"/>
              <a:t>por </a:t>
            </a:r>
            <a:r>
              <a:rPr lang="es-ES" sz="1400" b="1" dirty="0"/>
              <a:t>ello, consideramos que los lectores tienen </a:t>
            </a:r>
            <a:r>
              <a:rPr lang="es-ES" sz="1400" b="1" dirty="0" smtClean="0"/>
              <a:t>prioridad</a:t>
            </a:r>
            <a:endParaRPr lang="es-E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454"/>
                                        </p:tgtEl>
                                        <p:attrNameLst>
                                          <p:attrName>style.visibility</p:attrName>
                                        </p:attrNameLst>
                                      </p:cBhvr>
                                      <p:to>
                                        <p:strVal val="visible"/>
                                      </p:to>
                                    </p:set>
                                    <p:animEffect transition="in" filter="wipe(up)">
                                      <p:cBhvr>
                                        <p:cTn id="7" dur="500"/>
                                        <p:tgtEl>
                                          <p:spTgt spid="614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61454"/>
                                        </p:tgtEl>
                                      </p:cBhvr>
                                    </p:animEffect>
                                    <p:set>
                                      <p:cBhvr>
                                        <p:cTn id="12" dur="1" fill="hold">
                                          <p:stCondLst>
                                            <p:cond delay="1999"/>
                                          </p:stCondLst>
                                        </p:cTn>
                                        <p:tgtEl>
                                          <p:spTgt spid="61454"/>
                                        </p:tgtEl>
                                        <p:attrNameLst>
                                          <p:attrName>style.visibility</p:attrName>
                                        </p:attrNameLst>
                                      </p:cBhvr>
                                      <p:to>
                                        <p:strVal val="hidden"/>
                                      </p:to>
                                    </p:se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61451"/>
                                        </p:tgtEl>
                                        <p:attrNameLst>
                                          <p:attrName>style.visibility</p:attrName>
                                        </p:attrNameLst>
                                      </p:cBhvr>
                                      <p:to>
                                        <p:strVal val="visible"/>
                                      </p:to>
                                    </p:set>
                                    <p:animEffect transition="in" filter="wipe(up)">
                                      <p:cBhvr>
                                        <p:cTn id="16" dur="500"/>
                                        <p:tgtEl>
                                          <p:spTgt spid="61451"/>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288" fill="hold" grpId="0" nodeType="clickEffect">
                                  <p:stCondLst>
                                    <p:cond delay="0"/>
                                  </p:stCondLst>
                                  <p:childTnLst>
                                    <p:set>
                                      <p:cBhvr>
                                        <p:cTn id="20" dur="1" fill="hold">
                                          <p:stCondLst>
                                            <p:cond delay="0"/>
                                          </p:stCondLst>
                                        </p:cTn>
                                        <p:tgtEl>
                                          <p:spTgt spid="61452"/>
                                        </p:tgtEl>
                                        <p:attrNameLst>
                                          <p:attrName>style.visibility</p:attrName>
                                        </p:attrNameLst>
                                      </p:cBhvr>
                                      <p:to>
                                        <p:strVal val="visible"/>
                                      </p:to>
                                    </p:set>
                                    <p:anim calcmode="lin" valueType="num">
                                      <p:cBhvr>
                                        <p:cTn id="21" dur="1000" fill="hold"/>
                                        <p:tgtEl>
                                          <p:spTgt spid="61452"/>
                                        </p:tgtEl>
                                        <p:attrNameLst>
                                          <p:attrName>ppt_w</p:attrName>
                                        </p:attrNameLst>
                                      </p:cBhvr>
                                      <p:tavLst>
                                        <p:tav tm="0">
                                          <p:val>
                                            <p:strVal val="4/3*#ppt_w"/>
                                          </p:val>
                                        </p:tav>
                                        <p:tav tm="100000">
                                          <p:val>
                                            <p:strVal val="#ppt_w"/>
                                          </p:val>
                                        </p:tav>
                                      </p:tavLst>
                                    </p:anim>
                                    <p:anim calcmode="lin" valueType="num">
                                      <p:cBhvr>
                                        <p:cTn id="22" dur="1000" fill="hold"/>
                                        <p:tgtEl>
                                          <p:spTgt spid="61452"/>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61452"/>
                                        </p:tgtEl>
                                        <p:attrNameLst>
                                          <p:attrName>ppt_c</p:attrName>
                                        </p:attrNameLst>
                                      </p:cBhvr>
                                      <p:to>
                                        <a:srgbClr val="FF9393"/>
                                      </p:to>
                                    </p:animClr>
                                  </p:subTnLst>
                                </p:cTn>
                              </p:par>
                            </p:childTnLst>
                          </p:cTn>
                        </p:par>
                        <p:par>
                          <p:cTn id="23" fill="hold">
                            <p:stCondLst>
                              <p:cond delay="1000"/>
                            </p:stCondLst>
                            <p:childTnLst>
                              <p:par>
                                <p:cTn id="24" presetID="17" presetClass="entr" presetSubtype="8" fill="hold" grpId="0" nodeType="afterEffect">
                                  <p:stCondLst>
                                    <p:cond delay="0"/>
                                  </p:stCondLst>
                                  <p:childTnLst>
                                    <p:set>
                                      <p:cBhvr>
                                        <p:cTn id="25" dur="1" fill="hold">
                                          <p:stCondLst>
                                            <p:cond delay="0"/>
                                          </p:stCondLst>
                                        </p:cTn>
                                        <p:tgtEl>
                                          <p:spTgt spid="61458"/>
                                        </p:tgtEl>
                                        <p:attrNameLst>
                                          <p:attrName>style.visibility</p:attrName>
                                        </p:attrNameLst>
                                      </p:cBhvr>
                                      <p:to>
                                        <p:strVal val="visible"/>
                                      </p:to>
                                    </p:set>
                                    <p:anim calcmode="lin" valueType="num">
                                      <p:cBhvr>
                                        <p:cTn id="26" dur="1000" fill="hold"/>
                                        <p:tgtEl>
                                          <p:spTgt spid="61458"/>
                                        </p:tgtEl>
                                        <p:attrNameLst>
                                          <p:attrName>ppt_x</p:attrName>
                                        </p:attrNameLst>
                                      </p:cBhvr>
                                      <p:tavLst>
                                        <p:tav tm="0">
                                          <p:val>
                                            <p:strVal val="#ppt_x-#ppt_w/2"/>
                                          </p:val>
                                        </p:tav>
                                        <p:tav tm="100000">
                                          <p:val>
                                            <p:strVal val="#ppt_x"/>
                                          </p:val>
                                        </p:tav>
                                      </p:tavLst>
                                    </p:anim>
                                    <p:anim calcmode="lin" valueType="num">
                                      <p:cBhvr>
                                        <p:cTn id="27" dur="1000" fill="hold"/>
                                        <p:tgtEl>
                                          <p:spTgt spid="61458"/>
                                        </p:tgtEl>
                                        <p:attrNameLst>
                                          <p:attrName>ppt_y</p:attrName>
                                        </p:attrNameLst>
                                      </p:cBhvr>
                                      <p:tavLst>
                                        <p:tav tm="0">
                                          <p:val>
                                            <p:strVal val="#ppt_y"/>
                                          </p:val>
                                        </p:tav>
                                        <p:tav tm="100000">
                                          <p:val>
                                            <p:strVal val="#ppt_y"/>
                                          </p:val>
                                        </p:tav>
                                      </p:tavLst>
                                    </p:anim>
                                    <p:anim calcmode="lin" valueType="num">
                                      <p:cBhvr>
                                        <p:cTn id="28" dur="1000" fill="hold"/>
                                        <p:tgtEl>
                                          <p:spTgt spid="61458"/>
                                        </p:tgtEl>
                                        <p:attrNameLst>
                                          <p:attrName>ppt_w</p:attrName>
                                        </p:attrNameLst>
                                      </p:cBhvr>
                                      <p:tavLst>
                                        <p:tav tm="0">
                                          <p:val>
                                            <p:fltVal val="0"/>
                                          </p:val>
                                        </p:tav>
                                        <p:tav tm="100000">
                                          <p:val>
                                            <p:strVal val="#ppt_w"/>
                                          </p:val>
                                        </p:tav>
                                      </p:tavLst>
                                    </p:anim>
                                    <p:anim calcmode="lin" valueType="num">
                                      <p:cBhvr>
                                        <p:cTn id="29" dur="1000" fill="hold"/>
                                        <p:tgtEl>
                                          <p:spTgt spid="61458"/>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1458"/>
                                        </p:tgtEl>
                                        <p:attrNameLst>
                                          <p:attrName>ppt_c</p:attrName>
                                        </p:attrNameLst>
                                      </p:cBhvr>
                                      <p:to>
                                        <a:srgbClr val="FF9393"/>
                                      </p:to>
                                    </p:animClr>
                                  </p:subTnLst>
                                </p:cTn>
                              </p:par>
                            </p:childTnLst>
                          </p:cTn>
                        </p:par>
                      </p:childTnLst>
                    </p:cTn>
                  </p:par>
                  <p:par>
                    <p:cTn id="30" fill="hold">
                      <p:stCondLst>
                        <p:cond delay="indefinite"/>
                      </p:stCondLst>
                      <p:childTnLst>
                        <p:par>
                          <p:cTn id="31" fill="hold">
                            <p:stCondLst>
                              <p:cond delay="0"/>
                            </p:stCondLst>
                            <p:childTnLst>
                              <p:par>
                                <p:cTn id="32" presetID="23" presetClass="entr" presetSubtype="288" fill="hold" grpId="0" nodeType="clickEffect">
                                  <p:stCondLst>
                                    <p:cond delay="0"/>
                                  </p:stCondLst>
                                  <p:childTnLst>
                                    <p:set>
                                      <p:cBhvr>
                                        <p:cTn id="33" dur="1" fill="hold">
                                          <p:stCondLst>
                                            <p:cond delay="0"/>
                                          </p:stCondLst>
                                        </p:cTn>
                                        <p:tgtEl>
                                          <p:spTgt spid="61455"/>
                                        </p:tgtEl>
                                        <p:attrNameLst>
                                          <p:attrName>style.visibility</p:attrName>
                                        </p:attrNameLst>
                                      </p:cBhvr>
                                      <p:to>
                                        <p:strVal val="visible"/>
                                      </p:to>
                                    </p:set>
                                    <p:anim calcmode="lin" valueType="num">
                                      <p:cBhvr>
                                        <p:cTn id="34" dur="1000" fill="hold"/>
                                        <p:tgtEl>
                                          <p:spTgt spid="61455"/>
                                        </p:tgtEl>
                                        <p:attrNameLst>
                                          <p:attrName>ppt_w</p:attrName>
                                        </p:attrNameLst>
                                      </p:cBhvr>
                                      <p:tavLst>
                                        <p:tav tm="0">
                                          <p:val>
                                            <p:strVal val="4/3*#ppt_w"/>
                                          </p:val>
                                        </p:tav>
                                        <p:tav tm="100000">
                                          <p:val>
                                            <p:strVal val="#ppt_w"/>
                                          </p:val>
                                        </p:tav>
                                      </p:tavLst>
                                    </p:anim>
                                    <p:anim calcmode="lin" valueType="num">
                                      <p:cBhvr>
                                        <p:cTn id="35" dur="1000" fill="hold"/>
                                        <p:tgtEl>
                                          <p:spTgt spid="61455"/>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61455"/>
                                        </p:tgtEl>
                                        <p:attrNameLst>
                                          <p:attrName>ppt_c</p:attrName>
                                        </p:attrNameLst>
                                      </p:cBhvr>
                                      <p:to>
                                        <a:srgbClr val="FF9393"/>
                                      </p:to>
                                    </p:animClr>
                                  </p:subTnLst>
                                </p:cTn>
                              </p:par>
                            </p:childTnLst>
                          </p:cTn>
                        </p:par>
                      </p:childTnLst>
                    </p:cTn>
                  </p:par>
                  <p:par>
                    <p:cTn id="36" fill="hold">
                      <p:stCondLst>
                        <p:cond delay="indefinite"/>
                      </p:stCondLst>
                      <p:childTnLst>
                        <p:par>
                          <p:cTn id="37" fill="hold">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61463"/>
                                        </p:tgtEl>
                                        <p:attrNameLst>
                                          <p:attrName>style.visibility</p:attrName>
                                        </p:attrNameLst>
                                      </p:cBhvr>
                                      <p:to>
                                        <p:strVal val="visible"/>
                                      </p:to>
                                    </p:set>
                                    <p:anim calcmode="lin" valueType="num">
                                      <p:cBhvr>
                                        <p:cTn id="40" dur="1000" fill="hold"/>
                                        <p:tgtEl>
                                          <p:spTgt spid="61463"/>
                                        </p:tgtEl>
                                        <p:attrNameLst>
                                          <p:attrName>ppt_x</p:attrName>
                                        </p:attrNameLst>
                                      </p:cBhvr>
                                      <p:tavLst>
                                        <p:tav tm="0">
                                          <p:val>
                                            <p:strVal val="#ppt_x-#ppt_w/2"/>
                                          </p:val>
                                        </p:tav>
                                        <p:tav tm="100000">
                                          <p:val>
                                            <p:strVal val="#ppt_x"/>
                                          </p:val>
                                        </p:tav>
                                      </p:tavLst>
                                    </p:anim>
                                    <p:anim calcmode="lin" valueType="num">
                                      <p:cBhvr>
                                        <p:cTn id="41" dur="1000" fill="hold"/>
                                        <p:tgtEl>
                                          <p:spTgt spid="61463"/>
                                        </p:tgtEl>
                                        <p:attrNameLst>
                                          <p:attrName>ppt_y</p:attrName>
                                        </p:attrNameLst>
                                      </p:cBhvr>
                                      <p:tavLst>
                                        <p:tav tm="0">
                                          <p:val>
                                            <p:strVal val="#ppt_y"/>
                                          </p:val>
                                        </p:tav>
                                        <p:tav tm="100000">
                                          <p:val>
                                            <p:strVal val="#ppt_y"/>
                                          </p:val>
                                        </p:tav>
                                      </p:tavLst>
                                    </p:anim>
                                    <p:anim calcmode="lin" valueType="num">
                                      <p:cBhvr>
                                        <p:cTn id="42" dur="1000" fill="hold"/>
                                        <p:tgtEl>
                                          <p:spTgt spid="61463"/>
                                        </p:tgtEl>
                                        <p:attrNameLst>
                                          <p:attrName>ppt_w</p:attrName>
                                        </p:attrNameLst>
                                      </p:cBhvr>
                                      <p:tavLst>
                                        <p:tav tm="0">
                                          <p:val>
                                            <p:fltVal val="0"/>
                                          </p:val>
                                        </p:tav>
                                        <p:tav tm="100000">
                                          <p:val>
                                            <p:strVal val="#ppt_w"/>
                                          </p:val>
                                        </p:tav>
                                      </p:tavLst>
                                    </p:anim>
                                    <p:anim calcmode="lin" valueType="num">
                                      <p:cBhvr>
                                        <p:cTn id="43" dur="1000" fill="hold"/>
                                        <p:tgtEl>
                                          <p:spTgt spid="61463"/>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1463"/>
                                        </p:tgtEl>
                                        <p:attrNameLst>
                                          <p:attrName>ppt_c</p:attrName>
                                        </p:attrNameLst>
                                      </p:cBhvr>
                                      <p:to>
                                        <a:srgbClr val="FF9393"/>
                                      </p:to>
                                    </p:animClr>
                                  </p:sub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1" grpId="0" animBg="1"/>
      <p:bldP spid="61452" grpId="0" animBg="1"/>
      <p:bldP spid="61454" grpId="0" animBg="1"/>
      <p:bldP spid="61454" grpId="1" animBg="1"/>
      <p:bldP spid="61455" grpId="0" animBg="1"/>
      <p:bldP spid="61458" grpId="0" animBg="1"/>
      <p:bldP spid="6146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0" y="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17411" name="Line 5"/>
          <p:cNvSpPr>
            <a:spLocks noChangeShapeType="1"/>
          </p:cNvSpPr>
          <p:nvPr/>
        </p:nvSpPr>
        <p:spPr bwMode="auto">
          <a:xfrm>
            <a:off x="111125" y="485775"/>
            <a:ext cx="6665913" cy="0"/>
          </a:xfrm>
          <a:prstGeom prst="line">
            <a:avLst/>
          </a:prstGeom>
          <a:noFill/>
          <a:ln w="9525">
            <a:solidFill>
              <a:schemeClr val="tx1"/>
            </a:solidFill>
            <a:round/>
            <a:headEnd/>
            <a:tailEnd/>
          </a:ln>
        </p:spPr>
        <p:txBody>
          <a:bodyPr/>
          <a:lstStyle/>
          <a:p>
            <a:endParaRPr lang="en-GB"/>
          </a:p>
        </p:txBody>
      </p:sp>
      <p:sp>
        <p:nvSpPr>
          <p:cNvPr id="17412" name="Text Box 6"/>
          <p:cNvSpPr txBox="1">
            <a:spLocks noChangeArrowheads="1"/>
          </p:cNvSpPr>
          <p:nvPr/>
        </p:nvSpPr>
        <p:spPr bwMode="auto">
          <a:xfrm>
            <a:off x="120650" y="492125"/>
            <a:ext cx="4176713" cy="366713"/>
          </a:xfrm>
          <a:prstGeom prst="rect">
            <a:avLst/>
          </a:prstGeom>
          <a:noFill/>
          <a:ln w="9525">
            <a:noFill/>
            <a:miter lim="800000"/>
            <a:headEnd/>
            <a:tailEnd/>
          </a:ln>
        </p:spPr>
        <p:txBody>
          <a:bodyPr>
            <a:spAutoFit/>
          </a:bodyPr>
          <a:lstStyle/>
          <a:p>
            <a:pPr>
              <a:spcBef>
                <a:spcPct val="50000"/>
              </a:spcBef>
            </a:pPr>
            <a:r>
              <a:rPr lang="es-ES" b="1"/>
              <a:t>Solución: Prioridad a los escritores</a:t>
            </a:r>
          </a:p>
        </p:txBody>
      </p:sp>
      <p:sp>
        <p:nvSpPr>
          <p:cNvPr id="17413" name="Text Box 7"/>
          <p:cNvSpPr txBox="1">
            <a:spLocks noChangeArrowheads="1"/>
          </p:cNvSpPr>
          <p:nvPr/>
        </p:nvSpPr>
        <p:spPr bwMode="auto">
          <a:xfrm>
            <a:off x="152400" y="858838"/>
            <a:ext cx="6477000" cy="641350"/>
          </a:xfrm>
          <a:prstGeom prst="rect">
            <a:avLst/>
          </a:prstGeom>
          <a:noFill/>
          <a:ln w="9525">
            <a:noFill/>
            <a:miter lim="800000"/>
            <a:headEnd/>
            <a:tailEnd/>
          </a:ln>
        </p:spPr>
        <p:txBody>
          <a:bodyPr>
            <a:spAutoFit/>
          </a:bodyPr>
          <a:lstStyle/>
          <a:p>
            <a:r>
              <a:rPr lang="en-US"/>
              <a:t>TSemáforo mutex1, mutex2, w, r;</a:t>
            </a:r>
          </a:p>
          <a:p>
            <a:r>
              <a:rPr lang="en-US"/>
              <a:t>int lectores, escritores;</a:t>
            </a:r>
            <a:endParaRPr lang="es-ES"/>
          </a:p>
        </p:txBody>
      </p:sp>
      <p:sp>
        <p:nvSpPr>
          <p:cNvPr id="17414" name="Text Box 8"/>
          <p:cNvSpPr txBox="1">
            <a:spLocks noChangeArrowheads="1"/>
          </p:cNvSpPr>
          <p:nvPr/>
        </p:nvSpPr>
        <p:spPr bwMode="auto">
          <a:xfrm>
            <a:off x="146050" y="6562725"/>
            <a:ext cx="6400800" cy="2563813"/>
          </a:xfrm>
          <a:prstGeom prst="rect">
            <a:avLst/>
          </a:prstGeom>
          <a:noFill/>
          <a:ln w="9525">
            <a:noFill/>
            <a:miter lim="800000"/>
            <a:headEnd/>
            <a:tailEnd/>
          </a:ln>
        </p:spPr>
        <p:txBody>
          <a:bodyPr>
            <a:spAutoFit/>
          </a:bodyPr>
          <a:lstStyle/>
          <a:p>
            <a:r>
              <a:rPr lang="en-US"/>
              <a:t>void main()</a:t>
            </a:r>
          </a:p>
          <a:p>
            <a:r>
              <a:rPr lang="en-US"/>
              <a:t>{</a:t>
            </a:r>
            <a:r>
              <a:rPr lang="es-ES"/>
              <a:t>  </a:t>
            </a:r>
          </a:p>
          <a:p>
            <a:r>
              <a:rPr lang="es-ES"/>
              <a:t>   inicializar(mutex1, 1); inicializar(mutex2, 1); </a:t>
            </a:r>
          </a:p>
          <a:p>
            <a:r>
              <a:rPr lang="es-ES"/>
              <a:t>   inicializar(w, 1); inicializar(r, 1);</a:t>
            </a:r>
          </a:p>
          <a:p>
            <a:r>
              <a:rPr lang="es-ES"/>
              <a:t>   lectores = 0; escritores = 0;</a:t>
            </a:r>
          </a:p>
          <a:p>
            <a:r>
              <a:rPr lang="es-ES"/>
              <a:t>   cobegin</a:t>
            </a:r>
          </a:p>
          <a:p>
            <a:r>
              <a:rPr lang="es-ES"/>
              <a:t>      escritor</a:t>
            </a:r>
            <a:r>
              <a:rPr lang="es-ES" baseline="-25000"/>
              <a:t>1</a:t>
            </a:r>
            <a:r>
              <a:rPr lang="es-ES"/>
              <a:t>();…; escritor</a:t>
            </a:r>
            <a:r>
              <a:rPr lang="es-ES" baseline="-25000"/>
              <a:t>n</a:t>
            </a:r>
            <a:r>
              <a:rPr lang="es-ES"/>
              <a:t>(); lector</a:t>
            </a:r>
            <a:r>
              <a:rPr lang="es-ES" baseline="-25000"/>
              <a:t>1</a:t>
            </a:r>
            <a:r>
              <a:rPr lang="es-ES"/>
              <a:t>(); … ; lector</a:t>
            </a:r>
            <a:r>
              <a:rPr lang="es-ES" baseline="-25000"/>
              <a:t>m</a:t>
            </a:r>
            <a:r>
              <a:rPr lang="es-ES"/>
              <a:t>();</a:t>
            </a:r>
          </a:p>
          <a:p>
            <a:r>
              <a:rPr lang="es-ES"/>
              <a:t>   coend;</a:t>
            </a:r>
          </a:p>
          <a:p>
            <a:r>
              <a:rPr lang="es-ES"/>
              <a:t>}</a:t>
            </a:r>
          </a:p>
        </p:txBody>
      </p:sp>
      <p:sp>
        <p:nvSpPr>
          <p:cNvPr id="17415" name="Text Box 9"/>
          <p:cNvSpPr txBox="1">
            <a:spLocks noChangeArrowheads="1"/>
          </p:cNvSpPr>
          <p:nvPr/>
        </p:nvSpPr>
        <p:spPr bwMode="auto">
          <a:xfrm>
            <a:off x="3719513" y="1473200"/>
            <a:ext cx="3214687" cy="4486275"/>
          </a:xfrm>
          <a:prstGeom prst="rect">
            <a:avLst/>
          </a:prstGeom>
          <a:noFill/>
          <a:ln w="9525">
            <a:noFill/>
            <a:miter lim="800000"/>
            <a:headEnd/>
            <a:tailEnd/>
          </a:ln>
        </p:spPr>
        <p:txBody>
          <a:bodyPr>
            <a:spAutoFit/>
          </a:bodyPr>
          <a:lstStyle/>
          <a:p>
            <a:r>
              <a:rPr lang="es-ES"/>
              <a:t>void </a:t>
            </a:r>
            <a:r>
              <a:rPr lang="es-ES" b="1"/>
              <a:t>escritor</a:t>
            </a:r>
            <a:r>
              <a:rPr lang="es-ES" b="1" baseline="-25000"/>
              <a:t>j</a:t>
            </a:r>
            <a:r>
              <a:rPr lang="es-ES"/>
              <a:t>()</a:t>
            </a:r>
          </a:p>
          <a:p>
            <a:r>
              <a:rPr lang="es-ES"/>
              <a:t>{</a:t>
            </a:r>
          </a:p>
          <a:p>
            <a:r>
              <a:rPr lang="es-ES"/>
              <a:t>    . . . </a:t>
            </a:r>
          </a:p>
          <a:p>
            <a:r>
              <a:rPr lang="es-ES"/>
              <a:t>    P(mutex2);</a:t>
            </a:r>
          </a:p>
          <a:p>
            <a:r>
              <a:rPr lang="es-ES"/>
              <a:t>    escritores++;</a:t>
            </a:r>
          </a:p>
          <a:p>
            <a:r>
              <a:rPr lang="es-ES"/>
              <a:t>    if (escritores==1) P(r);</a:t>
            </a:r>
          </a:p>
          <a:p>
            <a:r>
              <a:rPr lang="es-ES"/>
              <a:t>    V(mutex2);</a:t>
            </a:r>
          </a:p>
          <a:p>
            <a:r>
              <a:rPr lang="es-ES"/>
              <a:t>    P(w);</a:t>
            </a:r>
          </a:p>
          <a:p>
            <a:r>
              <a:rPr lang="es-ES" b="1"/>
              <a:t>    escribir();</a:t>
            </a:r>
          </a:p>
          <a:p>
            <a:r>
              <a:rPr lang="es-ES"/>
              <a:t>    V(w);</a:t>
            </a:r>
          </a:p>
          <a:p>
            <a:r>
              <a:rPr lang="es-ES"/>
              <a:t>    P(mutex2);</a:t>
            </a:r>
          </a:p>
          <a:p>
            <a:r>
              <a:rPr lang="es-ES"/>
              <a:t>    escritores--;</a:t>
            </a:r>
          </a:p>
          <a:p>
            <a:r>
              <a:rPr lang="es-ES"/>
              <a:t>    if (escritores==0) V(r);</a:t>
            </a:r>
          </a:p>
          <a:p>
            <a:r>
              <a:rPr lang="es-ES"/>
              <a:t>    V(mutex2)</a:t>
            </a:r>
          </a:p>
          <a:p>
            <a:r>
              <a:rPr lang="es-ES"/>
              <a:t>    . . .</a:t>
            </a:r>
          </a:p>
          <a:p>
            <a:r>
              <a:rPr lang="es-ES"/>
              <a:t>}</a:t>
            </a:r>
          </a:p>
        </p:txBody>
      </p:sp>
      <p:sp>
        <p:nvSpPr>
          <p:cNvPr id="17416" name="Text Box 10"/>
          <p:cNvSpPr txBox="1">
            <a:spLocks noChangeArrowheads="1"/>
          </p:cNvSpPr>
          <p:nvPr/>
        </p:nvSpPr>
        <p:spPr bwMode="auto">
          <a:xfrm>
            <a:off x="182563" y="1447800"/>
            <a:ext cx="3214687" cy="4486275"/>
          </a:xfrm>
          <a:prstGeom prst="rect">
            <a:avLst/>
          </a:prstGeom>
          <a:noFill/>
          <a:ln w="9525">
            <a:noFill/>
            <a:miter lim="800000"/>
            <a:headEnd/>
            <a:tailEnd/>
          </a:ln>
        </p:spPr>
        <p:txBody>
          <a:bodyPr>
            <a:spAutoFit/>
          </a:bodyPr>
          <a:lstStyle/>
          <a:p>
            <a:r>
              <a:rPr lang="es-ES"/>
              <a:t>void </a:t>
            </a:r>
            <a:r>
              <a:rPr lang="es-ES" b="1"/>
              <a:t>lector</a:t>
            </a:r>
            <a:r>
              <a:rPr lang="es-ES" b="1" baseline="-25000"/>
              <a:t>i</a:t>
            </a:r>
            <a:r>
              <a:rPr lang="es-ES"/>
              <a:t>()</a:t>
            </a:r>
          </a:p>
          <a:p>
            <a:r>
              <a:rPr lang="es-ES"/>
              <a:t>{</a:t>
            </a:r>
          </a:p>
          <a:p>
            <a:r>
              <a:rPr lang="es-ES"/>
              <a:t>    . . . </a:t>
            </a:r>
          </a:p>
          <a:p>
            <a:r>
              <a:rPr lang="es-ES"/>
              <a:t>    P(r);</a:t>
            </a:r>
          </a:p>
          <a:p>
            <a:r>
              <a:rPr lang="es-ES"/>
              <a:t>    P(mutex1);</a:t>
            </a:r>
          </a:p>
          <a:p>
            <a:r>
              <a:rPr lang="es-ES"/>
              <a:t>    lectores++;</a:t>
            </a:r>
          </a:p>
          <a:p>
            <a:r>
              <a:rPr lang="es-ES"/>
              <a:t>    if (lectores==1) P(w);    </a:t>
            </a:r>
          </a:p>
          <a:p>
            <a:r>
              <a:rPr lang="es-ES"/>
              <a:t>    V(mutex1);</a:t>
            </a:r>
          </a:p>
          <a:p>
            <a:r>
              <a:rPr lang="es-ES"/>
              <a:t>    V(r);</a:t>
            </a:r>
          </a:p>
          <a:p>
            <a:r>
              <a:rPr lang="es-ES" b="1"/>
              <a:t>    leer();</a:t>
            </a:r>
          </a:p>
          <a:p>
            <a:r>
              <a:rPr lang="es-ES"/>
              <a:t>    P(mutex1);</a:t>
            </a:r>
          </a:p>
          <a:p>
            <a:r>
              <a:rPr lang="es-ES"/>
              <a:t>    lectores--;</a:t>
            </a:r>
          </a:p>
          <a:p>
            <a:r>
              <a:rPr lang="es-ES"/>
              <a:t>    if (lectores==0) V(w);</a:t>
            </a:r>
          </a:p>
          <a:p>
            <a:r>
              <a:rPr lang="es-ES"/>
              <a:t>    V(mutex1);</a:t>
            </a:r>
          </a:p>
          <a:p>
            <a:r>
              <a:rPr lang="es-ES"/>
              <a:t>    . . .</a:t>
            </a:r>
          </a:p>
          <a:p>
            <a:r>
              <a:rPr lang="es-ES"/>
              <a:t>}</a:t>
            </a:r>
          </a:p>
        </p:txBody>
      </p:sp>
      <p:sp>
        <p:nvSpPr>
          <p:cNvPr id="47115" name="AutoShape 11"/>
          <p:cNvSpPr>
            <a:spLocks noChangeArrowheads="1"/>
          </p:cNvSpPr>
          <p:nvPr/>
        </p:nvSpPr>
        <p:spPr bwMode="ltGray">
          <a:xfrm>
            <a:off x="1268413" y="1116013"/>
            <a:ext cx="4752975" cy="936625"/>
          </a:xfrm>
          <a:prstGeom prst="wedgeRoundRectCallout">
            <a:avLst>
              <a:gd name="adj1" fmla="val 7720"/>
              <a:gd name="adj2" fmla="val -5043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Supongamos que llegan por éste orden:</a:t>
            </a:r>
          </a:p>
          <a:p>
            <a:pPr defTabSz="288925">
              <a:lnSpc>
                <a:spcPct val="160000"/>
              </a:lnSpc>
              <a:spcBef>
                <a:spcPct val="20000"/>
              </a:spcBef>
              <a:defRPr/>
            </a:pPr>
            <a:r>
              <a:rPr lang="es-ES" b="1" dirty="0"/>
              <a:t>un lector, un escritor, lector, escritor</a:t>
            </a:r>
            <a:endParaRPr lang="es-ES_tradnl" b="1" dirty="0"/>
          </a:p>
        </p:txBody>
      </p:sp>
      <p:sp>
        <p:nvSpPr>
          <p:cNvPr id="47116" name="Oval 12"/>
          <p:cNvSpPr>
            <a:spLocks noChangeArrowheads="1"/>
          </p:cNvSpPr>
          <p:nvPr/>
        </p:nvSpPr>
        <p:spPr bwMode="ltGray">
          <a:xfrm>
            <a:off x="476250" y="2149475"/>
            <a:ext cx="649288" cy="576263"/>
          </a:xfrm>
          <a:prstGeom prst="ellipse">
            <a:avLst/>
          </a:prstGeom>
          <a:noFill/>
          <a:ln w="38100">
            <a:solidFill>
              <a:srgbClr val="CC3300"/>
            </a:solidFill>
            <a:round/>
            <a:headEnd/>
            <a:tailEnd/>
          </a:ln>
        </p:spPr>
        <p:txBody>
          <a:bodyPr wrap="none" anchor="ctr"/>
          <a:lstStyle/>
          <a:p>
            <a:endParaRPr lang="en-US"/>
          </a:p>
        </p:txBody>
      </p:sp>
      <p:sp>
        <p:nvSpPr>
          <p:cNvPr id="47117" name="Oval 13"/>
          <p:cNvSpPr>
            <a:spLocks noChangeArrowheads="1"/>
          </p:cNvSpPr>
          <p:nvPr/>
        </p:nvSpPr>
        <p:spPr bwMode="ltGray">
          <a:xfrm>
            <a:off x="2060575" y="2987675"/>
            <a:ext cx="649288" cy="576263"/>
          </a:xfrm>
          <a:prstGeom prst="ellipse">
            <a:avLst/>
          </a:prstGeom>
          <a:noFill/>
          <a:ln w="38100">
            <a:solidFill>
              <a:srgbClr val="CC3300"/>
            </a:solidFill>
            <a:round/>
            <a:headEnd/>
            <a:tailEnd/>
          </a:ln>
        </p:spPr>
        <p:txBody>
          <a:bodyPr wrap="none" anchor="ctr"/>
          <a:lstStyle/>
          <a:p>
            <a:endParaRPr lang="en-US"/>
          </a:p>
        </p:txBody>
      </p:sp>
      <p:sp>
        <p:nvSpPr>
          <p:cNvPr id="47118" name="Rectangle 14"/>
          <p:cNvSpPr>
            <a:spLocks noChangeArrowheads="1"/>
          </p:cNvSpPr>
          <p:nvPr/>
        </p:nvSpPr>
        <p:spPr bwMode="auto">
          <a:xfrm>
            <a:off x="188913" y="3924300"/>
            <a:ext cx="1296987" cy="360363"/>
          </a:xfrm>
          <a:prstGeom prst="rect">
            <a:avLst/>
          </a:prstGeom>
          <a:noFill/>
          <a:ln w="19050" algn="ctr">
            <a:solidFill>
              <a:srgbClr val="FF0000"/>
            </a:solidFill>
            <a:miter lim="800000"/>
            <a:headEnd/>
            <a:tailEnd/>
          </a:ln>
        </p:spPr>
        <p:txBody>
          <a:bodyPr wrap="none" anchor="ctr"/>
          <a:lstStyle/>
          <a:p>
            <a:endParaRPr lang="en-US"/>
          </a:p>
        </p:txBody>
      </p:sp>
      <p:sp>
        <p:nvSpPr>
          <p:cNvPr id="47119" name="Oval 15"/>
          <p:cNvSpPr>
            <a:spLocks noChangeArrowheads="1"/>
          </p:cNvSpPr>
          <p:nvPr/>
        </p:nvSpPr>
        <p:spPr bwMode="ltGray">
          <a:xfrm>
            <a:off x="404813" y="3490913"/>
            <a:ext cx="649287" cy="576262"/>
          </a:xfrm>
          <a:prstGeom prst="ellipse">
            <a:avLst/>
          </a:prstGeom>
          <a:noFill/>
          <a:ln w="38100">
            <a:solidFill>
              <a:srgbClr val="CC3300"/>
            </a:solidFill>
            <a:round/>
            <a:headEnd/>
            <a:tailEnd/>
          </a:ln>
        </p:spPr>
        <p:txBody>
          <a:bodyPr wrap="none" anchor="ctr"/>
          <a:lstStyle/>
          <a:p>
            <a:endParaRPr lang="en-US"/>
          </a:p>
        </p:txBody>
      </p:sp>
      <p:sp>
        <p:nvSpPr>
          <p:cNvPr id="47120" name="Oval 16"/>
          <p:cNvSpPr>
            <a:spLocks noChangeArrowheads="1"/>
          </p:cNvSpPr>
          <p:nvPr/>
        </p:nvSpPr>
        <p:spPr bwMode="ltGray">
          <a:xfrm>
            <a:off x="4005263" y="3275013"/>
            <a:ext cx="649287" cy="576262"/>
          </a:xfrm>
          <a:prstGeom prst="ellipse">
            <a:avLst/>
          </a:prstGeom>
          <a:noFill/>
          <a:ln w="38100">
            <a:solidFill>
              <a:srgbClr val="CC3300"/>
            </a:solidFill>
            <a:round/>
            <a:headEnd/>
            <a:tailEnd/>
          </a:ln>
        </p:spPr>
        <p:txBody>
          <a:bodyPr wrap="none" anchor="ctr"/>
          <a:lstStyle/>
          <a:p>
            <a:endParaRPr lang="en-US"/>
          </a:p>
        </p:txBody>
      </p:sp>
      <p:sp>
        <p:nvSpPr>
          <p:cNvPr id="47121" name="Oval 17"/>
          <p:cNvSpPr>
            <a:spLocks noChangeArrowheads="1"/>
          </p:cNvSpPr>
          <p:nvPr/>
        </p:nvSpPr>
        <p:spPr bwMode="ltGray">
          <a:xfrm>
            <a:off x="5734050" y="2771775"/>
            <a:ext cx="649288" cy="576263"/>
          </a:xfrm>
          <a:prstGeom prst="ellipse">
            <a:avLst/>
          </a:prstGeom>
          <a:noFill/>
          <a:ln w="38100">
            <a:solidFill>
              <a:srgbClr val="CC3300"/>
            </a:solidFill>
            <a:round/>
            <a:headEnd/>
            <a:tailEnd/>
          </a:ln>
        </p:spPr>
        <p:txBody>
          <a:bodyPr wrap="none" anchor="ctr"/>
          <a:lstStyle/>
          <a:p>
            <a:endParaRPr lang="en-US"/>
          </a:p>
        </p:txBody>
      </p:sp>
      <p:sp>
        <p:nvSpPr>
          <p:cNvPr id="47122" name="Oval 18"/>
          <p:cNvSpPr>
            <a:spLocks noChangeArrowheads="1"/>
          </p:cNvSpPr>
          <p:nvPr/>
        </p:nvSpPr>
        <p:spPr bwMode="ltGray">
          <a:xfrm>
            <a:off x="476250" y="2124075"/>
            <a:ext cx="649288" cy="576263"/>
          </a:xfrm>
          <a:prstGeom prst="ellipse">
            <a:avLst/>
          </a:prstGeom>
          <a:noFill/>
          <a:ln w="38100">
            <a:solidFill>
              <a:srgbClr val="CC3300"/>
            </a:solidFill>
            <a:round/>
            <a:headEnd/>
            <a:tailEnd/>
          </a:ln>
        </p:spPr>
        <p:txBody>
          <a:bodyPr wrap="none" anchor="ctr"/>
          <a:lstStyle/>
          <a:p>
            <a:endParaRPr lang="en-US"/>
          </a:p>
        </p:txBody>
      </p:sp>
      <p:sp>
        <p:nvSpPr>
          <p:cNvPr id="47123" name="Oval 19"/>
          <p:cNvSpPr>
            <a:spLocks noChangeArrowheads="1"/>
          </p:cNvSpPr>
          <p:nvPr/>
        </p:nvSpPr>
        <p:spPr bwMode="ltGray">
          <a:xfrm>
            <a:off x="4005263" y="3276600"/>
            <a:ext cx="649287" cy="576263"/>
          </a:xfrm>
          <a:prstGeom prst="ellipse">
            <a:avLst/>
          </a:prstGeom>
          <a:noFill/>
          <a:ln w="38100">
            <a:solidFill>
              <a:srgbClr val="CC3300"/>
            </a:solidFill>
            <a:round/>
            <a:headEnd/>
            <a:tailEnd/>
          </a:ln>
        </p:spPr>
        <p:txBody>
          <a:bodyPr wrap="none" anchor="ctr"/>
          <a:lstStyle/>
          <a:p>
            <a:endParaRPr lang="en-US"/>
          </a:p>
        </p:txBody>
      </p:sp>
      <p:sp>
        <p:nvSpPr>
          <p:cNvPr id="47124" name="Oval 20"/>
          <p:cNvSpPr>
            <a:spLocks noChangeArrowheads="1"/>
          </p:cNvSpPr>
          <p:nvPr/>
        </p:nvSpPr>
        <p:spPr bwMode="ltGray">
          <a:xfrm>
            <a:off x="2060575" y="4643438"/>
            <a:ext cx="649288" cy="576262"/>
          </a:xfrm>
          <a:prstGeom prst="ellipse">
            <a:avLst/>
          </a:prstGeom>
          <a:noFill/>
          <a:ln w="38100">
            <a:solidFill>
              <a:srgbClr val="CC3300"/>
            </a:solidFill>
            <a:round/>
            <a:headEnd/>
            <a:tailEnd/>
          </a:ln>
        </p:spPr>
        <p:txBody>
          <a:bodyPr wrap="none" anchor="ctr"/>
          <a:lstStyle/>
          <a:p>
            <a:endParaRPr lang="en-US"/>
          </a:p>
        </p:txBody>
      </p:sp>
      <p:sp>
        <p:nvSpPr>
          <p:cNvPr id="47125" name="Oval 21"/>
          <p:cNvSpPr>
            <a:spLocks noChangeArrowheads="1"/>
          </p:cNvSpPr>
          <p:nvPr/>
        </p:nvSpPr>
        <p:spPr bwMode="ltGray">
          <a:xfrm>
            <a:off x="5734050" y="4643438"/>
            <a:ext cx="649288" cy="576262"/>
          </a:xfrm>
          <a:prstGeom prst="ellipse">
            <a:avLst/>
          </a:prstGeom>
          <a:noFill/>
          <a:ln w="38100">
            <a:solidFill>
              <a:srgbClr val="CC3300"/>
            </a:solidFill>
            <a:round/>
            <a:headEnd/>
            <a:tailEnd/>
          </a:ln>
        </p:spPr>
        <p:txBody>
          <a:bodyPr wrap="none" anchor="ctr"/>
          <a:lstStyle/>
          <a:p>
            <a:endParaRPr lang="en-US"/>
          </a:p>
        </p:txBody>
      </p:sp>
      <p:sp>
        <p:nvSpPr>
          <p:cNvPr id="47126" name="AutoShape 22"/>
          <p:cNvSpPr>
            <a:spLocks noChangeArrowheads="1"/>
          </p:cNvSpPr>
          <p:nvPr/>
        </p:nvSpPr>
        <p:spPr bwMode="ltGray">
          <a:xfrm>
            <a:off x="908050" y="1619250"/>
            <a:ext cx="4897438" cy="431800"/>
          </a:xfrm>
          <a:prstGeom prst="wedgeRoundRectCallout">
            <a:avLst>
              <a:gd name="adj1" fmla="val -43292"/>
              <a:gd name="adj2" fmla="val 118014"/>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a:latin typeface="Verdana" pitchFamily="34" charset="0"/>
                <a:cs typeface="Arial" charset="0"/>
              </a:rPr>
              <a:t>Sig. Lector para por el nuevo semáforo r</a:t>
            </a:r>
            <a:endParaRPr lang="es-ES_tradnl" sz="1600" b="1">
              <a:latin typeface="Verdana" pitchFamily="34" charset="0"/>
              <a:cs typeface="Arial" charset="0"/>
            </a:endParaRPr>
          </a:p>
        </p:txBody>
      </p:sp>
      <p:sp>
        <p:nvSpPr>
          <p:cNvPr id="47127" name="AutoShape 23"/>
          <p:cNvSpPr>
            <a:spLocks noChangeArrowheads="1"/>
          </p:cNvSpPr>
          <p:nvPr/>
        </p:nvSpPr>
        <p:spPr bwMode="ltGray">
          <a:xfrm>
            <a:off x="2781300" y="4067175"/>
            <a:ext cx="3743325" cy="433388"/>
          </a:xfrm>
          <a:prstGeom prst="wedgeRoundRectCallout">
            <a:avLst>
              <a:gd name="adj1" fmla="val -1440"/>
              <a:gd name="adj2" fmla="val -168315"/>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dirty="0">
                <a:latin typeface="Verdana" pitchFamily="34" charset="0"/>
                <a:cs typeface="Arial" charset="0"/>
              </a:rPr>
              <a:t>Adelanta el nuevo lector</a:t>
            </a:r>
            <a:endParaRPr lang="es-ES_tradnl" sz="1600" b="1" dirty="0">
              <a:latin typeface="Verdana" pitchFamily="34" charset="0"/>
              <a:cs typeface="Arial" charset="0"/>
            </a:endParaRPr>
          </a:p>
        </p:txBody>
      </p:sp>
      <p:sp>
        <p:nvSpPr>
          <p:cNvPr id="47128" name="Line 24"/>
          <p:cNvSpPr>
            <a:spLocks noChangeShapeType="1"/>
          </p:cNvSpPr>
          <p:nvPr/>
        </p:nvSpPr>
        <p:spPr bwMode="ltGray">
          <a:xfrm flipH="1" flipV="1">
            <a:off x="1125538" y="2339975"/>
            <a:ext cx="4751387" cy="2376488"/>
          </a:xfrm>
          <a:prstGeom prst="line">
            <a:avLst/>
          </a:prstGeom>
          <a:noFill/>
          <a:ln w="57150">
            <a:solidFill>
              <a:srgbClr val="CC3300"/>
            </a:solidFill>
            <a:round/>
            <a:headEnd/>
            <a:tailEnd type="triangle" w="med" len="med"/>
          </a:ln>
        </p:spPr>
        <p:txBody>
          <a:bodyPr wrap="none" anchor="ctr"/>
          <a:lstStyle/>
          <a:p>
            <a:endParaRPr lang="en-GB"/>
          </a:p>
        </p:txBody>
      </p:sp>
      <p:sp>
        <p:nvSpPr>
          <p:cNvPr id="23" name="AutoShape 11"/>
          <p:cNvSpPr>
            <a:spLocks noChangeArrowheads="1"/>
          </p:cNvSpPr>
          <p:nvPr/>
        </p:nvSpPr>
        <p:spPr bwMode="ltGray">
          <a:xfrm>
            <a:off x="171631" y="6228183"/>
            <a:ext cx="6605407" cy="1616447"/>
          </a:xfrm>
          <a:prstGeom prst="wedgeRoundRectCallout">
            <a:avLst>
              <a:gd name="adj1" fmla="val 7720"/>
              <a:gd name="adj2" fmla="val -5043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smtClean="0"/>
              <a:t>L-E-L-E </a:t>
            </a:r>
            <a:r>
              <a:rPr lang="es-ES" b="1" dirty="0" smtClean="0">
                <a:sym typeface="Wingdings" panose="05000000000000000000" pitchFamily="2" charset="2"/>
              </a:rPr>
              <a:t> L-E-E-L</a:t>
            </a:r>
            <a:endParaRPr lang="es-ES" b="1" dirty="0"/>
          </a:p>
          <a:p>
            <a:pPr defTabSz="288925">
              <a:lnSpc>
                <a:spcPct val="160000"/>
              </a:lnSpc>
              <a:spcBef>
                <a:spcPct val="20000"/>
              </a:spcBef>
              <a:defRPr/>
            </a:pPr>
            <a:r>
              <a:rPr lang="es-ES" sz="1400" b="1" dirty="0" smtClean="0"/>
              <a:t>La P(r) es la que hace que los escritores tengan prioridad,</a:t>
            </a:r>
          </a:p>
          <a:p>
            <a:pPr defTabSz="288925">
              <a:lnSpc>
                <a:spcPct val="160000"/>
              </a:lnSpc>
              <a:spcBef>
                <a:spcPct val="20000"/>
              </a:spcBef>
              <a:defRPr/>
            </a:pPr>
            <a:r>
              <a:rPr lang="es-ES" sz="1400" b="1" dirty="0" smtClean="0"/>
              <a:t>Mientras se lee aunque hayan escritores se esperan (nunca se expropia) pero </a:t>
            </a:r>
            <a:br>
              <a:rPr lang="es-ES" sz="1400" b="1" dirty="0" smtClean="0"/>
            </a:br>
            <a:r>
              <a:rPr lang="es-ES" sz="1400" b="1" dirty="0" smtClean="0"/>
              <a:t>cuando acaba el lector los escritores se </a:t>
            </a:r>
            <a:r>
              <a:rPr lang="es-ES" sz="1400" b="1" dirty="0" err="1" smtClean="0"/>
              <a:t>situan</a:t>
            </a:r>
            <a:r>
              <a:rPr lang="es-ES" sz="1400" b="1" dirty="0" smtClean="0"/>
              <a:t> primeros en cola</a:t>
            </a:r>
            <a:endParaRPr lang="es-ES_tradnl" sz="1400" b="1" dirty="0"/>
          </a:p>
        </p:txBody>
      </p:sp>
      <p:sp>
        <p:nvSpPr>
          <p:cNvPr id="24" name="Line 24"/>
          <p:cNvSpPr>
            <a:spLocks noChangeShapeType="1"/>
          </p:cNvSpPr>
          <p:nvPr/>
        </p:nvSpPr>
        <p:spPr bwMode="ltGray">
          <a:xfrm flipV="1">
            <a:off x="3719512" y="3348038"/>
            <a:ext cx="2157411" cy="2880146"/>
          </a:xfrm>
          <a:prstGeom prst="line">
            <a:avLst/>
          </a:prstGeom>
          <a:noFill/>
          <a:ln w="57150">
            <a:solidFill>
              <a:srgbClr val="CC33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15"/>
                                        </p:tgtEl>
                                        <p:attrNameLst>
                                          <p:attrName>style.visibility</p:attrName>
                                        </p:attrNameLst>
                                      </p:cBhvr>
                                      <p:to>
                                        <p:strVal val="visible"/>
                                      </p:to>
                                    </p:set>
                                    <p:animEffect transition="in" filter="wipe(up)">
                                      <p:cBhvr>
                                        <p:cTn id="7" dur="500"/>
                                        <p:tgtEl>
                                          <p:spTgt spid="4711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47116"/>
                                        </p:tgtEl>
                                        <p:attrNameLst>
                                          <p:attrName>style.visibility</p:attrName>
                                        </p:attrNameLst>
                                      </p:cBhvr>
                                      <p:to>
                                        <p:strVal val="visible"/>
                                      </p:to>
                                    </p:set>
                                    <p:anim calcmode="lin" valueType="num">
                                      <p:cBhvr>
                                        <p:cTn id="12" dur="1000" fill="hold"/>
                                        <p:tgtEl>
                                          <p:spTgt spid="47116"/>
                                        </p:tgtEl>
                                        <p:attrNameLst>
                                          <p:attrName>ppt_w</p:attrName>
                                        </p:attrNameLst>
                                      </p:cBhvr>
                                      <p:tavLst>
                                        <p:tav tm="0">
                                          <p:val>
                                            <p:strVal val="4/3*#ppt_w"/>
                                          </p:val>
                                        </p:tav>
                                        <p:tav tm="100000">
                                          <p:val>
                                            <p:strVal val="#ppt_w"/>
                                          </p:val>
                                        </p:tav>
                                      </p:tavLst>
                                    </p:anim>
                                    <p:anim calcmode="lin" valueType="num">
                                      <p:cBhvr>
                                        <p:cTn id="13" dur="1000" fill="hold"/>
                                        <p:tgtEl>
                                          <p:spTgt spid="47116"/>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16"/>
                                        </p:tgtEl>
                                        <p:attrNameLst>
                                          <p:attrName>ppt_c</p:attrName>
                                        </p:attrNameLst>
                                      </p:cBhvr>
                                      <p:to>
                                        <a:srgbClr val="FF9393"/>
                                      </p:to>
                                    </p:animClr>
                                  </p:subTnLst>
                                </p:cTn>
                              </p:par>
                            </p:childTnLst>
                          </p:cTn>
                        </p:par>
                        <p:par>
                          <p:cTn id="14" fill="hold">
                            <p:stCondLst>
                              <p:cond delay="1000"/>
                            </p:stCondLst>
                            <p:childTnLst>
                              <p:par>
                                <p:cTn id="15" presetID="23" presetClass="entr" presetSubtype="288" fill="hold" grpId="0" nodeType="afterEffect">
                                  <p:stCondLst>
                                    <p:cond delay="0"/>
                                  </p:stCondLst>
                                  <p:childTnLst>
                                    <p:set>
                                      <p:cBhvr>
                                        <p:cTn id="16" dur="1" fill="hold">
                                          <p:stCondLst>
                                            <p:cond delay="0"/>
                                          </p:stCondLst>
                                        </p:cTn>
                                        <p:tgtEl>
                                          <p:spTgt spid="47117"/>
                                        </p:tgtEl>
                                        <p:attrNameLst>
                                          <p:attrName>style.visibility</p:attrName>
                                        </p:attrNameLst>
                                      </p:cBhvr>
                                      <p:to>
                                        <p:strVal val="visible"/>
                                      </p:to>
                                    </p:set>
                                    <p:anim calcmode="lin" valueType="num">
                                      <p:cBhvr>
                                        <p:cTn id="17" dur="1000" fill="hold"/>
                                        <p:tgtEl>
                                          <p:spTgt spid="47117"/>
                                        </p:tgtEl>
                                        <p:attrNameLst>
                                          <p:attrName>ppt_w</p:attrName>
                                        </p:attrNameLst>
                                      </p:cBhvr>
                                      <p:tavLst>
                                        <p:tav tm="0">
                                          <p:val>
                                            <p:strVal val="4/3*#ppt_w"/>
                                          </p:val>
                                        </p:tav>
                                        <p:tav tm="100000">
                                          <p:val>
                                            <p:strVal val="#ppt_w"/>
                                          </p:val>
                                        </p:tav>
                                      </p:tavLst>
                                    </p:anim>
                                    <p:anim calcmode="lin" valueType="num">
                                      <p:cBhvr>
                                        <p:cTn id="18" dur="1000" fill="hold"/>
                                        <p:tgtEl>
                                          <p:spTgt spid="47117"/>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17"/>
                                        </p:tgtEl>
                                        <p:attrNameLst>
                                          <p:attrName>ppt_c</p:attrName>
                                        </p:attrNameLst>
                                      </p:cBhvr>
                                      <p:to>
                                        <a:srgbClr val="FF9393"/>
                                      </p:to>
                                    </p:animClr>
                                  </p:subTnLst>
                                </p:cTn>
                              </p:par>
                            </p:childTnLst>
                          </p:cTn>
                        </p:par>
                        <p:par>
                          <p:cTn id="19" fill="hold">
                            <p:stCondLst>
                              <p:cond delay="2000"/>
                            </p:stCondLst>
                            <p:childTnLst>
                              <p:par>
                                <p:cTn id="20" presetID="23" presetClass="entr" presetSubtype="288" fill="hold" grpId="0" nodeType="afterEffect">
                                  <p:stCondLst>
                                    <p:cond delay="0"/>
                                  </p:stCondLst>
                                  <p:childTnLst>
                                    <p:set>
                                      <p:cBhvr>
                                        <p:cTn id="21" dur="1" fill="hold">
                                          <p:stCondLst>
                                            <p:cond delay="0"/>
                                          </p:stCondLst>
                                        </p:cTn>
                                        <p:tgtEl>
                                          <p:spTgt spid="47119"/>
                                        </p:tgtEl>
                                        <p:attrNameLst>
                                          <p:attrName>style.visibility</p:attrName>
                                        </p:attrNameLst>
                                      </p:cBhvr>
                                      <p:to>
                                        <p:strVal val="visible"/>
                                      </p:to>
                                    </p:set>
                                    <p:anim calcmode="lin" valueType="num">
                                      <p:cBhvr>
                                        <p:cTn id="22" dur="1000" fill="hold"/>
                                        <p:tgtEl>
                                          <p:spTgt spid="47119"/>
                                        </p:tgtEl>
                                        <p:attrNameLst>
                                          <p:attrName>ppt_w</p:attrName>
                                        </p:attrNameLst>
                                      </p:cBhvr>
                                      <p:tavLst>
                                        <p:tav tm="0">
                                          <p:val>
                                            <p:strVal val="4/3*#ppt_w"/>
                                          </p:val>
                                        </p:tav>
                                        <p:tav tm="100000">
                                          <p:val>
                                            <p:strVal val="#ppt_w"/>
                                          </p:val>
                                        </p:tav>
                                      </p:tavLst>
                                    </p:anim>
                                    <p:anim calcmode="lin" valueType="num">
                                      <p:cBhvr>
                                        <p:cTn id="23" dur="1000" fill="hold"/>
                                        <p:tgtEl>
                                          <p:spTgt spid="47119"/>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19"/>
                                        </p:tgtEl>
                                        <p:attrNameLst>
                                          <p:attrName>ppt_c</p:attrName>
                                        </p:attrNameLst>
                                      </p:cBhvr>
                                      <p:to>
                                        <a:srgbClr val="FF9393"/>
                                      </p:to>
                                    </p:animClr>
                                  </p:subTnLst>
                                </p:cTn>
                              </p:par>
                            </p:childTnLst>
                          </p:cTn>
                        </p:par>
                        <p:par>
                          <p:cTn id="24" fill="hold">
                            <p:stCondLst>
                              <p:cond delay="3000"/>
                            </p:stCondLst>
                            <p:childTnLst>
                              <p:par>
                                <p:cTn id="25" presetID="17" presetClass="entr" presetSubtype="8" fill="hold" grpId="0" nodeType="afterEffect">
                                  <p:stCondLst>
                                    <p:cond delay="0"/>
                                  </p:stCondLst>
                                  <p:childTnLst>
                                    <p:set>
                                      <p:cBhvr>
                                        <p:cTn id="26" dur="1" fill="hold">
                                          <p:stCondLst>
                                            <p:cond delay="0"/>
                                          </p:stCondLst>
                                        </p:cTn>
                                        <p:tgtEl>
                                          <p:spTgt spid="47118"/>
                                        </p:tgtEl>
                                        <p:attrNameLst>
                                          <p:attrName>style.visibility</p:attrName>
                                        </p:attrNameLst>
                                      </p:cBhvr>
                                      <p:to>
                                        <p:strVal val="visible"/>
                                      </p:to>
                                    </p:set>
                                    <p:anim calcmode="lin" valueType="num">
                                      <p:cBhvr>
                                        <p:cTn id="27" dur="1000" fill="hold"/>
                                        <p:tgtEl>
                                          <p:spTgt spid="47118"/>
                                        </p:tgtEl>
                                        <p:attrNameLst>
                                          <p:attrName>ppt_x</p:attrName>
                                        </p:attrNameLst>
                                      </p:cBhvr>
                                      <p:tavLst>
                                        <p:tav tm="0">
                                          <p:val>
                                            <p:strVal val="#ppt_x-#ppt_w/2"/>
                                          </p:val>
                                        </p:tav>
                                        <p:tav tm="100000">
                                          <p:val>
                                            <p:strVal val="#ppt_x"/>
                                          </p:val>
                                        </p:tav>
                                      </p:tavLst>
                                    </p:anim>
                                    <p:anim calcmode="lin" valueType="num">
                                      <p:cBhvr>
                                        <p:cTn id="28" dur="1000" fill="hold"/>
                                        <p:tgtEl>
                                          <p:spTgt spid="47118"/>
                                        </p:tgtEl>
                                        <p:attrNameLst>
                                          <p:attrName>ppt_y</p:attrName>
                                        </p:attrNameLst>
                                      </p:cBhvr>
                                      <p:tavLst>
                                        <p:tav tm="0">
                                          <p:val>
                                            <p:strVal val="#ppt_y"/>
                                          </p:val>
                                        </p:tav>
                                        <p:tav tm="100000">
                                          <p:val>
                                            <p:strVal val="#ppt_y"/>
                                          </p:val>
                                        </p:tav>
                                      </p:tavLst>
                                    </p:anim>
                                    <p:anim calcmode="lin" valueType="num">
                                      <p:cBhvr>
                                        <p:cTn id="29" dur="1000" fill="hold"/>
                                        <p:tgtEl>
                                          <p:spTgt spid="47118"/>
                                        </p:tgtEl>
                                        <p:attrNameLst>
                                          <p:attrName>ppt_w</p:attrName>
                                        </p:attrNameLst>
                                      </p:cBhvr>
                                      <p:tavLst>
                                        <p:tav tm="0">
                                          <p:val>
                                            <p:fltVal val="0"/>
                                          </p:val>
                                        </p:tav>
                                        <p:tav tm="100000">
                                          <p:val>
                                            <p:strVal val="#ppt_w"/>
                                          </p:val>
                                        </p:tav>
                                      </p:tavLst>
                                    </p:anim>
                                    <p:anim calcmode="lin" valueType="num">
                                      <p:cBhvr>
                                        <p:cTn id="30" dur="1000" fill="hold"/>
                                        <p:tgtEl>
                                          <p:spTgt spid="47118"/>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47118"/>
                                        </p:tgtEl>
                                        <p:attrNameLst>
                                          <p:attrName>ppt_c</p:attrName>
                                        </p:attrNameLst>
                                      </p:cBhvr>
                                      <p:to>
                                        <a:srgbClr val="FF9393"/>
                                      </p:to>
                                    </p:animClr>
                                  </p:subTnLst>
                                </p:cTn>
                              </p:par>
                            </p:childTnLst>
                          </p:cTn>
                        </p:par>
                      </p:childTnLst>
                    </p:cTn>
                  </p:par>
                  <p:par>
                    <p:cTn id="31" fill="hold">
                      <p:stCondLst>
                        <p:cond delay="indefinite"/>
                      </p:stCondLst>
                      <p:childTnLst>
                        <p:par>
                          <p:cTn id="32" fill="hold">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47121"/>
                                        </p:tgtEl>
                                        <p:attrNameLst>
                                          <p:attrName>style.visibility</p:attrName>
                                        </p:attrNameLst>
                                      </p:cBhvr>
                                      <p:to>
                                        <p:strVal val="visible"/>
                                      </p:to>
                                    </p:set>
                                    <p:anim calcmode="lin" valueType="num">
                                      <p:cBhvr>
                                        <p:cTn id="35" dur="1000" fill="hold"/>
                                        <p:tgtEl>
                                          <p:spTgt spid="47121"/>
                                        </p:tgtEl>
                                        <p:attrNameLst>
                                          <p:attrName>ppt_w</p:attrName>
                                        </p:attrNameLst>
                                      </p:cBhvr>
                                      <p:tavLst>
                                        <p:tav tm="0">
                                          <p:val>
                                            <p:strVal val="4/3*#ppt_w"/>
                                          </p:val>
                                        </p:tav>
                                        <p:tav tm="100000">
                                          <p:val>
                                            <p:strVal val="#ppt_w"/>
                                          </p:val>
                                        </p:tav>
                                      </p:tavLst>
                                    </p:anim>
                                    <p:anim calcmode="lin" valueType="num">
                                      <p:cBhvr>
                                        <p:cTn id="36" dur="1000" fill="hold"/>
                                        <p:tgtEl>
                                          <p:spTgt spid="47121"/>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21"/>
                                        </p:tgtEl>
                                        <p:attrNameLst>
                                          <p:attrName>ppt_c</p:attrName>
                                        </p:attrNameLst>
                                      </p:cBhvr>
                                      <p:to>
                                        <a:srgbClr val="FF9393"/>
                                      </p:to>
                                    </p:animClr>
                                  </p:subTnLst>
                                </p:cTn>
                              </p:par>
                            </p:childTnLst>
                          </p:cTn>
                        </p:par>
                        <p:par>
                          <p:cTn id="37" fill="hold">
                            <p:stCondLst>
                              <p:cond delay="1000"/>
                            </p:stCondLst>
                            <p:childTnLst>
                              <p:par>
                                <p:cTn id="38" presetID="23" presetClass="entr" presetSubtype="288" fill="hold" grpId="0" nodeType="afterEffect">
                                  <p:stCondLst>
                                    <p:cond delay="0"/>
                                  </p:stCondLst>
                                  <p:childTnLst>
                                    <p:set>
                                      <p:cBhvr>
                                        <p:cTn id="39" dur="1" fill="hold">
                                          <p:stCondLst>
                                            <p:cond delay="0"/>
                                          </p:stCondLst>
                                        </p:cTn>
                                        <p:tgtEl>
                                          <p:spTgt spid="47120"/>
                                        </p:tgtEl>
                                        <p:attrNameLst>
                                          <p:attrName>style.visibility</p:attrName>
                                        </p:attrNameLst>
                                      </p:cBhvr>
                                      <p:to>
                                        <p:strVal val="visible"/>
                                      </p:to>
                                    </p:set>
                                    <p:anim calcmode="lin" valueType="num">
                                      <p:cBhvr>
                                        <p:cTn id="40" dur="1000" fill="hold"/>
                                        <p:tgtEl>
                                          <p:spTgt spid="47120"/>
                                        </p:tgtEl>
                                        <p:attrNameLst>
                                          <p:attrName>ppt_w</p:attrName>
                                        </p:attrNameLst>
                                      </p:cBhvr>
                                      <p:tavLst>
                                        <p:tav tm="0">
                                          <p:val>
                                            <p:strVal val="4/3*#ppt_w"/>
                                          </p:val>
                                        </p:tav>
                                        <p:tav tm="100000">
                                          <p:val>
                                            <p:strVal val="#ppt_w"/>
                                          </p:val>
                                        </p:tav>
                                      </p:tavLst>
                                    </p:anim>
                                    <p:anim calcmode="lin" valueType="num">
                                      <p:cBhvr>
                                        <p:cTn id="41" dur="1000" fill="hold"/>
                                        <p:tgtEl>
                                          <p:spTgt spid="47120"/>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20"/>
                                        </p:tgtEl>
                                        <p:attrNameLst>
                                          <p:attrName>ppt_c</p:attrName>
                                        </p:attrNameLst>
                                      </p:cBhvr>
                                      <p:to>
                                        <a:srgbClr val="FF9393"/>
                                      </p:to>
                                    </p:animClr>
                                  </p:subTnLst>
                                </p:cTn>
                              </p:par>
                            </p:childTnLst>
                          </p:cTn>
                        </p:par>
                      </p:childTnLst>
                    </p:cTn>
                  </p:par>
                  <p:par>
                    <p:cTn id="42" fill="hold">
                      <p:stCondLst>
                        <p:cond delay="indefinite"/>
                      </p:stCondLst>
                      <p:childTnLst>
                        <p:par>
                          <p:cTn id="43" fill="hold">
                            <p:stCondLst>
                              <p:cond delay="0"/>
                            </p:stCondLst>
                            <p:childTnLst>
                              <p:par>
                                <p:cTn id="44" presetID="23" presetClass="entr" presetSubtype="288" fill="hold" grpId="0" nodeType="clickEffect">
                                  <p:stCondLst>
                                    <p:cond delay="0"/>
                                  </p:stCondLst>
                                  <p:childTnLst>
                                    <p:set>
                                      <p:cBhvr>
                                        <p:cTn id="45" dur="1" fill="hold">
                                          <p:stCondLst>
                                            <p:cond delay="0"/>
                                          </p:stCondLst>
                                        </p:cTn>
                                        <p:tgtEl>
                                          <p:spTgt spid="47122"/>
                                        </p:tgtEl>
                                        <p:attrNameLst>
                                          <p:attrName>style.visibility</p:attrName>
                                        </p:attrNameLst>
                                      </p:cBhvr>
                                      <p:to>
                                        <p:strVal val="visible"/>
                                      </p:to>
                                    </p:set>
                                    <p:anim calcmode="lin" valueType="num">
                                      <p:cBhvr>
                                        <p:cTn id="46" dur="1000" fill="hold"/>
                                        <p:tgtEl>
                                          <p:spTgt spid="47122"/>
                                        </p:tgtEl>
                                        <p:attrNameLst>
                                          <p:attrName>ppt_w</p:attrName>
                                        </p:attrNameLst>
                                      </p:cBhvr>
                                      <p:tavLst>
                                        <p:tav tm="0">
                                          <p:val>
                                            <p:strVal val="4/3*#ppt_w"/>
                                          </p:val>
                                        </p:tav>
                                        <p:tav tm="100000">
                                          <p:val>
                                            <p:strVal val="#ppt_w"/>
                                          </p:val>
                                        </p:tav>
                                      </p:tavLst>
                                    </p:anim>
                                    <p:anim calcmode="lin" valueType="num">
                                      <p:cBhvr>
                                        <p:cTn id="47" dur="1000" fill="hold"/>
                                        <p:tgtEl>
                                          <p:spTgt spid="47122"/>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22"/>
                                        </p:tgtEl>
                                        <p:attrNameLst>
                                          <p:attrName>ppt_c</p:attrName>
                                        </p:attrNameLst>
                                      </p:cBhvr>
                                      <p:to>
                                        <a:srgbClr val="FF9393"/>
                                      </p:to>
                                    </p:animClr>
                                  </p:subTnLst>
                                </p:cTn>
                              </p:par>
                              <p:par>
                                <p:cTn id="48" presetID="22" presetClass="entr" presetSubtype="1" fill="hold" grpId="0" nodeType="withEffect">
                                  <p:stCondLst>
                                    <p:cond delay="0"/>
                                  </p:stCondLst>
                                  <p:childTnLst>
                                    <p:set>
                                      <p:cBhvr>
                                        <p:cTn id="49" dur="1" fill="hold">
                                          <p:stCondLst>
                                            <p:cond delay="0"/>
                                          </p:stCondLst>
                                        </p:cTn>
                                        <p:tgtEl>
                                          <p:spTgt spid="47126"/>
                                        </p:tgtEl>
                                        <p:attrNameLst>
                                          <p:attrName>style.visibility</p:attrName>
                                        </p:attrNameLst>
                                      </p:cBhvr>
                                      <p:to>
                                        <p:strVal val="visible"/>
                                      </p:to>
                                    </p:set>
                                    <p:animEffect transition="in" filter="wipe(up)">
                                      <p:cBhvr>
                                        <p:cTn id="50" dur="500"/>
                                        <p:tgtEl>
                                          <p:spTgt spid="471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2000"/>
                                        <p:tgtEl>
                                          <p:spTgt spid="47126"/>
                                        </p:tgtEl>
                                      </p:cBhvr>
                                    </p:animEffect>
                                    <p:set>
                                      <p:cBhvr>
                                        <p:cTn id="55" dur="1" fill="hold">
                                          <p:stCondLst>
                                            <p:cond delay="1999"/>
                                          </p:stCondLst>
                                        </p:cTn>
                                        <p:tgtEl>
                                          <p:spTgt spid="47126"/>
                                        </p:tgtEl>
                                        <p:attrNameLst>
                                          <p:attrName>style.visibility</p:attrName>
                                        </p:attrNameLst>
                                      </p:cBhvr>
                                      <p:to>
                                        <p:strVal val="hidden"/>
                                      </p:to>
                                    </p:set>
                                  </p:childTnLst>
                                </p:cTn>
                              </p:par>
                            </p:childTnLst>
                          </p:cTn>
                        </p:par>
                        <p:par>
                          <p:cTn id="56" fill="hold">
                            <p:stCondLst>
                              <p:cond delay="2000"/>
                            </p:stCondLst>
                            <p:childTnLst>
                              <p:par>
                                <p:cTn id="57" presetID="23" presetClass="entr" presetSubtype="288" fill="hold" grpId="0" nodeType="afterEffect">
                                  <p:stCondLst>
                                    <p:cond delay="0"/>
                                  </p:stCondLst>
                                  <p:childTnLst>
                                    <p:set>
                                      <p:cBhvr>
                                        <p:cTn id="58" dur="1" fill="hold">
                                          <p:stCondLst>
                                            <p:cond delay="0"/>
                                          </p:stCondLst>
                                        </p:cTn>
                                        <p:tgtEl>
                                          <p:spTgt spid="47123"/>
                                        </p:tgtEl>
                                        <p:attrNameLst>
                                          <p:attrName>style.visibility</p:attrName>
                                        </p:attrNameLst>
                                      </p:cBhvr>
                                      <p:to>
                                        <p:strVal val="visible"/>
                                      </p:to>
                                    </p:set>
                                    <p:anim calcmode="lin" valueType="num">
                                      <p:cBhvr>
                                        <p:cTn id="59" dur="1000" fill="hold"/>
                                        <p:tgtEl>
                                          <p:spTgt spid="47123"/>
                                        </p:tgtEl>
                                        <p:attrNameLst>
                                          <p:attrName>ppt_w</p:attrName>
                                        </p:attrNameLst>
                                      </p:cBhvr>
                                      <p:tavLst>
                                        <p:tav tm="0">
                                          <p:val>
                                            <p:strVal val="4/3*#ppt_w"/>
                                          </p:val>
                                        </p:tav>
                                        <p:tav tm="100000">
                                          <p:val>
                                            <p:strVal val="#ppt_w"/>
                                          </p:val>
                                        </p:tav>
                                      </p:tavLst>
                                    </p:anim>
                                    <p:anim calcmode="lin" valueType="num">
                                      <p:cBhvr>
                                        <p:cTn id="60" dur="1000" fill="hold"/>
                                        <p:tgtEl>
                                          <p:spTgt spid="47123"/>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23"/>
                                        </p:tgtEl>
                                        <p:attrNameLst>
                                          <p:attrName>ppt_c</p:attrName>
                                        </p:attrNameLst>
                                      </p:cBhvr>
                                      <p:to>
                                        <a:srgbClr val="FF9393"/>
                                      </p:to>
                                    </p:animClr>
                                  </p:sub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47127"/>
                                        </p:tgtEl>
                                        <p:attrNameLst>
                                          <p:attrName>style.visibility</p:attrName>
                                        </p:attrNameLst>
                                      </p:cBhvr>
                                      <p:to>
                                        <p:strVal val="visible"/>
                                      </p:to>
                                    </p:set>
                                    <p:animEffect transition="in" filter="wipe(up)">
                                      <p:cBhvr>
                                        <p:cTn id="64" dur="500"/>
                                        <p:tgtEl>
                                          <p:spTgt spid="47127"/>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2000"/>
                                        <p:tgtEl>
                                          <p:spTgt spid="47127"/>
                                        </p:tgtEl>
                                      </p:cBhvr>
                                    </p:animEffect>
                                    <p:set>
                                      <p:cBhvr>
                                        <p:cTn id="69" dur="1" fill="hold">
                                          <p:stCondLst>
                                            <p:cond delay="1999"/>
                                          </p:stCondLst>
                                        </p:cTn>
                                        <p:tgtEl>
                                          <p:spTgt spid="4712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3" presetClass="entr" presetSubtype="288" fill="hold" grpId="0" nodeType="clickEffect">
                                  <p:stCondLst>
                                    <p:cond delay="0"/>
                                  </p:stCondLst>
                                  <p:childTnLst>
                                    <p:set>
                                      <p:cBhvr>
                                        <p:cTn id="73" dur="1" fill="hold">
                                          <p:stCondLst>
                                            <p:cond delay="0"/>
                                          </p:stCondLst>
                                        </p:cTn>
                                        <p:tgtEl>
                                          <p:spTgt spid="47124"/>
                                        </p:tgtEl>
                                        <p:attrNameLst>
                                          <p:attrName>style.visibility</p:attrName>
                                        </p:attrNameLst>
                                      </p:cBhvr>
                                      <p:to>
                                        <p:strVal val="visible"/>
                                      </p:to>
                                    </p:set>
                                    <p:anim calcmode="lin" valueType="num">
                                      <p:cBhvr>
                                        <p:cTn id="74" dur="1000" fill="hold"/>
                                        <p:tgtEl>
                                          <p:spTgt spid="47124"/>
                                        </p:tgtEl>
                                        <p:attrNameLst>
                                          <p:attrName>ppt_w</p:attrName>
                                        </p:attrNameLst>
                                      </p:cBhvr>
                                      <p:tavLst>
                                        <p:tav tm="0">
                                          <p:val>
                                            <p:strVal val="4/3*#ppt_w"/>
                                          </p:val>
                                        </p:tav>
                                        <p:tav tm="100000">
                                          <p:val>
                                            <p:strVal val="#ppt_w"/>
                                          </p:val>
                                        </p:tav>
                                      </p:tavLst>
                                    </p:anim>
                                    <p:anim calcmode="lin" valueType="num">
                                      <p:cBhvr>
                                        <p:cTn id="75" dur="1000" fill="hold"/>
                                        <p:tgtEl>
                                          <p:spTgt spid="47124"/>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24"/>
                                        </p:tgtEl>
                                        <p:attrNameLst>
                                          <p:attrName>ppt_c</p:attrName>
                                        </p:attrNameLst>
                                      </p:cBhvr>
                                      <p:to>
                                        <a:srgbClr val="FF9393"/>
                                      </p:to>
                                    </p:animClr>
                                  </p:subTnLst>
                                </p:cTn>
                              </p:par>
                            </p:childTnLst>
                          </p:cTn>
                        </p:par>
                      </p:childTnLst>
                    </p:cTn>
                  </p:par>
                  <p:par>
                    <p:cTn id="76" fill="hold">
                      <p:stCondLst>
                        <p:cond delay="indefinite"/>
                      </p:stCondLst>
                      <p:childTnLst>
                        <p:par>
                          <p:cTn id="77" fill="hold">
                            <p:stCondLst>
                              <p:cond delay="0"/>
                            </p:stCondLst>
                            <p:childTnLst>
                              <p:par>
                                <p:cTn id="78" presetID="23" presetClass="entr" presetSubtype="288" fill="hold" grpId="0" nodeType="clickEffect">
                                  <p:stCondLst>
                                    <p:cond delay="0"/>
                                  </p:stCondLst>
                                  <p:childTnLst>
                                    <p:set>
                                      <p:cBhvr>
                                        <p:cTn id="79" dur="1" fill="hold">
                                          <p:stCondLst>
                                            <p:cond delay="0"/>
                                          </p:stCondLst>
                                        </p:cTn>
                                        <p:tgtEl>
                                          <p:spTgt spid="47125"/>
                                        </p:tgtEl>
                                        <p:attrNameLst>
                                          <p:attrName>style.visibility</p:attrName>
                                        </p:attrNameLst>
                                      </p:cBhvr>
                                      <p:to>
                                        <p:strVal val="visible"/>
                                      </p:to>
                                    </p:set>
                                    <p:anim calcmode="lin" valueType="num">
                                      <p:cBhvr>
                                        <p:cTn id="80" dur="1000" fill="hold"/>
                                        <p:tgtEl>
                                          <p:spTgt spid="47125"/>
                                        </p:tgtEl>
                                        <p:attrNameLst>
                                          <p:attrName>ppt_w</p:attrName>
                                        </p:attrNameLst>
                                      </p:cBhvr>
                                      <p:tavLst>
                                        <p:tav tm="0">
                                          <p:val>
                                            <p:strVal val="4/3*#ppt_w"/>
                                          </p:val>
                                        </p:tav>
                                        <p:tav tm="100000">
                                          <p:val>
                                            <p:strVal val="#ppt_w"/>
                                          </p:val>
                                        </p:tav>
                                      </p:tavLst>
                                    </p:anim>
                                    <p:anim calcmode="lin" valueType="num">
                                      <p:cBhvr>
                                        <p:cTn id="81" dur="1000" fill="hold"/>
                                        <p:tgtEl>
                                          <p:spTgt spid="47125"/>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7125"/>
                                        </p:tgtEl>
                                        <p:attrNameLst>
                                          <p:attrName>ppt_c</p:attrName>
                                        </p:attrNameLst>
                                      </p:cBhvr>
                                      <p:to>
                                        <a:srgbClr val="FF9393"/>
                                      </p:to>
                                    </p:animClr>
                                  </p:subTnLst>
                                </p:cTn>
                              </p:par>
                            </p:childTnLst>
                          </p:cTn>
                        </p:par>
                        <p:par>
                          <p:cTn id="82" fill="hold">
                            <p:stCondLst>
                              <p:cond delay="1000"/>
                            </p:stCondLst>
                            <p:childTnLst>
                              <p:par>
                                <p:cTn id="83" presetID="22" presetClass="entr" presetSubtype="4" fill="hold" grpId="0" nodeType="afterEffect">
                                  <p:stCondLst>
                                    <p:cond delay="0"/>
                                  </p:stCondLst>
                                  <p:childTnLst>
                                    <p:set>
                                      <p:cBhvr>
                                        <p:cTn id="84" dur="1" fill="hold">
                                          <p:stCondLst>
                                            <p:cond delay="0"/>
                                          </p:stCondLst>
                                        </p:cTn>
                                        <p:tgtEl>
                                          <p:spTgt spid="47128"/>
                                        </p:tgtEl>
                                        <p:attrNameLst>
                                          <p:attrName>style.visibility</p:attrName>
                                        </p:attrNameLst>
                                      </p:cBhvr>
                                      <p:to>
                                        <p:strVal val="visible"/>
                                      </p:to>
                                    </p:set>
                                    <p:animEffect transition="in" filter="wipe(down)">
                                      <p:cBhvr>
                                        <p:cTn id="85" dur="1000"/>
                                        <p:tgtEl>
                                          <p:spTgt spid="47128"/>
                                        </p:tgtEl>
                                      </p:cBhvr>
                                    </p:animEffect>
                                  </p:childTnLst>
                                  <p:subTnLst>
                                    <p:animClr clrSpc="rgb" dir="cw">
                                      <p:cBhvr override="childStyle">
                                        <p:cTn dur="1" fill="hold" display="0" masterRel="nextClick" afterEffect="1"/>
                                        <p:tgtEl>
                                          <p:spTgt spid="47128"/>
                                        </p:tgtEl>
                                        <p:attrNameLst>
                                          <p:attrName>ppt_c</p:attrName>
                                        </p:attrNameLst>
                                      </p:cBhvr>
                                      <p:to>
                                        <a:srgbClr val="FF9393"/>
                                      </p:to>
                                    </p:animClr>
                                  </p:sub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up)">
                                      <p:cBhvr>
                                        <p:cTn id="90" dur="500"/>
                                        <p:tgtEl>
                                          <p:spTgt spid="23"/>
                                        </p:tgtEl>
                                      </p:cBhvr>
                                    </p:animEffect>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down)">
                                      <p:cBhvr>
                                        <p:cTn id="94" dur="1000"/>
                                        <p:tgtEl>
                                          <p:spTgt spid="24"/>
                                        </p:tgtEl>
                                      </p:cBhvr>
                                    </p:animEffect>
                                  </p:childTnLst>
                                  <p:subTnLst>
                                    <p:animClr clrSpc="rgb" dir="cw">
                                      <p:cBhvr override="childStyle">
                                        <p:cTn dur="1" fill="hold" display="0" masterRel="nextClick" afterEffect="1"/>
                                        <p:tgtEl>
                                          <p:spTgt spid="24"/>
                                        </p:tgtEl>
                                        <p:attrNameLst>
                                          <p:attrName>ppt_c</p:attrName>
                                        </p:attrNameLst>
                                      </p:cBhvr>
                                      <p:to>
                                        <a:srgbClr val="FF939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5" grpId="0" animBg="1"/>
      <p:bldP spid="47116" grpId="0" animBg="1"/>
      <p:bldP spid="47117" grpId="0" animBg="1"/>
      <p:bldP spid="47118" grpId="0" animBg="1"/>
      <p:bldP spid="47119" grpId="0" animBg="1"/>
      <p:bldP spid="47120" grpId="0" animBg="1"/>
      <p:bldP spid="47121" grpId="0" animBg="1"/>
      <p:bldP spid="47122" grpId="0" animBg="1"/>
      <p:bldP spid="47123" grpId="0" animBg="1"/>
      <p:bldP spid="47124" grpId="0" animBg="1"/>
      <p:bldP spid="47125" grpId="0" animBg="1"/>
      <p:bldP spid="47126" grpId="0" animBg="1"/>
      <p:bldP spid="47126" grpId="1" animBg="1"/>
      <p:bldP spid="47127" grpId="0" animBg="1"/>
      <p:bldP spid="47127" grpId="1" animBg="1"/>
      <p:bldP spid="47128"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0" y="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18435" name="Line 5"/>
          <p:cNvSpPr>
            <a:spLocks noChangeShapeType="1"/>
          </p:cNvSpPr>
          <p:nvPr/>
        </p:nvSpPr>
        <p:spPr bwMode="auto">
          <a:xfrm>
            <a:off x="111125" y="485775"/>
            <a:ext cx="6665913" cy="0"/>
          </a:xfrm>
          <a:prstGeom prst="line">
            <a:avLst/>
          </a:prstGeom>
          <a:noFill/>
          <a:ln w="9525">
            <a:solidFill>
              <a:schemeClr val="tx1"/>
            </a:solidFill>
            <a:round/>
            <a:headEnd/>
            <a:tailEnd/>
          </a:ln>
        </p:spPr>
        <p:txBody>
          <a:bodyPr/>
          <a:lstStyle/>
          <a:p>
            <a:endParaRPr lang="en-GB"/>
          </a:p>
        </p:txBody>
      </p:sp>
      <p:sp>
        <p:nvSpPr>
          <p:cNvPr id="18436" name="Text Box 6"/>
          <p:cNvSpPr txBox="1">
            <a:spLocks noChangeArrowheads="1"/>
          </p:cNvSpPr>
          <p:nvPr/>
        </p:nvSpPr>
        <p:spPr bwMode="auto">
          <a:xfrm>
            <a:off x="120650" y="492125"/>
            <a:ext cx="6737350" cy="366713"/>
          </a:xfrm>
          <a:prstGeom prst="rect">
            <a:avLst/>
          </a:prstGeom>
          <a:noFill/>
          <a:ln w="9525">
            <a:noFill/>
            <a:miter lim="800000"/>
            <a:headEnd/>
            <a:tailEnd/>
          </a:ln>
        </p:spPr>
        <p:txBody>
          <a:bodyPr>
            <a:spAutoFit/>
          </a:bodyPr>
          <a:lstStyle/>
          <a:p>
            <a:pPr>
              <a:spcBef>
                <a:spcPct val="50000"/>
              </a:spcBef>
            </a:pPr>
            <a:r>
              <a:rPr lang="es-ES" b="1"/>
              <a:t>Solución: Acceso según orden de llegada</a:t>
            </a:r>
          </a:p>
        </p:txBody>
      </p:sp>
      <p:sp>
        <p:nvSpPr>
          <p:cNvPr id="18437" name="Text Box 7"/>
          <p:cNvSpPr txBox="1">
            <a:spLocks noChangeArrowheads="1"/>
          </p:cNvSpPr>
          <p:nvPr/>
        </p:nvSpPr>
        <p:spPr bwMode="auto">
          <a:xfrm>
            <a:off x="152400" y="858838"/>
            <a:ext cx="6477000" cy="641350"/>
          </a:xfrm>
          <a:prstGeom prst="rect">
            <a:avLst/>
          </a:prstGeom>
          <a:noFill/>
          <a:ln w="9525">
            <a:noFill/>
            <a:miter lim="800000"/>
            <a:headEnd/>
            <a:tailEnd/>
          </a:ln>
        </p:spPr>
        <p:txBody>
          <a:bodyPr>
            <a:spAutoFit/>
          </a:bodyPr>
          <a:lstStyle/>
          <a:p>
            <a:r>
              <a:rPr lang="en-US"/>
              <a:t>TSemáforo mutex, fifo,  w;</a:t>
            </a:r>
          </a:p>
          <a:p>
            <a:r>
              <a:rPr lang="en-US"/>
              <a:t>int lectores;</a:t>
            </a:r>
            <a:endParaRPr lang="es-ES"/>
          </a:p>
        </p:txBody>
      </p:sp>
      <p:sp>
        <p:nvSpPr>
          <p:cNvPr id="18438" name="Text Box 8"/>
          <p:cNvSpPr txBox="1">
            <a:spLocks noChangeArrowheads="1"/>
          </p:cNvSpPr>
          <p:nvPr/>
        </p:nvSpPr>
        <p:spPr bwMode="auto">
          <a:xfrm>
            <a:off x="146050" y="6562725"/>
            <a:ext cx="6400800" cy="2289175"/>
          </a:xfrm>
          <a:prstGeom prst="rect">
            <a:avLst/>
          </a:prstGeom>
          <a:noFill/>
          <a:ln w="9525">
            <a:noFill/>
            <a:miter lim="800000"/>
            <a:headEnd/>
            <a:tailEnd/>
          </a:ln>
        </p:spPr>
        <p:txBody>
          <a:bodyPr>
            <a:spAutoFit/>
          </a:bodyPr>
          <a:lstStyle/>
          <a:p>
            <a:r>
              <a:rPr lang="en-US"/>
              <a:t>void main()</a:t>
            </a:r>
          </a:p>
          <a:p>
            <a:r>
              <a:rPr lang="en-US"/>
              <a:t>{</a:t>
            </a:r>
            <a:r>
              <a:rPr lang="es-ES"/>
              <a:t>  </a:t>
            </a:r>
          </a:p>
          <a:p>
            <a:r>
              <a:rPr lang="es-ES"/>
              <a:t>   inicializar(mutex, 1); inicializar(fifo, 1); inicializar(w, 1);</a:t>
            </a:r>
          </a:p>
          <a:p>
            <a:r>
              <a:rPr lang="es-ES"/>
              <a:t>   lectores = 0;</a:t>
            </a:r>
          </a:p>
          <a:p>
            <a:r>
              <a:rPr lang="es-ES"/>
              <a:t>   cobegin</a:t>
            </a:r>
          </a:p>
          <a:p>
            <a:r>
              <a:rPr lang="es-ES"/>
              <a:t>      escritor</a:t>
            </a:r>
            <a:r>
              <a:rPr lang="es-ES" baseline="-25000"/>
              <a:t>1</a:t>
            </a:r>
            <a:r>
              <a:rPr lang="es-ES"/>
              <a:t>();…; escritor</a:t>
            </a:r>
            <a:r>
              <a:rPr lang="es-ES" baseline="-25000"/>
              <a:t>n</a:t>
            </a:r>
            <a:r>
              <a:rPr lang="es-ES"/>
              <a:t>(); lector</a:t>
            </a:r>
            <a:r>
              <a:rPr lang="es-ES" baseline="-25000"/>
              <a:t>1</a:t>
            </a:r>
            <a:r>
              <a:rPr lang="es-ES"/>
              <a:t>(); … ; lector</a:t>
            </a:r>
            <a:r>
              <a:rPr lang="es-ES" baseline="-25000"/>
              <a:t>m</a:t>
            </a:r>
            <a:r>
              <a:rPr lang="es-ES"/>
              <a:t>();</a:t>
            </a:r>
          </a:p>
          <a:p>
            <a:r>
              <a:rPr lang="es-ES"/>
              <a:t>   coend;</a:t>
            </a:r>
          </a:p>
          <a:p>
            <a:r>
              <a:rPr lang="es-ES"/>
              <a:t>}</a:t>
            </a:r>
          </a:p>
        </p:txBody>
      </p:sp>
      <p:sp>
        <p:nvSpPr>
          <p:cNvPr id="18439" name="Text Box 9"/>
          <p:cNvSpPr txBox="1">
            <a:spLocks noChangeArrowheads="1"/>
          </p:cNvSpPr>
          <p:nvPr/>
        </p:nvSpPr>
        <p:spPr bwMode="auto">
          <a:xfrm>
            <a:off x="3651250" y="1879600"/>
            <a:ext cx="3214688" cy="2838450"/>
          </a:xfrm>
          <a:prstGeom prst="rect">
            <a:avLst/>
          </a:prstGeom>
          <a:noFill/>
          <a:ln w="9525">
            <a:noFill/>
            <a:miter lim="800000"/>
            <a:headEnd/>
            <a:tailEnd/>
          </a:ln>
        </p:spPr>
        <p:txBody>
          <a:bodyPr>
            <a:spAutoFit/>
          </a:bodyPr>
          <a:lstStyle/>
          <a:p>
            <a:r>
              <a:rPr lang="es-ES"/>
              <a:t>void </a:t>
            </a:r>
            <a:r>
              <a:rPr lang="es-ES" b="1"/>
              <a:t>escritor</a:t>
            </a:r>
            <a:r>
              <a:rPr lang="es-ES" b="1" baseline="-25000"/>
              <a:t>j</a:t>
            </a:r>
            <a:r>
              <a:rPr lang="es-ES"/>
              <a:t>()</a:t>
            </a:r>
          </a:p>
          <a:p>
            <a:r>
              <a:rPr lang="es-ES"/>
              <a:t>{</a:t>
            </a:r>
          </a:p>
          <a:p>
            <a:r>
              <a:rPr lang="es-ES"/>
              <a:t>    . . . </a:t>
            </a:r>
          </a:p>
          <a:p>
            <a:r>
              <a:rPr lang="es-ES"/>
              <a:t>    P(fifo);</a:t>
            </a:r>
          </a:p>
          <a:p>
            <a:r>
              <a:rPr lang="es-ES"/>
              <a:t>    P(w);</a:t>
            </a:r>
          </a:p>
          <a:p>
            <a:r>
              <a:rPr lang="es-ES"/>
              <a:t>    V(fifo);</a:t>
            </a:r>
          </a:p>
          <a:p>
            <a:r>
              <a:rPr lang="es-ES" b="1"/>
              <a:t>    escribir();</a:t>
            </a:r>
          </a:p>
          <a:p>
            <a:r>
              <a:rPr lang="es-ES"/>
              <a:t>    V(w);</a:t>
            </a:r>
          </a:p>
          <a:p>
            <a:r>
              <a:rPr lang="es-ES"/>
              <a:t>     . . .</a:t>
            </a:r>
          </a:p>
          <a:p>
            <a:r>
              <a:rPr lang="es-ES"/>
              <a:t>}</a:t>
            </a:r>
          </a:p>
        </p:txBody>
      </p:sp>
      <p:sp>
        <p:nvSpPr>
          <p:cNvPr id="18440" name="Text Box 10"/>
          <p:cNvSpPr txBox="1">
            <a:spLocks noChangeArrowheads="1"/>
          </p:cNvSpPr>
          <p:nvPr/>
        </p:nvSpPr>
        <p:spPr bwMode="auto">
          <a:xfrm>
            <a:off x="114300" y="1854200"/>
            <a:ext cx="3214688" cy="4486275"/>
          </a:xfrm>
          <a:prstGeom prst="rect">
            <a:avLst/>
          </a:prstGeom>
          <a:noFill/>
          <a:ln w="9525">
            <a:noFill/>
            <a:miter lim="800000"/>
            <a:headEnd/>
            <a:tailEnd/>
          </a:ln>
        </p:spPr>
        <p:txBody>
          <a:bodyPr>
            <a:spAutoFit/>
          </a:bodyPr>
          <a:lstStyle/>
          <a:p>
            <a:r>
              <a:rPr lang="es-ES"/>
              <a:t>void </a:t>
            </a:r>
            <a:r>
              <a:rPr lang="es-ES" b="1"/>
              <a:t>lector</a:t>
            </a:r>
            <a:r>
              <a:rPr lang="es-ES" b="1" baseline="-25000"/>
              <a:t>i</a:t>
            </a:r>
            <a:r>
              <a:rPr lang="es-ES"/>
              <a:t>()</a:t>
            </a:r>
          </a:p>
          <a:p>
            <a:r>
              <a:rPr lang="es-ES"/>
              <a:t>{</a:t>
            </a:r>
          </a:p>
          <a:p>
            <a:r>
              <a:rPr lang="es-ES"/>
              <a:t>    . . . </a:t>
            </a:r>
          </a:p>
          <a:p>
            <a:r>
              <a:rPr lang="es-ES"/>
              <a:t>    P(fifo);</a:t>
            </a:r>
          </a:p>
          <a:p>
            <a:r>
              <a:rPr lang="es-ES"/>
              <a:t>    P(mutex);</a:t>
            </a:r>
          </a:p>
          <a:p>
            <a:r>
              <a:rPr lang="es-ES"/>
              <a:t>    lectores++;</a:t>
            </a:r>
          </a:p>
          <a:p>
            <a:r>
              <a:rPr lang="es-ES"/>
              <a:t>    if (lectores==1) P(w);    </a:t>
            </a:r>
          </a:p>
          <a:p>
            <a:r>
              <a:rPr lang="es-ES"/>
              <a:t>    V(mutex); </a:t>
            </a:r>
          </a:p>
          <a:p>
            <a:r>
              <a:rPr lang="es-ES"/>
              <a:t>    V(fifo);</a:t>
            </a:r>
          </a:p>
          <a:p>
            <a:r>
              <a:rPr lang="es-ES" b="1"/>
              <a:t>    leer();</a:t>
            </a:r>
          </a:p>
          <a:p>
            <a:r>
              <a:rPr lang="es-ES"/>
              <a:t>    P(mutex);</a:t>
            </a:r>
          </a:p>
          <a:p>
            <a:r>
              <a:rPr lang="es-ES"/>
              <a:t>    lectores--;</a:t>
            </a:r>
          </a:p>
          <a:p>
            <a:r>
              <a:rPr lang="es-ES"/>
              <a:t>    if (lectores==0) V(w);</a:t>
            </a:r>
          </a:p>
          <a:p>
            <a:r>
              <a:rPr lang="es-ES"/>
              <a:t>    V(mutex);</a:t>
            </a:r>
          </a:p>
          <a:p>
            <a:r>
              <a:rPr lang="es-ES"/>
              <a:t>    . . .</a:t>
            </a:r>
          </a:p>
          <a:p>
            <a:r>
              <a:rPr lang="es-ES"/>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19459" name="Line 5"/>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19460" name="Text Box 6"/>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del </a:t>
            </a:r>
            <a:r>
              <a:rPr lang="es-ES" sz="2400" b="1">
                <a:latin typeface="Times New Roman" pitchFamily="18" charset="0"/>
              </a:rPr>
              <a:t>barbero dormilón</a:t>
            </a:r>
          </a:p>
        </p:txBody>
      </p:sp>
      <p:sp>
        <p:nvSpPr>
          <p:cNvPr id="19461" name="Text Box 7"/>
          <p:cNvSpPr txBox="1">
            <a:spLocks noChangeArrowheads="1"/>
          </p:cNvSpPr>
          <p:nvPr/>
        </p:nvSpPr>
        <p:spPr bwMode="auto">
          <a:xfrm>
            <a:off x="315913" y="795338"/>
            <a:ext cx="6592887" cy="1681162"/>
          </a:xfrm>
          <a:prstGeom prst="rect">
            <a:avLst/>
          </a:prstGeom>
          <a:noFill/>
          <a:ln w="9525">
            <a:noFill/>
            <a:miter lim="800000"/>
            <a:headEnd/>
            <a:tailEnd/>
          </a:ln>
        </p:spPr>
        <p:txBody>
          <a:bodyPr>
            <a:spAutoFit/>
          </a:bodyPr>
          <a:lstStyle/>
          <a:p>
            <a:pPr>
              <a:spcBef>
                <a:spcPct val="50000"/>
              </a:spcBef>
            </a:pPr>
            <a:r>
              <a:rPr lang="es-ES" sz="1600"/>
              <a:t>Una barbería tiene una sala de espera con </a:t>
            </a:r>
            <a:r>
              <a:rPr lang="es-ES" sz="1600" b="1"/>
              <a:t>n</a:t>
            </a:r>
            <a:r>
              <a:rPr lang="es-ES" sz="1600"/>
              <a:t> sillas, y una habitación con un sillón donde se atiende a los clientes. Si no hay clientes el barbero se duerme. Si un cliente entra en la barbería y todas las sillas están ocupadas, entonces se va, sino, se sienta en una de las sillas disponibles .Si el barbero está dormido, el cliente lo despertará. </a:t>
            </a:r>
          </a:p>
          <a:p>
            <a:pPr>
              <a:spcBef>
                <a:spcPct val="50000"/>
              </a:spcBef>
            </a:pPr>
            <a:r>
              <a:rPr lang="es-ES" sz="1600"/>
              <a:t>El sistema debe coordinar el barbero y los clientes.</a:t>
            </a:r>
          </a:p>
        </p:txBody>
      </p:sp>
      <p:sp>
        <p:nvSpPr>
          <p:cNvPr id="19462" name="Text Box 8"/>
          <p:cNvSpPr txBox="1">
            <a:spLocks noChangeArrowheads="1"/>
          </p:cNvSpPr>
          <p:nvPr/>
        </p:nvSpPr>
        <p:spPr bwMode="auto">
          <a:xfrm>
            <a:off x="360363" y="3309938"/>
            <a:ext cx="2852737" cy="3387725"/>
          </a:xfrm>
          <a:prstGeom prst="rect">
            <a:avLst/>
          </a:prstGeom>
          <a:noFill/>
          <a:ln w="9525">
            <a:noFill/>
            <a:miter lim="800000"/>
            <a:headEnd/>
            <a:tailEnd/>
          </a:ln>
        </p:spPr>
        <p:txBody>
          <a:bodyPr>
            <a:spAutoFit/>
          </a:bodyPr>
          <a:lstStyle/>
          <a:p>
            <a:r>
              <a:rPr lang="es-ES"/>
              <a:t>void </a:t>
            </a:r>
            <a:r>
              <a:rPr lang="es-ES" b="1"/>
              <a:t>barbero</a:t>
            </a:r>
            <a:r>
              <a:rPr lang="es-ES"/>
              <a:t>()</a:t>
            </a:r>
          </a:p>
          <a:p>
            <a:r>
              <a:rPr lang="es-ES"/>
              <a:t>{</a:t>
            </a:r>
          </a:p>
          <a:p>
            <a:r>
              <a:rPr lang="es-ES"/>
              <a:t>    while (true)</a:t>
            </a:r>
          </a:p>
          <a:p>
            <a:r>
              <a:rPr lang="es-ES"/>
              <a:t>    {</a:t>
            </a:r>
          </a:p>
          <a:p>
            <a:r>
              <a:rPr lang="es-ES"/>
              <a:t>       P(clientes);</a:t>
            </a:r>
          </a:p>
          <a:p>
            <a:r>
              <a:rPr lang="es-ES"/>
              <a:t>       P(mutex);</a:t>
            </a:r>
          </a:p>
          <a:p>
            <a:r>
              <a:rPr lang="es-ES"/>
              <a:t>       espera=espera-1;</a:t>
            </a:r>
          </a:p>
          <a:p>
            <a:r>
              <a:rPr lang="es-ES"/>
              <a:t>       V(barbero);</a:t>
            </a:r>
          </a:p>
          <a:p>
            <a:r>
              <a:rPr lang="es-ES"/>
              <a:t>       V(mutex);</a:t>
            </a:r>
          </a:p>
          <a:p>
            <a:r>
              <a:rPr lang="es-ES"/>
              <a:t>       cortar_pelo();</a:t>
            </a:r>
          </a:p>
          <a:p>
            <a:r>
              <a:rPr lang="es-ES"/>
              <a:t>    }</a:t>
            </a:r>
          </a:p>
          <a:p>
            <a:r>
              <a:rPr lang="es-ES"/>
              <a:t>}</a:t>
            </a:r>
          </a:p>
        </p:txBody>
      </p:sp>
      <p:sp>
        <p:nvSpPr>
          <p:cNvPr id="19463" name="Text Box 9"/>
          <p:cNvSpPr txBox="1">
            <a:spLocks noChangeArrowheads="1"/>
          </p:cNvSpPr>
          <p:nvPr/>
        </p:nvSpPr>
        <p:spPr bwMode="auto">
          <a:xfrm>
            <a:off x="333375" y="2411413"/>
            <a:ext cx="4608513" cy="915987"/>
          </a:xfrm>
          <a:prstGeom prst="rect">
            <a:avLst/>
          </a:prstGeom>
          <a:noFill/>
          <a:ln w="9525">
            <a:noFill/>
            <a:miter lim="800000"/>
            <a:headEnd/>
            <a:tailEnd/>
          </a:ln>
        </p:spPr>
        <p:txBody>
          <a:bodyPr>
            <a:spAutoFit/>
          </a:bodyPr>
          <a:lstStyle/>
          <a:p>
            <a:r>
              <a:rPr lang="en-US"/>
              <a:t>#define sillas n</a:t>
            </a:r>
          </a:p>
          <a:p>
            <a:r>
              <a:rPr lang="en-US"/>
              <a:t>TSemáforo mutex, clientes, barbero;</a:t>
            </a:r>
          </a:p>
          <a:p>
            <a:r>
              <a:rPr lang="en-US"/>
              <a:t>int espera;</a:t>
            </a:r>
            <a:endParaRPr lang="es-ES"/>
          </a:p>
        </p:txBody>
      </p:sp>
      <p:sp>
        <p:nvSpPr>
          <p:cNvPr id="19464" name="Text Box 10"/>
          <p:cNvSpPr txBox="1">
            <a:spLocks noChangeArrowheads="1"/>
          </p:cNvSpPr>
          <p:nvPr/>
        </p:nvSpPr>
        <p:spPr bwMode="auto">
          <a:xfrm>
            <a:off x="3951288" y="3214688"/>
            <a:ext cx="3186112" cy="3662362"/>
          </a:xfrm>
          <a:prstGeom prst="rect">
            <a:avLst/>
          </a:prstGeom>
          <a:noFill/>
          <a:ln w="9525">
            <a:noFill/>
            <a:miter lim="800000"/>
            <a:headEnd/>
            <a:tailEnd/>
          </a:ln>
        </p:spPr>
        <p:txBody>
          <a:bodyPr>
            <a:spAutoFit/>
          </a:bodyPr>
          <a:lstStyle/>
          <a:p>
            <a:r>
              <a:rPr lang="es-ES" dirty="0" err="1"/>
              <a:t>void</a:t>
            </a:r>
            <a:r>
              <a:rPr lang="es-ES" dirty="0"/>
              <a:t> </a:t>
            </a:r>
            <a:r>
              <a:rPr lang="es-ES" b="1" dirty="0" err="1"/>
              <a:t>cliente</a:t>
            </a:r>
            <a:r>
              <a:rPr lang="es-ES" b="1" baseline="-25000" dirty="0" err="1"/>
              <a:t>i</a:t>
            </a:r>
            <a:r>
              <a:rPr lang="es-ES" dirty="0"/>
              <a:t>()</a:t>
            </a:r>
          </a:p>
          <a:p>
            <a:r>
              <a:rPr lang="es-ES" dirty="0"/>
              <a:t>{</a:t>
            </a:r>
          </a:p>
          <a:p>
            <a:r>
              <a:rPr lang="es-ES" dirty="0"/>
              <a:t>       P(</a:t>
            </a:r>
            <a:r>
              <a:rPr lang="es-ES" dirty="0" err="1"/>
              <a:t>mutex</a:t>
            </a:r>
            <a:r>
              <a:rPr lang="es-ES" dirty="0"/>
              <a:t>);</a:t>
            </a:r>
          </a:p>
          <a:p>
            <a:r>
              <a:rPr lang="es-ES" dirty="0"/>
              <a:t>       </a:t>
            </a:r>
            <a:r>
              <a:rPr lang="es-ES" dirty="0" err="1"/>
              <a:t>if</a:t>
            </a:r>
            <a:r>
              <a:rPr lang="es-ES" dirty="0"/>
              <a:t> (espera&lt;sillas)</a:t>
            </a:r>
          </a:p>
          <a:p>
            <a:r>
              <a:rPr lang="es-ES" dirty="0"/>
              <a:t>       { </a:t>
            </a:r>
          </a:p>
          <a:p>
            <a:r>
              <a:rPr lang="es-ES" dirty="0"/>
              <a:t>          espera=espera+1;</a:t>
            </a:r>
          </a:p>
          <a:p>
            <a:r>
              <a:rPr lang="es-ES" dirty="0"/>
              <a:t>          V(clientes);</a:t>
            </a:r>
          </a:p>
          <a:p>
            <a:r>
              <a:rPr lang="es-ES" dirty="0"/>
              <a:t>          V(</a:t>
            </a:r>
            <a:r>
              <a:rPr lang="es-ES" dirty="0" err="1"/>
              <a:t>mutex</a:t>
            </a:r>
            <a:r>
              <a:rPr lang="es-ES" dirty="0"/>
              <a:t>);</a:t>
            </a:r>
          </a:p>
          <a:p>
            <a:r>
              <a:rPr lang="es-ES" dirty="0"/>
              <a:t>          P(barbero);</a:t>
            </a:r>
          </a:p>
          <a:p>
            <a:r>
              <a:rPr lang="es-ES" dirty="0"/>
              <a:t>          </a:t>
            </a:r>
            <a:r>
              <a:rPr lang="es-ES" dirty="0" err="1"/>
              <a:t>se_corta_pelo</a:t>
            </a:r>
            <a:r>
              <a:rPr lang="es-ES" dirty="0"/>
              <a:t>();</a:t>
            </a:r>
          </a:p>
          <a:p>
            <a:r>
              <a:rPr lang="es-ES" dirty="0"/>
              <a:t>       } </a:t>
            </a:r>
          </a:p>
          <a:p>
            <a:r>
              <a:rPr lang="es-ES" dirty="0"/>
              <a:t>       </a:t>
            </a:r>
            <a:r>
              <a:rPr lang="es-ES" dirty="0" err="1"/>
              <a:t>else</a:t>
            </a:r>
            <a:r>
              <a:rPr lang="es-ES" dirty="0"/>
              <a:t> V(</a:t>
            </a:r>
            <a:r>
              <a:rPr lang="es-ES" dirty="0" err="1"/>
              <a:t>mutex</a:t>
            </a:r>
            <a:r>
              <a:rPr lang="es-ES" dirty="0"/>
              <a:t>);</a:t>
            </a:r>
          </a:p>
          <a:p>
            <a:r>
              <a:rPr lang="es-ES" dirty="0"/>
              <a:t>}</a:t>
            </a:r>
          </a:p>
        </p:txBody>
      </p:sp>
      <p:sp>
        <p:nvSpPr>
          <p:cNvPr id="19465" name="Text Box 11"/>
          <p:cNvSpPr txBox="1">
            <a:spLocks noChangeArrowheads="1"/>
          </p:cNvSpPr>
          <p:nvPr/>
        </p:nvSpPr>
        <p:spPr bwMode="auto">
          <a:xfrm>
            <a:off x="368300" y="6838950"/>
            <a:ext cx="6524625" cy="2289175"/>
          </a:xfrm>
          <a:prstGeom prst="rect">
            <a:avLst/>
          </a:prstGeom>
          <a:noFill/>
          <a:ln w="9525">
            <a:noFill/>
            <a:miter lim="800000"/>
            <a:headEnd/>
            <a:tailEnd/>
          </a:ln>
        </p:spPr>
        <p:txBody>
          <a:bodyPr>
            <a:spAutoFit/>
          </a:bodyPr>
          <a:lstStyle/>
          <a:p>
            <a:r>
              <a:rPr lang="en-US"/>
              <a:t>void main()</a:t>
            </a:r>
          </a:p>
          <a:p>
            <a:r>
              <a:rPr lang="es-ES"/>
              <a:t>{  inicializar(mutex, 1); inicializar(clientes, 0); </a:t>
            </a:r>
          </a:p>
          <a:p>
            <a:r>
              <a:rPr lang="es-ES"/>
              <a:t>   inicializar(barbero, 0);  espera=0;</a:t>
            </a:r>
          </a:p>
          <a:p>
            <a:r>
              <a:rPr lang="es-ES"/>
              <a:t>    cobegin</a:t>
            </a:r>
          </a:p>
          <a:p>
            <a:r>
              <a:rPr lang="es-ES"/>
              <a:t>      barbero();</a:t>
            </a:r>
          </a:p>
          <a:p>
            <a:r>
              <a:rPr lang="es-ES"/>
              <a:t>      cliente</a:t>
            </a:r>
            <a:r>
              <a:rPr lang="es-ES" baseline="-25000"/>
              <a:t>1</a:t>
            </a:r>
            <a:r>
              <a:rPr lang="es-ES"/>
              <a:t>(); cliente</a:t>
            </a:r>
            <a:r>
              <a:rPr lang="es-ES" baseline="-25000"/>
              <a:t>2</a:t>
            </a:r>
            <a:r>
              <a:rPr lang="es-ES"/>
              <a:t>(); … cliente</a:t>
            </a:r>
            <a:r>
              <a:rPr lang="es-ES" baseline="-25000"/>
              <a:t>m</a:t>
            </a:r>
            <a:r>
              <a:rPr lang="es-ES"/>
              <a:t>();</a:t>
            </a:r>
          </a:p>
          <a:p>
            <a:r>
              <a:rPr lang="es-ES"/>
              <a:t>   coend;</a:t>
            </a:r>
          </a:p>
          <a:p>
            <a:r>
              <a:rPr lang="es-ES"/>
              <a:t>}</a:t>
            </a:r>
          </a:p>
        </p:txBody>
      </p:sp>
      <p:sp>
        <p:nvSpPr>
          <p:cNvPr id="20492" name="AutoShape 12"/>
          <p:cNvSpPr>
            <a:spLocks noChangeArrowheads="1"/>
          </p:cNvSpPr>
          <p:nvPr/>
        </p:nvSpPr>
        <p:spPr bwMode="ltGray">
          <a:xfrm>
            <a:off x="1557338" y="1258888"/>
            <a:ext cx="4464050" cy="504825"/>
          </a:xfrm>
          <a:prstGeom prst="wedgeRoundRectCallout">
            <a:avLst>
              <a:gd name="adj1" fmla="val 6227"/>
              <a:gd name="adj2" fmla="val 5070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Clientes : sincroniza al barbero</a:t>
            </a:r>
            <a:endParaRPr lang="es-ES_tradnl" b="1" dirty="0"/>
          </a:p>
        </p:txBody>
      </p:sp>
      <p:sp>
        <p:nvSpPr>
          <p:cNvPr id="20493" name="AutoShape 13"/>
          <p:cNvSpPr>
            <a:spLocks noChangeArrowheads="1"/>
          </p:cNvSpPr>
          <p:nvPr/>
        </p:nvSpPr>
        <p:spPr bwMode="ltGray">
          <a:xfrm>
            <a:off x="1773238" y="1619250"/>
            <a:ext cx="4464050" cy="504825"/>
          </a:xfrm>
          <a:prstGeom prst="wedgeRoundRectCallout">
            <a:avLst>
              <a:gd name="adj1" fmla="val 7005"/>
              <a:gd name="adj2" fmla="val 52998"/>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barbero : clientes de uno en uno</a:t>
            </a:r>
            <a:endParaRPr lang="es-ES_tradnl" b="1" dirty="0"/>
          </a:p>
        </p:txBody>
      </p:sp>
      <p:sp>
        <p:nvSpPr>
          <p:cNvPr id="20494" name="AutoShape 14"/>
          <p:cNvSpPr>
            <a:spLocks noChangeArrowheads="1"/>
          </p:cNvSpPr>
          <p:nvPr/>
        </p:nvSpPr>
        <p:spPr bwMode="ltGray">
          <a:xfrm>
            <a:off x="2133600" y="2051050"/>
            <a:ext cx="4464050" cy="504825"/>
          </a:xfrm>
          <a:prstGeom prst="wedgeRoundRectCallout">
            <a:avLst>
              <a:gd name="adj1" fmla="val 6227"/>
              <a:gd name="adj2" fmla="val 5070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err="1"/>
              <a:t>Mutex</a:t>
            </a:r>
            <a:r>
              <a:rPr lang="es-ES" b="1" dirty="0"/>
              <a:t>: variable espera</a:t>
            </a:r>
            <a:endParaRPr lang="es-ES_tradnl" b="1" dirty="0"/>
          </a:p>
        </p:txBody>
      </p:sp>
      <p:sp>
        <p:nvSpPr>
          <p:cNvPr id="20495" name="AutoShape 15"/>
          <p:cNvSpPr>
            <a:spLocks noChangeArrowheads="1"/>
          </p:cNvSpPr>
          <p:nvPr/>
        </p:nvSpPr>
        <p:spPr bwMode="ltGray">
          <a:xfrm>
            <a:off x="-20638" y="2069193"/>
            <a:ext cx="4824413" cy="1223963"/>
          </a:xfrm>
          <a:prstGeom prst="wedgeRoundRectCallout">
            <a:avLst>
              <a:gd name="adj1" fmla="val 50244"/>
              <a:gd name="adj2" fmla="val 1123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Lo primero ejecuta P y bloquea excepto </a:t>
            </a:r>
            <a:br>
              <a:rPr lang="es-ES" b="1" dirty="0"/>
            </a:br>
            <a:r>
              <a:rPr lang="es-ES" b="1" dirty="0"/>
              <a:t>si han llegado antes clientes </a:t>
            </a:r>
            <a:br>
              <a:rPr lang="es-ES" b="1" dirty="0"/>
            </a:br>
            <a:endParaRPr lang="es-ES_tradnl" b="1" dirty="0"/>
          </a:p>
        </p:txBody>
      </p:sp>
      <p:sp>
        <p:nvSpPr>
          <p:cNvPr id="20496" name="Line 16"/>
          <p:cNvSpPr>
            <a:spLocks noChangeShapeType="1"/>
          </p:cNvSpPr>
          <p:nvPr/>
        </p:nvSpPr>
        <p:spPr bwMode="ltGray">
          <a:xfrm flipH="1" flipV="1">
            <a:off x="2133599" y="4571999"/>
            <a:ext cx="2519364" cy="431799"/>
          </a:xfrm>
          <a:prstGeom prst="line">
            <a:avLst/>
          </a:prstGeom>
          <a:noFill/>
          <a:ln w="57150">
            <a:solidFill>
              <a:srgbClr val="CC3300"/>
            </a:solidFill>
            <a:round/>
            <a:headEnd type="none"/>
            <a:tailEnd type="triangle" w="med" len="med"/>
          </a:ln>
        </p:spPr>
        <p:txBody>
          <a:bodyPr wrap="none" anchor="ctr"/>
          <a:lstStyle/>
          <a:p>
            <a:endParaRPr lang="en-GB"/>
          </a:p>
        </p:txBody>
      </p:sp>
      <p:sp>
        <p:nvSpPr>
          <p:cNvPr id="20497" name="AutoShape 17"/>
          <p:cNvSpPr>
            <a:spLocks noChangeArrowheads="1"/>
          </p:cNvSpPr>
          <p:nvPr/>
        </p:nvSpPr>
        <p:spPr bwMode="ltGray">
          <a:xfrm>
            <a:off x="2636838" y="3132138"/>
            <a:ext cx="4176712" cy="935037"/>
          </a:xfrm>
          <a:prstGeom prst="wedgeRoundRectCallout">
            <a:avLst>
              <a:gd name="adj1" fmla="val 8066"/>
              <a:gd name="adj2" fmla="val 51193"/>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y han ejecutado la </a:t>
            </a:r>
            <a:br>
              <a:rPr lang="es-ES" b="1" dirty="0"/>
            </a:br>
            <a:r>
              <a:rPr lang="es-ES" b="1" dirty="0"/>
              <a:t>operación V correspondiente.</a:t>
            </a:r>
          </a:p>
        </p:txBody>
      </p:sp>
      <p:sp>
        <p:nvSpPr>
          <p:cNvPr id="20498" name="AutoShape 18"/>
          <p:cNvSpPr>
            <a:spLocks noChangeArrowheads="1"/>
          </p:cNvSpPr>
          <p:nvPr/>
        </p:nvSpPr>
        <p:spPr bwMode="ltGray">
          <a:xfrm>
            <a:off x="2852738" y="6804025"/>
            <a:ext cx="4176712" cy="935038"/>
          </a:xfrm>
          <a:prstGeom prst="wedgeRoundRectCallout">
            <a:avLst>
              <a:gd name="adj1" fmla="val 10283"/>
              <a:gd name="adj2" fmla="val 4995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En este semáforo se bloquean los </a:t>
            </a:r>
            <a:br>
              <a:rPr lang="es-ES" b="1" dirty="0"/>
            </a:br>
            <a:r>
              <a:rPr lang="es-ES" b="1" dirty="0"/>
              <a:t>clientes al ejecutar P esperando </a:t>
            </a:r>
          </a:p>
        </p:txBody>
      </p:sp>
      <p:sp>
        <p:nvSpPr>
          <p:cNvPr id="20499" name="Line 19"/>
          <p:cNvSpPr>
            <a:spLocks noChangeShapeType="1"/>
          </p:cNvSpPr>
          <p:nvPr/>
        </p:nvSpPr>
        <p:spPr bwMode="ltGray">
          <a:xfrm>
            <a:off x="2133599" y="5418449"/>
            <a:ext cx="2519364" cy="144016"/>
          </a:xfrm>
          <a:prstGeom prst="line">
            <a:avLst/>
          </a:prstGeom>
          <a:noFill/>
          <a:ln w="57150">
            <a:solidFill>
              <a:srgbClr val="CC3300"/>
            </a:solidFill>
            <a:round/>
            <a:headEnd/>
            <a:tailEnd type="triangle" w="med" len="med"/>
          </a:ln>
        </p:spPr>
        <p:txBody>
          <a:bodyPr wrap="none" anchor="ctr"/>
          <a:lstStyle/>
          <a:p>
            <a:endParaRPr lang="en-GB"/>
          </a:p>
        </p:txBody>
      </p:sp>
      <p:sp>
        <p:nvSpPr>
          <p:cNvPr id="20500" name="AutoShape 20"/>
          <p:cNvSpPr>
            <a:spLocks noChangeArrowheads="1"/>
          </p:cNvSpPr>
          <p:nvPr/>
        </p:nvSpPr>
        <p:spPr bwMode="ltGray">
          <a:xfrm>
            <a:off x="333375" y="6372225"/>
            <a:ext cx="4176713" cy="935038"/>
          </a:xfrm>
          <a:prstGeom prst="wedgeRoundRectCallout">
            <a:avLst>
              <a:gd name="adj1" fmla="val 7789"/>
              <a:gd name="adj2" fmla="val 51194"/>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que el barbero vaya </a:t>
            </a:r>
            <a:br>
              <a:rPr lang="es-ES" b="1" dirty="0"/>
            </a:br>
            <a:r>
              <a:rPr lang="es-ES" b="1" dirty="0"/>
              <a:t>despertando uno a uno con V</a:t>
            </a:r>
          </a:p>
        </p:txBody>
      </p:sp>
      <p:sp>
        <p:nvSpPr>
          <p:cNvPr id="19" name="Line 25"/>
          <p:cNvSpPr>
            <a:spLocks noChangeShapeType="1"/>
          </p:cNvSpPr>
          <p:nvPr/>
        </p:nvSpPr>
        <p:spPr bwMode="ltGray">
          <a:xfrm>
            <a:off x="866888" y="4716016"/>
            <a:ext cx="1121952" cy="0"/>
          </a:xfrm>
          <a:prstGeom prst="line">
            <a:avLst/>
          </a:prstGeom>
          <a:noFill/>
          <a:ln w="57150">
            <a:solidFill>
              <a:srgbClr val="CC3300"/>
            </a:solidFill>
            <a:round/>
            <a:headEnd/>
            <a:tailEnd/>
          </a:ln>
        </p:spPr>
        <p:txBody>
          <a:bodyPr wrap="none" anchor="ctr"/>
          <a:lstStyle/>
          <a:p>
            <a:endParaRPr lang="en-GB"/>
          </a:p>
        </p:txBody>
      </p:sp>
      <p:sp>
        <p:nvSpPr>
          <p:cNvPr id="20" name="Line 25"/>
          <p:cNvSpPr>
            <a:spLocks noChangeShapeType="1"/>
          </p:cNvSpPr>
          <p:nvPr/>
        </p:nvSpPr>
        <p:spPr bwMode="ltGray">
          <a:xfrm>
            <a:off x="4652963" y="5724128"/>
            <a:ext cx="1121952" cy="0"/>
          </a:xfrm>
          <a:prstGeom prst="line">
            <a:avLst/>
          </a:prstGeom>
          <a:noFill/>
          <a:ln w="57150">
            <a:solidFill>
              <a:srgbClr val="CC3300"/>
            </a:solidFill>
            <a:round/>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wipe(up)">
                                      <p:cBhvr>
                                        <p:cTn id="7" dur="500"/>
                                        <p:tgtEl>
                                          <p:spTgt spid="20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493"/>
                                        </p:tgtEl>
                                        <p:attrNameLst>
                                          <p:attrName>style.visibility</p:attrName>
                                        </p:attrNameLst>
                                      </p:cBhvr>
                                      <p:to>
                                        <p:strVal val="visible"/>
                                      </p:to>
                                    </p:set>
                                    <p:animEffect transition="in" filter="wipe(up)">
                                      <p:cBhvr>
                                        <p:cTn id="12" dur="500"/>
                                        <p:tgtEl>
                                          <p:spTgt spid="204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494"/>
                                        </p:tgtEl>
                                        <p:attrNameLst>
                                          <p:attrName>style.visibility</p:attrName>
                                        </p:attrNameLst>
                                      </p:cBhvr>
                                      <p:to>
                                        <p:strVal val="visible"/>
                                      </p:to>
                                    </p:set>
                                    <p:animEffect transition="in" filter="wipe(up)">
                                      <p:cBhvr>
                                        <p:cTn id="17" dur="500"/>
                                        <p:tgtEl>
                                          <p:spTgt spid="204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95"/>
                                        </p:tgtEl>
                                        <p:attrNameLst>
                                          <p:attrName>style.visibility</p:attrName>
                                        </p:attrNameLst>
                                      </p:cBhvr>
                                      <p:to>
                                        <p:strVal val="visible"/>
                                      </p:to>
                                    </p:set>
                                    <p:animEffect transition="in" filter="wipe(up)">
                                      <p:cBhvr>
                                        <p:cTn id="22" dur="500"/>
                                        <p:tgtEl>
                                          <p:spTgt spid="204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subTnLst>
                                    <p:animClr clrSpc="rgb" dir="cw">
                                      <p:cBhvr override="childStyle">
                                        <p:cTn dur="1" fill="hold" display="0" masterRel="nextClick" afterEffect="1"/>
                                        <p:tgtEl>
                                          <p:spTgt spid="19"/>
                                        </p:tgtEl>
                                        <p:attrNameLst>
                                          <p:attrName>ppt_c</p:attrName>
                                        </p:attrNameLst>
                                      </p:cBhvr>
                                      <p:to>
                                        <a:srgbClr val="FF9393"/>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497"/>
                                        </p:tgtEl>
                                        <p:attrNameLst>
                                          <p:attrName>style.visibility</p:attrName>
                                        </p:attrNameLst>
                                      </p:cBhvr>
                                      <p:to>
                                        <p:strVal val="visible"/>
                                      </p:to>
                                    </p:set>
                                    <p:animEffect transition="in" filter="wipe(up)">
                                      <p:cBhvr>
                                        <p:cTn id="32" dur="500"/>
                                        <p:tgtEl>
                                          <p:spTgt spid="20497"/>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20496"/>
                                        </p:tgtEl>
                                        <p:attrNameLst>
                                          <p:attrName>style.visibility</p:attrName>
                                        </p:attrNameLst>
                                      </p:cBhvr>
                                      <p:to>
                                        <p:strVal val="visible"/>
                                      </p:to>
                                    </p:set>
                                    <p:animEffect transition="in" filter="wipe(right)">
                                      <p:cBhvr>
                                        <p:cTn id="36" dur="1000"/>
                                        <p:tgtEl>
                                          <p:spTgt spid="20496"/>
                                        </p:tgtEl>
                                      </p:cBhvr>
                                    </p:animEffect>
                                  </p:childTnLst>
                                  <p:subTnLst>
                                    <p:animClr clrSpc="rgb" dir="cw">
                                      <p:cBhvr override="childStyle">
                                        <p:cTn dur="1" fill="hold" display="0" masterRel="nextClick" afterEffect="1"/>
                                        <p:tgtEl>
                                          <p:spTgt spid="20496"/>
                                        </p:tgtEl>
                                        <p:attrNameLst>
                                          <p:attrName>ppt_c</p:attrName>
                                        </p:attrNameLst>
                                      </p:cBhvr>
                                      <p:to>
                                        <a:srgbClr val="FF9393"/>
                                      </p:to>
                                    </p:animClr>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1000"/>
                                        <p:tgtEl>
                                          <p:spTgt spid="20"/>
                                        </p:tgtEl>
                                      </p:cBhvr>
                                    </p:animEffect>
                                  </p:childTnLst>
                                  <p:subTnLst>
                                    <p:animClr clrSpc="rgb" dir="cw">
                                      <p:cBhvr override="childStyle">
                                        <p:cTn dur="1" fill="hold" display="0" masterRel="nextClick" afterEffect="1"/>
                                        <p:tgtEl>
                                          <p:spTgt spid="20"/>
                                        </p:tgtEl>
                                        <p:attrNameLst>
                                          <p:attrName>ppt_c</p:attrName>
                                        </p:attrNameLst>
                                      </p:cBhvr>
                                      <p:to>
                                        <a:srgbClr val="FF9393"/>
                                      </p:to>
                                    </p:animClr>
                                  </p:sub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0498"/>
                                        </p:tgtEl>
                                        <p:attrNameLst>
                                          <p:attrName>style.visibility</p:attrName>
                                        </p:attrNameLst>
                                      </p:cBhvr>
                                      <p:to>
                                        <p:strVal val="visible"/>
                                      </p:to>
                                    </p:set>
                                    <p:animEffect transition="in" filter="wipe(up)">
                                      <p:cBhvr>
                                        <p:cTn id="46" dur="500"/>
                                        <p:tgtEl>
                                          <p:spTgt spid="2049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0500"/>
                                        </p:tgtEl>
                                        <p:attrNameLst>
                                          <p:attrName>style.visibility</p:attrName>
                                        </p:attrNameLst>
                                      </p:cBhvr>
                                      <p:to>
                                        <p:strVal val="visible"/>
                                      </p:to>
                                    </p:set>
                                    <p:animEffect transition="in" filter="wipe(up)">
                                      <p:cBhvr>
                                        <p:cTn id="51" dur="500"/>
                                        <p:tgtEl>
                                          <p:spTgt spid="20500"/>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0499"/>
                                        </p:tgtEl>
                                        <p:attrNameLst>
                                          <p:attrName>style.visibility</p:attrName>
                                        </p:attrNameLst>
                                      </p:cBhvr>
                                      <p:to>
                                        <p:strVal val="visible"/>
                                      </p:to>
                                    </p:set>
                                    <p:animEffect transition="in" filter="wipe(left)">
                                      <p:cBhvr>
                                        <p:cTn id="55" dur="1000"/>
                                        <p:tgtEl>
                                          <p:spTgt spid="20499"/>
                                        </p:tgtEl>
                                      </p:cBhvr>
                                    </p:animEffect>
                                  </p:childTnLst>
                                  <p:subTnLst>
                                    <p:animClr clrSpc="rgb" dir="cw">
                                      <p:cBhvr override="childStyle">
                                        <p:cTn dur="1" fill="hold" display="0" masterRel="nextClick" afterEffect="1"/>
                                        <p:tgtEl>
                                          <p:spTgt spid="20499"/>
                                        </p:tgtEl>
                                        <p:attrNameLst>
                                          <p:attrName>ppt_c</p:attrName>
                                        </p:attrNameLst>
                                      </p:cBhvr>
                                      <p:to>
                                        <a:srgbClr val="FF939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2" grpId="0" animBg="1"/>
      <p:bldP spid="20493" grpId="0" animBg="1"/>
      <p:bldP spid="20494" grpId="0" animBg="1"/>
      <p:bldP spid="20495" grpId="0" animBg="1"/>
      <p:bldP spid="20496" grpId="0" animBg="1"/>
      <p:bldP spid="20497" grpId="0" animBg="1"/>
      <p:bldP spid="20498" grpId="0" animBg="1"/>
      <p:bldP spid="20499" grpId="0" animBg="1"/>
      <p:bldP spid="20500"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20483" name="Line 5"/>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0484" name="Text Box 6"/>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a:t>
            </a:r>
            <a:r>
              <a:rPr lang="es-ES" sz="2400" b="1">
                <a:latin typeface="Times New Roman" pitchFamily="18" charset="0"/>
              </a:rPr>
              <a:t>los cinco filósofos</a:t>
            </a:r>
          </a:p>
        </p:txBody>
      </p:sp>
      <p:sp>
        <p:nvSpPr>
          <p:cNvPr id="20485" name="Text Box 7"/>
          <p:cNvSpPr txBox="1">
            <a:spLocks noChangeArrowheads="1"/>
          </p:cNvSpPr>
          <p:nvPr/>
        </p:nvSpPr>
        <p:spPr bwMode="auto">
          <a:xfrm>
            <a:off x="315913" y="777875"/>
            <a:ext cx="6592887" cy="2586038"/>
          </a:xfrm>
          <a:prstGeom prst="rect">
            <a:avLst/>
          </a:prstGeom>
          <a:noFill/>
          <a:ln w="9525">
            <a:noFill/>
            <a:miter lim="800000"/>
            <a:headEnd/>
            <a:tailEnd/>
          </a:ln>
        </p:spPr>
        <p:txBody>
          <a:bodyPr>
            <a:spAutoFit/>
          </a:bodyPr>
          <a:lstStyle/>
          <a:p>
            <a:pPr>
              <a:spcBef>
                <a:spcPct val="50000"/>
              </a:spcBef>
            </a:pPr>
            <a:r>
              <a:rPr lang="es-ES" sz="1600"/>
              <a:t>Cinco filósofos se dedican a pensar y a comer en una mesa circular.  En el centro de la mesa hay un cuenco con arroz, y la mesa está puesta con cinco platos y cinco palillos, uno por cada filósofo. Cuando un filósofo tiene hambre se sienta en la mesa a comer en su sitio. El filósofo sólo puede coger un palillo cada vez y no le puede quitar un palillo a un compañero que lo tenga en la mano. Cuando un filósofo tiene los dos palillos come sin soltarlos hasta que termine y vuelve a pensar.</a:t>
            </a:r>
          </a:p>
          <a:p>
            <a:pPr>
              <a:spcBef>
                <a:spcPct val="20000"/>
              </a:spcBef>
            </a:pPr>
            <a:r>
              <a:rPr lang="es-ES" sz="1600"/>
              <a:t>El sistema debe coordinar los filósofos para evitar la espera indefinida y no se mueran de hambre.</a:t>
            </a:r>
          </a:p>
        </p:txBody>
      </p:sp>
      <p:sp>
        <p:nvSpPr>
          <p:cNvPr id="20486" name="Text Box 8"/>
          <p:cNvSpPr txBox="1">
            <a:spLocks noChangeArrowheads="1"/>
          </p:cNvSpPr>
          <p:nvPr/>
        </p:nvSpPr>
        <p:spPr bwMode="auto">
          <a:xfrm>
            <a:off x="349250" y="3905250"/>
            <a:ext cx="2852738" cy="3387725"/>
          </a:xfrm>
          <a:prstGeom prst="rect">
            <a:avLst/>
          </a:prstGeom>
          <a:noFill/>
          <a:ln w="9525">
            <a:noFill/>
            <a:miter lim="800000"/>
            <a:headEnd/>
            <a:tailEnd/>
          </a:ln>
        </p:spPr>
        <p:txBody>
          <a:bodyPr>
            <a:spAutoFit/>
          </a:bodyPr>
          <a:lstStyle/>
          <a:p>
            <a:r>
              <a:rPr lang="es-ES"/>
              <a:t>void </a:t>
            </a:r>
            <a:r>
              <a:rPr lang="es-ES" b="1"/>
              <a:t>filósofo</a:t>
            </a:r>
            <a:r>
              <a:rPr lang="es-ES"/>
              <a:t>(int i)</a:t>
            </a:r>
          </a:p>
          <a:p>
            <a:r>
              <a:rPr lang="es-ES"/>
              <a:t>{</a:t>
            </a:r>
          </a:p>
          <a:p>
            <a:r>
              <a:rPr lang="es-ES"/>
              <a:t>    while (true)</a:t>
            </a:r>
          </a:p>
          <a:p>
            <a:r>
              <a:rPr lang="es-ES"/>
              <a:t>    {</a:t>
            </a:r>
          </a:p>
          <a:p>
            <a:r>
              <a:rPr lang="es-ES"/>
              <a:t>       pensar();</a:t>
            </a:r>
          </a:p>
          <a:p>
            <a:r>
              <a:rPr lang="es-ES"/>
              <a:t>       P(palillo[i]);</a:t>
            </a:r>
          </a:p>
          <a:p>
            <a:r>
              <a:rPr lang="es-ES"/>
              <a:t>       P(palillo[(i+1)%5]);</a:t>
            </a:r>
          </a:p>
          <a:p>
            <a:r>
              <a:rPr lang="es-ES"/>
              <a:t>       comer();</a:t>
            </a:r>
          </a:p>
          <a:p>
            <a:r>
              <a:rPr lang="es-ES"/>
              <a:t>       V(palillo[i]);</a:t>
            </a:r>
          </a:p>
          <a:p>
            <a:r>
              <a:rPr lang="es-ES"/>
              <a:t>       V(palillo[(i+1)%5]);</a:t>
            </a:r>
          </a:p>
          <a:p>
            <a:r>
              <a:rPr lang="es-ES"/>
              <a:t>    }</a:t>
            </a:r>
          </a:p>
          <a:p>
            <a:r>
              <a:rPr lang="es-ES"/>
              <a:t>}</a:t>
            </a:r>
          </a:p>
        </p:txBody>
      </p:sp>
      <p:sp>
        <p:nvSpPr>
          <p:cNvPr id="20487" name="Text Box 9"/>
          <p:cNvSpPr txBox="1">
            <a:spLocks noChangeArrowheads="1"/>
          </p:cNvSpPr>
          <p:nvPr/>
        </p:nvSpPr>
        <p:spPr bwMode="auto">
          <a:xfrm>
            <a:off x="319088" y="3614738"/>
            <a:ext cx="3743325" cy="366712"/>
          </a:xfrm>
          <a:prstGeom prst="rect">
            <a:avLst/>
          </a:prstGeom>
          <a:noFill/>
          <a:ln w="9525">
            <a:noFill/>
            <a:miter lim="800000"/>
            <a:headEnd/>
            <a:tailEnd/>
          </a:ln>
        </p:spPr>
        <p:txBody>
          <a:bodyPr>
            <a:spAutoFit/>
          </a:bodyPr>
          <a:lstStyle/>
          <a:p>
            <a:r>
              <a:rPr lang="en-US"/>
              <a:t>TSemáforo palillo[5];</a:t>
            </a:r>
          </a:p>
        </p:txBody>
      </p:sp>
      <p:sp>
        <p:nvSpPr>
          <p:cNvPr id="20488" name="Text Box 10"/>
          <p:cNvSpPr txBox="1">
            <a:spLocks noChangeArrowheads="1"/>
          </p:cNvSpPr>
          <p:nvPr/>
        </p:nvSpPr>
        <p:spPr bwMode="auto">
          <a:xfrm>
            <a:off x="352425" y="7165975"/>
            <a:ext cx="6524625" cy="2014538"/>
          </a:xfrm>
          <a:prstGeom prst="rect">
            <a:avLst/>
          </a:prstGeom>
          <a:noFill/>
          <a:ln w="9525">
            <a:noFill/>
            <a:miter lim="800000"/>
            <a:headEnd/>
            <a:tailEnd/>
          </a:ln>
        </p:spPr>
        <p:txBody>
          <a:bodyPr>
            <a:spAutoFit/>
          </a:bodyPr>
          <a:lstStyle/>
          <a:p>
            <a:r>
              <a:rPr lang="en-US"/>
              <a:t>void main()</a:t>
            </a:r>
          </a:p>
          <a:p>
            <a:r>
              <a:rPr lang="es-ES"/>
              <a:t>{  </a:t>
            </a:r>
            <a:r>
              <a:rPr lang="en-US"/>
              <a:t>int i;</a:t>
            </a:r>
            <a:endParaRPr lang="es-ES"/>
          </a:p>
          <a:p>
            <a:r>
              <a:rPr lang="es-ES"/>
              <a:t>   for (i=0; i&lt;5; i++) inicializar(palillo[i], 1); </a:t>
            </a:r>
          </a:p>
          <a:p>
            <a:r>
              <a:rPr lang="es-ES"/>
              <a:t>   cobegin</a:t>
            </a:r>
          </a:p>
          <a:p>
            <a:r>
              <a:rPr lang="es-ES"/>
              <a:t>      filósofo(0); filósofo(1); … filósofo(4); </a:t>
            </a:r>
          </a:p>
          <a:p>
            <a:r>
              <a:rPr lang="es-ES"/>
              <a:t>   coend;</a:t>
            </a:r>
          </a:p>
          <a:p>
            <a:r>
              <a:rPr lang="es-ES"/>
              <a:t>}</a:t>
            </a:r>
          </a:p>
        </p:txBody>
      </p:sp>
      <p:sp>
        <p:nvSpPr>
          <p:cNvPr id="20489" name="Text Box 11"/>
          <p:cNvSpPr txBox="1">
            <a:spLocks noChangeArrowheads="1"/>
          </p:cNvSpPr>
          <p:nvPr/>
        </p:nvSpPr>
        <p:spPr bwMode="auto">
          <a:xfrm>
            <a:off x="4070350" y="4968875"/>
            <a:ext cx="2708275" cy="915988"/>
          </a:xfrm>
          <a:prstGeom prst="rect">
            <a:avLst/>
          </a:prstGeom>
          <a:noFill/>
          <a:ln w="9525">
            <a:noFill/>
            <a:miter lim="800000"/>
            <a:headEnd/>
            <a:tailEnd/>
          </a:ln>
        </p:spPr>
        <p:txBody>
          <a:bodyPr>
            <a:spAutoFit/>
          </a:bodyPr>
          <a:lstStyle/>
          <a:p>
            <a:pPr>
              <a:spcBef>
                <a:spcPct val="50000"/>
              </a:spcBef>
            </a:pPr>
            <a:r>
              <a:rPr lang="es-ES">
                <a:latin typeface="Times New Roman" pitchFamily="18" charset="0"/>
              </a:rPr>
              <a:t>Se produce interbloqueo cuando acuden a comer todos a la vez</a:t>
            </a:r>
          </a:p>
        </p:txBody>
      </p:sp>
      <p:sp>
        <p:nvSpPr>
          <p:cNvPr id="20490" name="Text Box 12"/>
          <p:cNvSpPr txBox="1">
            <a:spLocks noChangeArrowheads="1"/>
          </p:cNvSpPr>
          <p:nvPr/>
        </p:nvSpPr>
        <p:spPr bwMode="auto">
          <a:xfrm>
            <a:off x="298450" y="3341688"/>
            <a:ext cx="5688013" cy="366712"/>
          </a:xfrm>
          <a:prstGeom prst="rect">
            <a:avLst/>
          </a:prstGeom>
          <a:noFill/>
          <a:ln w="9525">
            <a:noFill/>
            <a:miter lim="800000"/>
            <a:headEnd/>
            <a:tailEnd/>
          </a:ln>
        </p:spPr>
        <p:txBody>
          <a:bodyPr>
            <a:spAutoFit/>
          </a:bodyPr>
          <a:lstStyle/>
          <a:p>
            <a:pPr>
              <a:spcBef>
                <a:spcPct val="50000"/>
              </a:spcBef>
            </a:pPr>
            <a:r>
              <a:rPr lang="es-ES" b="1"/>
              <a:t>Solución que mantiene la exclusión mutua</a:t>
            </a:r>
          </a:p>
        </p:txBody>
      </p:sp>
      <p:pic>
        <p:nvPicPr>
          <p:cNvPr id="21517" name="Picture 13"/>
          <p:cNvPicPr>
            <a:picLocks noChangeAspect="1" noChangeArrowheads="1"/>
          </p:cNvPicPr>
          <p:nvPr/>
        </p:nvPicPr>
        <p:blipFill>
          <a:blip r:embed="rId4" cstate="print"/>
          <a:srcRect/>
          <a:stretch>
            <a:fillRect/>
          </a:stretch>
        </p:blipFill>
        <p:spPr bwMode="auto">
          <a:xfrm>
            <a:off x="1052513" y="900113"/>
            <a:ext cx="4962525" cy="5095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17"/>
                                        </p:tgtEl>
                                        <p:attrNameLst>
                                          <p:attrName>style.visibility</p:attrName>
                                        </p:attrNameLst>
                                      </p:cBhvr>
                                      <p:to>
                                        <p:strVal val="visible"/>
                                      </p:to>
                                    </p:set>
                                    <p:animEffect transition="in" filter="fade">
                                      <p:cBhvr>
                                        <p:cTn id="7" dur="1000"/>
                                        <p:tgtEl>
                                          <p:spTgt spid="21517"/>
                                        </p:tgtEl>
                                      </p:cBhvr>
                                    </p:animEffect>
                                    <p:anim calcmode="lin" valueType="num">
                                      <p:cBhvr>
                                        <p:cTn id="8" dur="1000" fill="hold"/>
                                        <p:tgtEl>
                                          <p:spTgt spid="21517"/>
                                        </p:tgtEl>
                                        <p:attrNameLst>
                                          <p:attrName>ppt_x</p:attrName>
                                        </p:attrNameLst>
                                      </p:cBhvr>
                                      <p:tavLst>
                                        <p:tav tm="0">
                                          <p:val>
                                            <p:strVal val="#ppt_x"/>
                                          </p:val>
                                        </p:tav>
                                        <p:tav tm="100000">
                                          <p:val>
                                            <p:strVal val="#ppt_x"/>
                                          </p:val>
                                        </p:tav>
                                      </p:tavLst>
                                    </p:anim>
                                    <p:anim calcmode="lin" valueType="num">
                                      <p:cBhvr>
                                        <p:cTn id="9" dur="1000" fill="hold"/>
                                        <p:tgtEl>
                                          <p:spTgt spid="215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381000" y="419100"/>
            <a:ext cx="5715000" cy="519113"/>
          </a:xfrm>
          <a:prstGeom prst="rect">
            <a:avLst/>
          </a:prstGeom>
          <a:noFill/>
          <a:ln w="9525">
            <a:noFill/>
            <a:miter lim="800000"/>
            <a:headEnd/>
            <a:tailEnd/>
          </a:ln>
        </p:spPr>
        <p:txBody>
          <a:bodyPr>
            <a:spAutoFit/>
          </a:bodyPr>
          <a:lstStyle/>
          <a:p>
            <a:pPr>
              <a:spcBef>
                <a:spcPct val="50000"/>
              </a:spcBef>
            </a:pPr>
            <a:r>
              <a:rPr lang="es-ES" sz="2800"/>
              <a:t>Introducción</a:t>
            </a:r>
          </a:p>
        </p:txBody>
      </p:sp>
      <p:sp>
        <p:nvSpPr>
          <p:cNvPr id="3075" name="Line 6"/>
          <p:cNvSpPr>
            <a:spLocks noChangeShapeType="1"/>
          </p:cNvSpPr>
          <p:nvPr/>
        </p:nvSpPr>
        <p:spPr bwMode="auto">
          <a:xfrm>
            <a:off x="457200" y="914400"/>
            <a:ext cx="6019800" cy="0"/>
          </a:xfrm>
          <a:prstGeom prst="line">
            <a:avLst/>
          </a:prstGeom>
          <a:noFill/>
          <a:ln w="9525">
            <a:solidFill>
              <a:schemeClr val="tx1"/>
            </a:solidFill>
            <a:round/>
            <a:headEnd/>
            <a:tailEnd/>
          </a:ln>
        </p:spPr>
        <p:txBody>
          <a:bodyPr/>
          <a:lstStyle/>
          <a:p>
            <a:endParaRPr lang="en-GB"/>
          </a:p>
        </p:txBody>
      </p:sp>
      <p:sp>
        <p:nvSpPr>
          <p:cNvPr id="3076" name="Text Box 7"/>
          <p:cNvSpPr txBox="1">
            <a:spLocks noChangeArrowheads="1"/>
          </p:cNvSpPr>
          <p:nvPr/>
        </p:nvSpPr>
        <p:spPr bwMode="auto">
          <a:xfrm>
            <a:off x="457200" y="1219200"/>
            <a:ext cx="6140450" cy="3378200"/>
          </a:xfrm>
          <a:prstGeom prst="rect">
            <a:avLst/>
          </a:prstGeom>
          <a:noFill/>
          <a:ln w="9525">
            <a:noFill/>
            <a:miter lim="800000"/>
            <a:headEnd/>
            <a:tailEnd/>
          </a:ln>
        </p:spPr>
        <p:txBody>
          <a:bodyPr>
            <a:spAutoFit/>
          </a:bodyPr>
          <a:lstStyle/>
          <a:p>
            <a:pPr marL="388938" indent="-369888">
              <a:spcBef>
                <a:spcPct val="50000"/>
              </a:spcBef>
              <a:buSzPct val="120000"/>
              <a:buFontTx/>
              <a:buBlip>
                <a:blip r:embed="rId3"/>
              </a:buBlip>
            </a:pPr>
            <a:r>
              <a:rPr lang="es-ES" sz="2400">
                <a:latin typeface="Times New Roman" pitchFamily="18" charset="0"/>
              </a:rPr>
              <a:t>Multiprogramación, multiprocesamiento y procesamiento distribuido</a:t>
            </a:r>
          </a:p>
          <a:p>
            <a:pPr marL="388938" indent="-369888">
              <a:spcBef>
                <a:spcPct val="50000"/>
              </a:spcBef>
              <a:buSzPct val="120000"/>
              <a:buFontTx/>
              <a:buBlip>
                <a:blip r:embed="rId3"/>
              </a:buBlip>
            </a:pPr>
            <a:r>
              <a:rPr lang="es-ES" sz="2400">
                <a:latin typeface="Times New Roman" pitchFamily="18" charset="0"/>
              </a:rPr>
              <a:t>Necesidad de sincronizar y comunicar procesos</a:t>
            </a:r>
          </a:p>
          <a:p>
            <a:pPr marL="388938" indent="-369888">
              <a:spcBef>
                <a:spcPct val="50000"/>
              </a:spcBef>
              <a:buSzPct val="120000"/>
              <a:buFontTx/>
              <a:buBlip>
                <a:blip r:embed="rId3"/>
              </a:buBlip>
            </a:pPr>
            <a:r>
              <a:rPr lang="es-ES" sz="2400">
                <a:latin typeface="Times New Roman" pitchFamily="18" charset="0"/>
              </a:rPr>
              <a:t>Métodos básicos de comunicar procesos</a:t>
            </a:r>
          </a:p>
          <a:p>
            <a:pPr marL="754063" lvl="1">
              <a:spcBef>
                <a:spcPct val="50000"/>
              </a:spcBef>
              <a:buSzPct val="120000"/>
              <a:buFont typeface="Wingdings" pitchFamily="2" charset="2"/>
              <a:buBlip>
                <a:blip r:embed="rId4"/>
              </a:buBlip>
            </a:pPr>
            <a:r>
              <a:rPr lang="es-ES" sz="2400"/>
              <a:t> </a:t>
            </a:r>
            <a:r>
              <a:rPr lang="es-ES" sz="2400">
                <a:latin typeface="Times New Roman" pitchFamily="18" charset="0"/>
              </a:rPr>
              <a:t>Compartición de datos</a:t>
            </a:r>
          </a:p>
          <a:p>
            <a:pPr marL="754063" lvl="1">
              <a:spcBef>
                <a:spcPct val="50000"/>
              </a:spcBef>
              <a:buSzPct val="120000"/>
              <a:buFont typeface="Wingdings" pitchFamily="2" charset="2"/>
              <a:buBlip>
                <a:blip r:embed="rId4"/>
              </a:buBlip>
            </a:pPr>
            <a:r>
              <a:rPr lang="es-ES" sz="2400">
                <a:latin typeface="Times New Roman" pitchFamily="18" charset="0"/>
              </a:rPr>
              <a:t> Intercambio de información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21507" name="Line 5"/>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1508" name="Text Box 6"/>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a:t>
            </a:r>
            <a:r>
              <a:rPr lang="es-ES" sz="2400" b="1">
                <a:latin typeface="Times New Roman" pitchFamily="18" charset="0"/>
              </a:rPr>
              <a:t>los cinco filósofos</a:t>
            </a:r>
          </a:p>
        </p:txBody>
      </p:sp>
      <p:graphicFrame>
        <p:nvGraphicFramePr>
          <p:cNvPr id="99433" name="Group 105"/>
          <p:cNvGraphicFramePr>
            <a:graphicFrameLocks noGrp="1"/>
          </p:cNvGraphicFramePr>
          <p:nvPr/>
        </p:nvGraphicFramePr>
        <p:xfrm>
          <a:off x="0" y="1187450"/>
          <a:ext cx="6921500" cy="1468438"/>
        </p:xfrm>
        <a:graphic>
          <a:graphicData uri="http://schemas.openxmlformats.org/drawingml/2006/table">
            <a:tbl>
              <a:tblPr/>
              <a:tblGrid>
                <a:gridCol w="1435100"/>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9517" name="Group 189"/>
          <p:cNvGraphicFramePr>
            <a:graphicFrameLocks noGrp="1"/>
          </p:cNvGraphicFramePr>
          <p:nvPr/>
        </p:nvGraphicFramePr>
        <p:xfrm>
          <a:off x="0" y="2627313"/>
          <a:ext cx="6921500" cy="735013"/>
        </p:xfrm>
        <a:graphic>
          <a:graphicData uri="http://schemas.openxmlformats.org/drawingml/2006/table">
            <a:tbl>
              <a:tblPr/>
              <a:tblGrid>
                <a:gridCol w="1435100"/>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9476" name="AutoShape 148"/>
          <p:cNvSpPr>
            <a:spLocks noChangeArrowheads="1"/>
          </p:cNvSpPr>
          <p:nvPr/>
        </p:nvSpPr>
        <p:spPr bwMode="ltGray">
          <a:xfrm>
            <a:off x="1196975" y="2916238"/>
            <a:ext cx="4752975" cy="936625"/>
          </a:xfrm>
          <a:prstGeom prst="wedgeRoundRectCallout">
            <a:avLst>
              <a:gd name="adj1" fmla="val -11255"/>
              <a:gd name="adj2" fmla="val 4712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a:t>Todos los filósofos están pensando</a:t>
            </a:r>
            <a:endParaRPr lang="es-ES_tradnl" b="1"/>
          </a:p>
        </p:txBody>
      </p:sp>
      <p:graphicFrame>
        <p:nvGraphicFramePr>
          <p:cNvPr id="99522" name="Group 194"/>
          <p:cNvGraphicFramePr>
            <a:graphicFrameLocks noGrp="1"/>
          </p:cNvGraphicFramePr>
          <p:nvPr/>
        </p:nvGraphicFramePr>
        <p:xfrm>
          <a:off x="12700" y="3348038"/>
          <a:ext cx="6921500" cy="1468438"/>
        </p:xfrm>
        <a:graphic>
          <a:graphicData uri="http://schemas.openxmlformats.org/drawingml/2006/table">
            <a:tbl>
              <a:tblPr/>
              <a:tblGrid>
                <a:gridCol w="1435100"/>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Times New Roman" pitchFamily="18" charset="0"/>
                        </a:rPr>
                        <a:t>P(palillo[1])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9518" name="AutoShape 190"/>
          <p:cNvSpPr>
            <a:spLocks noChangeArrowheads="1"/>
          </p:cNvSpPr>
          <p:nvPr/>
        </p:nvSpPr>
        <p:spPr bwMode="ltGray">
          <a:xfrm>
            <a:off x="1196975" y="3421063"/>
            <a:ext cx="4897438" cy="935037"/>
          </a:xfrm>
          <a:prstGeom prst="wedgeRoundRectCallout">
            <a:avLst>
              <a:gd name="adj1" fmla="val -13343"/>
              <a:gd name="adj2" fmla="val 49758"/>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a:t>Están hambrientos </a:t>
            </a:r>
            <a:r>
              <a:rPr lang="es-ES" b="1">
                <a:sym typeface="Wingdings" pitchFamily="2" charset="2"/>
              </a:rPr>
              <a:t> se sientan en la mesa</a:t>
            </a:r>
            <a:endParaRPr lang="es-ES_tradnl" b="1"/>
          </a:p>
        </p:txBody>
      </p:sp>
      <p:sp>
        <p:nvSpPr>
          <p:cNvPr id="99519" name="AutoShape 191"/>
          <p:cNvSpPr>
            <a:spLocks noChangeArrowheads="1"/>
          </p:cNvSpPr>
          <p:nvPr/>
        </p:nvSpPr>
        <p:spPr bwMode="ltGray">
          <a:xfrm>
            <a:off x="1052513" y="4500563"/>
            <a:ext cx="4897437" cy="935037"/>
          </a:xfrm>
          <a:prstGeom prst="wedgeRoundRectCallout">
            <a:avLst>
              <a:gd name="adj1" fmla="val -12398"/>
              <a:gd name="adj2" fmla="val 49758"/>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Cogen un palillo (</a:t>
            </a:r>
            <a:r>
              <a:rPr lang="es-ES" b="1" dirty="0" err="1"/>
              <a:t>p.e</a:t>
            </a:r>
            <a:r>
              <a:rPr lang="es-ES" b="1" dirty="0"/>
              <a:t> </a:t>
            </a:r>
            <a:r>
              <a:rPr lang="es-ES" b="1" dirty="0" err="1"/>
              <a:t>izda</a:t>
            </a:r>
            <a:r>
              <a:rPr lang="es-ES" b="1" dirty="0"/>
              <a:t>)</a:t>
            </a:r>
          </a:p>
          <a:p>
            <a:pPr defTabSz="288925">
              <a:lnSpc>
                <a:spcPct val="160000"/>
              </a:lnSpc>
              <a:spcBef>
                <a:spcPct val="20000"/>
              </a:spcBef>
              <a:defRPr/>
            </a:pPr>
            <a:r>
              <a:rPr lang="es-ES" b="1" dirty="0"/>
              <a:t>Y se acaban los palillos</a:t>
            </a:r>
            <a:endParaRPr lang="es-ES_tradnl" b="1" dirty="0"/>
          </a:p>
        </p:txBody>
      </p:sp>
      <p:sp>
        <p:nvSpPr>
          <p:cNvPr id="99521" name="AutoShape 193"/>
          <p:cNvSpPr>
            <a:spLocks noChangeArrowheads="1"/>
          </p:cNvSpPr>
          <p:nvPr/>
        </p:nvSpPr>
        <p:spPr bwMode="ltGray">
          <a:xfrm>
            <a:off x="1268413" y="5653088"/>
            <a:ext cx="4897437" cy="935037"/>
          </a:xfrm>
          <a:prstGeom prst="wedgeRoundRectCallout">
            <a:avLst>
              <a:gd name="adj1" fmla="val -12398"/>
              <a:gd name="adj2" fmla="val 5099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dirty="0"/>
              <a:t>Al intentar coger el </a:t>
            </a:r>
            <a:r>
              <a:rPr lang="es-ES" b="1" dirty="0" err="1"/>
              <a:t>otroalillo</a:t>
            </a:r>
            <a:r>
              <a:rPr lang="es-ES" b="1" dirty="0"/>
              <a:t> (</a:t>
            </a:r>
            <a:r>
              <a:rPr lang="es-ES" b="1" dirty="0" err="1"/>
              <a:t>p.e</a:t>
            </a:r>
            <a:r>
              <a:rPr lang="es-ES" b="1" dirty="0"/>
              <a:t> </a:t>
            </a:r>
            <a:r>
              <a:rPr lang="es-ES" b="1" dirty="0" err="1"/>
              <a:t>dcha</a:t>
            </a:r>
            <a:r>
              <a:rPr lang="es-ES" b="1" dirty="0"/>
              <a:t>)</a:t>
            </a:r>
          </a:p>
          <a:p>
            <a:pPr defTabSz="288925">
              <a:lnSpc>
                <a:spcPct val="160000"/>
              </a:lnSpc>
              <a:spcBef>
                <a:spcPct val="20000"/>
              </a:spcBef>
              <a:defRPr/>
            </a:pPr>
            <a:r>
              <a:rPr lang="es-ES" b="1" dirty="0"/>
              <a:t>Se bloquean todos </a:t>
            </a:r>
            <a:r>
              <a:rPr lang="es-ES" b="1" dirty="0">
                <a:sym typeface="Wingdings" pitchFamily="2" charset="2"/>
              </a:rPr>
              <a:t> interbloqueo</a:t>
            </a:r>
            <a:endParaRPr lang="es-ES_tradnl"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433"/>
                                        </p:tgtEl>
                                        <p:attrNameLst>
                                          <p:attrName>style.visibility</p:attrName>
                                        </p:attrNameLst>
                                      </p:cBhvr>
                                      <p:to>
                                        <p:strVal val="visible"/>
                                      </p:to>
                                    </p:set>
                                    <p:animEffect transition="in" filter="fade">
                                      <p:cBhvr>
                                        <p:cTn id="7" dur="2000"/>
                                        <p:tgtEl>
                                          <p:spTgt spid="99433"/>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99476"/>
                                        </p:tgtEl>
                                        <p:attrNameLst>
                                          <p:attrName>style.visibility</p:attrName>
                                        </p:attrNameLst>
                                      </p:cBhvr>
                                      <p:to>
                                        <p:strVal val="visible"/>
                                      </p:to>
                                    </p:set>
                                    <p:animEffect transition="in" filter="wipe(up)">
                                      <p:cBhvr>
                                        <p:cTn id="11" dur="500"/>
                                        <p:tgtEl>
                                          <p:spTgt spid="9947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2000"/>
                                        <p:tgtEl>
                                          <p:spTgt spid="99476"/>
                                        </p:tgtEl>
                                      </p:cBhvr>
                                    </p:animEffect>
                                    <p:set>
                                      <p:cBhvr>
                                        <p:cTn id="16" dur="1" fill="hold">
                                          <p:stCondLst>
                                            <p:cond delay="1999"/>
                                          </p:stCondLst>
                                        </p:cTn>
                                        <p:tgtEl>
                                          <p:spTgt spid="99476"/>
                                        </p:tgtEl>
                                        <p:attrNameLst>
                                          <p:attrName>style.visibility</p:attrName>
                                        </p:attrNameLst>
                                      </p:cBhvr>
                                      <p:to>
                                        <p:strVal val="hidden"/>
                                      </p:to>
                                    </p:se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99518"/>
                                        </p:tgtEl>
                                        <p:attrNameLst>
                                          <p:attrName>style.visibility</p:attrName>
                                        </p:attrNameLst>
                                      </p:cBhvr>
                                      <p:to>
                                        <p:strVal val="visible"/>
                                      </p:to>
                                    </p:set>
                                    <p:animEffect transition="in" filter="wipe(up)">
                                      <p:cBhvr>
                                        <p:cTn id="20" dur="500"/>
                                        <p:tgtEl>
                                          <p:spTgt spid="99518"/>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99517"/>
                                        </p:tgtEl>
                                        <p:attrNameLst>
                                          <p:attrName>style.visibility</p:attrName>
                                        </p:attrNameLst>
                                      </p:cBhvr>
                                      <p:to>
                                        <p:strVal val="visible"/>
                                      </p:to>
                                    </p:set>
                                    <p:animEffect transition="in" filter="fade">
                                      <p:cBhvr>
                                        <p:cTn id="24" dur="2000"/>
                                        <p:tgtEl>
                                          <p:spTgt spid="99517"/>
                                        </p:tgtEl>
                                      </p:cBhvr>
                                    </p:animEffect>
                                  </p:childTnLst>
                                </p:cTn>
                              </p:par>
                            </p:childTnLst>
                          </p:cTn>
                        </p:par>
                        <p:par>
                          <p:cTn id="25" fill="hold">
                            <p:stCondLst>
                              <p:cond delay="4500"/>
                            </p:stCondLst>
                            <p:childTnLst>
                              <p:par>
                                <p:cTn id="26" presetID="22" presetClass="entr" presetSubtype="1" fill="hold" grpId="0" nodeType="afterEffect">
                                  <p:stCondLst>
                                    <p:cond delay="0"/>
                                  </p:stCondLst>
                                  <p:childTnLst>
                                    <p:set>
                                      <p:cBhvr>
                                        <p:cTn id="27" dur="1" fill="hold">
                                          <p:stCondLst>
                                            <p:cond delay="0"/>
                                          </p:stCondLst>
                                        </p:cTn>
                                        <p:tgtEl>
                                          <p:spTgt spid="99519"/>
                                        </p:tgtEl>
                                        <p:attrNameLst>
                                          <p:attrName>style.visibility</p:attrName>
                                        </p:attrNameLst>
                                      </p:cBhvr>
                                      <p:to>
                                        <p:strVal val="visible"/>
                                      </p:to>
                                    </p:set>
                                    <p:animEffect transition="in" filter="wipe(up)">
                                      <p:cBhvr>
                                        <p:cTn id="28" dur="500"/>
                                        <p:tgtEl>
                                          <p:spTgt spid="995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2000"/>
                                        <p:tgtEl>
                                          <p:spTgt spid="99518"/>
                                        </p:tgtEl>
                                      </p:cBhvr>
                                    </p:animEffect>
                                    <p:set>
                                      <p:cBhvr>
                                        <p:cTn id="33" dur="1" fill="hold">
                                          <p:stCondLst>
                                            <p:cond delay="1999"/>
                                          </p:stCondLst>
                                        </p:cTn>
                                        <p:tgtEl>
                                          <p:spTgt spid="99518"/>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2000"/>
                                        <p:tgtEl>
                                          <p:spTgt spid="99519"/>
                                        </p:tgtEl>
                                      </p:cBhvr>
                                    </p:animEffect>
                                    <p:set>
                                      <p:cBhvr>
                                        <p:cTn id="36" dur="1" fill="hold">
                                          <p:stCondLst>
                                            <p:cond delay="1999"/>
                                          </p:stCondLst>
                                        </p:cTn>
                                        <p:tgtEl>
                                          <p:spTgt spid="99519"/>
                                        </p:tgtEl>
                                        <p:attrNameLst>
                                          <p:attrName>style.visibility</p:attrName>
                                        </p:attrNameLst>
                                      </p:cBhvr>
                                      <p:to>
                                        <p:strVal val="hidden"/>
                                      </p:to>
                                    </p:se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99522"/>
                                        </p:tgtEl>
                                        <p:attrNameLst>
                                          <p:attrName>style.visibility</p:attrName>
                                        </p:attrNameLst>
                                      </p:cBhvr>
                                      <p:to>
                                        <p:strVal val="visible"/>
                                      </p:to>
                                    </p:set>
                                    <p:animEffect transition="in" filter="wipe(left)">
                                      <p:cBhvr>
                                        <p:cTn id="40" dur="500"/>
                                        <p:tgtEl>
                                          <p:spTgt spid="99522"/>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99521"/>
                                        </p:tgtEl>
                                        <p:attrNameLst>
                                          <p:attrName>style.visibility</p:attrName>
                                        </p:attrNameLst>
                                      </p:cBhvr>
                                      <p:to>
                                        <p:strVal val="visible"/>
                                      </p:to>
                                    </p:set>
                                    <p:animEffect transition="in" filter="wipe(up)">
                                      <p:cBhvr>
                                        <p:cTn id="44" dur="500"/>
                                        <p:tgtEl>
                                          <p:spTgt spid="99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76" grpId="0" animBg="1"/>
      <p:bldP spid="99476" grpId="1" animBg="1"/>
      <p:bldP spid="99518" grpId="0" animBg="1"/>
      <p:bldP spid="99518" grpId="1" animBg="1"/>
      <p:bldP spid="99519" grpId="0" animBg="1"/>
      <p:bldP spid="99519" grpId="1" animBg="1"/>
      <p:bldP spid="995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22531" name="Line 5"/>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2532" name="Text Box 6"/>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a:t>
            </a:r>
            <a:r>
              <a:rPr lang="es-ES" sz="2400" b="1">
                <a:latin typeface="Times New Roman" pitchFamily="18" charset="0"/>
              </a:rPr>
              <a:t>los cinco filósofos</a:t>
            </a:r>
          </a:p>
        </p:txBody>
      </p:sp>
      <p:sp>
        <p:nvSpPr>
          <p:cNvPr id="22533" name="Text Box 7"/>
          <p:cNvSpPr txBox="1">
            <a:spLocks noChangeArrowheads="1"/>
          </p:cNvSpPr>
          <p:nvPr/>
        </p:nvSpPr>
        <p:spPr bwMode="auto">
          <a:xfrm>
            <a:off x="387350" y="952500"/>
            <a:ext cx="6470650" cy="641350"/>
          </a:xfrm>
          <a:prstGeom prst="rect">
            <a:avLst/>
          </a:prstGeom>
          <a:noFill/>
          <a:ln w="9525">
            <a:noFill/>
            <a:miter lim="800000"/>
            <a:headEnd/>
            <a:tailEnd/>
          </a:ln>
        </p:spPr>
        <p:txBody>
          <a:bodyPr>
            <a:spAutoFit/>
          </a:bodyPr>
          <a:lstStyle/>
          <a:p>
            <a:pPr>
              <a:spcBef>
                <a:spcPct val="50000"/>
              </a:spcBef>
            </a:pPr>
            <a:r>
              <a:rPr lang="es-ES" b="1"/>
              <a:t>Solución que evita los interbloqueos y mantiene la exclusión mutua</a:t>
            </a:r>
          </a:p>
        </p:txBody>
      </p:sp>
      <p:sp>
        <p:nvSpPr>
          <p:cNvPr id="22534" name="Text Box 8"/>
          <p:cNvSpPr txBox="1">
            <a:spLocks noChangeArrowheads="1"/>
          </p:cNvSpPr>
          <p:nvPr/>
        </p:nvSpPr>
        <p:spPr bwMode="auto">
          <a:xfrm>
            <a:off x="384175" y="2173288"/>
            <a:ext cx="2852738" cy="3937000"/>
          </a:xfrm>
          <a:prstGeom prst="rect">
            <a:avLst/>
          </a:prstGeom>
          <a:noFill/>
          <a:ln w="9525">
            <a:noFill/>
            <a:miter lim="800000"/>
            <a:headEnd/>
            <a:tailEnd/>
          </a:ln>
        </p:spPr>
        <p:txBody>
          <a:bodyPr>
            <a:spAutoFit/>
          </a:bodyPr>
          <a:lstStyle/>
          <a:p>
            <a:r>
              <a:rPr lang="es-ES"/>
              <a:t>void </a:t>
            </a:r>
            <a:r>
              <a:rPr lang="es-ES" b="1"/>
              <a:t>filósofo</a:t>
            </a:r>
            <a:r>
              <a:rPr lang="es-ES"/>
              <a:t>(int i)</a:t>
            </a:r>
          </a:p>
          <a:p>
            <a:r>
              <a:rPr lang="es-ES"/>
              <a:t>{</a:t>
            </a:r>
          </a:p>
          <a:p>
            <a:r>
              <a:rPr lang="es-ES"/>
              <a:t>    while (true)</a:t>
            </a:r>
          </a:p>
          <a:p>
            <a:r>
              <a:rPr lang="es-ES"/>
              <a:t>    {</a:t>
            </a:r>
          </a:p>
          <a:p>
            <a:r>
              <a:rPr lang="es-ES"/>
              <a:t>       pensar();</a:t>
            </a:r>
          </a:p>
          <a:p>
            <a:r>
              <a:rPr lang="es-ES"/>
              <a:t>       P(silla);</a:t>
            </a:r>
          </a:p>
          <a:p>
            <a:r>
              <a:rPr lang="es-ES"/>
              <a:t>       P(palillo[i]);</a:t>
            </a:r>
          </a:p>
          <a:p>
            <a:r>
              <a:rPr lang="es-ES"/>
              <a:t>       P(palillo[(i+1)%5]);</a:t>
            </a:r>
          </a:p>
          <a:p>
            <a:r>
              <a:rPr lang="es-ES"/>
              <a:t>       V(silla);</a:t>
            </a:r>
          </a:p>
          <a:p>
            <a:r>
              <a:rPr lang="es-ES"/>
              <a:t>       comer();</a:t>
            </a:r>
          </a:p>
          <a:p>
            <a:r>
              <a:rPr lang="es-ES"/>
              <a:t>       V(palillo[i]);</a:t>
            </a:r>
          </a:p>
          <a:p>
            <a:r>
              <a:rPr lang="es-ES"/>
              <a:t>       V(palillo[(i+1)%5]);</a:t>
            </a:r>
          </a:p>
          <a:p>
            <a:r>
              <a:rPr lang="es-ES"/>
              <a:t>    }</a:t>
            </a:r>
          </a:p>
          <a:p>
            <a:r>
              <a:rPr lang="es-ES"/>
              <a:t>}</a:t>
            </a:r>
          </a:p>
        </p:txBody>
      </p:sp>
      <p:sp>
        <p:nvSpPr>
          <p:cNvPr id="22535" name="Text Box 9"/>
          <p:cNvSpPr txBox="1">
            <a:spLocks noChangeArrowheads="1"/>
          </p:cNvSpPr>
          <p:nvPr/>
        </p:nvSpPr>
        <p:spPr bwMode="auto">
          <a:xfrm>
            <a:off x="388938" y="1757363"/>
            <a:ext cx="3743325" cy="366712"/>
          </a:xfrm>
          <a:prstGeom prst="rect">
            <a:avLst/>
          </a:prstGeom>
          <a:noFill/>
          <a:ln w="9525">
            <a:noFill/>
            <a:miter lim="800000"/>
            <a:headEnd/>
            <a:tailEnd/>
          </a:ln>
        </p:spPr>
        <p:txBody>
          <a:bodyPr>
            <a:spAutoFit/>
          </a:bodyPr>
          <a:lstStyle/>
          <a:p>
            <a:r>
              <a:rPr lang="en-US"/>
              <a:t>TSemáforo </a:t>
            </a:r>
            <a:r>
              <a:rPr lang="es-ES"/>
              <a:t>palillo</a:t>
            </a:r>
            <a:r>
              <a:rPr lang="en-US"/>
              <a:t>[5], silla;</a:t>
            </a:r>
          </a:p>
        </p:txBody>
      </p:sp>
      <p:sp>
        <p:nvSpPr>
          <p:cNvPr id="22536" name="Text Box 10"/>
          <p:cNvSpPr txBox="1">
            <a:spLocks noChangeArrowheads="1"/>
          </p:cNvSpPr>
          <p:nvPr/>
        </p:nvSpPr>
        <p:spPr bwMode="auto">
          <a:xfrm>
            <a:off x="360363" y="6027738"/>
            <a:ext cx="6524625" cy="2563812"/>
          </a:xfrm>
          <a:prstGeom prst="rect">
            <a:avLst/>
          </a:prstGeom>
          <a:noFill/>
          <a:ln w="9525">
            <a:noFill/>
            <a:miter lim="800000"/>
            <a:headEnd/>
            <a:tailEnd/>
          </a:ln>
        </p:spPr>
        <p:txBody>
          <a:bodyPr>
            <a:spAutoFit/>
          </a:bodyPr>
          <a:lstStyle/>
          <a:p>
            <a:r>
              <a:rPr lang="en-US"/>
              <a:t>void main()</a:t>
            </a:r>
          </a:p>
          <a:p>
            <a:r>
              <a:rPr lang="es-ES"/>
              <a:t>{</a:t>
            </a:r>
          </a:p>
          <a:p>
            <a:r>
              <a:rPr lang="es-ES"/>
              <a:t>   </a:t>
            </a:r>
            <a:r>
              <a:rPr lang="en-US"/>
              <a:t>int i;</a:t>
            </a:r>
            <a:endParaRPr lang="es-ES"/>
          </a:p>
          <a:p>
            <a:r>
              <a:rPr lang="es-ES"/>
              <a:t>   for (i=0; i&lt;5; i++) inicializar(palillo[i], 1); </a:t>
            </a:r>
          </a:p>
          <a:p>
            <a:r>
              <a:rPr lang="es-ES"/>
              <a:t>   inicializar(silla, 4);</a:t>
            </a:r>
          </a:p>
          <a:p>
            <a:r>
              <a:rPr lang="es-ES"/>
              <a:t>   cobegin</a:t>
            </a:r>
          </a:p>
          <a:p>
            <a:r>
              <a:rPr lang="es-ES"/>
              <a:t>      filósofo(0); filósofo(1); … filósofo(4); </a:t>
            </a:r>
          </a:p>
          <a:p>
            <a:r>
              <a:rPr lang="es-ES"/>
              <a:t>   coend;</a:t>
            </a:r>
          </a:p>
          <a:p>
            <a:r>
              <a:rPr lang="es-ES"/>
              <a:t>}</a:t>
            </a:r>
          </a:p>
        </p:txBody>
      </p:sp>
      <p:sp>
        <p:nvSpPr>
          <p:cNvPr id="41995" name="Oval 11"/>
          <p:cNvSpPr>
            <a:spLocks noChangeArrowheads="1"/>
          </p:cNvSpPr>
          <p:nvPr/>
        </p:nvSpPr>
        <p:spPr bwMode="ltGray">
          <a:xfrm>
            <a:off x="2565400" y="1692275"/>
            <a:ext cx="649288" cy="576263"/>
          </a:xfrm>
          <a:prstGeom prst="ellipse">
            <a:avLst/>
          </a:prstGeom>
          <a:noFill/>
          <a:ln w="38100">
            <a:solidFill>
              <a:srgbClr val="CC3300"/>
            </a:solidFill>
            <a:round/>
            <a:headEnd/>
            <a:tailEnd/>
          </a:ln>
        </p:spPr>
        <p:txBody>
          <a:bodyPr wrap="none" anchor="ctr"/>
          <a:lstStyle/>
          <a:p>
            <a:endParaRPr lang="en-US"/>
          </a:p>
        </p:txBody>
      </p:sp>
      <p:sp>
        <p:nvSpPr>
          <p:cNvPr id="41996" name="Line 12"/>
          <p:cNvSpPr>
            <a:spLocks noChangeShapeType="1"/>
          </p:cNvSpPr>
          <p:nvPr/>
        </p:nvSpPr>
        <p:spPr bwMode="ltGray">
          <a:xfrm flipH="1">
            <a:off x="1557338" y="2268538"/>
            <a:ext cx="1250950" cy="1439862"/>
          </a:xfrm>
          <a:prstGeom prst="line">
            <a:avLst/>
          </a:prstGeom>
          <a:noFill/>
          <a:ln w="57150">
            <a:solidFill>
              <a:srgbClr val="CC3300"/>
            </a:solidFill>
            <a:round/>
            <a:headEnd/>
            <a:tailEnd type="triangle" w="med" len="med"/>
          </a:ln>
        </p:spPr>
        <p:txBody>
          <a:bodyPr wrap="none" anchor="ctr"/>
          <a:lstStyle/>
          <a:p>
            <a:endParaRPr lang="en-GB"/>
          </a:p>
        </p:txBody>
      </p:sp>
      <p:sp>
        <p:nvSpPr>
          <p:cNvPr id="41997" name="AutoShape 13"/>
          <p:cNvSpPr>
            <a:spLocks noChangeArrowheads="1"/>
          </p:cNvSpPr>
          <p:nvPr/>
        </p:nvSpPr>
        <p:spPr bwMode="ltGray">
          <a:xfrm>
            <a:off x="2393950" y="2627313"/>
            <a:ext cx="4348163" cy="865187"/>
          </a:xfrm>
          <a:prstGeom prst="wedgeRoundRectCallout">
            <a:avLst>
              <a:gd name="adj1" fmla="val -6905"/>
              <a:gd name="adj2" fmla="val -50161"/>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a:t>Solución: Sólo se pueden sentar</a:t>
            </a:r>
          </a:p>
          <a:p>
            <a:pPr defTabSz="288925">
              <a:lnSpc>
                <a:spcPct val="160000"/>
              </a:lnSpc>
              <a:spcBef>
                <a:spcPct val="20000"/>
              </a:spcBef>
              <a:defRPr/>
            </a:pPr>
            <a:r>
              <a:rPr lang="es-ES" b="1"/>
              <a:t> en la mesa 4 filósofos a la vez</a:t>
            </a:r>
            <a:endParaRPr lang="es-ES_tradnl" b="1"/>
          </a:p>
        </p:txBody>
      </p:sp>
      <p:sp>
        <p:nvSpPr>
          <p:cNvPr id="41998" name="Line 14"/>
          <p:cNvSpPr>
            <a:spLocks noChangeShapeType="1"/>
          </p:cNvSpPr>
          <p:nvPr/>
        </p:nvSpPr>
        <p:spPr bwMode="ltGray">
          <a:xfrm flipH="1">
            <a:off x="1700213" y="2411413"/>
            <a:ext cx="1223962" cy="2089150"/>
          </a:xfrm>
          <a:prstGeom prst="line">
            <a:avLst/>
          </a:prstGeom>
          <a:noFill/>
          <a:ln w="57150">
            <a:solidFill>
              <a:srgbClr val="CC33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41995"/>
                                        </p:tgtEl>
                                        <p:attrNameLst>
                                          <p:attrName>style.visibility</p:attrName>
                                        </p:attrNameLst>
                                      </p:cBhvr>
                                      <p:to>
                                        <p:strVal val="visible"/>
                                      </p:to>
                                    </p:set>
                                    <p:anim calcmode="lin" valueType="num">
                                      <p:cBhvr>
                                        <p:cTn id="7" dur="1000" fill="hold"/>
                                        <p:tgtEl>
                                          <p:spTgt spid="41995"/>
                                        </p:tgtEl>
                                        <p:attrNameLst>
                                          <p:attrName>ppt_w</p:attrName>
                                        </p:attrNameLst>
                                      </p:cBhvr>
                                      <p:tavLst>
                                        <p:tav tm="0">
                                          <p:val>
                                            <p:strVal val="4/3*#ppt_w"/>
                                          </p:val>
                                        </p:tav>
                                        <p:tav tm="100000">
                                          <p:val>
                                            <p:strVal val="#ppt_w"/>
                                          </p:val>
                                        </p:tav>
                                      </p:tavLst>
                                    </p:anim>
                                    <p:anim calcmode="lin" valueType="num">
                                      <p:cBhvr>
                                        <p:cTn id="8" dur="1000" fill="hold"/>
                                        <p:tgtEl>
                                          <p:spTgt spid="41995"/>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41995"/>
                                        </p:tgtEl>
                                        <p:attrNameLst>
                                          <p:attrName>ppt_c</p:attrName>
                                        </p:attrNameLst>
                                      </p:cBhvr>
                                      <p:to>
                                        <a:srgbClr val="FF9393"/>
                                      </p:to>
                                    </p:animClr>
                                  </p:sub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41996"/>
                                        </p:tgtEl>
                                        <p:attrNameLst>
                                          <p:attrName>style.visibility</p:attrName>
                                        </p:attrNameLst>
                                      </p:cBhvr>
                                      <p:to>
                                        <p:strVal val="visible"/>
                                      </p:to>
                                    </p:set>
                                    <p:animEffect transition="in" filter="wipe(up)">
                                      <p:cBhvr>
                                        <p:cTn id="12" dur="1000"/>
                                        <p:tgtEl>
                                          <p:spTgt spid="41996"/>
                                        </p:tgtEl>
                                      </p:cBhvr>
                                    </p:animEffect>
                                  </p:childTnLst>
                                  <p:subTnLst>
                                    <p:animClr clrSpc="rgb" dir="cw">
                                      <p:cBhvr override="childStyle">
                                        <p:cTn dur="1" fill="hold" display="0" masterRel="nextClick" afterEffect="1"/>
                                        <p:tgtEl>
                                          <p:spTgt spid="41996"/>
                                        </p:tgtEl>
                                        <p:attrNameLst>
                                          <p:attrName>ppt_c</p:attrName>
                                        </p:attrNameLst>
                                      </p:cBhvr>
                                      <p:to>
                                        <a:srgbClr val="FF9393"/>
                                      </p:to>
                                    </p:animClr>
                                  </p:sub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41997"/>
                                        </p:tgtEl>
                                        <p:attrNameLst>
                                          <p:attrName>style.visibility</p:attrName>
                                        </p:attrNameLst>
                                      </p:cBhvr>
                                      <p:to>
                                        <p:strVal val="visible"/>
                                      </p:to>
                                    </p:set>
                                    <p:animEffect transition="in" filter="wipe(up)">
                                      <p:cBhvr>
                                        <p:cTn id="16" dur="500"/>
                                        <p:tgtEl>
                                          <p:spTgt spid="41997"/>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41998"/>
                                        </p:tgtEl>
                                        <p:attrNameLst>
                                          <p:attrName>style.visibility</p:attrName>
                                        </p:attrNameLst>
                                      </p:cBhvr>
                                      <p:to>
                                        <p:strVal val="visible"/>
                                      </p:to>
                                    </p:set>
                                    <p:animEffect transition="in" filter="wipe(up)">
                                      <p:cBhvr>
                                        <p:cTn id="20" dur="1000"/>
                                        <p:tgtEl>
                                          <p:spTgt spid="41998"/>
                                        </p:tgtEl>
                                      </p:cBhvr>
                                    </p:animEffect>
                                  </p:childTnLst>
                                  <p:subTnLst>
                                    <p:animClr clrSpc="rgb" dir="cw">
                                      <p:cBhvr override="childStyle">
                                        <p:cTn dur="1" fill="hold" display="0" masterRel="nextClick" afterEffect="1"/>
                                        <p:tgtEl>
                                          <p:spTgt spid="41998"/>
                                        </p:tgtEl>
                                        <p:attrNameLst>
                                          <p:attrName>ppt_c</p:attrName>
                                        </p:attrNameLst>
                                      </p:cBhvr>
                                      <p:to>
                                        <a:srgbClr val="FF939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nimBg="1"/>
      <p:bldP spid="41996" grpId="0" animBg="1"/>
      <p:bldP spid="41997" grpId="0" animBg="1"/>
      <p:bldP spid="4199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sincronización entre procesos</a:t>
            </a:r>
          </a:p>
        </p:txBody>
      </p:sp>
      <p:sp>
        <p:nvSpPr>
          <p:cNvPr id="23555" name="Line 3"/>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3556" name="Text Box 4"/>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a:t>
            </a:r>
            <a:r>
              <a:rPr lang="es-ES" sz="2400" b="1">
                <a:latin typeface="Times New Roman" pitchFamily="18" charset="0"/>
              </a:rPr>
              <a:t>los cinco filósofos</a:t>
            </a:r>
          </a:p>
        </p:txBody>
      </p:sp>
      <p:graphicFrame>
        <p:nvGraphicFramePr>
          <p:cNvPr id="100357" name="Group 5"/>
          <p:cNvGraphicFramePr>
            <a:graphicFrameLocks noGrp="1"/>
          </p:cNvGraphicFramePr>
          <p:nvPr/>
        </p:nvGraphicFramePr>
        <p:xfrm>
          <a:off x="-26988" y="1403350"/>
          <a:ext cx="6921501" cy="1468438"/>
        </p:xfrm>
        <a:graphic>
          <a:graphicData uri="http://schemas.openxmlformats.org/drawingml/2006/table">
            <a:tbl>
              <a:tblPr/>
              <a:tblGrid>
                <a:gridCol w="1435101"/>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Filósofo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pensar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0377" name="Group 25"/>
          <p:cNvGraphicFramePr>
            <a:graphicFrameLocks noGrp="1"/>
          </p:cNvGraphicFramePr>
          <p:nvPr/>
        </p:nvGraphicFramePr>
        <p:xfrm>
          <a:off x="-26988" y="3563938"/>
          <a:ext cx="6921501" cy="735013"/>
        </p:xfrm>
        <a:graphic>
          <a:graphicData uri="http://schemas.openxmlformats.org/drawingml/2006/table">
            <a:tbl>
              <a:tblPr/>
              <a:tblGrid>
                <a:gridCol w="1435101"/>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391" name="AutoShape 39"/>
          <p:cNvSpPr>
            <a:spLocks noChangeArrowheads="1"/>
          </p:cNvSpPr>
          <p:nvPr/>
        </p:nvSpPr>
        <p:spPr bwMode="ltGray">
          <a:xfrm>
            <a:off x="908050" y="2843213"/>
            <a:ext cx="4752975" cy="936625"/>
          </a:xfrm>
          <a:prstGeom prst="wedgeRoundRectCallout">
            <a:avLst>
              <a:gd name="adj1" fmla="val -11255"/>
              <a:gd name="adj2" fmla="val 4712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a:t>Todos los filósofos están pensando</a:t>
            </a:r>
            <a:endParaRPr lang="es-ES_tradnl" b="1"/>
          </a:p>
        </p:txBody>
      </p:sp>
      <p:graphicFrame>
        <p:nvGraphicFramePr>
          <p:cNvPr id="100392" name="Group 40"/>
          <p:cNvGraphicFramePr>
            <a:graphicFrameLocks noGrp="1"/>
          </p:cNvGraphicFramePr>
          <p:nvPr/>
        </p:nvGraphicFramePr>
        <p:xfrm>
          <a:off x="-14288" y="4284663"/>
          <a:ext cx="6921501" cy="1468438"/>
        </p:xfrm>
        <a:graphic>
          <a:graphicData uri="http://schemas.openxmlformats.org/drawingml/2006/table">
            <a:tbl>
              <a:tblPr/>
              <a:tblGrid>
                <a:gridCol w="1435101"/>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P(palillo[4])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Comer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0412" name="AutoShape 60"/>
          <p:cNvSpPr>
            <a:spLocks noChangeArrowheads="1"/>
          </p:cNvSpPr>
          <p:nvPr/>
        </p:nvSpPr>
        <p:spPr bwMode="ltGray">
          <a:xfrm>
            <a:off x="908050" y="3924300"/>
            <a:ext cx="4897438" cy="935038"/>
          </a:xfrm>
          <a:prstGeom prst="wedgeRoundRectCallout">
            <a:avLst>
              <a:gd name="adj1" fmla="val -12398"/>
              <a:gd name="adj2" fmla="val 47282"/>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a:t>Están hambrientos </a:t>
            </a:r>
            <a:r>
              <a:rPr lang="es-ES" b="1">
                <a:sym typeface="Wingdings" pitchFamily="2" charset="2"/>
              </a:rPr>
              <a:t> se sientan en la mesa</a:t>
            </a:r>
          </a:p>
          <a:p>
            <a:pPr defTabSz="288925">
              <a:lnSpc>
                <a:spcPct val="160000"/>
              </a:lnSpc>
              <a:spcBef>
                <a:spcPct val="20000"/>
              </a:spcBef>
              <a:defRPr/>
            </a:pPr>
            <a:r>
              <a:rPr lang="es-ES" b="1">
                <a:sym typeface="Wingdings" pitchFamily="2" charset="2"/>
              </a:rPr>
              <a:t>Nuevo semáforo, cada uno coge una silla</a:t>
            </a:r>
            <a:endParaRPr lang="es-ES_tradnl" b="1"/>
          </a:p>
        </p:txBody>
      </p:sp>
      <p:sp>
        <p:nvSpPr>
          <p:cNvPr id="100413" name="AutoShape 61"/>
          <p:cNvSpPr>
            <a:spLocks noChangeArrowheads="1"/>
          </p:cNvSpPr>
          <p:nvPr/>
        </p:nvSpPr>
        <p:spPr bwMode="ltGray">
          <a:xfrm>
            <a:off x="908050" y="5219700"/>
            <a:ext cx="4897438" cy="935038"/>
          </a:xfrm>
          <a:prstGeom prst="wedgeRoundRectCallout">
            <a:avLst>
              <a:gd name="adj1" fmla="val -12398"/>
              <a:gd name="adj2" fmla="val 47282"/>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a:t>Sólo se dejan pasar a 4</a:t>
            </a:r>
            <a:endParaRPr lang="es-ES_tradnl" b="1"/>
          </a:p>
        </p:txBody>
      </p:sp>
      <p:sp>
        <p:nvSpPr>
          <p:cNvPr id="100414" name="AutoShape 62"/>
          <p:cNvSpPr>
            <a:spLocks noChangeArrowheads="1"/>
          </p:cNvSpPr>
          <p:nvPr/>
        </p:nvSpPr>
        <p:spPr bwMode="ltGray">
          <a:xfrm>
            <a:off x="908050" y="8029575"/>
            <a:ext cx="4897438" cy="935038"/>
          </a:xfrm>
          <a:prstGeom prst="wedgeRoundRectCallout">
            <a:avLst>
              <a:gd name="adj1" fmla="val -12398"/>
              <a:gd name="adj2" fmla="val 47282"/>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b="1"/>
              <a:t>Los procesos van alternando entre comer</a:t>
            </a:r>
          </a:p>
          <a:p>
            <a:pPr defTabSz="288925">
              <a:lnSpc>
                <a:spcPct val="160000"/>
              </a:lnSpc>
              <a:spcBef>
                <a:spcPct val="20000"/>
              </a:spcBef>
              <a:defRPr/>
            </a:pPr>
            <a:r>
              <a:rPr lang="es-ES" b="1"/>
              <a:t>y el semáforo de los palillos</a:t>
            </a:r>
            <a:endParaRPr lang="es-ES_tradnl" b="1"/>
          </a:p>
        </p:txBody>
      </p:sp>
      <p:graphicFrame>
        <p:nvGraphicFramePr>
          <p:cNvPr id="100415" name="Group 63"/>
          <p:cNvGraphicFramePr>
            <a:graphicFrameLocks noGrp="1"/>
          </p:cNvGraphicFramePr>
          <p:nvPr/>
        </p:nvGraphicFramePr>
        <p:xfrm>
          <a:off x="-26988" y="2843213"/>
          <a:ext cx="6921501" cy="735013"/>
        </p:xfrm>
        <a:graphic>
          <a:graphicData uri="http://schemas.openxmlformats.org/drawingml/2006/table">
            <a:tbl>
              <a:tblPr/>
              <a:tblGrid>
                <a:gridCol w="1435101"/>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Times New Roman" pitchFamily="18" charset="0"/>
                        </a:rPr>
                        <a:t>P(silla)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P(silla)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Times New Roman" pitchFamily="18" charset="0"/>
                        </a:rPr>
                        <a:t>P(silla)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P(silla)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smtClean="0">
                          <a:ln>
                            <a:noFill/>
                          </a:ln>
                          <a:solidFill>
                            <a:schemeClr val="tx1"/>
                          </a:solidFill>
                          <a:effectLst/>
                          <a:latin typeface="Times New Roman" pitchFamily="18" charset="0"/>
                        </a:rPr>
                        <a:t>P(silla)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0429" name="Group 77"/>
          <p:cNvGraphicFramePr>
            <a:graphicFrameLocks noGrp="1"/>
          </p:cNvGraphicFramePr>
          <p:nvPr/>
        </p:nvGraphicFramePr>
        <p:xfrm>
          <a:off x="44450" y="5695950"/>
          <a:ext cx="6921500" cy="1468438"/>
        </p:xfrm>
        <a:graphic>
          <a:graphicData uri="http://schemas.openxmlformats.org/drawingml/2006/table">
            <a:tbl>
              <a:tblPr/>
              <a:tblGrid>
                <a:gridCol w="1435100"/>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V(palillo[4])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3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V(palillo[3])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0484" name="Group 132"/>
          <p:cNvGraphicFramePr>
            <a:graphicFrameLocks noGrp="1"/>
          </p:cNvGraphicFramePr>
          <p:nvPr/>
        </p:nvGraphicFramePr>
        <p:xfrm>
          <a:off x="44450" y="7164388"/>
          <a:ext cx="6921500" cy="735013"/>
        </p:xfrm>
        <a:graphic>
          <a:graphicData uri="http://schemas.openxmlformats.org/drawingml/2006/table">
            <a:tbl>
              <a:tblPr/>
              <a:tblGrid>
                <a:gridCol w="1435100"/>
                <a:gridCol w="1371600"/>
                <a:gridCol w="1371600"/>
                <a:gridCol w="1371600"/>
                <a:gridCol w="1371600"/>
              </a:tblGrid>
              <a:tr h="735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Comer()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V(silla)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smtClean="0">
                          <a:ln>
                            <a:noFill/>
                          </a:ln>
                          <a:solidFill>
                            <a:schemeClr val="tx1"/>
                          </a:solidFill>
                          <a:effectLst/>
                          <a:latin typeface="Times New Roman" pitchFamily="18" charset="0"/>
                        </a:rPr>
                        <a:t>Bloqueado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357"/>
                                        </p:tgtEl>
                                        <p:attrNameLst>
                                          <p:attrName>style.visibility</p:attrName>
                                        </p:attrNameLst>
                                      </p:cBhvr>
                                      <p:to>
                                        <p:strVal val="visible"/>
                                      </p:to>
                                    </p:set>
                                    <p:animEffect transition="in" filter="fade">
                                      <p:cBhvr>
                                        <p:cTn id="7" dur="2000"/>
                                        <p:tgtEl>
                                          <p:spTgt spid="100357"/>
                                        </p:tgtEl>
                                      </p:cBhvr>
                                    </p:animEffect>
                                  </p:childTnLst>
                                </p:cTn>
                              </p:par>
                            </p:childTnLst>
                          </p:cTn>
                        </p:par>
                        <p:par>
                          <p:cTn id="8" fill="hold">
                            <p:stCondLst>
                              <p:cond delay="2000"/>
                            </p:stCondLst>
                            <p:childTnLst>
                              <p:par>
                                <p:cTn id="9" presetID="22" presetClass="entr" presetSubtype="1" fill="hold" grpId="0" nodeType="afterEffect">
                                  <p:stCondLst>
                                    <p:cond delay="0"/>
                                  </p:stCondLst>
                                  <p:childTnLst>
                                    <p:set>
                                      <p:cBhvr>
                                        <p:cTn id="10" dur="1" fill="hold">
                                          <p:stCondLst>
                                            <p:cond delay="0"/>
                                          </p:stCondLst>
                                        </p:cTn>
                                        <p:tgtEl>
                                          <p:spTgt spid="100391"/>
                                        </p:tgtEl>
                                        <p:attrNameLst>
                                          <p:attrName>style.visibility</p:attrName>
                                        </p:attrNameLst>
                                      </p:cBhvr>
                                      <p:to>
                                        <p:strVal val="visible"/>
                                      </p:to>
                                    </p:set>
                                    <p:animEffect transition="in" filter="wipe(up)">
                                      <p:cBhvr>
                                        <p:cTn id="11" dur="500"/>
                                        <p:tgtEl>
                                          <p:spTgt spid="10039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2000"/>
                                        <p:tgtEl>
                                          <p:spTgt spid="100391"/>
                                        </p:tgtEl>
                                      </p:cBhvr>
                                    </p:animEffect>
                                    <p:set>
                                      <p:cBhvr>
                                        <p:cTn id="16" dur="1" fill="hold">
                                          <p:stCondLst>
                                            <p:cond delay="1999"/>
                                          </p:stCondLst>
                                        </p:cTn>
                                        <p:tgtEl>
                                          <p:spTgt spid="100391"/>
                                        </p:tgtEl>
                                        <p:attrNameLst>
                                          <p:attrName>style.visibility</p:attrName>
                                        </p:attrNameLst>
                                      </p:cBhvr>
                                      <p:to>
                                        <p:strVal val="hidden"/>
                                      </p:to>
                                    </p:se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00415"/>
                                        </p:tgtEl>
                                        <p:attrNameLst>
                                          <p:attrName>style.visibility</p:attrName>
                                        </p:attrNameLst>
                                      </p:cBhvr>
                                      <p:to>
                                        <p:strVal val="visible"/>
                                      </p:to>
                                    </p:set>
                                    <p:animEffect transition="in" filter="fade">
                                      <p:cBhvr>
                                        <p:cTn id="20" dur="2000"/>
                                        <p:tgtEl>
                                          <p:spTgt spid="100415"/>
                                        </p:tgtEl>
                                      </p:cBhvr>
                                    </p:animEffect>
                                  </p:childTnLst>
                                </p:cTn>
                              </p:par>
                            </p:childTnLst>
                          </p:cTn>
                        </p:par>
                        <p:par>
                          <p:cTn id="21" fill="hold">
                            <p:stCondLst>
                              <p:cond delay="4000"/>
                            </p:stCondLst>
                            <p:childTnLst>
                              <p:par>
                                <p:cTn id="22" presetID="22" presetClass="entr" presetSubtype="1" fill="hold" grpId="0" nodeType="afterEffect">
                                  <p:stCondLst>
                                    <p:cond delay="0"/>
                                  </p:stCondLst>
                                  <p:childTnLst>
                                    <p:set>
                                      <p:cBhvr>
                                        <p:cTn id="23" dur="1" fill="hold">
                                          <p:stCondLst>
                                            <p:cond delay="0"/>
                                          </p:stCondLst>
                                        </p:cTn>
                                        <p:tgtEl>
                                          <p:spTgt spid="100412"/>
                                        </p:tgtEl>
                                        <p:attrNameLst>
                                          <p:attrName>style.visibility</p:attrName>
                                        </p:attrNameLst>
                                      </p:cBhvr>
                                      <p:to>
                                        <p:strVal val="visible"/>
                                      </p:to>
                                    </p:set>
                                    <p:animEffect transition="in" filter="wipe(up)">
                                      <p:cBhvr>
                                        <p:cTn id="24" dur="500"/>
                                        <p:tgtEl>
                                          <p:spTgt spid="100412"/>
                                        </p:tgtEl>
                                      </p:cBhvr>
                                    </p:animEffect>
                                  </p:childTnLst>
                                </p:cTn>
                              </p:par>
                            </p:childTnLst>
                          </p:cTn>
                        </p:par>
                        <p:par>
                          <p:cTn id="25" fill="hold">
                            <p:stCondLst>
                              <p:cond delay="6500"/>
                            </p:stCondLst>
                            <p:childTnLst>
                              <p:par>
                                <p:cTn id="26" presetID="22" presetClass="entr" presetSubtype="1" fill="hold" grpId="0" nodeType="afterEffect">
                                  <p:stCondLst>
                                    <p:cond delay="0"/>
                                  </p:stCondLst>
                                  <p:childTnLst>
                                    <p:set>
                                      <p:cBhvr>
                                        <p:cTn id="27" dur="1" fill="hold">
                                          <p:stCondLst>
                                            <p:cond delay="0"/>
                                          </p:stCondLst>
                                        </p:cTn>
                                        <p:tgtEl>
                                          <p:spTgt spid="100413"/>
                                        </p:tgtEl>
                                        <p:attrNameLst>
                                          <p:attrName>style.visibility</p:attrName>
                                        </p:attrNameLst>
                                      </p:cBhvr>
                                      <p:to>
                                        <p:strVal val="visible"/>
                                      </p:to>
                                    </p:set>
                                    <p:animEffect transition="in" filter="wipe(up)">
                                      <p:cBhvr>
                                        <p:cTn id="28" dur="500"/>
                                        <p:tgtEl>
                                          <p:spTgt spid="1004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2000"/>
                                        <p:tgtEl>
                                          <p:spTgt spid="100412"/>
                                        </p:tgtEl>
                                      </p:cBhvr>
                                    </p:animEffect>
                                    <p:set>
                                      <p:cBhvr>
                                        <p:cTn id="33" dur="1" fill="hold">
                                          <p:stCondLst>
                                            <p:cond delay="1999"/>
                                          </p:stCondLst>
                                        </p:cTn>
                                        <p:tgtEl>
                                          <p:spTgt spid="100412"/>
                                        </p:tgtEl>
                                        <p:attrNameLst>
                                          <p:attrName>style.visibility</p:attrName>
                                        </p:attrNameLst>
                                      </p:cBhvr>
                                      <p:to>
                                        <p:strVal val="hidden"/>
                                      </p:to>
                                    </p:se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100377"/>
                                        </p:tgtEl>
                                        <p:attrNameLst>
                                          <p:attrName>style.visibility</p:attrName>
                                        </p:attrNameLst>
                                      </p:cBhvr>
                                      <p:to>
                                        <p:strVal val="visible"/>
                                      </p:to>
                                    </p:set>
                                    <p:animEffect transition="in" filter="fade">
                                      <p:cBhvr>
                                        <p:cTn id="37" dur="2000"/>
                                        <p:tgtEl>
                                          <p:spTgt spid="100377"/>
                                        </p:tgtEl>
                                      </p:cBhvr>
                                    </p:animEffect>
                                  </p:childTnLst>
                                </p:cTn>
                              </p:par>
                              <p:par>
                                <p:cTn id="38" presetID="10" presetClass="exit" presetSubtype="0" fill="hold" grpId="1" nodeType="withEffect">
                                  <p:stCondLst>
                                    <p:cond delay="0"/>
                                  </p:stCondLst>
                                  <p:childTnLst>
                                    <p:animEffect transition="out" filter="fade">
                                      <p:cBhvr>
                                        <p:cTn id="39" dur="2000"/>
                                        <p:tgtEl>
                                          <p:spTgt spid="100413"/>
                                        </p:tgtEl>
                                      </p:cBhvr>
                                    </p:animEffect>
                                    <p:set>
                                      <p:cBhvr>
                                        <p:cTn id="40" dur="1" fill="hold">
                                          <p:stCondLst>
                                            <p:cond delay="1999"/>
                                          </p:stCondLst>
                                        </p:cTn>
                                        <p:tgtEl>
                                          <p:spTgt spid="1004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0392"/>
                                        </p:tgtEl>
                                        <p:attrNameLst>
                                          <p:attrName>style.visibility</p:attrName>
                                        </p:attrNameLst>
                                      </p:cBhvr>
                                      <p:to>
                                        <p:strVal val="visible"/>
                                      </p:to>
                                    </p:set>
                                    <p:animEffect transition="in" filter="wipe(left)">
                                      <p:cBhvr>
                                        <p:cTn id="45" dur="500"/>
                                        <p:tgtEl>
                                          <p:spTgt spid="100392"/>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00414"/>
                                        </p:tgtEl>
                                        <p:attrNameLst>
                                          <p:attrName>style.visibility</p:attrName>
                                        </p:attrNameLst>
                                      </p:cBhvr>
                                      <p:to>
                                        <p:strVal val="visible"/>
                                      </p:to>
                                    </p:set>
                                    <p:animEffect transition="in" filter="wipe(up)">
                                      <p:cBhvr>
                                        <p:cTn id="49" dur="500"/>
                                        <p:tgtEl>
                                          <p:spTgt spid="1004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0429"/>
                                        </p:tgtEl>
                                        <p:attrNameLst>
                                          <p:attrName>style.visibility</p:attrName>
                                        </p:attrNameLst>
                                      </p:cBhvr>
                                      <p:to>
                                        <p:strVal val="visible"/>
                                      </p:to>
                                    </p:set>
                                    <p:animEffect transition="in" filter="wipe(left)">
                                      <p:cBhvr>
                                        <p:cTn id="54" dur="500"/>
                                        <p:tgtEl>
                                          <p:spTgt spid="10042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0484"/>
                                        </p:tgtEl>
                                        <p:attrNameLst>
                                          <p:attrName>style.visibility</p:attrName>
                                        </p:attrNameLst>
                                      </p:cBhvr>
                                      <p:to>
                                        <p:strVal val="visible"/>
                                      </p:to>
                                    </p:set>
                                    <p:animEffect transition="in" filter="wipe(left)">
                                      <p:cBhvr>
                                        <p:cTn id="59" dur="500"/>
                                        <p:tgtEl>
                                          <p:spTgt spid="10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1" grpId="0" animBg="1"/>
      <p:bldP spid="100391" grpId="1" animBg="1"/>
      <p:bldP spid="100412" grpId="0" animBg="1"/>
      <p:bldP spid="100412" grpId="1" animBg="1"/>
      <p:bldP spid="100413" grpId="0" animBg="1"/>
      <p:bldP spid="100413" grpId="1" animBg="1"/>
      <p:bldP spid="1004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Semáforos: Limitaciones</a:t>
            </a:r>
          </a:p>
        </p:txBody>
      </p:sp>
      <p:sp>
        <p:nvSpPr>
          <p:cNvPr id="24579" name="Line 5"/>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4580" name="Text Box 6"/>
          <p:cNvSpPr txBox="1">
            <a:spLocks noChangeArrowheads="1"/>
          </p:cNvSpPr>
          <p:nvPr/>
        </p:nvSpPr>
        <p:spPr bwMode="auto">
          <a:xfrm>
            <a:off x="-20638" y="395288"/>
            <a:ext cx="6473826" cy="4802187"/>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Resulta difícil construir un programa correcto mediante semáforos. No es sencillo recordar qué semáforo está asociado a cada recurso o variable.</a:t>
            </a:r>
          </a:p>
          <a:p>
            <a:pPr marL="388938" indent="-369888">
              <a:spcBef>
                <a:spcPct val="30000"/>
              </a:spcBef>
              <a:buSzPct val="120000"/>
              <a:buFontTx/>
              <a:buBlip>
                <a:blip r:embed="rId3"/>
              </a:buBlip>
            </a:pPr>
            <a:r>
              <a:rPr lang="es-ES" sz="2400">
                <a:latin typeface="Times New Roman" pitchFamily="18" charset="0"/>
              </a:rPr>
              <a:t>Las operaciones P y V se distribuyen por todo el programa y no es fácil advertir el efecto global que provocan.</a:t>
            </a:r>
          </a:p>
          <a:p>
            <a:pPr marL="388938" indent="-369888">
              <a:spcBef>
                <a:spcPct val="30000"/>
              </a:spcBef>
              <a:buSzPct val="120000"/>
              <a:buFontTx/>
              <a:buBlip>
                <a:blip r:embed="rId3"/>
              </a:buBlip>
            </a:pPr>
            <a:r>
              <a:rPr lang="es-ES" sz="2400">
                <a:latin typeface="Times New Roman" pitchFamily="18" charset="0"/>
              </a:rPr>
              <a:t>El usuario es responsable tanto de la gestión de la exclusión mutua como de la sincronización entre los procesos.</a:t>
            </a:r>
          </a:p>
          <a:p>
            <a:pPr marL="388938" indent="-369888">
              <a:spcBef>
                <a:spcPct val="30000"/>
              </a:spcBef>
              <a:buSzPct val="120000"/>
              <a:buFontTx/>
              <a:buBlip>
                <a:blip r:embed="rId3"/>
              </a:buBlip>
            </a:pPr>
            <a:r>
              <a:rPr lang="es-ES" sz="2400">
                <a:latin typeface="Times New Roman" pitchFamily="18" charset="0"/>
              </a:rPr>
              <a:t>Cuando se examina un recurso y este está ocupado el proceso siempre se bloquea.</a:t>
            </a:r>
            <a:endParaRPr lang="es-ES" sz="2400" b="1">
              <a:latin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115888" y="-17463"/>
            <a:ext cx="5715000" cy="519113"/>
          </a:xfrm>
          <a:prstGeom prst="rect">
            <a:avLst/>
          </a:prstGeom>
          <a:noFill/>
          <a:ln w="9525">
            <a:noFill/>
            <a:miter lim="800000"/>
            <a:headEnd/>
            <a:tailEnd/>
          </a:ln>
        </p:spPr>
        <p:txBody>
          <a:bodyPr>
            <a:spAutoFit/>
          </a:bodyPr>
          <a:lstStyle/>
          <a:p>
            <a:pPr>
              <a:spcBef>
                <a:spcPct val="50000"/>
              </a:spcBef>
            </a:pPr>
            <a:r>
              <a:rPr lang="es-ES" sz="2800"/>
              <a:t>Monitores</a:t>
            </a:r>
          </a:p>
        </p:txBody>
      </p:sp>
      <p:sp>
        <p:nvSpPr>
          <p:cNvPr id="25603" name="Text Box 5"/>
          <p:cNvSpPr txBox="1">
            <a:spLocks noChangeArrowheads="1"/>
          </p:cNvSpPr>
          <p:nvPr/>
        </p:nvSpPr>
        <p:spPr bwMode="auto">
          <a:xfrm>
            <a:off x="85725" y="468313"/>
            <a:ext cx="6772275" cy="5021262"/>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Tipo Abstracto de Datos: Datos locales, procedimientos y una secuencia de inicio.</a:t>
            </a:r>
          </a:p>
          <a:p>
            <a:pPr marL="369888" indent="-369888">
              <a:spcBef>
                <a:spcPct val="50000"/>
              </a:spcBef>
              <a:buSzPct val="120000"/>
              <a:buFontTx/>
              <a:buBlip>
                <a:blip r:embed="rId3"/>
              </a:buBlip>
            </a:pPr>
            <a:r>
              <a:rPr lang="es-ES" sz="2400">
                <a:latin typeface="Times New Roman" pitchFamily="18" charset="0"/>
              </a:rPr>
              <a:t>Los datos locales sólo están accesibles desde los procedimientos del monitor.</a:t>
            </a:r>
          </a:p>
          <a:p>
            <a:pPr marL="369888" indent="-369888">
              <a:spcBef>
                <a:spcPct val="50000"/>
              </a:spcBef>
              <a:buSzPct val="120000"/>
              <a:buFontTx/>
              <a:buBlip>
                <a:blip r:embed="rId3"/>
              </a:buBlip>
            </a:pPr>
            <a:r>
              <a:rPr lang="es-ES" sz="2400">
                <a:latin typeface="Times New Roman" pitchFamily="18" charset="0"/>
              </a:rPr>
              <a:t>A un monitor sólo puede entrar un proceso en un instante dado, de modo que si un proceso quiere usar un monitor y existe otro proceso que ya lo está usando, entonces el proceso que quiere entrar se suspende hasta que salga el que está dentro.</a:t>
            </a:r>
          </a:p>
          <a:p>
            <a:pPr marL="369888" indent="-369888">
              <a:spcBef>
                <a:spcPct val="50000"/>
              </a:spcBef>
              <a:buSzPct val="120000"/>
              <a:buFontTx/>
              <a:buBlip>
                <a:blip r:embed="rId3"/>
              </a:buBlip>
            </a:pPr>
            <a:r>
              <a:rPr lang="es-ES" sz="2400">
                <a:latin typeface="Times New Roman" pitchFamily="18" charset="0"/>
              </a:rPr>
              <a:t>Si los datos del monitor representan a algún recurso, el monitor ofrecerá un servicio de exclusión mutua en el acceso a ese recurso.</a:t>
            </a:r>
          </a:p>
        </p:txBody>
      </p:sp>
      <p:sp>
        <p:nvSpPr>
          <p:cNvPr id="25604" name="Line 6"/>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grpSp>
        <p:nvGrpSpPr>
          <p:cNvPr id="25605" name="Group 16"/>
          <p:cNvGrpSpPr>
            <a:grpSpLocks/>
          </p:cNvGrpSpPr>
          <p:nvPr/>
        </p:nvGrpSpPr>
        <p:grpSpPr bwMode="auto">
          <a:xfrm>
            <a:off x="1125538" y="5940425"/>
            <a:ext cx="3706812" cy="1889125"/>
            <a:chOff x="1192" y="1389"/>
            <a:chExt cx="2777" cy="1633"/>
          </a:xfrm>
        </p:grpSpPr>
        <p:sp>
          <p:nvSpPr>
            <p:cNvPr id="25610" name="Rectangle 17"/>
            <p:cNvSpPr>
              <a:spLocks noChangeArrowheads="1"/>
            </p:cNvSpPr>
            <p:nvPr/>
          </p:nvSpPr>
          <p:spPr bwMode="auto">
            <a:xfrm>
              <a:off x="1655" y="1389"/>
              <a:ext cx="2314" cy="1633"/>
            </a:xfrm>
            <a:prstGeom prst="rect">
              <a:avLst/>
            </a:prstGeom>
            <a:noFill/>
            <a:ln w="9525">
              <a:solidFill>
                <a:schemeClr val="tx1"/>
              </a:solidFill>
              <a:miter lim="800000"/>
              <a:headEnd/>
              <a:tailEnd/>
            </a:ln>
          </p:spPr>
          <p:txBody>
            <a:bodyPr wrap="none" anchor="ctr"/>
            <a:lstStyle/>
            <a:p>
              <a:endParaRPr lang="en-US"/>
            </a:p>
          </p:txBody>
        </p:sp>
        <p:sp>
          <p:nvSpPr>
            <p:cNvPr id="25611" name="Oval 18"/>
            <p:cNvSpPr>
              <a:spLocks noChangeArrowheads="1"/>
            </p:cNvSpPr>
            <p:nvPr/>
          </p:nvSpPr>
          <p:spPr bwMode="auto">
            <a:xfrm>
              <a:off x="2381" y="1933"/>
              <a:ext cx="817" cy="544"/>
            </a:xfrm>
            <a:prstGeom prst="ellipse">
              <a:avLst/>
            </a:prstGeom>
            <a:solidFill>
              <a:schemeClr val="accent1"/>
            </a:solidFill>
            <a:ln w="9525">
              <a:solidFill>
                <a:schemeClr val="tx1"/>
              </a:solidFill>
              <a:round/>
              <a:headEnd/>
              <a:tailEnd/>
            </a:ln>
          </p:spPr>
          <p:txBody>
            <a:bodyPr wrap="none" anchor="ctr"/>
            <a:lstStyle/>
            <a:p>
              <a:pPr algn="ctr"/>
              <a:r>
                <a:rPr lang="es-ES"/>
                <a:t>Recurso</a:t>
              </a:r>
            </a:p>
          </p:txBody>
        </p:sp>
        <p:sp>
          <p:nvSpPr>
            <p:cNvPr id="25612" name="AutoShape 19"/>
            <p:cNvSpPr>
              <a:spLocks noChangeArrowheads="1"/>
            </p:cNvSpPr>
            <p:nvPr/>
          </p:nvSpPr>
          <p:spPr bwMode="auto">
            <a:xfrm>
              <a:off x="1201" y="1616"/>
              <a:ext cx="681" cy="181"/>
            </a:xfrm>
            <a:prstGeom prst="rightArrow">
              <a:avLst>
                <a:gd name="adj1" fmla="val 50000"/>
                <a:gd name="adj2" fmla="val 94061"/>
              </a:avLst>
            </a:prstGeom>
            <a:solidFill>
              <a:schemeClr val="accent1"/>
            </a:solidFill>
            <a:ln w="9525">
              <a:solidFill>
                <a:schemeClr val="tx1"/>
              </a:solidFill>
              <a:miter lim="800000"/>
              <a:headEnd/>
              <a:tailEnd/>
            </a:ln>
          </p:spPr>
          <p:txBody>
            <a:bodyPr wrap="none" anchor="ctr"/>
            <a:lstStyle/>
            <a:p>
              <a:endParaRPr lang="en-US"/>
            </a:p>
          </p:txBody>
        </p:sp>
        <p:sp>
          <p:nvSpPr>
            <p:cNvPr id="25613" name="AutoShape 20"/>
            <p:cNvSpPr>
              <a:spLocks noChangeArrowheads="1"/>
            </p:cNvSpPr>
            <p:nvPr/>
          </p:nvSpPr>
          <p:spPr bwMode="auto">
            <a:xfrm>
              <a:off x="1192" y="2579"/>
              <a:ext cx="681" cy="181"/>
            </a:xfrm>
            <a:prstGeom prst="rightArrow">
              <a:avLst>
                <a:gd name="adj1" fmla="val 50000"/>
                <a:gd name="adj2" fmla="val 94061"/>
              </a:avLst>
            </a:prstGeom>
            <a:solidFill>
              <a:schemeClr val="accent1"/>
            </a:solidFill>
            <a:ln w="9525">
              <a:solidFill>
                <a:schemeClr val="tx1"/>
              </a:solidFill>
              <a:miter lim="800000"/>
              <a:headEnd/>
              <a:tailEnd/>
            </a:ln>
          </p:spPr>
          <p:txBody>
            <a:bodyPr wrap="none" anchor="ctr"/>
            <a:lstStyle/>
            <a:p>
              <a:endParaRPr lang="en-US"/>
            </a:p>
          </p:txBody>
        </p:sp>
        <p:sp>
          <p:nvSpPr>
            <p:cNvPr id="25614" name="Text Box 21"/>
            <p:cNvSpPr txBox="1">
              <a:spLocks noChangeArrowheads="1"/>
            </p:cNvSpPr>
            <p:nvPr/>
          </p:nvSpPr>
          <p:spPr bwMode="auto">
            <a:xfrm>
              <a:off x="1928" y="1570"/>
              <a:ext cx="771" cy="317"/>
            </a:xfrm>
            <a:prstGeom prst="rect">
              <a:avLst/>
            </a:prstGeom>
            <a:noFill/>
            <a:ln w="9525">
              <a:noFill/>
              <a:miter lim="800000"/>
              <a:headEnd/>
              <a:tailEnd/>
            </a:ln>
          </p:spPr>
          <p:txBody>
            <a:bodyPr>
              <a:spAutoFit/>
            </a:bodyPr>
            <a:lstStyle/>
            <a:p>
              <a:pPr>
                <a:spcBef>
                  <a:spcPct val="50000"/>
                </a:spcBef>
              </a:pPr>
              <a:r>
                <a:rPr lang="es-ES"/>
                <a:t>Escribir</a:t>
              </a:r>
            </a:p>
          </p:txBody>
        </p:sp>
        <p:sp>
          <p:nvSpPr>
            <p:cNvPr id="25615" name="Text Box 22"/>
            <p:cNvSpPr txBox="1">
              <a:spLocks noChangeArrowheads="1"/>
            </p:cNvSpPr>
            <p:nvPr/>
          </p:nvSpPr>
          <p:spPr bwMode="auto">
            <a:xfrm>
              <a:off x="1963" y="2554"/>
              <a:ext cx="772" cy="317"/>
            </a:xfrm>
            <a:prstGeom prst="rect">
              <a:avLst/>
            </a:prstGeom>
            <a:noFill/>
            <a:ln w="9525">
              <a:noFill/>
              <a:miter lim="800000"/>
              <a:headEnd/>
              <a:tailEnd/>
            </a:ln>
          </p:spPr>
          <p:txBody>
            <a:bodyPr>
              <a:spAutoFit/>
            </a:bodyPr>
            <a:lstStyle/>
            <a:p>
              <a:pPr>
                <a:spcBef>
                  <a:spcPct val="50000"/>
                </a:spcBef>
              </a:pPr>
              <a:r>
                <a:rPr lang="es-ES"/>
                <a:t>Leer</a:t>
              </a:r>
            </a:p>
          </p:txBody>
        </p:sp>
      </p:grpSp>
      <p:sp>
        <p:nvSpPr>
          <p:cNvPr id="25606" name="Text Box 23"/>
          <p:cNvSpPr txBox="1">
            <a:spLocks noChangeArrowheads="1"/>
          </p:cNvSpPr>
          <p:nvPr/>
        </p:nvSpPr>
        <p:spPr bwMode="auto">
          <a:xfrm>
            <a:off x="1917700" y="7777163"/>
            <a:ext cx="2736850" cy="457200"/>
          </a:xfrm>
          <a:prstGeom prst="rect">
            <a:avLst/>
          </a:prstGeom>
          <a:noFill/>
          <a:ln w="9525">
            <a:noFill/>
            <a:miter lim="800000"/>
            <a:headEnd/>
            <a:tailEnd/>
          </a:ln>
        </p:spPr>
        <p:txBody>
          <a:bodyPr>
            <a:spAutoFit/>
          </a:bodyPr>
          <a:lstStyle/>
          <a:p>
            <a:pPr algn="ctr">
              <a:spcBef>
                <a:spcPct val="50000"/>
              </a:spcBef>
            </a:pPr>
            <a:r>
              <a:rPr lang="es-ES" sz="2400"/>
              <a:t>Monitor sencillo</a:t>
            </a:r>
          </a:p>
        </p:txBody>
      </p:sp>
      <p:sp>
        <p:nvSpPr>
          <p:cNvPr id="22552" name="Line 24"/>
          <p:cNvSpPr>
            <a:spLocks noChangeShapeType="1"/>
          </p:cNvSpPr>
          <p:nvPr/>
        </p:nvSpPr>
        <p:spPr bwMode="ltGray">
          <a:xfrm>
            <a:off x="2205038" y="2700338"/>
            <a:ext cx="3529012" cy="0"/>
          </a:xfrm>
          <a:prstGeom prst="line">
            <a:avLst/>
          </a:prstGeom>
          <a:noFill/>
          <a:ln w="57150">
            <a:solidFill>
              <a:srgbClr val="CC3300"/>
            </a:solidFill>
            <a:round/>
            <a:headEnd/>
            <a:tailEnd/>
          </a:ln>
        </p:spPr>
        <p:txBody>
          <a:bodyPr wrap="none" anchor="ctr"/>
          <a:lstStyle/>
          <a:p>
            <a:endParaRPr lang="en-GB"/>
          </a:p>
        </p:txBody>
      </p:sp>
      <p:sp>
        <p:nvSpPr>
          <p:cNvPr id="22553" name="Line 25"/>
          <p:cNvSpPr>
            <a:spLocks noChangeShapeType="1"/>
          </p:cNvSpPr>
          <p:nvPr/>
        </p:nvSpPr>
        <p:spPr bwMode="ltGray">
          <a:xfrm>
            <a:off x="476250" y="4211638"/>
            <a:ext cx="1439863" cy="0"/>
          </a:xfrm>
          <a:prstGeom prst="line">
            <a:avLst/>
          </a:prstGeom>
          <a:noFill/>
          <a:ln w="57150">
            <a:solidFill>
              <a:srgbClr val="CC3300"/>
            </a:solidFill>
            <a:round/>
            <a:headEnd/>
            <a:tailEnd/>
          </a:ln>
        </p:spPr>
        <p:txBody>
          <a:bodyPr wrap="none" anchor="ctr"/>
          <a:lstStyle/>
          <a:p>
            <a:endParaRPr lang="en-GB"/>
          </a:p>
        </p:txBody>
      </p:sp>
      <p:sp>
        <p:nvSpPr>
          <p:cNvPr id="22554" name="Line 26"/>
          <p:cNvSpPr>
            <a:spLocks noChangeShapeType="1"/>
          </p:cNvSpPr>
          <p:nvPr/>
        </p:nvSpPr>
        <p:spPr bwMode="ltGray">
          <a:xfrm>
            <a:off x="549275" y="5508625"/>
            <a:ext cx="1943100" cy="0"/>
          </a:xfrm>
          <a:prstGeom prst="line">
            <a:avLst/>
          </a:prstGeom>
          <a:noFill/>
          <a:ln w="57150">
            <a:solidFill>
              <a:srgbClr val="CC3300"/>
            </a:solidFill>
            <a:round/>
            <a:headEnd/>
            <a:tailEn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52"/>
                                        </p:tgtEl>
                                        <p:attrNameLst>
                                          <p:attrName>style.visibility</p:attrName>
                                        </p:attrNameLst>
                                      </p:cBhvr>
                                      <p:to>
                                        <p:strVal val="visible"/>
                                      </p:to>
                                    </p:set>
                                    <p:animEffect transition="in" filter="wipe(left)">
                                      <p:cBhvr>
                                        <p:cTn id="7" dur="1000"/>
                                        <p:tgtEl>
                                          <p:spTgt spid="22552"/>
                                        </p:tgtEl>
                                      </p:cBhvr>
                                    </p:animEffect>
                                  </p:childTnLst>
                                  <p:subTnLst>
                                    <p:animClr clrSpc="rgb" dir="cw">
                                      <p:cBhvr override="childStyle">
                                        <p:cTn dur="1" fill="hold" display="0" masterRel="nextClick" afterEffect="1"/>
                                        <p:tgtEl>
                                          <p:spTgt spid="22552"/>
                                        </p:tgtEl>
                                        <p:attrNameLst>
                                          <p:attrName>ppt_c</p:attrName>
                                        </p:attrNameLst>
                                      </p:cBhvr>
                                      <p:to>
                                        <a:srgbClr val="FF9393"/>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53"/>
                                        </p:tgtEl>
                                        <p:attrNameLst>
                                          <p:attrName>style.visibility</p:attrName>
                                        </p:attrNameLst>
                                      </p:cBhvr>
                                      <p:to>
                                        <p:strVal val="visible"/>
                                      </p:to>
                                    </p:set>
                                    <p:animEffect transition="in" filter="wipe(left)">
                                      <p:cBhvr>
                                        <p:cTn id="12" dur="1000"/>
                                        <p:tgtEl>
                                          <p:spTgt spid="22553"/>
                                        </p:tgtEl>
                                      </p:cBhvr>
                                    </p:animEffect>
                                  </p:childTnLst>
                                  <p:subTnLst>
                                    <p:animClr clrSpc="rgb" dir="cw">
                                      <p:cBhvr override="childStyle">
                                        <p:cTn dur="1" fill="hold" display="0" masterRel="nextClick" afterEffect="1"/>
                                        <p:tgtEl>
                                          <p:spTgt spid="22553"/>
                                        </p:tgtEl>
                                        <p:attrNameLst>
                                          <p:attrName>ppt_c</p:attrName>
                                        </p:attrNameLst>
                                      </p:cBhvr>
                                      <p:to>
                                        <a:srgbClr val="FF9393"/>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54"/>
                                        </p:tgtEl>
                                        <p:attrNameLst>
                                          <p:attrName>style.visibility</p:attrName>
                                        </p:attrNameLst>
                                      </p:cBhvr>
                                      <p:to>
                                        <p:strVal val="visible"/>
                                      </p:to>
                                    </p:set>
                                    <p:animEffect transition="in" filter="wipe(left)">
                                      <p:cBhvr>
                                        <p:cTn id="17" dur="1000"/>
                                        <p:tgtEl>
                                          <p:spTgt spid="22554"/>
                                        </p:tgtEl>
                                      </p:cBhvr>
                                    </p:animEffect>
                                  </p:childTnLst>
                                  <p:subTnLst>
                                    <p:animClr clrSpc="rgb" dir="cw">
                                      <p:cBhvr override="childStyle">
                                        <p:cTn dur="1" fill="hold" display="0" masterRel="nextClick" afterEffect="1"/>
                                        <p:tgtEl>
                                          <p:spTgt spid="22554"/>
                                        </p:tgtEl>
                                        <p:attrNameLst>
                                          <p:attrName>ppt_c</p:attrName>
                                        </p:attrNameLst>
                                      </p:cBhvr>
                                      <p:to>
                                        <a:srgbClr val="FF939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2" grpId="0" animBg="1"/>
      <p:bldP spid="22553" grpId="0" animBg="1"/>
      <p:bldP spid="2255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15888" y="-17463"/>
            <a:ext cx="5715000" cy="519113"/>
          </a:xfrm>
          <a:prstGeom prst="rect">
            <a:avLst/>
          </a:prstGeom>
          <a:noFill/>
          <a:ln w="9525">
            <a:noFill/>
            <a:miter lim="800000"/>
            <a:headEnd/>
            <a:tailEnd/>
          </a:ln>
        </p:spPr>
        <p:txBody>
          <a:bodyPr>
            <a:spAutoFit/>
          </a:bodyPr>
          <a:lstStyle/>
          <a:p>
            <a:pPr>
              <a:spcBef>
                <a:spcPct val="50000"/>
              </a:spcBef>
            </a:pPr>
            <a:r>
              <a:rPr lang="es-ES" sz="2800"/>
              <a:t>Monitores: Sincronización</a:t>
            </a:r>
          </a:p>
        </p:txBody>
      </p:sp>
      <p:sp>
        <p:nvSpPr>
          <p:cNvPr id="26627" name="Line 5"/>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
        <p:nvSpPr>
          <p:cNvPr id="26628" name="Text Box 8"/>
          <p:cNvSpPr txBox="1">
            <a:spLocks noChangeArrowheads="1"/>
          </p:cNvSpPr>
          <p:nvPr/>
        </p:nvSpPr>
        <p:spPr bwMode="auto">
          <a:xfrm>
            <a:off x="85725" y="468313"/>
            <a:ext cx="6772275" cy="7942262"/>
          </a:xfrm>
          <a:prstGeom prst="rect">
            <a:avLst/>
          </a:prstGeom>
          <a:noFill/>
          <a:ln w="9525">
            <a:noFill/>
            <a:miter lim="800000"/>
            <a:headEnd/>
            <a:tailEnd/>
          </a:ln>
        </p:spPr>
        <p:txBody>
          <a:bodyPr>
            <a:spAutoFit/>
          </a:bodyPr>
          <a:lstStyle/>
          <a:p>
            <a:pPr marL="369888" indent="-369888" defTabSz="720725">
              <a:spcBef>
                <a:spcPct val="50000"/>
              </a:spcBef>
              <a:buSzPct val="120000"/>
              <a:buFontTx/>
              <a:buBlip>
                <a:blip r:embed="rId3"/>
              </a:buBlip>
            </a:pPr>
            <a:r>
              <a:rPr lang="es-ES" sz="2400">
                <a:latin typeface="Times New Roman" pitchFamily="18" charset="0"/>
              </a:rPr>
              <a:t>El monitor proporciona sincronización por medio de variables de condición.</a:t>
            </a:r>
          </a:p>
          <a:p>
            <a:pPr marL="369888" indent="-369888" defTabSz="720725">
              <a:spcBef>
                <a:spcPct val="50000"/>
              </a:spcBef>
              <a:buSzPct val="120000"/>
              <a:buFontTx/>
              <a:buBlip>
                <a:blip r:embed="rId3"/>
              </a:buBlip>
            </a:pPr>
            <a:r>
              <a:rPr lang="es-ES" sz="2400">
                <a:latin typeface="Times New Roman" pitchFamily="18" charset="0"/>
              </a:rPr>
              <a:t>Procedimientos para operar con las variables de condición:</a:t>
            </a:r>
          </a:p>
          <a:p>
            <a:pPr marL="895350" lvl="1" indent="-346075" defTabSz="720725">
              <a:spcBef>
                <a:spcPct val="50000"/>
              </a:spcBef>
              <a:buSzPct val="120000"/>
              <a:buFontTx/>
              <a:buBlip>
                <a:blip r:embed="rId4"/>
              </a:buBlip>
            </a:pPr>
            <a:r>
              <a:rPr lang="es-ES" sz="2400" b="1">
                <a:latin typeface="Times New Roman" pitchFamily="18" charset="0"/>
              </a:rPr>
              <a:t>Espera(condición)</a:t>
            </a:r>
            <a:r>
              <a:rPr lang="es-ES" sz="2400">
                <a:latin typeface="Times New Roman" pitchFamily="18" charset="0"/>
              </a:rPr>
              <a:t>: Suspende la ejecución del proceso que llama bajo la condición. Se dispone de una cola de procesos a cada variable de condición.</a:t>
            </a:r>
          </a:p>
          <a:p>
            <a:pPr marL="895350" lvl="1" indent="-346075" defTabSz="720725">
              <a:spcBef>
                <a:spcPct val="50000"/>
              </a:spcBef>
              <a:buSzPct val="120000"/>
              <a:buFontTx/>
              <a:buBlip>
                <a:blip r:embed="rId4"/>
              </a:buBlip>
            </a:pPr>
            <a:r>
              <a:rPr lang="es-ES" sz="2400" b="1">
                <a:latin typeface="Times New Roman" pitchFamily="18" charset="0"/>
              </a:rPr>
              <a:t>Señal(condición)</a:t>
            </a:r>
            <a:r>
              <a:rPr lang="es-ES" sz="2400">
                <a:latin typeface="Times New Roman" pitchFamily="18" charset="0"/>
              </a:rPr>
              <a:t>: Reanuda la ejecución de algún proceso suspendido en el procedimiento anterior. </a:t>
            </a:r>
            <a:br>
              <a:rPr lang="es-ES" sz="2400">
                <a:latin typeface="Times New Roman" pitchFamily="18" charset="0"/>
              </a:rPr>
            </a:br>
            <a:r>
              <a:rPr lang="es-ES" sz="2400">
                <a:latin typeface="Times New Roman" pitchFamily="18" charset="0"/>
              </a:rPr>
              <a:t>Si no hay procesos suspendidos no hace nada.</a:t>
            </a:r>
          </a:p>
          <a:p>
            <a:pPr marL="369888" indent="-369888" defTabSz="720725">
              <a:spcBef>
                <a:spcPct val="50000"/>
              </a:spcBef>
              <a:buSzPct val="120000"/>
              <a:buFontTx/>
              <a:buBlip>
                <a:blip r:embed="rId3"/>
              </a:buBlip>
            </a:pPr>
            <a:r>
              <a:rPr lang="es-ES" sz="2400">
                <a:latin typeface="Times New Roman" pitchFamily="18" charset="0"/>
              </a:rPr>
              <a:t>Cuando un proceso se bloquea en una cola de una variable condición, sale del monitor, permitiendo que otro proceso pueda entrar en él.</a:t>
            </a:r>
          </a:p>
          <a:p>
            <a:pPr marL="369888" indent="-369888" defTabSz="720725">
              <a:spcBef>
                <a:spcPct val="50000"/>
              </a:spcBef>
              <a:buSzPct val="120000"/>
              <a:buFontTx/>
              <a:buBlip>
                <a:blip r:embed="rId3"/>
              </a:buBlip>
            </a:pPr>
            <a:r>
              <a:rPr lang="es-ES" sz="2400">
                <a:latin typeface="Times New Roman" pitchFamily="18" charset="0"/>
              </a:rPr>
              <a:t>La propia naturaleza del monitor </a:t>
            </a:r>
            <a:r>
              <a:rPr lang="es-ES" sz="2400" b="1" i="1">
                <a:latin typeface="Times New Roman" pitchFamily="18" charset="0"/>
              </a:rPr>
              <a:t>garantiza la exclusión mutua</a:t>
            </a:r>
            <a:r>
              <a:rPr lang="es-ES" sz="2400">
                <a:latin typeface="Times New Roman" pitchFamily="18" charset="0"/>
              </a:rPr>
              <a:t>, sin embargo, la sincronización entre los procesos es responsabilidad del programador.</a:t>
            </a:r>
          </a:p>
        </p:txBody>
      </p:sp>
      <p:sp>
        <p:nvSpPr>
          <p:cNvPr id="24585" name="AutoShape 9"/>
          <p:cNvSpPr>
            <a:spLocks noChangeArrowheads="1"/>
          </p:cNvSpPr>
          <p:nvPr/>
        </p:nvSpPr>
        <p:spPr bwMode="ltGray">
          <a:xfrm>
            <a:off x="17463" y="5651500"/>
            <a:ext cx="6840537" cy="1223963"/>
          </a:xfrm>
          <a:prstGeom prst="wedgeRoundRectCallout">
            <a:avLst>
              <a:gd name="adj1" fmla="val -21176"/>
              <a:gd name="adj2" fmla="val 5506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a:t>Veremos que se divide en varios procedimientos,</a:t>
            </a:r>
          </a:p>
          <a:p>
            <a:pPr defTabSz="288925">
              <a:defRPr/>
            </a:pPr>
            <a:r>
              <a:rPr lang="es-ES" b="1"/>
              <a:t>Más parecido con la programación no concurrente</a:t>
            </a:r>
          </a:p>
          <a:p>
            <a:pPr defTabSz="288925">
              <a:defRPr/>
            </a:pPr>
            <a:r>
              <a:rPr lang="es-ES" b="1"/>
              <a:t>Cada procedimiento hace una parte</a:t>
            </a:r>
          </a:p>
        </p:txBody>
      </p:sp>
      <p:sp>
        <p:nvSpPr>
          <p:cNvPr id="24586" name="Line 10"/>
          <p:cNvSpPr>
            <a:spLocks noChangeShapeType="1"/>
          </p:cNvSpPr>
          <p:nvPr/>
        </p:nvSpPr>
        <p:spPr bwMode="ltGray">
          <a:xfrm>
            <a:off x="3500438" y="900113"/>
            <a:ext cx="1728787" cy="0"/>
          </a:xfrm>
          <a:prstGeom prst="line">
            <a:avLst/>
          </a:prstGeom>
          <a:noFill/>
          <a:ln w="57150">
            <a:solidFill>
              <a:srgbClr val="CC3300"/>
            </a:solidFill>
            <a:round/>
            <a:headEnd/>
            <a:tailEnd/>
          </a:ln>
        </p:spPr>
        <p:txBody>
          <a:bodyPr wrap="none" anchor="ctr"/>
          <a:lstStyle/>
          <a:p>
            <a:endParaRPr lang="en-GB"/>
          </a:p>
        </p:txBody>
      </p:sp>
      <p:sp>
        <p:nvSpPr>
          <p:cNvPr id="24587" name="Line 11"/>
          <p:cNvSpPr>
            <a:spLocks noChangeShapeType="1"/>
          </p:cNvSpPr>
          <p:nvPr/>
        </p:nvSpPr>
        <p:spPr bwMode="ltGray">
          <a:xfrm>
            <a:off x="2347913" y="1258888"/>
            <a:ext cx="1368425" cy="0"/>
          </a:xfrm>
          <a:prstGeom prst="line">
            <a:avLst/>
          </a:prstGeom>
          <a:noFill/>
          <a:ln w="57150">
            <a:solidFill>
              <a:srgbClr val="CC3300"/>
            </a:solidFill>
            <a:round/>
            <a:headEnd/>
            <a:tailEnd/>
          </a:ln>
        </p:spPr>
        <p:txBody>
          <a:bodyPr wrap="none" anchor="ctr"/>
          <a:lstStyle/>
          <a:p>
            <a:endParaRPr lang="en-GB"/>
          </a:p>
        </p:txBody>
      </p:sp>
      <p:sp>
        <p:nvSpPr>
          <p:cNvPr id="24588" name="Line 12"/>
          <p:cNvSpPr>
            <a:spLocks noChangeShapeType="1"/>
          </p:cNvSpPr>
          <p:nvPr/>
        </p:nvSpPr>
        <p:spPr bwMode="ltGray">
          <a:xfrm>
            <a:off x="549275" y="7667625"/>
            <a:ext cx="2087563" cy="0"/>
          </a:xfrm>
          <a:prstGeom prst="line">
            <a:avLst/>
          </a:prstGeom>
          <a:noFill/>
          <a:ln w="57150">
            <a:solidFill>
              <a:srgbClr val="CC3300"/>
            </a:solidFill>
            <a:round/>
            <a:headEnd/>
            <a:tailEnd/>
          </a:ln>
        </p:spPr>
        <p:txBody>
          <a:bodyPr wrap="none" anchor="ctr"/>
          <a:lstStyle/>
          <a:p>
            <a:endParaRPr lang="en-GB"/>
          </a:p>
        </p:txBody>
      </p:sp>
      <p:sp>
        <p:nvSpPr>
          <p:cNvPr id="24589" name="Line 13"/>
          <p:cNvSpPr>
            <a:spLocks noChangeShapeType="1"/>
          </p:cNvSpPr>
          <p:nvPr/>
        </p:nvSpPr>
        <p:spPr bwMode="ltGray">
          <a:xfrm>
            <a:off x="4710113" y="7624763"/>
            <a:ext cx="1728787" cy="0"/>
          </a:xfrm>
          <a:prstGeom prst="line">
            <a:avLst/>
          </a:prstGeom>
          <a:noFill/>
          <a:ln w="57150">
            <a:solidFill>
              <a:srgbClr val="CC3300"/>
            </a:solidFill>
            <a:round/>
            <a:headEnd/>
            <a:tailEnd/>
          </a:ln>
        </p:spPr>
        <p:txBody>
          <a:bodyPr wrap="none" anchor="ctr"/>
          <a:lstStyle/>
          <a:p>
            <a:endParaRPr lang="en-GB"/>
          </a:p>
        </p:txBody>
      </p:sp>
      <p:sp>
        <p:nvSpPr>
          <p:cNvPr id="24590" name="AutoShape 14"/>
          <p:cNvSpPr>
            <a:spLocks noChangeArrowheads="1"/>
          </p:cNvSpPr>
          <p:nvPr/>
        </p:nvSpPr>
        <p:spPr bwMode="ltGray">
          <a:xfrm>
            <a:off x="3789363" y="8027988"/>
            <a:ext cx="2835275" cy="431800"/>
          </a:xfrm>
          <a:prstGeom prst="wedgeRoundRectCallout">
            <a:avLst>
              <a:gd name="adj1" fmla="val -13559"/>
              <a:gd name="adj2" fmla="val 46967"/>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Variables de condición</a:t>
            </a:r>
          </a:p>
        </p:txBody>
      </p:sp>
      <p:sp>
        <p:nvSpPr>
          <p:cNvPr id="24591" name="AutoShape 15"/>
          <p:cNvSpPr>
            <a:spLocks noChangeArrowheads="1"/>
          </p:cNvSpPr>
          <p:nvPr/>
        </p:nvSpPr>
        <p:spPr bwMode="ltGray">
          <a:xfrm>
            <a:off x="0" y="5508625"/>
            <a:ext cx="3384550" cy="935038"/>
          </a:xfrm>
          <a:prstGeom prst="wedgeRoundRectCallout">
            <a:avLst>
              <a:gd name="adj1" fmla="val -18962"/>
              <a:gd name="adj2" fmla="val -4812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a:t>Cola por cada variable</a:t>
            </a:r>
          </a:p>
          <a:p>
            <a:pPr defTabSz="288925">
              <a:defRPr/>
            </a:pPr>
            <a:r>
              <a:rPr lang="es-ES" b="1"/>
              <a:t>1 var. Cond </a:t>
            </a:r>
            <a:r>
              <a:rPr lang="es-ES" b="1">
                <a:sym typeface="Symbol" pitchFamily="18" charset="2"/>
              </a:rPr>
              <a:t> semáforo</a:t>
            </a:r>
          </a:p>
        </p:txBody>
      </p:sp>
      <p:sp>
        <p:nvSpPr>
          <p:cNvPr id="24592" name="Line 16"/>
          <p:cNvSpPr>
            <a:spLocks noChangeShapeType="1"/>
          </p:cNvSpPr>
          <p:nvPr/>
        </p:nvSpPr>
        <p:spPr bwMode="ltGray">
          <a:xfrm>
            <a:off x="3500438" y="2700338"/>
            <a:ext cx="1368425" cy="0"/>
          </a:xfrm>
          <a:prstGeom prst="line">
            <a:avLst/>
          </a:prstGeom>
          <a:noFill/>
          <a:ln w="57150">
            <a:solidFill>
              <a:srgbClr val="CC3300"/>
            </a:solidFill>
            <a:round/>
            <a:headEnd/>
            <a:tailEnd/>
          </a:ln>
        </p:spPr>
        <p:txBody>
          <a:bodyPr wrap="none" anchor="ctr"/>
          <a:lstStyle/>
          <a:p>
            <a:endParaRPr lang="en-GB"/>
          </a:p>
        </p:txBody>
      </p:sp>
      <p:sp>
        <p:nvSpPr>
          <p:cNvPr id="24593" name="Line 17"/>
          <p:cNvSpPr>
            <a:spLocks noChangeShapeType="1"/>
          </p:cNvSpPr>
          <p:nvPr/>
        </p:nvSpPr>
        <p:spPr bwMode="ltGray">
          <a:xfrm flipV="1">
            <a:off x="3328988" y="4356100"/>
            <a:ext cx="1179512" cy="14288"/>
          </a:xfrm>
          <a:prstGeom prst="line">
            <a:avLst/>
          </a:prstGeom>
          <a:noFill/>
          <a:ln w="57150">
            <a:solidFill>
              <a:srgbClr val="CC3300"/>
            </a:solidFill>
            <a:round/>
            <a:headEnd/>
            <a:tailEnd/>
          </a:ln>
        </p:spPr>
        <p:txBody>
          <a:bodyPr wrap="none" anchor="ctr"/>
          <a:lstStyle/>
          <a:p>
            <a:endParaRPr lang="en-GB"/>
          </a:p>
        </p:txBody>
      </p:sp>
      <p:sp>
        <p:nvSpPr>
          <p:cNvPr id="24594" name="Line 18"/>
          <p:cNvSpPr>
            <a:spLocks noChangeShapeType="1"/>
          </p:cNvSpPr>
          <p:nvPr/>
        </p:nvSpPr>
        <p:spPr bwMode="ltGray">
          <a:xfrm>
            <a:off x="1052513" y="5435600"/>
            <a:ext cx="5545137" cy="0"/>
          </a:xfrm>
          <a:prstGeom prst="line">
            <a:avLst/>
          </a:prstGeom>
          <a:noFill/>
          <a:ln w="57150">
            <a:solidFill>
              <a:srgbClr val="CC3300"/>
            </a:solidFill>
            <a:round/>
            <a:headEnd/>
            <a:tailEnd/>
          </a:ln>
        </p:spPr>
        <p:txBody>
          <a:bodyPr wrap="none" anchor="ctr"/>
          <a:lstStyle/>
          <a:p>
            <a:endParaRPr lang="en-GB"/>
          </a:p>
        </p:txBody>
      </p:sp>
      <p:sp>
        <p:nvSpPr>
          <p:cNvPr id="24595" name="AutoShape 19"/>
          <p:cNvSpPr>
            <a:spLocks noChangeArrowheads="1"/>
          </p:cNvSpPr>
          <p:nvPr/>
        </p:nvSpPr>
        <p:spPr bwMode="ltGray">
          <a:xfrm>
            <a:off x="4022725" y="6000750"/>
            <a:ext cx="2835275" cy="431800"/>
          </a:xfrm>
          <a:prstGeom prst="wedgeRoundRectCallout">
            <a:avLst>
              <a:gd name="adj1" fmla="val -50508"/>
              <a:gd name="adj2" fmla="val -5255"/>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Diferente a semáforos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wipe(left)">
                                      <p:cBhvr>
                                        <p:cTn id="7" dur="1000"/>
                                        <p:tgtEl>
                                          <p:spTgt spid="24586"/>
                                        </p:tgtEl>
                                      </p:cBhvr>
                                    </p:animEffect>
                                  </p:childTnLst>
                                  <p:subTnLst>
                                    <p:animClr clrSpc="rgb" dir="cw">
                                      <p:cBhvr override="childStyle">
                                        <p:cTn dur="1" fill="hold" display="0" masterRel="nextClick" afterEffect="1"/>
                                        <p:tgtEl>
                                          <p:spTgt spid="24586"/>
                                        </p:tgtEl>
                                        <p:attrNameLst>
                                          <p:attrName>ppt_c</p:attrName>
                                        </p:attrNameLst>
                                      </p:cBhvr>
                                      <p:to>
                                        <a:srgbClr val="FF9393"/>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7"/>
                                        </p:tgtEl>
                                        <p:attrNameLst>
                                          <p:attrName>style.visibility</p:attrName>
                                        </p:attrNameLst>
                                      </p:cBhvr>
                                      <p:to>
                                        <p:strVal val="visible"/>
                                      </p:to>
                                    </p:set>
                                    <p:animEffect transition="in" filter="wipe(left)">
                                      <p:cBhvr>
                                        <p:cTn id="12" dur="1000"/>
                                        <p:tgtEl>
                                          <p:spTgt spid="24587"/>
                                        </p:tgtEl>
                                      </p:cBhvr>
                                    </p:animEffect>
                                  </p:childTnLst>
                                  <p:subTnLst>
                                    <p:animClr clrSpc="rgb" dir="cw">
                                      <p:cBhvr override="childStyle">
                                        <p:cTn dur="1" fill="hold" display="0" masterRel="nextClick" afterEffect="1"/>
                                        <p:tgtEl>
                                          <p:spTgt spid="24587"/>
                                        </p:tgtEl>
                                        <p:attrNameLst>
                                          <p:attrName>ppt_c</p:attrName>
                                        </p:attrNameLst>
                                      </p:cBhvr>
                                      <p:to>
                                        <a:srgbClr val="FF9393"/>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92"/>
                                        </p:tgtEl>
                                        <p:attrNameLst>
                                          <p:attrName>style.visibility</p:attrName>
                                        </p:attrNameLst>
                                      </p:cBhvr>
                                      <p:to>
                                        <p:strVal val="visible"/>
                                      </p:to>
                                    </p:set>
                                    <p:animEffect transition="in" filter="wipe(left)">
                                      <p:cBhvr>
                                        <p:cTn id="17" dur="1000"/>
                                        <p:tgtEl>
                                          <p:spTgt spid="24592"/>
                                        </p:tgtEl>
                                      </p:cBhvr>
                                    </p:animEffect>
                                  </p:childTnLst>
                                  <p:subTnLst>
                                    <p:animClr clrSpc="rgb" dir="cw">
                                      <p:cBhvr override="childStyle">
                                        <p:cTn dur="1" fill="hold" display="0" masterRel="nextClick" afterEffect="1"/>
                                        <p:tgtEl>
                                          <p:spTgt spid="24592"/>
                                        </p:tgtEl>
                                        <p:attrNameLst>
                                          <p:attrName>ppt_c</p:attrName>
                                        </p:attrNameLst>
                                      </p:cBhvr>
                                      <p:to>
                                        <a:srgbClr val="FF9393"/>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93"/>
                                        </p:tgtEl>
                                        <p:attrNameLst>
                                          <p:attrName>style.visibility</p:attrName>
                                        </p:attrNameLst>
                                      </p:cBhvr>
                                      <p:to>
                                        <p:strVal val="visible"/>
                                      </p:to>
                                    </p:set>
                                    <p:animEffect transition="in" filter="wipe(left)">
                                      <p:cBhvr>
                                        <p:cTn id="22" dur="1000"/>
                                        <p:tgtEl>
                                          <p:spTgt spid="24593"/>
                                        </p:tgtEl>
                                      </p:cBhvr>
                                    </p:animEffect>
                                  </p:childTnLst>
                                  <p:subTnLst>
                                    <p:animClr clrSpc="rgb" dir="cw">
                                      <p:cBhvr override="childStyle">
                                        <p:cTn dur="1" fill="hold" display="0" masterRel="nextClick" afterEffect="1"/>
                                        <p:tgtEl>
                                          <p:spTgt spid="24593"/>
                                        </p:tgtEl>
                                        <p:attrNameLst>
                                          <p:attrName>ppt_c</p:attrName>
                                        </p:attrNameLst>
                                      </p:cBhvr>
                                      <p:to>
                                        <a:srgbClr val="FF9393"/>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591"/>
                                        </p:tgtEl>
                                        <p:attrNameLst>
                                          <p:attrName>style.visibility</p:attrName>
                                        </p:attrNameLst>
                                      </p:cBhvr>
                                      <p:to>
                                        <p:strVal val="visible"/>
                                      </p:to>
                                    </p:set>
                                    <p:animEffect transition="in" filter="wipe(up)">
                                      <p:cBhvr>
                                        <p:cTn id="27" dur="500"/>
                                        <p:tgtEl>
                                          <p:spTgt spid="2459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000"/>
                                        <p:tgtEl>
                                          <p:spTgt spid="24591"/>
                                        </p:tgtEl>
                                      </p:cBhvr>
                                    </p:animEffect>
                                    <p:set>
                                      <p:cBhvr>
                                        <p:cTn id="32" dur="1" fill="hold">
                                          <p:stCondLst>
                                            <p:cond delay="1999"/>
                                          </p:stCondLst>
                                        </p:cTn>
                                        <p:tgtEl>
                                          <p:spTgt spid="2459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94"/>
                                        </p:tgtEl>
                                        <p:attrNameLst>
                                          <p:attrName>style.visibility</p:attrName>
                                        </p:attrNameLst>
                                      </p:cBhvr>
                                      <p:to>
                                        <p:strVal val="visible"/>
                                      </p:to>
                                    </p:set>
                                    <p:animEffect transition="in" filter="wipe(left)">
                                      <p:cBhvr>
                                        <p:cTn id="37" dur="1000"/>
                                        <p:tgtEl>
                                          <p:spTgt spid="24594"/>
                                        </p:tgtEl>
                                      </p:cBhvr>
                                    </p:animEffect>
                                  </p:childTnLst>
                                  <p:subTnLst>
                                    <p:animClr clrSpc="rgb" dir="cw">
                                      <p:cBhvr override="childStyle">
                                        <p:cTn dur="1" fill="hold" display="0" masterRel="nextClick" afterEffect="1"/>
                                        <p:tgtEl>
                                          <p:spTgt spid="24594"/>
                                        </p:tgtEl>
                                        <p:attrNameLst>
                                          <p:attrName>ppt_c</p:attrName>
                                        </p:attrNameLst>
                                      </p:cBhvr>
                                      <p:to>
                                        <a:srgbClr val="FF9393"/>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595"/>
                                        </p:tgtEl>
                                        <p:attrNameLst>
                                          <p:attrName>style.visibility</p:attrName>
                                        </p:attrNameLst>
                                      </p:cBhvr>
                                      <p:to>
                                        <p:strVal val="visible"/>
                                      </p:to>
                                    </p:set>
                                    <p:animEffect transition="in" filter="wipe(up)">
                                      <p:cBhvr>
                                        <p:cTn id="42" dur="500"/>
                                        <p:tgtEl>
                                          <p:spTgt spid="2459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2000"/>
                                        <p:tgtEl>
                                          <p:spTgt spid="24595"/>
                                        </p:tgtEl>
                                      </p:cBhvr>
                                    </p:animEffect>
                                    <p:set>
                                      <p:cBhvr>
                                        <p:cTn id="47" dur="1" fill="hold">
                                          <p:stCondLst>
                                            <p:cond delay="1999"/>
                                          </p:stCondLst>
                                        </p:cTn>
                                        <p:tgtEl>
                                          <p:spTgt spid="2459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585"/>
                                        </p:tgtEl>
                                        <p:attrNameLst>
                                          <p:attrName>style.visibility</p:attrName>
                                        </p:attrNameLst>
                                      </p:cBhvr>
                                      <p:to>
                                        <p:strVal val="visible"/>
                                      </p:to>
                                    </p:set>
                                    <p:animEffect transition="in" filter="wipe(up)">
                                      <p:cBhvr>
                                        <p:cTn id="52" dur="500"/>
                                        <p:tgtEl>
                                          <p:spTgt spid="2458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2000"/>
                                        <p:tgtEl>
                                          <p:spTgt spid="24585"/>
                                        </p:tgtEl>
                                      </p:cBhvr>
                                    </p:animEffect>
                                    <p:set>
                                      <p:cBhvr>
                                        <p:cTn id="57" dur="1" fill="hold">
                                          <p:stCondLst>
                                            <p:cond delay="1999"/>
                                          </p:stCondLst>
                                        </p:cTn>
                                        <p:tgtEl>
                                          <p:spTgt spid="2458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1000"/>
                                        <p:tgtEl>
                                          <p:spTgt spid="24588"/>
                                        </p:tgtEl>
                                      </p:cBhvr>
                                    </p:animEffect>
                                  </p:childTnLst>
                                  <p:subTnLst>
                                    <p:animClr clrSpc="rgb" dir="cw">
                                      <p:cBhvr override="childStyle">
                                        <p:cTn dur="1" fill="hold" display="0" masterRel="nextClick" afterEffect="1"/>
                                        <p:tgtEl>
                                          <p:spTgt spid="24588"/>
                                        </p:tgtEl>
                                        <p:attrNameLst>
                                          <p:attrName>ppt_c</p:attrName>
                                        </p:attrNameLst>
                                      </p:cBhvr>
                                      <p:to>
                                        <a:srgbClr val="FF9393"/>
                                      </p:to>
                                    </p:animClr>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589"/>
                                        </p:tgtEl>
                                        <p:attrNameLst>
                                          <p:attrName>style.visibility</p:attrName>
                                        </p:attrNameLst>
                                      </p:cBhvr>
                                      <p:to>
                                        <p:strVal val="visible"/>
                                      </p:to>
                                    </p:set>
                                    <p:animEffect transition="in" filter="wipe(left)">
                                      <p:cBhvr>
                                        <p:cTn id="67" dur="1000"/>
                                        <p:tgtEl>
                                          <p:spTgt spid="24589"/>
                                        </p:tgtEl>
                                      </p:cBhvr>
                                    </p:animEffect>
                                  </p:childTnLst>
                                  <p:subTnLst>
                                    <p:animClr clrSpc="rgb" dir="cw">
                                      <p:cBhvr override="childStyle">
                                        <p:cTn dur="1" fill="hold" display="0" masterRel="nextClick" afterEffect="1"/>
                                        <p:tgtEl>
                                          <p:spTgt spid="24589"/>
                                        </p:tgtEl>
                                        <p:attrNameLst>
                                          <p:attrName>ppt_c</p:attrName>
                                        </p:attrNameLst>
                                      </p:cBhvr>
                                      <p:to>
                                        <a:srgbClr val="FF9393"/>
                                      </p:to>
                                    </p:animClr>
                                  </p:sub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4590"/>
                                        </p:tgtEl>
                                        <p:attrNameLst>
                                          <p:attrName>style.visibility</p:attrName>
                                        </p:attrNameLst>
                                      </p:cBhvr>
                                      <p:to>
                                        <p:strVal val="visible"/>
                                      </p:to>
                                    </p:set>
                                    <p:animEffect transition="in" filter="wipe(up)">
                                      <p:cBhvr>
                                        <p:cTn id="72" dur="500"/>
                                        <p:tgtEl>
                                          <p:spTgt spid="2459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2000"/>
                                        <p:tgtEl>
                                          <p:spTgt spid="24590"/>
                                        </p:tgtEl>
                                      </p:cBhvr>
                                    </p:animEffect>
                                    <p:set>
                                      <p:cBhvr>
                                        <p:cTn id="77" dur="1" fill="hold">
                                          <p:stCondLst>
                                            <p:cond delay="1999"/>
                                          </p:stCondLst>
                                        </p:cTn>
                                        <p:tgtEl>
                                          <p:spTgt spid="245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nimBg="1"/>
      <p:bldP spid="24585" grpId="1" animBg="1"/>
      <p:bldP spid="24586" grpId="0" animBg="1"/>
      <p:bldP spid="24587" grpId="0" animBg="1"/>
      <p:bldP spid="24588" grpId="0" animBg="1"/>
      <p:bldP spid="24589" grpId="0" animBg="1"/>
      <p:bldP spid="24590" grpId="0" animBg="1"/>
      <p:bldP spid="24590" grpId="1" animBg="1"/>
      <p:bldP spid="24591" grpId="0" animBg="1"/>
      <p:bldP spid="24591" grpId="1" animBg="1"/>
      <p:bldP spid="24592" grpId="0" animBg="1"/>
      <p:bldP spid="24593" grpId="0" animBg="1"/>
      <p:bldP spid="24594" grpId="0" animBg="1"/>
      <p:bldP spid="24595" grpId="0" animBg="1"/>
      <p:bldP spid="2459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19063" y="474663"/>
            <a:ext cx="6738937" cy="366712"/>
          </a:xfrm>
          <a:prstGeom prst="rect">
            <a:avLst/>
          </a:prstGeom>
          <a:noFill/>
          <a:ln w="9525">
            <a:noFill/>
            <a:miter lim="800000"/>
            <a:headEnd/>
            <a:tailEnd/>
          </a:ln>
        </p:spPr>
        <p:txBody>
          <a:bodyPr>
            <a:spAutoFit/>
          </a:bodyPr>
          <a:lstStyle/>
          <a:p>
            <a:pPr>
              <a:spcBef>
                <a:spcPct val="50000"/>
              </a:spcBef>
            </a:pPr>
            <a:r>
              <a:rPr lang="es-ES" b="1"/>
              <a:t>Productor y consumidor: Tamaño de buffer limitado</a:t>
            </a:r>
          </a:p>
        </p:txBody>
      </p:sp>
      <p:sp>
        <p:nvSpPr>
          <p:cNvPr id="27651" name="Text Box 5"/>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Monitores: sincronización entre procesos</a:t>
            </a:r>
          </a:p>
        </p:txBody>
      </p:sp>
      <p:sp>
        <p:nvSpPr>
          <p:cNvPr id="27652" name="Line 6"/>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7653" name="Text Box 7"/>
          <p:cNvSpPr txBox="1">
            <a:spLocks noChangeArrowheads="1"/>
          </p:cNvSpPr>
          <p:nvPr/>
        </p:nvSpPr>
        <p:spPr bwMode="auto">
          <a:xfrm>
            <a:off x="153988" y="3416300"/>
            <a:ext cx="3422650" cy="2563813"/>
          </a:xfrm>
          <a:prstGeom prst="rect">
            <a:avLst/>
          </a:prstGeom>
          <a:noFill/>
          <a:ln w="9525">
            <a:noFill/>
            <a:miter lim="800000"/>
            <a:headEnd/>
            <a:tailEnd/>
          </a:ln>
        </p:spPr>
        <p:txBody>
          <a:bodyPr>
            <a:spAutoFit/>
          </a:bodyPr>
          <a:lstStyle/>
          <a:p>
            <a:r>
              <a:rPr lang="es-ES"/>
              <a:t>void </a:t>
            </a:r>
            <a:r>
              <a:rPr lang="es-ES" b="1"/>
              <a:t>añadir</a:t>
            </a:r>
            <a:r>
              <a:rPr lang="es-ES"/>
              <a:t>(TElemento x)</a:t>
            </a:r>
          </a:p>
          <a:p>
            <a:r>
              <a:rPr lang="es-ES"/>
              <a:t>{</a:t>
            </a:r>
          </a:p>
          <a:p>
            <a:r>
              <a:rPr lang="es-ES"/>
              <a:t>    if (contador==N)</a:t>
            </a:r>
          </a:p>
          <a:p>
            <a:r>
              <a:rPr lang="es-ES"/>
              <a:t>       espera(no_lleno);</a:t>
            </a:r>
          </a:p>
          <a:p>
            <a:r>
              <a:rPr lang="es-ES"/>
              <a:t>    buffer[sigent] = x;</a:t>
            </a:r>
          </a:p>
          <a:p>
            <a:r>
              <a:rPr lang="es-ES"/>
              <a:t>    sigent = (sigent + 1) %N;</a:t>
            </a:r>
          </a:p>
          <a:p>
            <a:r>
              <a:rPr lang="es-ES"/>
              <a:t>    contador++;</a:t>
            </a:r>
          </a:p>
          <a:p>
            <a:r>
              <a:rPr lang="es-ES"/>
              <a:t>    señal(no_vacío);</a:t>
            </a:r>
          </a:p>
          <a:p>
            <a:r>
              <a:rPr lang="es-ES"/>
              <a:t>}</a:t>
            </a:r>
          </a:p>
        </p:txBody>
      </p:sp>
      <p:sp>
        <p:nvSpPr>
          <p:cNvPr id="27654" name="Text Box 8"/>
          <p:cNvSpPr txBox="1">
            <a:spLocks noChangeArrowheads="1"/>
          </p:cNvSpPr>
          <p:nvPr/>
        </p:nvSpPr>
        <p:spPr bwMode="auto">
          <a:xfrm>
            <a:off x="152400" y="738188"/>
            <a:ext cx="4249738" cy="2289175"/>
          </a:xfrm>
          <a:prstGeom prst="rect">
            <a:avLst/>
          </a:prstGeom>
          <a:noFill/>
          <a:ln w="9525">
            <a:noFill/>
            <a:miter lim="800000"/>
            <a:headEnd/>
            <a:tailEnd/>
          </a:ln>
        </p:spPr>
        <p:txBody>
          <a:bodyPr>
            <a:spAutoFit/>
          </a:bodyPr>
          <a:lstStyle/>
          <a:p>
            <a:r>
              <a:rPr lang="en-US"/>
              <a:t>struct TMonitor</a:t>
            </a:r>
          </a:p>
          <a:p>
            <a:r>
              <a:rPr lang="en-US"/>
              <a:t>{</a:t>
            </a:r>
          </a:p>
          <a:p>
            <a:r>
              <a:rPr lang="en-US"/>
              <a:t>    TElementos buffer[N];</a:t>
            </a:r>
          </a:p>
          <a:p>
            <a:r>
              <a:rPr lang="en-US"/>
              <a:t>    int sigent, sigsal;</a:t>
            </a:r>
          </a:p>
          <a:p>
            <a:r>
              <a:rPr lang="en-US"/>
              <a:t>    int contador;</a:t>
            </a:r>
          </a:p>
          <a:p>
            <a:r>
              <a:rPr lang="en-US"/>
              <a:t>    condition no_lleno, no_vacio;</a:t>
            </a:r>
          </a:p>
          <a:p>
            <a:r>
              <a:rPr lang="en-US"/>
              <a:t>} </a:t>
            </a:r>
          </a:p>
          <a:p>
            <a:r>
              <a:rPr lang="en-US"/>
              <a:t>{   sigent = 0; sigsal = 0; contador = 0;  }</a:t>
            </a:r>
          </a:p>
        </p:txBody>
      </p:sp>
      <p:sp>
        <p:nvSpPr>
          <p:cNvPr id="27655" name="Text Box 9"/>
          <p:cNvSpPr txBox="1">
            <a:spLocks noChangeArrowheads="1"/>
          </p:cNvSpPr>
          <p:nvPr/>
        </p:nvSpPr>
        <p:spPr bwMode="auto">
          <a:xfrm>
            <a:off x="153988" y="3059113"/>
            <a:ext cx="4176712" cy="366712"/>
          </a:xfrm>
          <a:prstGeom prst="rect">
            <a:avLst/>
          </a:prstGeom>
          <a:noFill/>
          <a:ln w="9525">
            <a:noFill/>
            <a:miter lim="800000"/>
            <a:headEnd/>
            <a:tailEnd/>
          </a:ln>
        </p:spPr>
        <p:txBody>
          <a:bodyPr>
            <a:spAutoFit/>
          </a:bodyPr>
          <a:lstStyle/>
          <a:p>
            <a:pPr>
              <a:spcBef>
                <a:spcPct val="50000"/>
              </a:spcBef>
            </a:pPr>
            <a:r>
              <a:rPr lang="es-ES" b="1"/>
              <a:t>Procedimientos del monitor:</a:t>
            </a:r>
          </a:p>
        </p:txBody>
      </p:sp>
      <p:sp>
        <p:nvSpPr>
          <p:cNvPr id="27656" name="Text Box 10"/>
          <p:cNvSpPr txBox="1">
            <a:spLocks noChangeArrowheads="1"/>
          </p:cNvSpPr>
          <p:nvPr/>
        </p:nvSpPr>
        <p:spPr bwMode="auto">
          <a:xfrm>
            <a:off x="3262313" y="3397250"/>
            <a:ext cx="3422650" cy="2563813"/>
          </a:xfrm>
          <a:prstGeom prst="rect">
            <a:avLst/>
          </a:prstGeom>
          <a:noFill/>
          <a:ln w="9525">
            <a:noFill/>
            <a:miter lim="800000"/>
            <a:headEnd/>
            <a:tailEnd/>
          </a:ln>
        </p:spPr>
        <p:txBody>
          <a:bodyPr>
            <a:spAutoFit/>
          </a:bodyPr>
          <a:lstStyle/>
          <a:p>
            <a:r>
              <a:rPr lang="es-ES"/>
              <a:t>void </a:t>
            </a:r>
            <a:r>
              <a:rPr lang="es-ES" b="1"/>
              <a:t>coger</a:t>
            </a:r>
            <a:r>
              <a:rPr lang="es-ES"/>
              <a:t>(TElemento x)</a:t>
            </a:r>
          </a:p>
          <a:p>
            <a:r>
              <a:rPr lang="es-ES"/>
              <a:t>{</a:t>
            </a:r>
          </a:p>
          <a:p>
            <a:r>
              <a:rPr lang="es-ES"/>
              <a:t>    if (contador==0)</a:t>
            </a:r>
          </a:p>
          <a:p>
            <a:r>
              <a:rPr lang="es-ES"/>
              <a:t>       espera(no_vacio);</a:t>
            </a:r>
          </a:p>
          <a:p>
            <a:r>
              <a:rPr lang="es-ES"/>
              <a:t>    x = buffer[sigsalt];</a:t>
            </a:r>
          </a:p>
          <a:p>
            <a:r>
              <a:rPr lang="es-ES"/>
              <a:t>    sigsal = (sigsal + 1) %N;</a:t>
            </a:r>
          </a:p>
          <a:p>
            <a:r>
              <a:rPr lang="es-ES"/>
              <a:t>    contador--;</a:t>
            </a:r>
          </a:p>
          <a:p>
            <a:r>
              <a:rPr lang="es-ES"/>
              <a:t>    señal(no_lleno);</a:t>
            </a:r>
          </a:p>
          <a:p>
            <a:r>
              <a:rPr lang="es-ES"/>
              <a:t>}</a:t>
            </a:r>
          </a:p>
        </p:txBody>
      </p:sp>
      <p:sp>
        <p:nvSpPr>
          <p:cNvPr id="27657" name="Text Box 11"/>
          <p:cNvSpPr txBox="1">
            <a:spLocks noChangeArrowheads="1"/>
          </p:cNvSpPr>
          <p:nvPr/>
        </p:nvSpPr>
        <p:spPr bwMode="auto">
          <a:xfrm>
            <a:off x="153988" y="5940425"/>
            <a:ext cx="4176712" cy="366713"/>
          </a:xfrm>
          <a:prstGeom prst="rect">
            <a:avLst/>
          </a:prstGeom>
          <a:noFill/>
          <a:ln w="9525">
            <a:noFill/>
            <a:miter lim="800000"/>
            <a:headEnd/>
            <a:tailEnd/>
          </a:ln>
        </p:spPr>
        <p:txBody>
          <a:bodyPr>
            <a:spAutoFit/>
          </a:bodyPr>
          <a:lstStyle/>
          <a:p>
            <a:pPr>
              <a:spcBef>
                <a:spcPct val="50000"/>
              </a:spcBef>
            </a:pPr>
            <a:r>
              <a:rPr lang="es-ES" b="1"/>
              <a:t>Procesos:</a:t>
            </a:r>
          </a:p>
        </p:txBody>
      </p:sp>
      <p:sp>
        <p:nvSpPr>
          <p:cNvPr id="27658" name="Text Box 12"/>
          <p:cNvSpPr txBox="1">
            <a:spLocks noChangeArrowheads="1"/>
          </p:cNvSpPr>
          <p:nvPr/>
        </p:nvSpPr>
        <p:spPr bwMode="auto">
          <a:xfrm>
            <a:off x="150813" y="6289675"/>
            <a:ext cx="3422650" cy="2563813"/>
          </a:xfrm>
          <a:prstGeom prst="rect">
            <a:avLst/>
          </a:prstGeom>
          <a:noFill/>
          <a:ln w="9525">
            <a:noFill/>
            <a:miter lim="800000"/>
            <a:headEnd/>
            <a:tailEnd/>
          </a:ln>
        </p:spPr>
        <p:txBody>
          <a:bodyPr>
            <a:spAutoFit/>
          </a:bodyPr>
          <a:lstStyle/>
          <a:p>
            <a:r>
              <a:rPr lang="es-ES"/>
              <a:t>void </a:t>
            </a:r>
            <a:r>
              <a:rPr lang="es-ES" b="1"/>
              <a:t>productor</a:t>
            </a:r>
            <a:r>
              <a:rPr lang="es-ES"/>
              <a:t>()</a:t>
            </a:r>
          </a:p>
          <a:p>
            <a:r>
              <a:rPr lang="es-ES"/>
              <a:t>{</a:t>
            </a:r>
          </a:p>
          <a:p>
            <a:r>
              <a:rPr lang="es-ES"/>
              <a:t>    TElemento x;</a:t>
            </a:r>
          </a:p>
          <a:p>
            <a:r>
              <a:rPr lang="es-ES"/>
              <a:t>    while (true)</a:t>
            </a:r>
          </a:p>
          <a:p>
            <a:r>
              <a:rPr lang="es-ES"/>
              <a:t>    {</a:t>
            </a:r>
          </a:p>
          <a:p>
            <a:r>
              <a:rPr lang="es-ES"/>
              <a:t>        x = producir();</a:t>
            </a:r>
          </a:p>
          <a:p>
            <a:r>
              <a:rPr lang="es-ES"/>
              <a:t>        añadir(x);</a:t>
            </a:r>
          </a:p>
          <a:p>
            <a:r>
              <a:rPr lang="es-ES"/>
              <a:t>    }</a:t>
            </a:r>
          </a:p>
          <a:p>
            <a:r>
              <a:rPr lang="es-ES"/>
              <a:t>}</a:t>
            </a:r>
          </a:p>
        </p:txBody>
      </p:sp>
      <p:sp>
        <p:nvSpPr>
          <p:cNvPr id="27659" name="Text Box 13"/>
          <p:cNvSpPr txBox="1">
            <a:spLocks noChangeArrowheads="1"/>
          </p:cNvSpPr>
          <p:nvPr/>
        </p:nvSpPr>
        <p:spPr bwMode="auto">
          <a:xfrm>
            <a:off x="2295525" y="6297613"/>
            <a:ext cx="3422650" cy="2563812"/>
          </a:xfrm>
          <a:prstGeom prst="rect">
            <a:avLst/>
          </a:prstGeom>
          <a:noFill/>
          <a:ln w="9525">
            <a:noFill/>
            <a:miter lim="800000"/>
            <a:headEnd/>
            <a:tailEnd/>
          </a:ln>
        </p:spPr>
        <p:txBody>
          <a:bodyPr>
            <a:spAutoFit/>
          </a:bodyPr>
          <a:lstStyle/>
          <a:p>
            <a:r>
              <a:rPr lang="es-ES"/>
              <a:t>void </a:t>
            </a:r>
            <a:r>
              <a:rPr lang="es-ES" b="1"/>
              <a:t>consumidor</a:t>
            </a:r>
            <a:r>
              <a:rPr lang="es-ES"/>
              <a:t>()</a:t>
            </a:r>
          </a:p>
          <a:p>
            <a:r>
              <a:rPr lang="es-ES"/>
              <a:t>{</a:t>
            </a:r>
          </a:p>
          <a:p>
            <a:r>
              <a:rPr lang="es-ES"/>
              <a:t>    TElemento x;</a:t>
            </a:r>
          </a:p>
          <a:p>
            <a:r>
              <a:rPr lang="es-ES"/>
              <a:t>    while (true)</a:t>
            </a:r>
          </a:p>
          <a:p>
            <a:r>
              <a:rPr lang="es-ES"/>
              <a:t>    {</a:t>
            </a:r>
          </a:p>
          <a:p>
            <a:r>
              <a:rPr lang="es-ES"/>
              <a:t>        coger(x);</a:t>
            </a:r>
          </a:p>
          <a:p>
            <a:r>
              <a:rPr lang="es-ES"/>
              <a:t>        consumir(x);</a:t>
            </a:r>
          </a:p>
          <a:p>
            <a:r>
              <a:rPr lang="es-ES"/>
              <a:t>    }</a:t>
            </a:r>
          </a:p>
          <a:p>
            <a:r>
              <a:rPr lang="es-ES"/>
              <a:t>}</a:t>
            </a:r>
          </a:p>
        </p:txBody>
      </p:sp>
      <p:sp>
        <p:nvSpPr>
          <p:cNvPr id="27660" name="Text Box 15"/>
          <p:cNvSpPr txBox="1">
            <a:spLocks noChangeArrowheads="1"/>
          </p:cNvSpPr>
          <p:nvPr/>
        </p:nvSpPr>
        <p:spPr bwMode="auto">
          <a:xfrm>
            <a:off x="4772025" y="6262688"/>
            <a:ext cx="2401888" cy="2563812"/>
          </a:xfrm>
          <a:prstGeom prst="rect">
            <a:avLst/>
          </a:prstGeom>
          <a:noFill/>
          <a:ln w="9525">
            <a:noFill/>
            <a:miter lim="800000"/>
            <a:headEnd/>
            <a:tailEnd/>
          </a:ln>
        </p:spPr>
        <p:txBody>
          <a:bodyPr>
            <a:spAutoFit/>
          </a:bodyPr>
          <a:lstStyle/>
          <a:p>
            <a:r>
              <a:rPr lang="es-ES"/>
              <a:t>void </a:t>
            </a:r>
            <a:r>
              <a:rPr lang="es-ES" b="1"/>
              <a:t>main</a:t>
            </a:r>
            <a:r>
              <a:rPr lang="es-ES"/>
              <a:t>()</a:t>
            </a:r>
          </a:p>
          <a:p>
            <a:r>
              <a:rPr lang="es-ES"/>
              <a:t>{</a:t>
            </a:r>
          </a:p>
          <a:p>
            <a:r>
              <a:rPr lang="es-ES"/>
              <a:t>    cobegin</a:t>
            </a:r>
          </a:p>
          <a:p>
            <a:r>
              <a:rPr lang="es-ES"/>
              <a:t>    {</a:t>
            </a:r>
          </a:p>
          <a:p>
            <a:r>
              <a:rPr lang="es-ES"/>
              <a:t>        productor();</a:t>
            </a:r>
          </a:p>
          <a:p>
            <a:r>
              <a:rPr lang="es-ES"/>
              <a:t>        consumidor();</a:t>
            </a:r>
          </a:p>
          <a:p>
            <a:r>
              <a:rPr lang="es-ES"/>
              <a:t>    }</a:t>
            </a:r>
          </a:p>
          <a:p>
            <a:r>
              <a:rPr lang="es-ES"/>
              <a:t>    coend;</a:t>
            </a:r>
          </a:p>
          <a:p>
            <a:r>
              <a:rPr lang="es-ES"/>
              <a:t>}</a:t>
            </a:r>
          </a:p>
        </p:txBody>
      </p:sp>
      <p:sp>
        <p:nvSpPr>
          <p:cNvPr id="25616" name="AutoShape 16"/>
          <p:cNvSpPr>
            <a:spLocks noChangeArrowheads="1"/>
          </p:cNvSpPr>
          <p:nvPr/>
        </p:nvSpPr>
        <p:spPr bwMode="ltGray">
          <a:xfrm>
            <a:off x="1557338" y="1187450"/>
            <a:ext cx="4751387" cy="647700"/>
          </a:xfrm>
          <a:prstGeom prst="wedgeRoundRectCallout">
            <a:avLst>
              <a:gd name="adj1" fmla="val -13883"/>
              <a:gd name="adj2" fmla="val -51704"/>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dos problemas de sincronización</a:t>
            </a:r>
            <a:endParaRPr lang="es-ES_tradnl" b="1" dirty="0"/>
          </a:p>
        </p:txBody>
      </p:sp>
      <p:sp>
        <p:nvSpPr>
          <p:cNvPr id="25617" name="Rectangle 17"/>
          <p:cNvSpPr>
            <a:spLocks noChangeArrowheads="1"/>
          </p:cNvSpPr>
          <p:nvPr/>
        </p:nvSpPr>
        <p:spPr bwMode="auto">
          <a:xfrm>
            <a:off x="3789363" y="4211638"/>
            <a:ext cx="1944687" cy="431800"/>
          </a:xfrm>
          <a:prstGeom prst="rect">
            <a:avLst/>
          </a:prstGeom>
          <a:noFill/>
          <a:ln w="19050" algn="ctr">
            <a:solidFill>
              <a:srgbClr val="FF0000"/>
            </a:solidFill>
            <a:miter lim="800000"/>
            <a:headEnd/>
            <a:tailEnd/>
          </a:ln>
        </p:spPr>
        <p:txBody>
          <a:bodyPr wrap="none" anchor="ctr"/>
          <a:lstStyle/>
          <a:p>
            <a:endParaRPr lang="en-US"/>
          </a:p>
        </p:txBody>
      </p:sp>
      <p:sp>
        <p:nvSpPr>
          <p:cNvPr id="25618" name="Rectangle 18"/>
          <p:cNvSpPr>
            <a:spLocks noChangeArrowheads="1"/>
          </p:cNvSpPr>
          <p:nvPr/>
        </p:nvSpPr>
        <p:spPr bwMode="auto">
          <a:xfrm>
            <a:off x="620713" y="4211638"/>
            <a:ext cx="1944687" cy="431800"/>
          </a:xfrm>
          <a:prstGeom prst="rect">
            <a:avLst/>
          </a:prstGeom>
          <a:noFill/>
          <a:ln w="19050" algn="ctr">
            <a:solidFill>
              <a:srgbClr val="FF0000"/>
            </a:solidFill>
            <a:miter lim="800000"/>
            <a:headEnd/>
            <a:tailEnd/>
          </a:ln>
        </p:spPr>
        <p:txBody>
          <a:bodyPr wrap="none" anchor="ctr"/>
          <a:lstStyle/>
          <a:p>
            <a:endParaRPr lang="en-US"/>
          </a:p>
        </p:txBody>
      </p:sp>
      <p:sp>
        <p:nvSpPr>
          <p:cNvPr id="25619" name="AutoShape 19"/>
          <p:cNvSpPr>
            <a:spLocks noChangeArrowheads="1"/>
          </p:cNvSpPr>
          <p:nvPr/>
        </p:nvSpPr>
        <p:spPr bwMode="ltGray">
          <a:xfrm>
            <a:off x="3403600" y="3492500"/>
            <a:ext cx="2978150" cy="431800"/>
          </a:xfrm>
          <a:prstGeom prst="wedgeRoundRectCallout">
            <a:avLst>
              <a:gd name="adj1" fmla="val 49591"/>
              <a:gd name="adj2" fmla="val -28431"/>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Bloqueo del consumidor</a:t>
            </a:r>
            <a:endParaRPr lang="es-ES_tradnl" b="1" dirty="0"/>
          </a:p>
        </p:txBody>
      </p:sp>
      <p:sp>
        <p:nvSpPr>
          <p:cNvPr id="25620" name="AutoShape 20"/>
          <p:cNvSpPr>
            <a:spLocks noChangeArrowheads="1"/>
          </p:cNvSpPr>
          <p:nvPr/>
        </p:nvSpPr>
        <p:spPr bwMode="ltGray">
          <a:xfrm>
            <a:off x="260350" y="3203575"/>
            <a:ext cx="2978150" cy="431800"/>
          </a:xfrm>
          <a:prstGeom prst="wedgeRoundRectCallout">
            <a:avLst>
              <a:gd name="adj1" fmla="val 50368"/>
              <a:gd name="adj2" fmla="val -698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Bloqueo del productor</a:t>
            </a:r>
            <a:endParaRPr lang="es-ES_tradnl"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616"/>
                                        </p:tgtEl>
                                        <p:attrNameLst>
                                          <p:attrName>style.visibility</p:attrName>
                                        </p:attrNameLst>
                                      </p:cBhvr>
                                      <p:to>
                                        <p:strVal val="visible"/>
                                      </p:to>
                                    </p:set>
                                    <p:animEffect transition="in" filter="wipe(up)">
                                      <p:cBhvr>
                                        <p:cTn id="7" dur="500"/>
                                        <p:tgtEl>
                                          <p:spTgt spid="256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619"/>
                                        </p:tgtEl>
                                        <p:attrNameLst>
                                          <p:attrName>style.visibility</p:attrName>
                                        </p:attrNameLst>
                                      </p:cBhvr>
                                      <p:to>
                                        <p:strVal val="visible"/>
                                      </p:to>
                                    </p:set>
                                    <p:animEffect transition="in" filter="wipe(up)">
                                      <p:cBhvr>
                                        <p:cTn id="12" dur="500"/>
                                        <p:tgtEl>
                                          <p:spTgt spid="25619"/>
                                        </p:tgtEl>
                                      </p:cBhvr>
                                    </p:animEffect>
                                  </p:childTnLst>
                                </p:cTn>
                              </p:par>
                            </p:childTnLst>
                          </p:cTn>
                        </p:par>
                        <p:par>
                          <p:cTn id="13" fill="hold">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25617"/>
                                        </p:tgtEl>
                                        <p:attrNameLst>
                                          <p:attrName>style.visibility</p:attrName>
                                        </p:attrNameLst>
                                      </p:cBhvr>
                                      <p:to>
                                        <p:strVal val="visible"/>
                                      </p:to>
                                    </p:set>
                                    <p:anim calcmode="lin" valueType="num">
                                      <p:cBhvr>
                                        <p:cTn id="16" dur="1000" fill="hold"/>
                                        <p:tgtEl>
                                          <p:spTgt spid="25617"/>
                                        </p:tgtEl>
                                        <p:attrNameLst>
                                          <p:attrName>ppt_x</p:attrName>
                                        </p:attrNameLst>
                                      </p:cBhvr>
                                      <p:tavLst>
                                        <p:tav tm="0">
                                          <p:val>
                                            <p:strVal val="#ppt_x-#ppt_w/2"/>
                                          </p:val>
                                        </p:tav>
                                        <p:tav tm="100000">
                                          <p:val>
                                            <p:strVal val="#ppt_x"/>
                                          </p:val>
                                        </p:tav>
                                      </p:tavLst>
                                    </p:anim>
                                    <p:anim calcmode="lin" valueType="num">
                                      <p:cBhvr>
                                        <p:cTn id="17" dur="1000" fill="hold"/>
                                        <p:tgtEl>
                                          <p:spTgt spid="25617"/>
                                        </p:tgtEl>
                                        <p:attrNameLst>
                                          <p:attrName>ppt_y</p:attrName>
                                        </p:attrNameLst>
                                      </p:cBhvr>
                                      <p:tavLst>
                                        <p:tav tm="0">
                                          <p:val>
                                            <p:strVal val="#ppt_y"/>
                                          </p:val>
                                        </p:tav>
                                        <p:tav tm="100000">
                                          <p:val>
                                            <p:strVal val="#ppt_y"/>
                                          </p:val>
                                        </p:tav>
                                      </p:tavLst>
                                    </p:anim>
                                    <p:anim calcmode="lin" valueType="num">
                                      <p:cBhvr>
                                        <p:cTn id="18" dur="1000" fill="hold"/>
                                        <p:tgtEl>
                                          <p:spTgt spid="25617"/>
                                        </p:tgtEl>
                                        <p:attrNameLst>
                                          <p:attrName>ppt_w</p:attrName>
                                        </p:attrNameLst>
                                      </p:cBhvr>
                                      <p:tavLst>
                                        <p:tav tm="0">
                                          <p:val>
                                            <p:fltVal val="0"/>
                                          </p:val>
                                        </p:tav>
                                        <p:tav tm="100000">
                                          <p:val>
                                            <p:strVal val="#ppt_w"/>
                                          </p:val>
                                        </p:tav>
                                      </p:tavLst>
                                    </p:anim>
                                    <p:anim calcmode="lin" valueType="num">
                                      <p:cBhvr>
                                        <p:cTn id="19" dur="1000" fill="hold"/>
                                        <p:tgtEl>
                                          <p:spTgt spid="25617"/>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5617"/>
                                        </p:tgtEl>
                                        <p:attrNameLst>
                                          <p:attrName>ppt_c</p:attrName>
                                        </p:attrNameLst>
                                      </p:cBhvr>
                                      <p:to>
                                        <a:srgbClr val="FF9393"/>
                                      </p:to>
                                    </p:animClr>
                                  </p:sub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5620"/>
                                        </p:tgtEl>
                                        <p:attrNameLst>
                                          <p:attrName>style.visibility</p:attrName>
                                        </p:attrNameLst>
                                      </p:cBhvr>
                                      <p:to>
                                        <p:strVal val="visible"/>
                                      </p:to>
                                    </p:set>
                                    <p:animEffect transition="in" filter="wipe(up)">
                                      <p:cBhvr>
                                        <p:cTn id="24" dur="500"/>
                                        <p:tgtEl>
                                          <p:spTgt spid="25620"/>
                                        </p:tgtEl>
                                      </p:cBhvr>
                                    </p:animEffect>
                                  </p:childTnLst>
                                </p:cTn>
                              </p:par>
                            </p:childTnLst>
                          </p:cTn>
                        </p:par>
                        <p:par>
                          <p:cTn id="25" fill="hold">
                            <p:stCondLst>
                              <p:cond delay="500"/>
                            </p:stCondLst>
                            <p:childTnLst>
                              <p:par>
                                <p:cTn id="26" presetID="17" presetClass="entr" presetSubtype="8" fill="hold" grpId="0" nodeType="afterEffect">
                                  <p:stCondLst>
                                    <p:cond delay="0"/>
                                  </p:stCondLst>
                                  <p:childTnLst>
                                    <p:set>
                                      <p:cBhvr>
                                        <p:cTn id="27" dur="1" fill="hold">
                                          <p:stCondLst>
                                            <p:cond delay="0"/>
                                          </p:stCondLst>
                                        </p:cTn>
                                        <p:tgtEl>
                                          <p:spTgt spid="25618"/>
                                        </p:tgtEl>
                                        <p:attrNameLst>
                                          <p:attrName>style.visibility</p:attrName>
                                        </p:attrNameLst>
                                      </p:cBhvr>
                                      <p:to>
                                        <p:strVal val="visible"/>
                                      </p:to>
                                    </p:set>
                                    <p:anim calcmode="lin" valueType="num">
                                      <p:cBhvr>
                                        <p:cTn id="28" dur="1000" fill="hold"/>
                                        <p:tgtEl>
                                          <p:spTgt spid="25618"/>
                                        </p:tgtEl>
                                        <p:attrNameLst>
                                          <p:attrName>ppt_x</p:attrName>
                                        </p:attrNameLst>
                                      </p:cBhvr>
                                      <p:tavLst>
                                        <p:tav tm="0">
                                          <p:val>
                                            <p:strVal val="#ppt_x-#ppt_w/2"/>
                                          </p:val>
                                        </p:tav>
                                        <p:tav tm="100000">
                                          <p:val>
                                            <p:strVal val="#ppt_x"/>
                                          </p:val>
                                        </p:tav>
                                      </p:tavLst>
                                    </p:anim>
                                    <p:anim calcmode="lin" valueType="num">
                                      <p:cBhvr>
                                        <p:cTn id="29" dur="1000" fill="hold"/>
                                        <p:tgtEl>
                                          <p:spTgt spid="25618"/>
                                        </p:tgtEl>
                                        <p:attrNameLst>
                                          <p:attrName>ppt_y</p:attrName>
                                        </p:attrNameLst>
                                      </p:cBhvr>
                                      <p:tavLst>
                                        <p:tav tm="0">
                                          <p:val>
                                            <p:strVal val="#ppt_y"/>
                                          </p:val>
                                        </p:tav>
                                        <p:tav tm="100000">
                                          <p:val>
                                            <p:strVal val="#ppt_y"/>
                                          </p:val>
                                        </p:tav>
                                      </p:tavLst>
                                    </p:anim>
                                    <p:anim calcmode="lin" valueType="num">
                                      <p:cBhvr>
                                        <p:cTn id="30" dur="1000" fill="hold"/>
                                        <p:tgtEl>
                                          <p:spTgt spid="25618"/>
                                        </p:tgtEl>
                                        <p:attrNameLst>
                                          <p:attrName>ppt_w</p:attrName>
                                        </p:attrNameLst>
                                      </p:cBhvr>
                                      <p:tavLst>
                                        <p:tav tm="0">
                                          <p:val>
                                            <p:fltVal val="0"/>
                                          </p:val>
                                        </p:tav>
                                        <p:tav tm="100000">
                                          <p:val>
                                            <p:strVal val="#ppt_w"/>
                                          </p:val>
                                        </p:tav>
                                      </p:tavLst>
                                    </p:anim>
                                    <p:anim calcmode="lin" valueType="num">
                                      <p:cBhvr>
                                        <p:cTn id="31" dur="1000" fill="hold"/>
                                        <p:tgtEl>
                                          <p:spTgt spid="25618"/>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5618"/>
                                        </p:tgtEl>
                                        <p:attrNameLst>
                                          <p:attrName>ppt_c</p:attrName>
                                        </p:attrNameLst>
                                      </p:cBhvr>
                                      <p:to>
                                        <a:srgbClr val="FF939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animBg="1"/>
      <p:bldP spid="25617" grpId="0" animBg="1"/>
      <p:bldP spid="25618" grpId="0" animBg="1"/>
      <p:bldP spid="25619" grpId="0" animBg="1"/>
      <p:bldP spid="256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19063" y="474663"/>
            <a:ext cx="6738937" cy="366712"/>
          </a:xfrm>
          <a:prstGeom prst="rect">
            <a:avLst/>
          </a:prstGeom>
          <a:noFill/>
          <a:ln w="9525">
            <a:noFill/>
            <a:miter lim="800000"/>
            <a:headEnd/>
            <a:tailEnd/>
          </a:ln>
        </p:spPr>
        <p:txBody>
          <a:bodyPr>
            <a:spAutoFit/>
          </a:bodyPr>
          <a:lstStyle/>
          <a:p>
            <a:pPr>
              <a:spcBef>
                <a:spcPct val="50000"/>
              </a:spcBef>
            </a:pPr>
            <a:r>
              <a:rPr lang="es-ES" b="1"/>
              <a:t>Productor y consumidor: Tamaño de buffer limitado</a:t>
            </a:r>
          </a:p>
        </p:txBody>
      </p:sp>
      <p:sp>
        <p:nvSpPr>
          <p:cNvPr id="28675" name="Text Box 3"/>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Monitores: sincronización entre procesos</a:t>
            </a:r>
          </a:p>
        </p:txBody>
      </p:sp>
      <p:sp>
        <p:nvSpPr>
          <p:cNvPr id="28676" name="Line 4"/>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8677" name="Text Box 5"/>
          <p:cNvSpPr txBox="1">
            <a:spLocks noChangeArrowheads="1"/>
          </p:cNvSpPr>
          <p:nvPr/>
        </p:nvSpPr>
        <p:spPr bwMode="auto">
          <a:xfrm>
            <a:off x="153988" y="3416300"/>
            <a:ext cx="3422650" cy="2563813"/>
          </a:xfrm>
          <a:prstGeom prst="rect">
            <a:avLst/>
          </a:prstGeom>
          <a:noFill/>
          <a:ln w="9525">
            <a:noFill/>
            <a:miter lim="800000"/>
            <a:headEnd/>
            <a:tailEnd/>
          </a:ln>
        </p:spPr>
        <p:txBody>
          <a:bodyPr>
            <a:spAutoFit/>
          </a:bodyPr>
          <a:lstStyle/>
          <a:p>
            <a:r>
              <a:rPr lang="es-ES"/>
              <a:t>void </a:t>
            </a:r>
            <a:r>
              <a:rPr lang="es-ES" b="1"/>
              <a:t>añadir</a:t>
            </a:r>
            <a:r>
              <a:rPr lang="es-ES"/>
              <a:t>(TElemento x)</a:t>
            </a:r>
          </a:p>
          <a:p>
            <a:r>
              <a:rPr lang="es-ES"/>
              <a:t>{</a:t>
            </a:r>
          </a:p>
          <a:p>
            <a:r>
              <a:rPr lang="es-ES"/>
              <a:t>    if (contador==N)</a:t>
            </a:r>
          </a:p>
          <a:p>
            <a:r>
              <a:rPr lang="es-ES"/>
              <a:t>       espera(no_lleno);</a:t>
            </a:r>
          </a:p>
          <a:p>
            <a:r>
              <a:rPr lang="es-ES"/>
              <a:t>    buffer[sigent] = x;</a:t>
            </a:r>
          </a:p>
          <a:p>
            <a:r>
              <a:rPr lang="es-ES"/>
              <a:t>    sigent = (sigent + 1) %N;</a:t>
            </a:r>
          </a:p>
          <a:p>
            <a:r>
              <a:rPr lang="es-ES"/>
              <a:t>    contador++;</a:t>
            </a:r>
          </a:p>
          <a:p>
            <a:r>
              <a:rPr lang="es-ES"/>
              <a:t>    señal(no_vacío);</a:t>
            </a:r>
          </a:p>
          <a:p>
            <a:r>
              <a:rPr lang="es-ES"/>
              <a:t>}</a:t>
            </a:r>
          </a:p>
        </p:txBody>
      </p:sp>
      <p:sp>
        <p:nvSpPr>
          <p:cNvPr id="28678" name="Text Box 6"/>
          <p:cNvSpPr txBox="1">
            <a:spLocks noChangeArrowheads="1"/>
          </p:cNvSpPr>
          <p:nvPr/>
        </p:nvSpPr>
        <p:spPr bwMode="auto">
          <a:xfrm>
            <a:off x="152400" y="738188"/>
            <a:ext cx="4249738" cy="2289175"/>
          </a:xfrm>
          <a:prstGeom prst="rect">
            <a:avLst/>
          </a:prstGeom>
          <a:noFill/>
          <a:ln w="9525">
            <a:noFill/>
            <a:miter lim="800000"/>
            <a:headEnd/>
            <a:tailEnd/>
          </a:ln>
        </p:spPr>
        <p:txBody>
          <a:bodyPr>
            <a:spAutoFit/>
          </a:bodyPr>
          <a:lstStyle/>
          <a:p>
            <a:r>
              <a:rPr lang="en-US"/>
              <a:t>struct TMonitor</a:t>
            </a:r>
          </a:p>
          <a:p>
            <a:r>
              <a:rPr lang="en-US"/>
              <a:t>{</a:t>
            </a:r>
          </a:p>
          <a:p>
            <a:r>
              <a:rPr lang="en-US"/>
              <a:t>    TElementos buffer[N];</a:t>
            </a:r>
          </a:p>
          <a:p>
            <a:r>
              <a:rPr lang="en-US"/>
              <a:t>    int sigent, sigsal;</a:t>
            </a:r>
          </a:p>
          <a:p>
            <a:r>
              <a:rPr lang="en-US"/>
              <a:t>    int contador;</a:t>
            </a:r>
          </a:p>
          <a:p>
            <a:r>
              <a:rPr lang="en-US"/>
              <a:t>    condition no_lleno, no_vacio;</a:t>
            </a:r>
          </a:p>
          <a:p>
            <a:r>
              <a:rPr lang="en-US"/>
              <a:t>} </a:t>
            </a:r>
          </a:p>
          <a:p>
            <a:r>
              <a:rPr lang="en-US"/>
              <a:t>{   sigent = 0; sigsal = 0; contador = 0;  }</a:t>
            </a:r>
          </a:p>
        </p:txBody>
      </p:sp>
      <p:sp>
        <p:nvSpPr>
          <p:cNvPr id="28679" name="Text Box 7"/>
          <p:cNvSpPr txBox="1">
            <a:spLocks noChangeArrowheads="1"/>
          </p:cNvSpPr>
          <p:nvPr/>
        </p:nvSpPr>
        <p:spPr bwMode="auto">
          <a:xfrm>
            <a:off x="153988" y="3059113"/>
            <a:ext cx="4176712" cy="366712"/>
          </a:xfrm>
          <a:prstGeom prst="rect">
            <a:avLst/>
          </a:prstGeom>
          <a:noFill/>
          <a:ln w="9525">
            <a:noFill/>
            <a:miter lim="800000"/>
            <a:headEnd/>
            <a:tailEnd/>
          </a:ln>
        </p:spPr>
        <p:txBody>
          <a:bodyPr>
            <a:spAutoFit/>
          </a:bodyPr>
          <a:lstStyle/>
          <a:p>
            <a:pPr>
              <a:spcBef>
                <a:spcPct val="50000"/>
              </a:spcBef>
            </a:pPr>
            <a:r>
              <a:rPr lang="es-ES" b="1"/>
              <a:t>Procedimientos del monitor:</a:t>
            </a:r>
          </a:p>
        </p:txBody>
      </p:sp>
      <p:sp>
        <p:nvSpPr>
          <p:cNvPr id="28680" name="Text Box 8"/>
          <p:cNvSpPr txBox="1">
            <a:spLocks noChangeArrowheads="1"/>
          </p:cNvSpPr>
          <p:nvPr/>
        </p:nvSpPr>
        <p:spPr bwMode="auto">
          <a:xfrm>
            <a:off x="3262313" y="3397250"/>
            <a:ext cx="3422650" cy="2563813"/>
          </a:xfrm>
          <a:prstGeom prst="rect">
            <a:avLst/>
          </a:prstGeom>
          <a:noFill/>
          <a:ln w="9525">
            <a:noFill/>
            <a:miter lim="800000"/>
            <a:headEnd/>
            <a:tailEnd/>
          </a:ln>
        </p:spPr>
        <p:txBody>
          <a:bodyPr>
            <a:spAutoFit/>
          </a:bodyPr>
          <a:lstStyle/>
          <a:p>
            <a:r>
              <a:rPr lang="es-ES"/>
              <a:t>void </a:t>
            </a:r>
            <a:r>
              <a:rPr lang="es-ES" b="1"/>
              <a:t>coger</a:t>
            </a:r>
            <a:r>
              <a:rPr lang="es-ES"/>
              <a:t>(TElemento x)</a:t>
            </a:r>
          </a:p>
          <a:p>
            <a:r>
              <a:rPr lang="es-ES"/>
              <a:t>{</a:t>
            </a:r>
          </a:p>
          <a:p>
            <a:r>
              <a:rPr lang="es-ES"/>
              <a:t>    if (contador==0)</a:t>
            </a:r>
          </a:p>
          <a:p>
            <a:r>
              <a:rPr lang="es-ES"/>
              <a:t>       espera(no_vacio);</a:t>
            </a:r>
          </a:p>
          <a:p>
            <a:r>
              <a:rPr lang="es-ES"/>
              <a:t>    x = buffer[sigsalt];</a:t>
            </a:r>
          </a:p>
          <a:p>
            <a:r>
              <a:rPr lang="es-ES"/>
              <a:t>    sigsal = (sigsal + 1) %N;</a:t>
            </a:r>
          </a:p>
          <a:p>
            <a:r>
              <a:rPr lang="es-ES"/>
              <a:t>    contador--;</a:t>
            </a:r>
          </a:p>
          <a:p>
            <a:r>
              <a:rPr lang="es-ES"/>
              <a:t>    señal(no_lleno);</a:t>
            </a:r>
          </a:p>
          <a:p>
            <a:r>
              <a:rPr lang="es-ES"/>
              <a:t>}</a:t>
            </a:r>
          </a:p>
        </p:txBody>
      </p:sp>
      <p:sp>
        <p:nvSpPr>
          <p:cNvPr id="28681" name="Text Box 9"/>
          <p:cNvSpPr txBox="1">
            <a:spLocks noChangeArrowheads="1"/>
          </p:cNvSpPr>
          <p:nvPr/>
        </p:nvSpPr>
        <p:spPr bwMode="auto">
          <a:xfrm>
            <a:off x="153988" y="5940425"/>
            <a:ext cx="4176712" cy="366713"/>
          </a:xfrm>
          <a:prstGeom prst="rect">
            <a:avLst/>
          </a:prstGeom>
          <a:noFill/>
          <a:ln w="9525">
            <a:noFill/>
            <a:miter lim="800000"/>
            <a:headEnd/>
            <a:tailEnd/>
          </a:ln>
        </p:spPr>
        <p:txBody>
          <a:bodyPr>
            <a:spAutoFit/>
          </a:bodyPr>
          <a:lstStyle/>
          <a:p>
            <a:pPr>
              <a:spcBef>
                <a:spcPct val="50000"/>
              </a:spcBef>
            </a:pPr>
            <a:r>
              <a:rPr lang="es-ES" b="1"/>
              <a:t>Procesos:</a:t>
            </a:r>
          </a:p>
        </p:txBody>
      </p:sp>
      <p:sp>
        <p:nvSpPr>
          <p:cNvPr id="28682" name="Text Box 10"/>
          <p:cNvSpPr txBox="1">
            <a:spLocks noChangeArrowheads="1"/>
          </p:cNvSpPr>
          <p:nvPr/>
        </p:nvSpPr>
        <p:spPr bwMode="auto">
          <a:xfrm>
            <a:off x="150813" y="6289675"/>
            <a:ext cx="3422650" cy="2563813"/>
          </a:xfrm>
          <a:prstGeom prst="rect">
            <a:avLst/>
          </a:prstGeom>
          <a:noFill/>
          <a:ln w="9525">
            <a:noFill/>
            <a:miter lim="800000"/>
            <a:headEnd/>
            <a:tailEnd/>
          </a:ln>
        </p:spPr>
        <p:txBody>
          <a:bodyPr>
            <a:spAutoFit/>
          </a:bodyPr>
          <a:lstStyle/>
          <a:p>
            <a:r>
              <a:rPr lang="es-ES"/>
              <a:t>void </a:t>
            </a:r>
            <a:r>
              <a:rPr lang="es-ES" b="1"/>
              <a:t>productor</a:t>
            </a:r>
            <a:r>
              <a:rPr lang="es-ES"/>
              <a:t>()</a:t>
            </a:r>
          </a:p>
          <a:p>
            <a:r>
              <a:rPr lang="es-ES"/>
              <a:t>{</a:t>
            </a:r>
          </a:p>
          <a:p>
            <a:r>
              <a:rPr lang="es-ES"/>
              <a:t>    TElemento x;</a:t>
            </a:r>
          </a:p>
          <a:p>
            <a:r>
              <a:rPr lang="es-ES"/>
              <a:t>    while (true)</a:t>
            </a:r>
          </a:p>
          <a:p>
            <a:r>
              <a:rPr lang="es-ES"/>
              <a:t>    {</a:t>
            </a:r>
          </a:p>
          <a:p>
            <a:r>
              <a:rPr lang="es-ES"/>
              <a:t>        x = producir();</a:t>
            </a:r>
          </a:p>
          <a:p>
            <a:r>
              <a:rPr lang="es-ES"/>
              <a:t>        añadir(x);</a:t>
            </a:r>
          </a:p>
          <a:p>
            <a:r>
              <a:rPr lang="es-ES"/>
              <a:t>    }</a:t>
            </a:r>
          </a:p>
          <a:p>
            <a:r>
              <a:rPr lang="es-ES"/>
              <a:t>}</a:t>
            </a:r>
          </a:p>
        </p:txBody>
      </p:sp>
      <p:sp>
        <p:nvSpPr>
          <p:cNvPr id="28683" name="Text Box 11"/>
          <p:cNvSpPr txBox="1">
            <a:spLocks noChangeArrowheads="1"/>
          </p:cNvSpPr>
          <p:nvPr/>
        </p:nvSpPr>
        <p:spPr bwMode="auto">
          <a:xfrm>
            <a:off x="2295525" y="6297613"/>
            <a:ext cx="3422650" cy="2563812"/>
          </a:xfrm>
          <a:prstGeom prst="rect">
            <a:avLst/>
          </a:prstGeom>
          <a:noFill/>
          <a:ln w="9525">
            <a:noFill/>
            <a:miter lim="800000"/>
            <a:headEnd/>
            <a:tailEnd/>
          </a:ln>
        </p:spPr>
        <p:txBody>
          <a:bodyPr>
            <a:spAutoFit/>
          </a:bodyPr>
          <a:lstStyle/>
          <a:p>
            <a:r>
              <a:rPr lang="es-ES"/>
              <a:t>void </a:t>
            </a:r>
            <a:r>
              <a:rPr lang="es-ES" b="1"/>
              <a:t>consumidor</a:t>
            </a:r>
            <a:r>
              <a:rPr lang="es-ES"/>
              <a:t>()</a:t>
            </a:r>
          </a:p>
          <a:p>
            <a:r>
              <a:rPr lang="es-ES"/>
              <a:t>{</a:t>
            </a:r>
          </a:p>
          <a:p>
            <a:r>
              <a:rPr lang="es-ES"/>
              <a:t>    TElemento x;</a:t>
            </a:r>
          </a:p>
          <a:p>
            <a:r>
              <a:rPr lang="es-ES"/>
              <a:t>    while (true)</a:t>
            </a:r>
          </a:p>
          <a:p>
            <a:r>
              <a:rPr lang="es-ES"/>
              <a:t>    {</a:t>
            </a:r>
          </a:p>
          <a:p>
            <a:r>
              <a:rPr lang="es-ES"/>
              <a:t>        coger(x);</a:t>
            </a:r>
          </a:p>
          <a:p>
            <a:r>
              <a:rPr lang="es-ES"/>
              <a:t>        consumir(x);</a:t>
            </a:r>
          </a:p>
          <a:p>
            <a:r>
              <a:rPr lang="es-ES"/>
              <a:t>    }</a:t>
            </a:r>
          </a:p>
          <a:p>
            <a:r>
              <a:rPr lang="es-ES"/>
              <a:t>}</a:t>
            </a:r>
          </a:p>
        </p:txBody>
      </p:sp>
      <p:sp>
        <p:nvSpPr>
          <p:cNvPr id="28684" name="Text Box 12"/>
          <p:cNvSpPr txBox="1">
            <a:spLocks noChangeArrowheads="1"/>
          </p:cNvSpPr>
          <p:nvPr/>
        </p:nvSpPr>
        <p:spPr bwMode="auto">
          <a:xfrm>
            <a:off x="4772025" y="6262688"/>
            <a:ext cx="2401888" cy="2563812"/>
          </a:xfrm>
          <a:prstGeom prst="rect">
            <a:avLst/>
          </a:prstGeom>
          <a:noFill/>
          <a:ln w="9525">
            <a:noFill/>
            <a:miter lim="800000"/>
            <a:headEnd/>
            <a:tailEnd/>
          </a:ln>
        </p:spPr>
        <p:txBody>
          <a:bodyPr>
            <a:spAutoFit/>
          </a:bodyPr>
          <a:lstStyle/>
          <a:p>
            <a:r>
              <a:rPr lang="es-ES"/>
              <a:t>void </a:t>
            </a:r>
            <a:r>
              <a:rPr lang="es-ES" b="1"/>
              <a:t>main</a:t>
            </a:r>
            <a:r>
              <a:rPr lang="es-ES"/>
              <a:t>()</a:t>
            </a:r>
          </a:p>
          <a:p>
            <a:r>
              <a:rPr lang="es-ES"/>
              <a:t>{</a:t>
            </a:r>
          </a:p>
          <a:p>
            <a:r>
              <a:rPr lang="es-ES"/>
              <a:t>    cobegin</a:t>
            </a:r>
          </a:p>
          <a:p>
            <a:r>
              <a:rPr lang="es-ES"/>
              <a:t>    {</a:t>
            </a:r>
          </a:p>
          <a:p>
            <a:r>
              <a:rPr lang="es-ES"/>
              <a:t>        productor();</a:t>
            </a:r>
          </a:p>
          <a:p>
            <a:r>
              <a:rPr lang="es-ES"/>
              <a:t>        consumidor();</a:t>
            </a:r>
          </a:p>
          <a:p>
            <a:r>
              <a:rPr lang="es-ES"/>
              <a:t>    }</a:t>
            </a:r>
          </a:p>
          <a:p>
            <a:r>
              <a:rPr lang="es-ES"/>
              <a:t>    coend;</a:t>
            </a:r>
          </a:p>
          <a:p>
            <a:r>
              <a:rPr lang="es-ES"/>
              <a:t>}</a:t>
            </a:r>
          </a:p>
        </p:txBody>
      </p:sp>
      <p:sp>
        <p:nvSpPr>
          <p:cNvPr id="64525" name="AutoShape 13"/>
          <p:cNvSpPr>
            <a:spLocks noChangeArrowheads="1"/>
          </p:cNvSpPr>
          <p:nvPr/>
        </p:nvSpPr>
        <p:spPr bwMode="ltGray">
          <a:xfrm>
            <a:off x="1700213" y="2771775"/>
            <a:ext cx="4751387" cy="647700"/>
          </a:xfrm>
          <a:prstGeom prst="wedgeRoundRectCallout">
            <a:avLst>
              <a:gd name="adj1" fmla="val -32491"/>
              <a:gd name="adj2" fmla="val -26911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a:t>Variables : </a:t>
            </a:r>
            <a:r>
              <a:rPr lang="es-ES" i="1"/>
              <a:t>buffer</a:t>
            </a:r>
          </a:p>
          <a:p>
            <a:pPr defTabSz="288925">
              <a:defRPr/>
            </a:pPr>
            <a:r>
              <a:rPr lang="es-ES"/>
              <a:t>vector que simula el buffer de elementos</a:t>
            </a:r>
            <a:endParaRPr lang="es-ES_tradnl"/>
          </a:p>
        </p:txBody>
      </p:sp>
      <p:sp>
        <p:nvSpPr>
          <p:cNvPr id="64527" name="AutoShape 15"/>
          <p:cNvSpPr>
            <a:spLocks noChangeArrowheads="1"/>
          </p:cNvSpPr>
          <p:nvPr/>
        </p:nvSpPr>
        <p:spPr bwMode="ltGray">
          <a:xfrm>
            <a:off x="0" y="2051050"/>
            <a:ext cx="6408738" cy="1079500"/>
          </a:xfrm>
          <a:prstGeom prst="wedgeRoundRectCallout">
            <a:avLst>
              <a:gd name="adj1" fmla="val -13950"/>
              <a:gd name="adj2" fmla="val -49874"/>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i="1"/>
              <a:t>sigent</a:t>
            </a:r>
            <a:endParaRPr lang="es-ES"/>
          </a:p>
          <a:p>
            <a:pPr defTabSz="288925">
              <a:spcBef>
                <a:spcPct val="30000"/>
              </a:spcBef>
              <a:defRPr/>
            </a:pPr>
            <a:r>
              <a:rPr lang="es-ES"/>
              <a:t>apuntará donde el productor dejará el elemento producido</a:t>
            </a:r>
          </a:p>
          <a:p>
            <a:pPr defTabSz="288925">
              <a:defRPr/>
            </a:pPr>
            <a:endParaRPr lang="es-ES_tradnl"/>
          </a:p>
        </p:txBody>
      </p:sp>
      <p:sp>
        <p:nvSpPr>
          <p:cNvPr id="64528" name="Line 16"/>
          <p:cNvSpPr>
            <a:spLocks noChangeShapeType="1"/>
          </p:cNvSpPr>
          <p:nvPr/>
        </p:nvSpPr>
        <p:spPr bwMode="ltGray">
          <a:xfrm>
            <a:off x="1196975" y="1908175"/>
            <a:ext cx="215900" cy="2663825"/>
          </a:xfrm>
          <a:prstGeom prst="line">
            <a:avLst/>
          </a:prstGeom>
          <a:noFill/>
          <a:ln w="57150">
            <a:solidFill>
              <a:srgbClr val="CC3300"/>
            </a:solidFill>
            <a:round/>
            <a:headEnd/>
            <a:tailEnd type="triangle" w="med" len="med"/>
          </a:ln>
        </p:spPr>
        <p:txBody>
          <a:bodyPr wrap="none" anchor="ctr"/>
          <a:lstStyle/>
          <a:p>
            <a:endParaRPr lang="en-GB"/>
          </a:p>
        </p:txBody>
      </p:sp>
      <p:sp>
        <p:nvSpPr>
          <p:cNvPr id="64529" name="Line 17"/>
          <p:cNvSpPr>
            <a:spLocks noChangeShapeType="1"/>
          </p:cNvSpPr>
          <p:nvPr/>
        </p:nvSpPr>
        <p:spPr bwMode="ltGray">
          <a:xfrm>
            <a:off x="1773238" y="1979613"/>
            <a:ext cx="3168650" cy="2592387"/>
          </a:xfrm>
          <a:prstGeom prst="line">
            <a:avLst/>
          </a:prstGeom>
          <a:noFill/>
          <a:ln w="57150">
            <a:solidFill>
              <a:srgbClr val="CC3300"/>
            </a:solidFill>
            <a:round/>
            <a:headEnd/>
            <a:tailEnd type="triangle" w="med" len="med"/>
          </a:ln>
        </p:spPr>
        <p:txBody>
          <a:bodyPr wrap="none" anchor="ctr"/>
          <a:lstStyle/>
          <a:p>
            <a:endParaRPr lang="en-GB"/>
          </a:p>
        </p:txBody>
      </p:sp>
      <p:sp>
        <p:nvSpPr>
          <p:cNvPr id="64530" name="AutoShape 18"/>
          <p:cNvSpPr>
            <a:spLocks noChangeArrowheads="1"/>
          </p:cNvSpPr>
          <p:nvPr/>
        </p:nvSpPr>
        <p:spPr bwMode="ltGray">
          <a:xfrm>
            <a:off x="215900" y="2266950"/>
            <a:ext cx="6408738" cy="1079500"/>
          </a:xfrm>
          <a:prstGeom prst="wedgeRoundRectCallout">
            <a:avLst>
              <a:gd name="adj1" fmla="val -13408"/>
              <a:gd name="adj2" fmla="val -50947"/>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i="1" dirty="0" err="1"/>
              <a:t>sigsal</a:t>
            </a:r>
            <a:r>
              <a:rPr lang="es-ES" dirty="0"/>
              <a:t> </a:t>
            </a:r>
          </a:p>
          <a:p>
            <a:pPr defTabSz="288925">
              <a:spcBef>
                <a:spcPct val="30000"/>
              </a:spcBef>
              <a:defRPr/>
            </a:pPr>
            <a:r>
              <a:rPr lang="es-ES" dirty="0"/>
              <a:t>apuntará desde donde el consumidor cogerá el elemento</a:t>
            </a:r>
            <a:endParaRPr lang="es-ES_trad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525"/>
                                        </p:tgtEl>
                                        <p:attrNameLst>
                                          <p:attrName>style.visibility</p:attrName>
                                        </p:attrNameLst>
                                      </p:cBhvr>
                                      <p:to>
                                        <p:strVal val="visible"/>
                                      </p:to>
                                    </p:set>
                                    <p:animEffect transition="in" filter="wipe(up)">
                                      <p:cBhvr>
                                        <p:cTn id="7" dur="500"/>
                                        <p:tgtEl>
                                          <p:spTgt spid="645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64525"/>
                                        </p:tgtEl>
                                      </p:cBhvr>
                                    </p:animEffect>
                                    <p:set>
                                      <p:cBhvr>
                                        <p:cTn id="12" dur="1" fill="hold">
                                          <p:stCondLst>
                                            <p:cond delay="1999"/>
                                          </p:stCondLst>
                                        </p:cTn>
                                        <p:tgtEl>
                                          <p:spTgt spid="64525"/>
                                        </p:tgtEl>
                                        <p:attrNameLst>
                                          <p:attrName>style.visibility</p:attrName>
                                        </p:attrNameLst>
                                      </p:cBhvr>
                                      <p:to>
                                        <p:strVal val="hidden"/>
                                      </p:to>
                                    </p:se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64527"/>
                                        </p:tgtEl>
                                        <p:attrNameLst>
                                          <p:attrName>style.visibility</p:attrName>
                                        </p:attrNameLst>
                                      </p:cBhvr>
                                      <p:to>
                                        <p:strVal val="visible"/>
                                      </p:to>
                                    </p:set>
                                    <p:animEffect transition="in" filter="wipe(up)">
                                      <p:cBhvr>
                                        <p:cTn id="16" dur="500"/>
                                        <p:tgtEl>
                                          <p:spTgt spid="64527"/>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64528"/>
                                        </p:tgtEl>
                                        <p:attrNameLst>
                                          <p:attrName>style.visibility</p:attrName>
                                        </p:attrNameLst>
                                      </p:cBhvr>
                                      <p:to>
                                        <p:strVal val="visible"/>
                                      </p:to>
                                    </p:set>
                                    <p:animEffect transition="in" filter="wipe(up)">
                                      <p:cBhvr>
                                        <p:cTn id="20" dur="1000"/>
                                        <p:tgtEl>
                                          <p:spTgt spid="64528"/>
                                        </p:tgtEl>
                                      </p:cBhvr>
                                    </p:animEffect>
                                  </p:childTnLst>
                                  <p:subTnLst>
                                    <p:animClr clrSpc="rgb" dir="cw">
                                      <p:cBhvr override="childStyle">
                                        <p:cTn dur="1" fill="hold" display="0" masterRel="nextClick" afterEffect="1"/>
                                        <p:tgtEl>
                                          <p:spTgt spid="64528"/>
                                        </p:tgtEl>
                                        <p:attrNameLst>
                                          <p:attrName>ppt_c</p:attrName>
                                        </p:attrNameLst>
                                      </p:cBhvr>
                                      <p:to>
                                        <a:srgbClr val="FF9393"/>
                                      </p:to>
                                    </p:animClr>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4530"/>
                                        </p:tgtEl>
                                        <p:attrNameLst>
                                          <p:attrName>style.visibility</p:attrName>
                                        </p:attrNameLst>
                                      </p:cBhvr>
                                      <p:to>
                                        <p:strVal val="visible"/>
                                      </p:to>
                                    </p:set>
                                    <p:animEffect transition="in" filter="wipe(up)">
                                      <p:cBhvr>
                                        <p:cTn id="25" dur="500"/>
                                        <p:tgtEl>
                                          <p:spTgt spid="6453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64529"/>
                                        </p:tgtEl>
                                        <p:attrNameLst>
                                          <p:attrName>style.visibility</p:attrName>
                                        </p:attrNameLst>
                                      </p:cBhvr>
                                      <p:to>
                                        <p:strVal val="visible"/>
                                      </p:to>
                                    </p:set>
                                    <p:animEffect transition="in" filter="wipe(up)">
                                      <p:cBhvr>
                                        <p:cTn id="29" dur="1000"/>
                                        <p:tgtEl>
                                          <p:spTgt spid="64529"/>
                                        </p:tgtEl>
                                      </p:cBhvr>
                                    </p:animEffect>
                                  </p:childTnLst>
                                  <p:subTnLst>
                                    <p:animClr clrSpc="rgb" dir="cw">
                                      <p:cBhvr override="childStyle">
                                        <p:cTn dur="1" fill="hold" display="0" masterRel="nextClick" afterEffect="1"/>
                                        <p:tgtEl>
                                          <p:spTgt spid="64529"/>
                                        </p:tgtEl>
                                        <p:attrNameLst>
                                          <p:attrName>ppt_c</p:attrName>
                                        </p:attrNameLst>
                                      </p:cBhvr>
                                      <p:to>
                                        <a:srgbClr val="FF939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5" grpId="0" animBg="1"/>
      <p:bldP spid="64525" grpId="1" animBg="1"/>
      <p:bldP spid="64527" grpId="0" animBg="1"/>
      <p:bldP spid="64528" grpId="0" animBg="1"/>
      <p:bldP spid="64529" grpId="0" animBg="1"/>
      <p:bldP spid="645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9063" y="474663"/>
            <a:ext cx="6738937" cy="366712"/>
          </a:xfrm>
          <a:prstGeom prst="rect">
            <a:avLst/>
          </a:prstGeom>
          <a:noFill/>
          <a:ln w="9525">
            <a:noFill/>
            <a:miter lim="800000"/>
            <a:headEnd/>
            <a:tailEnd/>
          </a:ln>
        </p:spPr>
        <p:txBody>
          <a:bodyPr>
            <a:spAutoFit/>
          </a:bodyPr>
          <a:lstStyle/>
          <a:p>
            <a:pPr>
              <a:spcBef>
                <a:spcPct val="50000"/>
              </a:spcBef>
            </a:pPr>
            <a:r>
              <a:rPr lang="es-ES" b="1"/>
              <a:t>Productor y consumidor: Tamaño de buffer limitado</a:t>
            </a:r>
          </a:p>
        </p:txBody>
      </p:sp>
      <p:sp>
        <p:nvSpPr>
          <p:cNvPr id="29699" name="Text Box 3"/>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Monitores: sincronización entre procesos</a:t>
            </a:r>
          </a:p>
        </p:txBody>
      </p:sp>
      <p:sp>
        <p:nvSpPr>
          <p:cNvPr id="29700" name="Line 4"/>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29701" name="Text Box 5"/>
          <p:cNvSpPr txBox="1">
            <a:spLocks noChangeArrowheads="1"/>
          </p:cNvSpPr>
          <p:nvPr/>
        </p:nvSpPr>
        <p:spPr bwMode="auto">
          <a:xfrm>
            <a:off x="153988" y="3416300"/>
            <a:ext cx="3422650" cy="2563813"/>
          </a:xfrm>
          <a:prstGeom prst="rect">
            <a:avLst/>
          </a:prstGeom>
          <a:noFill/>
          <a:ln w="9525">
            <a:noFill/>
            <a:miter lim="800000"/>
            <a:headEnd/>
            <a:tailEnd/>
          </a:ln>
        </p:spPr>
        <p:txBody>
          <a:bodyPr>
            <a:spAutoFit/>
          </a:bodyPr>
          <a:lstStyle/>
          <a:p>
            <a:r>
              <a:rPr lang="es-ES"/>
              <a:t>void </a:t>
            </a:r>
            <a:r>
              <a:rPr lang="es-ES" b="1"/>
              <a:t>añadir</a:t>
            </a:r>
            <a:r>
              <a:rPr lang="es-ES"/>
              <a:t>(TElemento x)</a:t>
            </a:r>
          </a:p>
          <a:p>
            <a:r>
              <a:rPr lang="es-ES"/>
              <a:t>{</a:t>
            </a:r>
          </a:p>
          <a:p>
            <a:r>
              <a:rPr lang="es-ES"/>
              <a:t>    if (contador==N)</a:t>
            </a:r>
          </a:p>
          <a:p>
            <a:r>
              <a:rPr lang="es-ES"/>
              <a:t>       espera(no_lleno);</a:t>
            </a:r>
          </a:p>
          <a:p>
            <a:r>
              <a:rPr lang="es-ES"/>
              <a:t>    buffer[sigent] = x;</a:t>
            </a:r>
          </a:p>
          <a:p>
            <a:r>
              <a:rPr lang="es-ES"/>
              <a:t>    sigent = (sigent + 1) %N;</a:t>
            </a:r>
          </a:p>
          <a:p>
            <a:r>
              <a:rPr lang="es-ES"/>
              <a:t>    contador++;</a:t>
            </a:r>
          </a:p>
          <a:p>
            <a:r>
              <a:rPr lang="es-ES"/>
              <a:t>    señal(no_vacío);</a:t>
            </a:r>
          </a:p>
          <a:p>
            <a:r>
              <a:rPr lang="es-ES"/>
              <a:t>}</a:t>
            </a:r>
          </a:p>
        </p:txBody>
      </p:sp>
      <p:sp>
        <p:nvSpPr>
          <p:cNvPr id="29702" name="Text Box 6"/>
          <p:cNvSpPr txBox="1">
            <a:spLocks noChangeArrowheads="1"/>
          </p:cNvSpPr>
          <p:nvPr/>
        </p:nvSpPr>
        <p:spPr bwMode="auto">
          <a:xfrm>
            <a:off x="152400" y="738188"/>
            <a:ext cx="4249738" cy="2289175"/>
          </a:xfrm>
          <a:prstGeom prst="rect">
            <a:avLst/>
          </a:prstGeom>
          <a:noFill/>
          <a:ln w="9525">
            <a:noFill/>
            <a:miter lim="800000"/>
            <a:headEnd/>
            <a:tailEnd/>
          </a:ln>
        </p:spPr>
        <p:txBody>
          <a:bodyPr>
            <a:spAutoFit/>
          </a:bodyPr>
          <a:lstStyle/>
          <a:p>
            <a:r>
              <a:rPr lang="en-US"/>
              <a:t>struct TMonitor</a:t>
            </a:r>
          </a:p>
          <a:p>
            <a:r>
              <a:rPr lang="en-US"/>
              <a:t>{</a:t>
            </a:r>
          </a:p>
          <a:p>
            <a:r>
              <a:rPr lang="en-US"/>
              <a:t>    TElementos buffer[N];</a:t>
            </a:r>
          </a:p>
          <a:p>
            <a:r>
              <a:rPr lang="en-US"/>
              <a:t>    int sigent, sigsal;</a:t>
            </a:r>
          </a:p>
          <a:p>
            <a:r>
              <a:rPr lang="en-US"/>
              <a:t>    int contador;</a:t>
            </a:r>
          </a:p>
          <a:p>
            <a:r>
              <a:rPr lang="en-US"/>
              <a:t>    condition no_lleno, no_vacio;</a:t>
            </a:r>
          </a:p>
          <a:p>
            <a:r>
              <a:rPr lang="en-US"/>
              <a:t>} </a:t>
            </a:r>
          </a:p>
          <a:p>
            <a:r>
              <a:rPr lang="en-US"/>
              <a:t>{   sigent = 0; sigsal = 0; contador = 0;  }</a:t>
            </a:r>
          </a:p>
        </p:txBody>
      </p:sp>
      <p:sp>
        <p:nvSpPr>
          <p:cNvPr id="29703" name="Text Box 7"/>
          <p:cNvSpPr txBox="1">
            <a:spLocks noChangeArrowheads="1"/>
          </p:cNvSpPr>
          <p:nvPr/>
        </p:nvSpPr>
        <p:spPr bwMode="auto">
          <a:xfrm>
            <a:off x="153988" y="3059113"/>
            <a:ext cx="4176712" cy="366712"/>
          </a:xfrm>
          <a:prstGeom prst="rect">
            <a:avLst/>
          </a:prstGeom>
          <a:noFill/>
          <a:ln w="9525">
            <a:noFill/>
            <a:miter lim="800000"/>
            <a:headEnd/>
            <a:tailEnd/>
          </a:ln>
        </p:spPr>
        <p:txBody>
          <a:bodyPr>
            <a:spAutoFit/>
          </a:bodyPr>
          <a:lstStyle/>
          <a:p>
            <a:pPr>
              <a:spcBef>
                <a:spcPct val="50000"/>
              </a:spcBef>
            </a:pPr>
            <a:r>
              <a:rPr lang="es-ES" b="1"/>
              <a:t>Procedimientos del monitor:</a:t>
            </a:r>
          </a:p>
        </p:txBody>
      </p:sp>
      <p:sp>
        <p:nvSpPr>
          <p:cNvPr id="29704" name="Text Box 8"/>
          <p:cNvSpPr txBox="1">
            <a:spLocks noChangeArrowheads="1"/>
          </p:cNvSpPr>
          <p:nvPr/>
        </p:nvSpPr>
        <p:spPr bwMode="auto">
          <a:xfrm>
            <a:off x="3262313" y="3397250"/>
            <a:ext cx="3422650" cy="2563813"/>
          </a:xfrm>
          <a:prstGeom prst="rect">
            <a:avLst/>
          </a:prstGeom>
          <a:noFill/>
          <a:ln w="9525">
            <a:noFill/>
            <a:miter lim="800000"/>
            <a:headEnd/>
            <a:tailEnd/>
          </a:ln>
        </p:spPr>
        <p:txBody>
          <a:bodyPr>
            <a:spAutoFit/>
          </a:bodyPr>
          <a:lstStyle/>
          <a:p>
            <a:r>
              <a:rPr lang="es-ES"/>
              <a:t>void </a:t>
            </a:r>
            <a:r>
              <a:rPr lang="es-ES" b="1"/>
              <a:t>coger</a:t>
            </a:r>
            <a:r>
              <a:rPr lang="es-ES"/>
              <a:t>(TElemento x)</a:t>
            </a:r>
          </a:p>
          <a:p>
            <a:r>
              <a:rPr lang="es-ES"/>
              <a:t>{</a:t>
            </a:r>
          </a:p>
          <a:p>
            <a:r>
              <a:rPr lang="es-ES"/>
              <a:t>    if (contador==0)</a:t>
            </a:r>
          </a:p>
          <a:p>
            <a:r>
              <a:rPr lang="es-ES"/>
              <a:t>       espera(no_vacio);</a:t>
            </a:r>
          </a:p>
          <a:p>
            <a:r>
              <a:rPr lang="es-ES"/>
              <a:t>    x = buffer[sigsalt];</a:t>
            </a:r>
          </a:p>
          <a:p>
            <a:r>
              <a:rPr lang="es-ES"/>
              <a:t>    sigsal = (sigsal + 1) %N;</a:t>
            </a:r>
          </a:p>
          <a:p>
            <a:r>
              <a:rPr lang="es-ES"/>
              <a:t>    contador--;</a:t>
            </a:r>
          </a:p>
          <a:p>
            <a:r>
              <a:rPr lang="es-ES"/>
              <a:t>    señal(no_lleno);</a:t>
            </a:r>
          </a:p>
          <a:p>
            <a:r>
              <a:rPr lang="es-ES"/>
              <a:t>}</a:t>
            </a:r>
          </a:p>
        </p:txBody>
      </p:sp>
      <p:sp>
        <p:nvSpPr>
          <p:cNvPr id="29705" name="Text Box 9"/>
          <p:cNvSpPr txBox="1">
            <a:spLocks noChangeArrowheads="1"/>
          </p:cNvSpPr>
          <p:nvPr/>
        </p:nvSpPr>
        <p:spPr bwMode="auto">
          <a:xfrm>
            <a:off x="153988" y="5940425"/>
            <a:ext cx="4176712" cy="366713"/>
          </a:xfrm>
          <a:prstGeom prst="rect">
            <a:avLst/>
          </a:prstGeom>
          <a:noFill/>
          <a:ln w="9525">
            <a:noFill/>
            <a:miter lim="800000"/>
            <a:headEnd/>
            <a:tailEnd/>
          </a:ln>
        </p:spPr>
        <p:txBody>
          <a:bodyPr>
            <a:spAutoFit/>
          </a:bodyPr>
          <a:lstStyle/>
          <a:p>
            <a:pPr>
              <a:spcBef>
                <a:spcPct val="50000"/>
              </a:spcBef>
            </a:pPr>
            <a:r>
              <a:rPr lang="es-ES" b="1"/>
              <a:t>Procesos:</a:t>
            </a:r>
          </a:p>
        </p:txBody>
      </p:sp>
      <p:sp>
        <p:nvSpPr>
          <p:cNvPr id="29706" name="Text Box 10"/>
          <p:cNvSpPr txBox="1">
            <a:spLocks noChangeArrowheads="1"/>
          </p:cNvSpPr>
          <p:nvPr/>
        </p:nvSpPr>
        <p:spPr bwMode="auto">
          <a:xfrm>
            <a:off x="150813" y="6289675"/>
            <a:ext cx="3422650" cy="2563813"/>
          </a:xfrm>
          <a:prstGeom prst="rect">
            <a:avLst/>
          </a:prstGeom>
          <a:noFill/>
          <a:ln w="9525">
            <a:noFill/>
            <a:miter lim="800000"/>
            <a:headEnd/>
            <a:tailEnd/>
          </a:ln>
        </p:spPr>
        <p:txBody>
          <a:bodyPr>
            <a:spAutoFit/>
          </a:bodyPr>
          <a:lstStyle/>
          <a:p>
            <a:r>
              <a:rPr lang="es-ES"/>
              <a:t>void </a:t>
            </a:r>
            <a:r>
              <a:rPr lang="es-ES" b="1"/>
              <a:t>productor</a:t>
            </a:r>
            <a:r>
              <a:rPr lang="es-ES"/>
              <a:t>()</a:t>
            </a:r>
          </a:p>
          <a:p>
            <a:r>
              <a:rPr lang="es-ES"/>
              <a:t>{</a:t>
            </a:r>
          </a:p>
          <a:p>
            <a:r>
              <a:rPr lang="es-ES"/>
              <a:t>    TElemento x;</a:t>
            </a:r>
          </a:p>
          <a:p>
            <a:r>
              <a:rPr lang="es-ES"/>
              <a:t>    while (true)</a:t>
            </a:r>
          </a:p>
          <a:p>
            <a:r>
              <a:rPr lang="es-ES"/>
              <a:t>    {</a:t>
            </a:r>
          </a:p>
          <a:p>
            <a:r>
              <a:rPr lang="es-ES"/>
              <a:t>        x = producir();</a:t>
            </a:r>
          </a:p>
          <a:p>
            <a:r>
              <a:rPr lang="es-ES"/>
              <a:t>        añadir(x);</a:t>
            </a:r>
          </a:p>
          <a:p>
            <a:r>
              <a:rPr lang="es-ES"/>
              <a:t>    }</a:t>
            </a:r>
          </a:p>
          <a:p>
            <a:r>
              <a:rPr lang="es-ES"/>
              <a:t>}</a:t>
            </a:r>
          </a:p>
        </p:txBody>
      </p:sp>
      <p:sp>
        <p:nvSpPr>
          <p:cNvPr id="29707" name="Text Box 11"/>
          <p:cNvSpPr txBox="1">
            <a:spLocks noChangeArrowheads="1"/>
          </p:cNvSpPr>
          <p:nvPr/>
        </p:nvSpPr>
        <p:spPr bwMode="auto">
          <a:xfrm>
            <a:off x="2295525" y="6297613"/>
            <a:ext cx="3422650" cy="2563812"/>
          </a:xfrm>
          <a:prstGeom prst="rect">
            <a:avLst/>
          </a:prstGeom>
          <a:noFill/>
          <a:ln w="9525">
            <a:noFill/>
            <a:miter lim="800000"/>
            <a:headEnd/>
            <a:tailEnd/>
          </a:ln>
        </p:spPr>
        <p:txBody>
          <a:bodyPr>
            <a:spAutoFit/>
          </a:bodyPr>
          <a:lstStyle/>
          <a:p>
            <a:r>
              <a:rPr lang="es-ES"/>
              <a:t>void </a:t>
            </a:r>
            <a:r>
              <a:rPr lang="es-ES" b="1"/>
              <a:t>consumidor</a:t>
            </a:r>
            <a:r>
              <a:rPr lang="es-ES"/>
              <a:t>()</a:t>
            </a:r>
          </a:p>
          <a:p>
            <a:r>
              <a:rPr lang="es-ES"/>
              <a:t>{</a:t>
            </a:r>
          </a:p>
          <a:p>
            <a:r>
              <a:rPr lang="es-ES"/>
              <a:t>    TElemento x;</a:t>
            </a:r>
          </a:p>
          <a:p>
            <a:r>
              <a:rPr lang="es-ES"/>
              <a:t>    while (true)</a:t>
            </a:r>
          </a:p>
          <a:p>
            <a:r>
              <a:rPr lang="es-ES"/>
              <a:t>    {</a:t>
            </a:r>
          </a:p>
          <a:p>
            <a:r>
              <a:rPr lang="es-ES"/>
              <a:t>        coger(x);</a:t>
            </a:r>
          </a:p>
          <a:p>
            <a:r>
              <a:rPr lang="es-ES"/>
              <a:t>        consumir(x);</a:t>
            </a:r>
          </a:p>
          <a:p>
            <a:r>
              <a:rPr lang="es-ES"/>
              <a:t>    }</a:t>
            </a:r>
          </a:p>
          <a:p>
            <a:r>
              <a:rPr lang="es-ES"/>
              <a:t>}</a:t>
            </a:r>
          </a:p>
        </p:txBody>
      </p:sp>
      <p:sp>
        <p:nvSpPr>
          <p:cNvPr id="29708" name="Text Box 12"/>
          <p:cNvSpPr txBox="1">
            <a:spLocks noChangeArrowheads="1"/>
          </p:cNvSpPr>
          <p:nvPr/>
        </p:nvSpPr>
        <p:spPr bwMode="auto">
          <a:xfrm>
            <a:off x="4772025" y="6262688"/>
            <a:ext cx="2401888" cy="2563812"/>
          </a:xfrm>
          <a:prstGeom prst="rect">
            <a:avLst/>
          </a:prstGeom>
          <a:noFill/>
          <a:ln w="9525">
            <a:noFill/>
            <a:miter lim="800000"/>
            <a:headEnd/>
            <a:tailEnd/>
          </a:ln>
        </p:spPr>
        <p:txBody>
          <a:bodyPr>
            <a:spAutoFit/>
          </a:bodyPr>
          <a:lstStyle/>
          <a:p>
            <a:r>
              <a:rPr lang="es-ES"/>
              <a:t>void </a:t>
            </a:r>
            <a:r>
              <a:rPr lang="es-ES" b="1"/>
              <a:t>main</a:t>
            </a:r>
            <a:r>
              <a:rPr lang="es-ES"/>
              <a:t>()</a:t>
            </a:r>
          </a:p>
          <a:p>
            <a:r>
              <a:rPr lang="es-ES"/>
              <a:t>{</a:t>
            </a:r>
          </a:p>
          <a:p>
            <a:r>
              <a:rPr lang="es-ES"/>
              <a:t>    cobegin</a:t>
            </a:r>
          </a:p>
          <a:p>
            <a:r>
              <a:rPr lang="es-ES"/>
              <a:t>    {</a:t>
            </a:r>
          </a:p>
          <a:p>
            <a:r>
              <a:rPr lang="es-ES"/>
              <a:t>        productor();</a:t>
            </a:r>
          </a:p>
          <a:p>
            <a:r>
              <a:rPr lang="es-ES"/>
              <a:t>        consumidor();</a:t>
            </a:r>
          </a:p>
          <a:p>
            <a:r>
              <a:rPr lang="es-ES"/>
              <a:t>    }</a:t>
            </a:r>
          </a:p>
          <a:p>
            <a:r>
              <a:rPr lang="es-ES"/>
              <a:t>    coend;</a:t>
            </a:r>
          </a:p>
          <a:p>
            <a:r>
              <a:rPr lang="es-ES"/>
              <a:t>}</a:t>
            </a:r>
          </a:p>
        </p:txBody>
      </p:sp>
      <p:sp>
        <p:nvSpPr>
          <p:cNvPr id="66573" name="AutoShape 13"/>
          <p:cNvSpPr>
            <a:spLocks noChangeArrowheads="1"/>
          </p:cNvSpPr>
          <p:nvPr/>
        </p:nvSpPr>
        <p:spPr bwMode="ltGray">
          <a:xfrm>
            <a:off x="1341438" y="1042988"/>
            <a:ext cx="4751387" cy="647700"/>
          </a:xfrm>
          <a:prstGeom prst="wedgeRoundRectCallout">
            <a:avLst>
              <a:gd name="adj1" fmla="val -21809"/>
              <a:gd name="adj2" fmla="val 49764"/>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Contador</a:t>
            </a:r>
          </a:p>
          <a:p>
            <a:pPr defTabSz="288925">
              <a:defRPr/>
            </a:pPr>
            <a:r>
              <a:rPr lang="es-ES" dirty="0"/>
              <a:t>indicará el nº de elementos que tiene el buffer</a:t>
            </a:r>
            <a:endParaRPr lang="es-ES_tradnl" dirty="0"/>
          </a:p>
        </p:txBody>
      </p:sp>
      <p:sp>
        <p:nvSpPr>
          <p:cNvPr id="66574" name="AutoShape 14"/>
          <p:cNvSpPr>
            <a:spLocks noChangeArrowheads="1"/>
          </p:cNvSpPr>
          <p:nvPr/>
        </p:nvSpPr>
        <p:spPr bwMode="ltGray">
          <a:xfrm>
            <a:off x="0" y="2051050"/>
            <a:ext cx="6408738" cy="1079500"/>
          </a:xfrm>
          <a:prstGeom prst="wedgeRoundRectCallout">
            <a:avLst>
              <a:gd name="adj1" fmla="val -15214"/>
              <a:gd name="adj2" fmla="val -48802"/>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i="1" dirty="0" err="1"/>
              <a:t>no_lleno</a:t>
            </a:r>
            <a:r>
              <a:rPr lang="es-ES" dirty="0"/>
              <a:t> </a:t>
            </a:r>
          </a:p>
          <a:p>
            <a:pPr defTabSz="288925">
              <a:defRPr/>
            </a:pPr>
            <a:r>
              <a:rPr lang="es-ES" dirty="0"/>
              <a:t>bloquear al productor en el caso de que el buffer esté lleno</a:t>
            </a:r>
          </a:p>
          <a:p>
            <a:pPr defTabSz="288925">
              <a:spcBef>
                <a:spcPct val="30000"/>
              </a:spcBef>
              <a:defRPr/>
            </a:pPr>
            <a:r>
              <a:rPr lang="es-ES" dirty="0"/>
              <a:t>bloqueará hasta que el buffer esté </a:t>
            </a:r>
            <a:r>
              <a:rPr lang="es-ES" i="1" dirty="0" err="1"/>
              <a:t>no_lleno</a:t>
            </a:r>
            <a:endParaRPr lang="es-ES_tradnl" dirty="0"/>
          </a:p>
        </p:txBody>
      </p:sp>
      <p:sp>
        <p:nvSpPr>
          <p:cNvPr id="66575" name="Line 15"/>
          <p:cNvSpPr>
            <a:spLocks noChangeShapeType="1"/>
          </p:cNvSpPr>
          <p:nvPr/>
        </p:nvSpPr>
        <p:spPr bwMode="ltGray">
          <a:xfrm flipH="1">
            <a:off x="1052513" y="1692275"/>
            <a:ext cx="360362" cy="3311525"/>
          </a:xfrm>
          <a:prstGeom prst="line">
            <a:avLst/>
          </a:prstGeom>
          <a:noFill/>
          <a:ln w="57150">
            <a:solidFill>
              <a:srgbClr val="CC3300"/>
            </a:solidFill>
            <a:round/>
            <a:headEnd/>
            <a:tailEnd type="triangle" w="med" len="med"/>
          </a:ln>
        </p:spPr>
        <p:txBody>
          <a:bodyPr wrap="none" anchor="ctr"/>
          <a:lstStyle/>
          <a:p>
            <a:endParaRPr lang="en-GB"/>
          </a:p>
        </p:txBody>
      </p:sp>
      <p:sp>
        <p:nvSpPr>
          <p:cNvPr id="66576" name="Line 16"/>
          <p:cNvSpPr>
            <a:spLocks noChangeShapeType="1"/>
          </p:cNvSpPr>
          <p:nvPr/>
        </p:nvSpPr>
        <p:spPr bwMode="ltGray">
          <a:xfrm>
            <a:off x="1989138" y="1763713"/>
            <a:ext cx="2303462" cy="3384550"/>
          </a:xfrm>
          <a:prstGeom prst="line">
            <a:avLst/>
          </a:prstGeom>
          <a:noFill/>
          <a:ln w="57150">
            <a:solidFill>
              <a:srgbClr val="CC3300"/>
            </a:solidFill>
            <a:round/>
            <a:headEnd/>
            <a:tailEnd type="triangle" w="med" len="med"/>
          </a:ln>
        </p:spPr>
        <p:txBody>
          <a:bodyPr wrap="none" anchor="ctr"/>
          <a:lstStyle/>
          <a:p>
            <a:endParaRPr lang="en-GB"/>
          </a:p>
        </p:txBody>
      </p:sp>
      <p:sp>
        <p:nvSpPr>
          <p:cNvPr id="66577" name="AutoShape 17"/>
          <p:cNvSpPr>
            <a:spLocks noChangeArrowheads="1"/>
          </p:cNvSpPr>
          <p:nvPr/>
        </p:nvSpPr>
        <p:spPr bwMode="ltGray">
          <a:xfrm>
            <a:off x="449263" y="2555875"/>
            <a:ext cx="6408737" cy="1079500"/>
          </a:xfrm>
          <a:prstGeom prst="wedgeRoundRectCallout">
            <a:avLst>
              <a:gd name="adj1" fmla="val -13769"/>
              <a:gd name="adj2" fmla="val -50947"/>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i="1" dirty="0" err="1"/>
              <a:t>no_vacio</a:t>
            </a:r>
            <a:r>
              <a:rPr lang="es-ES" i="1" dirty="0"/>
              <a:t>  </a:t>
            </a:r>
          </a:p>
          <a:p>
            <a:pPr defTabSz="288925">
              <a:defRPr/>
            </a:pPr>
            <a:r>
              <a:rPr lang="es-ES" dirty="0"/>
              <a:t>bloquea al consumidor en el caso de que el buffer esté vacío</a:t>
            </a:r>
          </a:p>
          <a:p>
            <a:pPr defTabSz="288925">
              <a:defRPr/>
            </a:pPr>
            <a:r>
              <a:rPr lang="es-ES" dirty="0"/>
              <a:t>hasta que el buffer esté </a:t>
            </a:r>
            <a:r>
              <a:rPr lang="es-ES" i="1" dirty="0" err="1"/>
              <a:t>no_vacio</a:t>
            </a:r>
            <a:endParaRPr lang="es-ES_tradnl" i="1" dirty="0"/>
          </a:p>
        </p:txBody>
      </p:sp>
      <p:sp>
        <p:nvSpPr>
          <p:cNvPr id="66578" name="AutoShape 18"/>
          <p:cNvSpPr>
            <a:spLocks noChangeArrowheads="1"/>
          </p:cNvSpPr>
          <p:nvPr/>
        </p:nvSpPr>
        <p:spPr bwMode="ltGray">
          <a:xfrm>
            <a:off x="449263" y="5724525"/>
            <a:ext cx="6408737" cy="360363"/>
          </a:xfrm>
          <a:prstGeom prst="wedgeRoundRectCallout">
            <a:avLst>
              <a:gd name="adj1" fmla="val -18074"/>
              <a:gd name="adj2" fmla="val -4931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spcBef>
                <a:spcPct val="30000"/>
              </a:spcBef>
              <a:defRPr/>
            </a:pPr>
            <a:r>
              <a:rPr lang="es-ES" dirty="0"/>
              <a:t>código que ejecutan los procesos productor y consumidor</a:t>
            </a:r>
          </a:p>
        </p:txBody>
      </p:sp>
      <p:sp>
        <p:nvSpPr>
          <p:cNvPr id="66580" name="Rectangle 20"/>
          <p:cNvSpPr>
            <a:spLocks noChangeArrowheads="1"/>
          </p:cNvSpPr>
          <p:nvPr/>
        </p:nvSpPr>
        <p:spPr bwMode="auto">
          <a:xfrm>
            <a:off x="620713" y="4211638"/>
            <a:ext cx="1944687" cy="431800"/>
          </a:xfrm>
          <a:prstGeom prst="rect">
            <a:avLst/>
          </a:prstGeom>
          <a:noFill/>
          <a:ln w="19050" algn="ctr">
            <a:solidFill>
              <a:srgbClr val="FF0000"/>
            </a:solidFill>
            <a:miter lim="800000"/>
            <a:headEnd/>
            <a:tailEnd/>
          </a:ln>
        </p:spPr>
        <p:txBody>
          <a:bodyPr wrap="none" anchor="ctr"/>
          <a:lstStyle/>
          <a:p>
            <a:endParaRPr lang="en-US"/>
          </a:p>
        </p:txBody>
      </p:sp>
      <p:sp>
        <p:nvSpPr>
          <p:cNvPr id="66581" name="Rectangle 21"/>
          <p:cNvSpPr>
            <a:spLocks noChangeArrowheads="1"/>
          </p:cNvSpPr>
          <p:nvPr/>
        </p:nvSpPr>
        <p:spPr bwMode="auto">
          <a:xfrm>
            <a:off x="3789363" y="4211638"/>
            <a:ext cx="1944687" cy="431800"/>
          </a:xfrm>
          <a:prstGeom prst="rect">
            <a:avLst/>
          </a:prstGeom>
          <a:noFill/>
          <a:ln w="19050" algn="ctr">
            <a:solidFill>
              <a:srgbClr val="FF0000"/>
            </a:solidFill>
            <a:miter lim="800000"/>
            <a:headEnd/>
            <a:tailEnd/>
          </a:ln>
        </p:spPr>
        <p:txBody>
          <a:bodyPr wrap="none" anchor="ctr"/>
          <a:lstStyle/>
          <a:p>
            <a:endParaRPr lang="en-US"/>
          </a:p>
        </p:txBody>
      </p:sp>
      <p:sp>
        <p:nvSpPr>
          <p:cNvPr id="22" name="Line 26"/>
          <p:cNvSpPr>
            <a:spLocks noChangeShapeType="1"/>
          </p:cNvSpPr>
          <p:nvPr/>
        </p:nvSpPr>
        <p:spPr bwMode="ltGray">
          <a:xfrm flipV="1">
            <a:off x="2214563" y="4500563"/>
            <a:ext cx="1714500" cy="1071562"/>
          </a:xfrm>
          <a:prstGeom prst="line">
            <a:avLst/>
          </a:prstGeom>
          <a:noFill/>
          <a:ln w="57150">
            <a:solidFill>
              <a:srgbClr val="CC3300"/>
            </a:solidFill>
            <a:round/>
            <a:headEnd/>
            <a:tailEnd type="triangle" w="med" len="med"/>
          </a:ln>
        </p:spPr>
        <p:txBody>
          <a:bodyPr wrap="none" anchor="ctr"/>
          <a:lstStyle/>
          <a:p>
            <a:endParaRPr lang="en-GB"/>
          </a:p>
        </p:txBody>
      </p:sp>
      <p:sp>
        <p:nvSpPr>
          <p:cNvPr id="23" name="Line 26"/>
          <p:cNvSpPr>
            <a:spLocks noChangeShapeType="1"/>
          </p:cNvSpPr>
          <p:nvPr/>
        </p:nvSpPr>
        <p:spPr bwMode="ltGray">
          <a:xfrm flipH="1" flipV="1">
            <a:off x="2500313" y="4572000"/>
            <a:ext cx="1071562" cy="857250"/>
          </a:xfrm>
          <a:prstGeom prst="line">
            <a:avLst/>
          </a:prstGeom>
          <a:noFill/>
          <a:ln w="57150">
            <a:solidFill>
              <a:srgbClr val="CC33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573"/>
                                        </p:tgtEl>
                                        <p:attrNameLst>
                                          <p:attrName>style.visibility</p:attrName>
                                        </p:attrNameLst>
                                      </p:cBhvr>
                                      <p:to>
                                        <p:strVal val="visible"/>
                                      </p:to>
                                    </p:set>
                                    <p:animEffect transition="in" filter="wipe(up)">
                                      <p:cBhvr>
                                        <p:cTn id="7" dur="500"/>
                                        <p:tgtEl>
                                          <p:spTgt spid="6657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6575"/>
                                        </p:tgtEl>
                                        <p:attrNameLst>
                                          <p:attrName>style.visibility</p:attrName>
                                        </p:attrNameLst>
                                      </p:cBhvr>
                                      <p:to>
                                        <p:strVal val="visible"/>
                                      </p:to>
                                    </p:set>
                                    <p:animEffect transition="in" filter="wipe(up)">
                                      <p:cBhvr>
                                        <p:cTn id="11" dur="1000"/>
                                        <p:tgtEl>
                                          <p:spTgt spid="66575"/>
                                        </p:tgtEl>
                                      </p:cBhvr>
                                    </p:animEffect>
                                  </p:childTnLst>
                                  <p:subTnLst>
                                    <p:animClr clrSpc="rgb" dir="cw">
                                      <p:cBhvr override="childStyle">
                                        <p:cTn dur="1" fill="hold" display="0" masterRel="nextClick" afterEffect="1"/>
                                        <p:tgtEl>
                                          <p:spTgt spid="66575"/>
                                        </p:tgtEl>
                                        <p:attrNameLst>
                                          <p:attrName>ppt_c</p:attrName>
                                        </p:attrNameLst>
                                      </p:cBhvr>
                                      <p:to>
                                        <a:srgbClr val="FF9393"/>
                                      </p:to>
                                    </p:animClr>
                                  </p:sub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66576"/>
                                        </p:tgtEl>
                                        <p:attrNameLst>
                                          <p:attrName>style.visibility</p:attrName>
                                        </p:attrNameLst>
                                      </p:cBhvr>
                                      <p:to>
                                        <p:strVal val="visible"/>
                                      </p:to>
                                    </p:set>
                                    <p:animEffect transition="in" filter="wipe(up)">
                                      <p:cBhvr>
                                        <p:cTn id="15" dur="1000"/>
                                        <p:tgtEl>
                                          <p:spTgt spid="66576"/>
                                        </p:tgtEl>
                                      </p:cBhvr>
                                    </p:animEffect>
                                  </p:childTnLst>
                                  <p:subTnLst>
                                    <p:animClr clrSpc="rgb" dir="cw">
                                      <p:cBhvr override="childStyle">
                                        <p:cTn dur="1" fill="hold" display="0" masterRel="nextClick" afterEffect="1"/>
                                        <p:tgtEl>
                                          <p:spTgt spid="66576"/>
                                        </p:tgtEl>
                                        <p:attrNameLst>
                                          <p:attrName>ppt_c</p:attrName>
                                        </p:attrNameLst>
                                      </p:cBhvr>
                                      <p:to>
                                        <a:srgbClr val="FF9393"/>
                                      </p:to>
                                    </p:animClr>
                                  </p:sub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2000"/>
                                        <p:tgtEl>
                                          <p:spTgt spid="66575"/>
                                        </p:tgtEl>
                                      </p:cBhvr>
                                    </p:animEffect>
                                    <p:set>
                                      <p:cBhvr>
                                        <p:cTn id="20" dur="1" fill="hold">
                                          <p:stCondLst>
                                            <p:cond delay="1999"/>
                                          </p:stCondLst>
                                        </p:cTn>
                                        <p:tgtEl>
                                          <p:spTgt spid="6657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2000"/>
                                        <p:tgtEl>
                                          <p:spTgt spid="66576"/>
                                        </p:tgtEl>
                                      </p:cBhvr>
                                    </p:animEffect>
                                    <p:set>
                                      <p:cBhvr>
                                        <p:cTn id="23" dur="1" fill="hold">
                                          <p:stCondLst>
                                            <p:cond delay="1999"/>
                                          </p:stCondLst>
                                        </p:cTn>
                                        <p:tgtEl>
                                          <p:spTgt spid="6657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66573"/>
                                        </p:tgtEl>
                                      </p:cBhvr>
                                    </p:animEffect>
                                    <p:set>
                                      <p:cBhvr>
                                        <p:cTn id="26" dur="1" fill="hold">
                                          <p:stCondLst>
                                            <p:cond delay="1999"/>
                                          </p:stCondLst>
                                        </p:cTn>
                                        <p:tgtEl>
                                          <p:spTgt spid="66573"/>
                                        </p:tgtEl>
                                        <p:attrNameLst>
                                          <p:attrName>style.visibility</p:attrName>
                                        </p:attrNameLst>
                                      </p:cBhvr>
                                      <p:to>
                                        <p:strVal val="hidden"/>
                                      </p:to>
                                    </p:se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66574"/>
                                        </p:tgtEl>
                                        <p:attrNameLst>
                                          <p:attrName>style.visibility</p:attrName>
                                        </p:attrNameLst>
                                      </p:cBhvr>
                                      <p:to>
                                        <p:strVal val="visible"/>
                                      </p:to>
                                    </p:set>
                                    <p:animEffect transition="in" filter="wipe(up)">
                                      <p:cBhvr>
                                        <p:cTn id="30" dur="500"/>
                                        <p:tgtEl>
                                          <p:spTgt spid="66574"/>
                                        </p:tgtEl>
                                      </p:cBhvr>
                                    </p:animEffect>
                                  </p:childTnLst>
                                </p:cTn>
                              </p:par>
                            </p:childTnLst>
                          </p:cTn>
                        </p:par>
                        <p:par>
                          <p:cTn id="31" fill="hold">
                            <p:stCondLst>
                              <p:cond delay="2500"/>
                            </p:stCondLst>
                            <p:childTnLst>
                              <p:par>
                                <p:cTn id="32" presetID="17" presetClass="entr" presetSubtype="8" fill="hold" grpId="0" nodeType="afterEffect">
                                  <p:stCondLst>
                                    <p:cond delay="0"/>
                                  </p:stCondLst>
                                  <p:childTnLst>
                                    <p:set>
                                      <p:cBhvr>
                                        <p:cTn id="33" dur="1" fill="hold">
                                          <p:stCondLst>
                                            <p:cond delay="0"/>
                                          </p:stCondLst>
                                        </p:cTn>
                                        <p:tgtEl>
                                          <p:spTgt spid="66580"/>
                                        </p:tgtEl>
                                        <p:attrNameLst>
                                          <p:attrName>style.visibility</p:attrName>
                                        </p:attrNameLst>
                                      </p:cBhvr>
                                      <p:to>
                                        <p:strVal val="visible"/>
                                      </p:to>
                                    </p:set>
                                    <p:anim calcmode="lin" valueType="num">
                                      <p:cBhvr>
                                        <p:cTn id="34" dur="1000" fill="hold"/>
                                        <p:tgtEl>
                                          <p:spTgt spid="66580"/>
                                        </p:tgtEl>
                                        <p:attrNameLst>
                                          <p:attrName>ppt_x</p:attrName>
                                        </p:attrNameLst>
                                      </p:cBhvr>
                                      <p:tavLst>
                                        <p:tav tm="0">
                                          <p:val>
                                            <p:strVal val="#ppt_x-#ppt_w/2"/>
                                          </p:val>
                                        </p:tav>
                                        <p:tav tm="100000">
                                          <p:val>
                                            <p:strVal val="#ppt_x"/>
                                          </p:val>
                                        </p:tav>
                                      </p:tavLst>
                                    </p:anim>
                                    <p:anim calcmode="lin" valueType="num">
                                      <p:cBhvr>
                                        <p:cTn id="35" dur="1000" fill="hold"/>
                                        <p:tgtEl>
                                          <p:spTgt spid="66580"/>
                                        </p:tgtEl>
                                        <p:attrNameLst>
                                          <p:attrName>ppt_y</p:attrName>
                                        </p:attrNameLst>
                                      </p:cBhvr>
                                      <p:tavLst>
                                        <p:tav tm="0">
                                          <p:val>
                                            <p:strVal val="#ppt_y"/>
                                          </p:val>
                                        </p:tav>
                                        <p:tav tm="100000">
                                          <p:val>
                                            <p:strVal val="#ppt_y"/>
                                          </p:val>
                                        </p:tav>
                                      </p:tavLst>
                                    </p:anim>
                                    <p:anim calcmode="lin" valueType="num">
                                      <p:cBhvr>
                                        <p:cTn id="36" dur="1000" fill="hold"/>
                                        <p:tgtEl>
                                          <p:spTgt spid="66580"/>
                                        </p:tgtEl>
                                        <p:attrNameLst>
                                          <p:attrName>ppt_w</p:attrName>
                                        </p:attrNameLst>
                                      </p:cBhvr>
                                      <p:tavLst>
                                        <p:tav tm="0">
                                          <p:val>
                                            <p:fltVal val="0"/>
                                          </p:val>
                                        </p:tav>
                                        <p:tav tm="100000">
                                          <p:val>
                                            <p:strVal val="#ppt_w"/>
                                          </p:val>
                                        </p:tav>
                                      </p:tavLst>
                                    </p:anim>
                                    <p:anim calcmode="lin" valueType="num">
                                      <p:cBhvr>
                                        <p:cTn id="37" dur="1000" fill="hold"/>
                                        <p:tgtEl>
                                          <p:spTgt spid="66580"/>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6580"/>
                                        </p:tgtEl>
                                        <p:attrNameLst>
                                          <p:attrName>ppt_c</p:attrName>
                                        </p:attrNameLst>
                                      </p:cBhvr>
                                      <p:to>
                                        <a:srgbClr val="FF9393"/>
                                      </p:to>
                                    </p:animClr>
                                  </p:sub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6577"/>
                                        </p:tgtEl>
                                        <p:attrNameLst>
                                          <p:attrName>style.visibility</p:attrName>
                                        </p:attrNameLst>
                                      </p:cBhvr>
                                      <p:to>
                                        <p:strVal val="visible"/>
                                      </p:to>
                                    </p:set>
                                    <p:animEffect transition="in" filter="wipe(up)">
                                      <p:cBhvr>
                                        <p:cTn id="42" dur="500"/>
                                        <p:tgtEl>
                                          <p:spTgt spid="66577"/>
                                        </p:tgtEl>
                                      </p:cBhvr>
                                    </p:animEffect>
                                  </p:childTnLst>
                                </p:cTn>
                              </p:par>
                            </p:childTnLst>
                          </p:cTn>
                        </p:par>
                        <p:par>
                          <p:cTn id="43" fill="hold">
                            <p:stCondLst>
                              <p:cond delay="500"/>
                            </p:stCondLst>
                            <p:childTnLst>
                              <p:par>
                                <p:cTn id="44" presetID="10" presetClass="exit" presetSubtype="0" fill="hold" grpId="1" nodeType="afterEffect">
                                  <p:stCondLst>
                                    <p:cond delay="0"/>
                                  </p:stCondLst>
                                  <p:childTnLst>
                                    <p:animEffect transition="out" filter="fade">
                                      <p:cBhvr>
                                        <p:cTn id="45" dur="2000"/>
                                        <p:tgtEl>
                                          <p:spTgt spid="66574"/>
                                        </p:tgtEl>
                                      </p:cBhvr>
                                    </p:animEffect>
                                    <p:set>
                                      <p:cBhvr>
                                        <p:cTn id="46" dur="1" fill="hold">
                                          <p:stCondLst>
                                            <p:cond delay="1999"/>
                                          </p:stCondLst>
                                        </p:cTn>
                                        <p:tgtEl>
                                          <p:spTgt spid="66574"/>
                                        </p:tgtEl>
                                        <p:attrNameLst>
                                          <p:attrName>style.visibility</p:attrName>
                                        </p:attrNameLst>
                                      </p:cBhvr>
                                      <p:to>
                                        <p:strVal val="hidden"/>
                                      </p:to>
                                    </p:set>
                                  </p:childTnLst>
                                </p:cTn>
                              </p:par>
                            </p:childTnLst>
                          </p:cTn>
                        </p:par>
                        <p:par>
                          <p:cTn id="47" fill="hold">
                            <p:stCondLst>
                              <p:cond delay="2500"/>
                            </p:stCondLst>
                            <p:childTnLst>
                              <p:par>
                                <p:cTn id="48" presetID="17" presetClass="entr" presetSubtype="8" fill="hold" grpId="0" nodeType="afterEffect">
                                  <p:stCondLst>
                                    <p:cond delay="0"/>
                                  </p:stCondLst>
                                  <p:childTnLst>
                                    <p:set>
                                      <p:cBhvr>
                                        <p:cTn id="49" dur="1" fill="hold">
                                          <p:stCondLst>
                                            <p:cond delay="0"/>
                                          </p:stCondLst>
                                        </p:cTn>
                                        <p:tgtEl>
                                          <p:spTgt spid="66581"/>
                                        </p:tgtEl>
                                        <p:attrNameLst>
                                          <p:attrName>style.visibility</p:attrName>
                                        </p:attrNameLst>
                                      </p:cBhvr>
                                      <p:to>
                                        <p:strVal val="visible"/>
                                      </p:to>
                                    </p:set>
                                    <p:anim calcmode="lin" valueType="num">
                                      <p:cBhvr>
                                        <p:cTn id="50" dur="1000" fill="hold"/>
                                        <p:tgtEl>
                                          <p:spTgt spid="66581"/>
                                        </p:tgtEl>
                                        <p:attrNameLst>
                                          <p:attrName>ppt_x</p:attrName>
                                        </p:attrNameLst>
                                      </p:cBhvr>
                                      <p:tavLst>
                                        <p:tav tm="0">
                                          <p:val>
                                            <p:strVal val="#ppt_x-#ppt_w/2"/>
                                          </p:val>
                                        </p:tav>
                                        <p:tav tm="100000">
                                          <p:val>
                                            <p:strVal val="#ppt_x"/>
                                          </p:val>
                                        </p:tav>
                                      </p:tavLst>
                                    </p:anim>
                                    <p:anim calcmode="lin" valueType="num">
                                      <p:cBhvr>
                                        <p:cTn id="51" dur="1000" fill="hold"/>
                                        <p:tgtEl>
                                          <p:spTgt spid="66581"/>
                                        </p:tgtEl>
                                        <p:attrNameLst>
                                          <p:attrName>ppt_y</p:attrName>
                                        </p:attrNameLst>
                                      </p:cBhvr>
                                      <p:tavLst>
                                        <p:tav tm="0">
                                          <p:val>
                                            <p:strVal val="#ppt_y"/>
                                          </p:val>
                                        </p:tav>
                                        <p:tav tm="100000">
                                          <p:val>
                                            <p:strVal val="#ppt_y"/>
                                          </p:val>
                                        </p:tav>
                                      </p:tavLst>
                                    </p:anim>
                                    <p:anim calcmode="lin" valueType="num">
                                      <p:cBhvr>
                                        <p:cTn id="52" dur="1000" fill="hold"/>
                                        <p:tgtEl>
                                          <p:spTgt spid="66581"/>
                                        </p:tgtEl>
                                        <p:attrNameLst>
                                          <p:attrName>ppt_w</p:attrName>
                                        </p:attrNameLst>
                                      </p:cBhvr>
                                      <p:tavLst>
                                        <p:tav tm="0">
                                          <p:val>
                                            <p:fltVal val="0"/>
                                          </p:val>
                                        </p:tav>
                                        <p:tav tm="100000">
                                          <p:val>
                                            <p:strVal val="#ppt_w"/>
                                          </p:val>
                                        </p:tav>
                                      </p:tavLst>
                                    </p:anim>
                                    <p:anim calcmode="lin" valueType="num">
                                      <p:cBhvr>
                                        <p:cTn id="53" dur="1000" fill="hold"/>
                                        <p:tgtEl>
                                          <p:spTgt spid="6658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6581"/>
                                        </p:tgtEl>
                                        <p:attrNameLst>
                                          <p:attrName>ppt_c</p:attrName>
                                        </p:attrNameLst>
                                      </p:cBhvr>
                                      <p:to>
                                        <a:srgbClr val="FF9393"/>
                                      </p:to>
                                    </p:animClr>
                                  </p:subTnLst>
                                </p:cTn>
                              </p:par>
                            </p:childTnLst>
                          </p:cTn>
                        </p:par>
                        <p:par>
                          <p:cTn id="54" fill="hold">
                            <p:stCondLst>
                              <p:cond delay="3500"/>
                            </p:stCondLst>
                            <p:childTnLst>
                              <p:par>
                                <p:cTn id="55" presetID="22" presetClass="entr" presetSubtype="4"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1000"/>
                                        <p:tgtEl>
                                          <p:spTgt spid="22"/>
                                        </p:tgtEl>
                                      </p:cBhvr>
                                    </p:animEffect>
                                  </p:childTnLst>
                                  <p:subTnLst>
                                    <p:animClr clrSpc="rgb" dir="cw">
                                      <p:cBhvr override="childStyle">
                                        <p:cTn dur="1" fill="hold" display="0" masterRel="nextClick" afterEffect="1"/>
                                        <p:tgtEl>
                                          <p:spTgt spid="22"/>
                                        </p:tgtEl>
                                        <p:attrNameLst>
                                          <p:attrName>ppt_c</p:attrName>
                                        </p:attrNameLst>
                                      </p:cBhvr>
                                      <p:to>
                                        <a:srgbClr val="FF9393"/>
                                      </p:to>
                                    </p:animClr>
                                  </p:subTnLst>
                                </p:cTn>
                              </p:par>
                            </p:childTnLst>
                          </p:cTn>
                        </p:par>
                        <p:par>
                          <p:cTn id="58" fill="hold">
                            <p:stCondLst>
                              <p:cond delay="4500"/>
                            </p:stCondLst>
                            <p:childTnLst>
                              <p:par>
                                <p:cTn id="59" presetID="22" presetClass="entr" presetSubtype="4"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1000"/>
                                        <p:tgtEl>
                                          <p:spTgt spid="23"/>
                                        </p:tgtEl>
                                      </p:cBhvr>
                                    </p:animEffect>
                                  </p:childTnLst>
                                  <p:subTnLst>
                                    <p:animClr clrSpc="rgb" dir="cw">
                                      <p:cBhvr override="childStyle">
                                        <p:cTn dur="1" fill="hold" display="0" masterRel="nextClick" afterEffect="1"/>
                                        <p:tgtEl>
                                          <p:spTgt spid="23"/>
                                        </p:tgtEl>
                                        <p:attrNameLst>
                                          <p:attrName>ppt_c</p:attrName>
                                        </p:attrNameLst>
                                      </p:cBhvr>
                                      <p:to>
                                        <a:srgbClr val="FF9393"/>
                                      </p:to>
                                    </p:animClr>
                                  </p:sub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66578"/>
                                        </p:tgtEl>
                                        <p:attrNameLst>
                                          <p:attrName>style.visibility</p:attrName>
                                        </p:attrNameLst>
                                      </p:cBhvr>
                                      <p:to>
                                        <p:strVal val="visible"/>
                                      </p:to>
                                    </p:set>
                                    <p:animEffect transition="in" filter="wipe(up)">
                                      <p:cBhvr>
                                        <p:cTn id="66" dur="500"/>
                                        <p:tgtEl>
                                          <p:spTgt spid="66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3" grpId="0" animBg="1"/>
      <p:bldP spid="66573" grpId="1" animBg="1"/>
      <p:bldP spid="66574" grpId="0" animBg="1"/>
      <p:bldP spid="66574" grpId="1" animBg="1"/>
      <p:bldP spid="66575" grpId="0" animBg="1"/>
      <p:bldP spid="66575" grpId="1" animBg="1"/>
      <p:bldP spid="66576" grpId="0" animBg="1"/>
      <p:bldP spid="66576" grpId="1" animBg="1"/>
      <p:bldP spid="66577" grpId="0" animBg="1"/>
      <p:bldP spid="66578" grpId="0" animBg="1"/>
      <p:bldP spid="66580" grpId="0" animBg="1"/>
      <p:bldP spid="66581" grpId="0" animBg="1"/>
      <p:bldP spid="22" grpId="0" animBg="1"/>
      <p:bldP spid="2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19063" y="474663"/>
            <a:ext cx="6738937" cy="366712"/>
          </a:xfrm>
          <a:prstGeom prst="rect">
            <a:avLst/>
          </a:prstGeom>
          <a:noFill/>
          <a:ln w="9525">
            <a:noFill/>
            <a:miter lim="800000"/>
            <a:headEnd/>
            <a:tailEnd/>
          </a:ln>
        </p:spPr>
        <p:txBody>
          <a:bodyPr>
            <a:spAutoFit/>
          </a:bodyPr>
          <a:lstStyle/>
          <a:p>
            <a:pPr>
              <a:spcBef>
                <a:spcPct val="50000"/>
              </a:spcBef>
            </a:pPr>
            <a:r>
              <a:rPr lang="es-ES" b="1"/>
              <a:t>Lectores y escritores: Prioridad a los escritores</a:t>
            </a:r>
          </a:p>
        </p:txBody>
      </p:sp>
      <p:sp>
        <p:nvSpPr>
          <p:cNvPr id="30723" name="Text Box 5"/>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Monitores: sincronización entre procesos</a:t>
            </a:r>
          </a:p>
        </p:txBody>
      </p:sp>
      <p:sp>
        <p:nvSpPr>
          <p:cNvPr id="30724" name="Line 6"/>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30725" name="Text Box 7"/>
          <p:cNvSpPr txBox="1">
            <a:spLocks noChangeArrowheads="1"/>
          </p:cNvSpPr>
          <p:nvPr/>
        </p:nvSpPr>
        <p:spPr bwMode="auto">
          <a:xfrm>
            <a:off x="153988" y="3057525"/>
            <a:ext cx="6704012" cy="1739900"/>
          </a:xfrm>
          <a:prstGeom prst="rect">
            <a:avLst/>
          </a:prstGeom>
          <a:noFill/>
          <a:ln w="9525">
            <a:noFill/>
            <a:miter lim="800000"/>
            <a:headEnd/>
            <a:tailEnd/>
          </a:ln>
        </p:spPr>
        <p:txBody>
          <a:bodyPr>
            <a:spAutoFit/>
          </a:bodyPr>
          <a:lstStyle/>
          <a:p>
            <a:r>
              <a:rPr lang="es-ES"/>
              <a:t>void </a:t>
            </a:r>
            <a:r>
              <a:rPr lang="es-ES" b="1"/>
              <a:t>pre_leer</a:t>
            </a:r>
            <a:r>
              <a:rPr lang="es-ES"/>
              <a:t>()</a:t>
            </a:r>
          </a:p>
          <a:p>
            <a:r>
              <a:rPr lang="es-ES"/>
              <a:t>{</a:t>
            </a:r>
          </a:p>
          <a:p>
            <a:r>
              <a:rPr lang="es-ES"/>
              <a:t>    if ((escritores &gt; 0) || (escribir.n_cola&gt;0)) espera(leer);</a:t>
            </a:r>
          </a:p>
          <a:p>
            <a:r>
              <a:rPr lang="es-ES"/>
              <a:t>    lectores++;</a:t>
            </a:r>
          </a:p>
          <a:p>
            <a:r>
              <a:rPr lang="es-ES"/>
              <a:t>    señal(leer);</a:t>
            </a:r>
          </a:p>
          <a:p>
            <a:r>
              <a:rPr lang="es-ES"/>
              <a:t>}</a:t>
            </a:r>
          </a:p>
        </p:txBody>
      </p:sp>
      <p:sp>
        <p:nvSpPr>
          <p:cNvPr id="30726" name="Text Box 8"/>
          <p:cNvSpPr txBox="1">
            <a:spLocks noChangeArrowheads="1"/>
          </p:cNvSpPr>
          <p:nvPr/>
        </p:nvSpPr>
        <p:spPr bwMode="auto">
          <a:xfrm>
            <a:off x="152400" y="773113"/>
            <a:ext cx="4249738" cy="1739900"/>
          </a:xfrm>
          <a:prstGeom prst="rect">
            <a:avLst/>
          </a:prstGeom>
          <a:noFill/>
          <a:ln w="9525">
            <a:noFill/>
            <a:miter lim="800000"/>
            <a:headEnd/>
            <a:tailEnd/>
          </a:ln>
        </p:spPr>
        <p:txBody>
          <a:bodyPr>
            <a:spAutoFit/>
          </a:bodyPr>
          <a:lstStyle/>
          <a:p>
            <a:r>
              <a:rPr lang="en-US"/>
              <a:t>struct TMonitor</a:t>
            </a:r>
          </a:p>
          <a:p>
            <a:r>
              <a:rPr lang="en-US"/>
              <a:t>{</a:t>
            </a:r>
          </a:p>
          <a:p>
            <a:r>
              <a:rPr lang="en-US"/>
              <a:t>    int lectores, escritores;</a:t>
            </a:r>
          </a:p>
          <a:p>
            <a:r>
              <a:rPr lang="en-US"/>
              <a:t>    condition leer, escribir;</a:t>
            </a:r>
          </a:p>
          <a:p>
            <a:r>
              <a:rPr lang="en-US"/>
              <a:t>} </a:t>
            </a:r>
          </a:p>
          <a:p>
            <a:r>
              <a:rPr lang="en-US"/>
              <a:t>{   lectores = 0; escritores = 0  }</a:t>
            </a:r>
          </a:p>
        </p:txBody>
      </p:sp>
      <p:sp>
        <p:nvSpPr>
          <p:cNvPr id="30727" name="Text Box 9"/>
          <p:cNvSpPr txBox="1">
            <a:spLocks noChangeArrowheads="1"/>
          </p:cNvSpPr>
          <p:nvPr/>
        </p:nvSpPr>
        <p:spPr bwMode="auto">
          <a:xfrm>
            <a:off x="153988" y="2700338"/>
            <a:ext cx="4176712" cy="366712"/>
          </a:xfrm>
          <a:prstGeom prst="rect">
            <a:avLst/>
          </a:prstGeom>
          <a:noFill/>
          <a:ln w="9525">
            <a:noFill/>
            <a:miter lim="800000"/>
            <a:headEnd/>
            <a:tailEnd/>
          </a:ln>
        </p:spPr>
        <p:txBody>
          <a:bodyPr>
            <a:spAutoFit/>
          </a:bodyPr>
          <a:lstStyle/>
          <a:p>
            <a:pPr>
              <a:spcBef>
                <a:spcPct val="50000"/>
              </a:spcBef>
            </a:pPr>
            <a:r>
              <a:rPr lang="es-ES" b="1"/>
              <a:t>Procedimientos del monitor:</a:t>
            </a:r>
          </a:p>
        </p:txBody>
      </p:sp>
      <p:sp>
        <p:nvSpPr>
          <p:cNvPr id="30728" name="Text Box 15"/>
          <p:cNvSpPr txBox="1">
            <a:spLocks noChangeArrowheads="1"/>
          </p:cNvSpPr>
          <p:nvPr/>
        </p:nvSpPr>
        <p:spPr bwMode="auto">
          <a:xfrm>
            <a:off x="168275" y="4762500"/>
            <a:ext cx="6704013" cy="1465263"/>
          </a:xfrm>
          <a:prstGeom prst="rect">
            <a:avLst/>
          </a:prstGeom>
          <a:noFill/>
          <a:ln w="9525">
            <a:noFill/>
            <a:miter lim="800000"/>
            <a:headEnd/>
            <a:tailEnd/>
          </a:ln>
        </p:spPr>
        <p:txBody>
          <a:bodyPr>
            <a:spAutoFit/>
          </a:bodyPr>
          <a:lstStyle/>
          <a:p>
            <a:r>
              <a:rPr lang="es-ES"/>
              <a:t>void </a:t>
            </a:r>
            <a:r>
              <a:rPr lang="es-ES" b="1"/>
              <a:t>post_leer</a:t>
            </a:r>
            <a:r>
              <a:rPr lang="es-ES"/>
              <a:t>()</a:t>
            </a:r>
          </a:p>
          <a:p>
            <a:r>
              <a:rPr lang="es-ES"/>
              <a:t>{</a:t>
            </a:r>
          </a:p>
          <a:p>
            <a:r>
              <a:rPr lang="es-ES"/>
              <a:t>    lectores--;</a:t>
            </a:r>
          </a:p>
          <a:p>
            <a:r>
              <a:rPr lang="es-ES"/>
              <a:t>    if (lectores == 0) señal(escribir);</a:t>
            </a:r>
          </a:p>
          <a:p>
            <a:r>
              <a:rPr lang="es-ES"/>
              <a:t>}</a:t>
            </a:r>
          </a:p>
        </p:txBody>
      </p:sp>
      <p:sp>
        <p:nvSpPr>
          <p:cNvPr id="30729" name="Text Box 16"/>
          <p:cNvSpPr txBox="1">
            <a:spLocks noChangeArrowheads="1"/>
          </p:cNvSpPr>
          <p:nvPr/>
        </p:nvSpPr>
        <p:spPr bwMode="auto">
          <a:xfrm>
            <a:off x="149225" y="6081713"/>
            <a:ext cx="6704013" cy="1465262"/>
          </a:xfrm>
          <a:prstGeom prst="rect">
            <a:avLst/>
          </a:prstGeom>
          <a:noFill/>
          <a:ln w="9525">
            <a:noFill/>
            <a:miter lim="800000"/>
            <a:headEnd/>
            <a:tailEnd/>
          </a:ln>
        </p:spPr>
        <p:txBody>
          <a:bodyPr>
            <a:spAutoFit/>
          </a:bodyPr>
          <a:lstStyle/>
          <a:p>
            <a:r>
              <a:rPr lang="es-ES"/>
              <a:t>void </a:t>
            </a:r>
            <a:r>
              <a:rPr lang="es-ES" b="1"/>
              <a:t>pre_escribir</a:t>
            </a:r>
            <a:r>
              <a:rPr lang="es-ES"/>
              <a:t>()</a:t>
            </a:r>
          </a:p>
          <a:p>
            <a:r>
              <a:rPr lang="es-ES"/>
              <a:t>{</a:t>
            </a:r>
          </a:p>
          <a:p>
            <a:r>
              <a:rPr lang="es-ES"/>
              <a:t>    if ((lectores&gt;0) || (escritores &gt; 0)) espera(escribir);</a:t>
            </a:r>
          </a:p>
          <a:p>
            <a:r>
              <a:rPr lang="es-ES"/>
              <a:t>    escritores++;</a:t>
            </a:r>
          </a:p>
          <a:p>
            <a:r>
              <a:rPr lang="es-ES"/>
              <a:t>}</a:t>
            </a:r>
          </a:p>
        </p:txBody>
      </p:sp>
      <p:sp>
        <p:nvSpPr>
          <p:cNvPr id="30730" name="Text Box 17"/>
          <p:cNvSpPr txBox="1">
            <a:spLocks noChangeArrowheads="1"/>
          </p:cNvSpPr>
          <p:nvPr/>
        </p:nvSpPr>
        <p:spPr bwMode="auto">
          <a:xfrm>
            <a:off x="146050" y="7434263"/>
            <a:ext cx="6704013" cy="1739900"/>
          </a:xfrm>
          <a:prstGeom prst="rect">
            <a:avLst/>
          </a:prstGeom>
          <a:noFill/>
          <a:ln w="9525">
            <a:noFill/>
            <a:miter lim="800000"/>
            <a:headEnd/>
            <a:tailEnd/>
          </a:ln>
        </p:spPr>
        <p:txBody>
          <a:bodyPr>
            <a:spAutoFit/>
          </a:bodyPr>
          <a:lstStyle/>
          <a:p>
            <a:r>
              <a:rPr lang="es-ES"/>
              <a:t>void </a:t>
            </a:r>
            <a:r>
              <a:rPr lang="es-ES" b="1"/>
              <a:t>post_escribir</a:t>
            </a:r>
            <a:r>
              <a:rPr lang="es-ES"/>
              <a:t>()</a:t>
            </a:r>
          </a:p>
          <a:p>
            <a:r>
              <a:rPr lang="es-ES"/>
              <a:t>{</a:t>
            </a:r>
          </a:p>
          <a:p>
            <a:r>
              <a:rPr lang="es-ES"/>
              <a:t>    escritores--;</a:t>
            </a:r>
          </a:p>
          <a:p>
            <a:r>
              <a:rPr lang="es-ES"/>
              <a:t>    if (escribir.n_cola&gt;0) señal(escribir);</a:t>
            </a:r>
          </a:p>
          <a:p>
            <a:r>
              <a:rPr lang="es-ES"/>
              <a:t>    else señal(leer);</a:t>
            </a:r>
          </a:p>
          <a:p>
            <a:r>
              <a:rPr lang="es-ES"/>
              <a:t>}</a:t>
            </a:r>
          </a:p>
        </p:txBody>
      </p:sp>
      <p:sp>
        <p:nvSpPr>
          <p:cNvPr id="26642" name="AutoShape 18"/>
          <p:cNvSpPr>
            <a:spLocks noChangeArrowheads="1"/>
          </p:cNvSpPr>
          <p:nvPr/>
        </p:nvSpPr>
        <p:spPr bwMode="ltGray">
          <a:xfrm>
            <a:off x="1341438" y="611188"/>
            <a:ext cx="5516562" cy="649287"/>
          </a:xfrm>
          <a:prstGeom prst="wedgeRoundRectCallout">
            <a:avLst>
              <a:gd name="adj1" fmla="val -25509"/>
              <a:gd name="adj2" fmla="val 49521"/>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lectores</a:t>
            </a:r>
          </a:p>
          <a:p>
            <a:pPr defTabSz="288925">
              <a:defRPr/>
            </a:pPr>
            <a:r>
              <a:rPr lang="es-ES" dirty="0"/>
              <a:t>indicará el nº de lectores que leen en cada momento</a:t>
            </a:r>
            <a:endParaRPr lang="es-ES_tradnl" dirty="0"/>
          </a:p>
        </p:txBody>
      </p:sp>
      <p:sp>
        <p:nvSpPr>
          <p:cNvPr id="26644" name="AutoShape 20"/>
          <p:cNvSpPr>
            <a:spLocks noChangeArrowheads="1"/>
          </p:cNvSpPr>
          <p:nvPr/>
        </p:nvSpPr>
        <p:spPr bwMode="ltGray">
          <a:xfrm>
            <a:off x="836613" y="898525"/>
            <a:ext cx="6021387" cy="1152525"/>
          </a:xfrm>
          <a:prstGeom prst="wedgeRoundRectCallout">
            <a:avLst>
              <a:gd name="adj1" fmla="val -50129"/>
              <a:gd name="adj2" fmla="val -498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Escritores</a:t>
            </a:r>
          </a:p>
          <a:p>
            <a:pPr defTabSz="288925">
              <a:defRPr/>
            </a:pPr>
            <a:r>
              <a:rPr lang="es-ES" dirty="0"/>
              <a:t>permite saber si hay un escritor escribiendo en el fichero</a:t>
            </a:r>
          </a:p>
          <a:p>
            <a:pPr defTabSz="288925">
              <a:defRPr/>
            </a:pPr>
            <a:r>
              <a:rPr lang="es-ES" dirty="0"/>
              <a:t>observar que sólo puede valer 0 o 1</a:t>
            </a:r>
          </a:p>
        </p:txBody>
      </p:sp>
      <p:sp>
        <p:nvSpPr>
          <p:cNvPr id="26645" name="AutoShape 21"/>
          <p:cNvSpPr>
            <a:spLocks noChangeArrowheads="1"/>
          </p:cNvSpPr>
          <p:nvPr/>
        </p:nvSpPr>
        <p:spPr bwMode="ltGray">
          <a:xfrm>
            <a:off x="1052513" y="1331913"/>
            <a:ext cx="5805487" cy="1008062"/>
          </a:xfrm>
          <a:prstGeom prst="wedgeRoundRectCallout">
            <a:avLst>
              <a:gd name="adj1" fmla="val -50331"/>
              <a:gd name="adj2" fmla="val 1639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técnica que nos permite que varios lectores puedan </a:t>
            </a:r>
            <a:br>
              <a:rPr lang="es-ES" b="1" dirty="0"/>
            </a:br>
            <a:r>
              <a:rPr lang="es-ES" b="1" dirty="0"/>
              <a:t>estar simultáneamente accediendo al fichero</a:t>
            </a:r>
          </a:p>
        </p:txBody>
      </p:sp>
      <p:sp>
        <p:nvSpPr>
          <p:cNvPr id="26646" name="AutoShape 22"/>
          <p:cNvSpPr>
            <a:spLocks noChangeArrowheads="1"/>
          </p:cNvSpPr>
          <p:nvPr/>
        </p:nvSpPr>
        <p:spPr bwMode="ltGray">
          <a:xfrm>
            <a:off x="404813" y="2195513"/>
            <a:ext cx="6481762" cy="1368425"/>
          </a:xfrm>
          <a:prstGeom prst="wedgeRoundRectCallout">
            <a:avLst>
              <a:gd name="adj1" fmla="val -50120"/>
              <a:gd name="adj2" fmla="val -3624"/>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los procesos lectores al ejecutar su protocolo de entrada </a:t>
            </a:r>
            <a:br>
              <a:rPr lang="es-ES" b="1" dirty="0"/>
            </a:br>
            <a:r>
              <a:rPr lang="es-ES" b="1" dirty="0"/>
              <a:t>(procedimiento </a:t>
            </a:r>
            <a:r>
              <a:rPr lang="es-ES" b="1" dirty="0" err="1"/>
              <a:t>pre_leer</a:t>
            </a:r>
            <a:r>
              <a:rPr lang="es-ES" b="1" dirty="0"/>
              <a:t>) sólo comprueban si hay </a:t>
            </a:r>
            <a:br>
              <a:rPr lang="es-ES" b="1" dirty="0"/>
            </a:br>
            <a:r>
              <a:rPr lang="es-ES" b="1" dirty="0"/>
              <a:t>escritores, pero no si ya existen otros lectores</a:t>
            </a:r>
          </a:p>
        </p:txBody>
      </p:sp>
      <p:sp>
        <p:nvSpPr>
          <p:cNvPr id="26647" name="AutoShape 23"/>
          <p:cNvSpPr>
            <a:spLocks noChangeArrowheads="1"/>
          </p:cNvSpPr>
          <p:nvPr/>
        </p:nvSpPr>
        <p:spPr bwMode="ltGray">
          <a:xfrm>
            <a:off x="0" y="4211638"/>
            <a:ext cx="6858000" cy="1584325"/>
          </a:xfrm>
          <a:prstGeom prst="wedgeRoundRectCallout">
            <a:avLst>
              <a:gd name="adj1" fmla="val -50110"/>
              <a:gd name="adj2" fmla="val 1987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err="1"/>
              <a:t>pre_escribir</a:t>
            </a:r>
            <a:r>
              <a:rPr lang="es-ES" b="1" dirty="0"/>
              <a:t> sí que comprueba la existencia de otros </a:t>
            </a:r>
            <a:br>
              <a:rPr lang="es-ES" b="1" dirty="0"/>
            </a:br>
            <a:r>
              <a:rPr lang="es-ES" b="1" dirty="0"/>
              <a:t>escritores, si ya existe un escritor accediendo al </a:t>
            </a:r>
            <a:br>
              <a:rPr lang="es-ES" b="1" dirty="0"/>
            </a:br>
            <a:r>
              <a:rPr lang="es-ES" b="1" dirty="0"/>
              <a:t>fichero ningún otro escritor podrá pasar y </a:t>
            </a:r>
            <a:br>
              <a:rPr lang="es-ES" b="1" dirty="0"/>
            </a:br>
            <a:r>
              <a:rPr lang="es-ES" b="1" dirty="0"/>
              <a:t>quedará bloqueado en espera(escribir). </a:t>
            </a:r>
          </a:p>
          <a:p>
            <a:pPr defTabSz="288925">
              <a:defRPr/>
            </a:pPr>
            <a:r>
              <a:rPr lang="es-ES" b="1" dirty="0"/>
              <a:t>Pero no miran en la cola</a:t>
            </a:r>
          </a:p>
        </p:txBody>
      </p:sp>
      <p:sp>
        <p:nvSpPr>
          <p:cNvPr id="26648" name="AutoShape 24"/>
          <p:cNvSpPr>
            <a:spLocks noChangeArrowheads="1"/>
          </p:cNvSpPr>
          <p:nvPr/>
        </p:nvSpPr>
        <p:spPr bwMode="ltGray">
          <a:xfrm>
            <a:off x="17463" y="5651500"/>
            <a:ext cx="6840537" cy="1223963"/>
          </a:xfrm>
          <a:prstGeom prst="wedgeRoundRectCallout">
            <a:avLst>
              <a:gd name="adj1" fmla="val -21176"/>
              <a:gd name="adj2" fmla="val 51277"/>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El aspecto de la prioridad se observa en que los lectores </a:t>
            </a:r>
            <a:br>
              <a:rPr lang="es-ES" b="1" dirty="0"/>
            </a:br>
            <a:r>
              <a:rPr lang="es-ES" b="1" dirty="0"/>
              <a:t>comprueban si hay algún escritor accediendo al fichero o si </a:t>
            </a:r>
            <a:br>
              <a:rPr lang="es-ES" b="1" dirty="0"/>
            </a:br>
            <a:r>
              <a:rPr lang="es-ES" b="1" dirty="0"/>
              <a:t>existe algún escritor en la cola </a:t>
            </a:r>
          </a:p>
        </p:txBody>
      </p:sp>
      <p:sp>
        <p:nvSpPr>
          <p:cNvPr id="26649" name="Oval 25"/>
          <p:cNvSpPr>
            <a:spLocks noChangeArrowheads="1"/>
          </p:cNvSpPr>
          <p:nvPr/>
        </p:nvSpPr>
        <p:spPr bwMode="ltGray">
          <a:xfrm>
            <a:off x="2420938" y="3492500"/>
            <a:ext cx="2160587" cy="576263"/>
          </a:xfrm>
          <a:prstGeom prst="ellipse">
            <a:avLst/>
          </a:prstGeom>
          <a:noFill/>
          <a:ln w="38100">
            <a:solidFill>
              <a:srgbClr val="CC3300"/>
            </a:solidFill>
            <a:round/>
            <a:headEnd/>
            <a:tailEnd/>
          </a:ln>
        </p:spPr>
        <p:txBody>
          <a:bodyPr wrap="none" anchor="ctr"/>
          <a:lstStyle/>
          <a:p>
            <a:endParaRPr lang="en-US"/>
          </a:p>
        </p:txBody>
      </p:sp>
      <p:sp>
        <p:nvSpPr>
          <p:cNvPr id="26650" name="Line 26"/>
          <p:cNvSpPr>
            <a:spLocks noChangeShapeType="1"/>
          </p:cNvSpPr>
          <p:nvPr/>
        </p:nvSpPr>
        <p:spPr bwMode="ltGray">
          <a:xfrm flipV="1">
            <a:off x="3240088" y="4211638"/>
            <a:ext cx="188912" cy="2305050"/>
          </a:xfrm>
          <a:prstGeom prst="line">
            <a:avLst/>
          </a:prstGeom>
          <a:noFill/>
          <a:ln w="57150">
            <a:solidFill>
              <a:srgbClr val="CC33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642"/>
                                        </p:tgtEl>
                                        <p:attrNameLst>
                                          <p:attrName>style.visibility</p:attrName>
                                        </p:attrNameLst>
                                      </p:cBhvr>
                                      <p:to>
                                        <p:strVal val="visible"/>
                                      </p:to>
                                    </p:set>
                                    <p:animEffect transition="in" filter="wipe(up)">
                                      <p:cBhvr>
                                        <p:cTn id="7" dur="500"/>
                                        <p:tgtEl>
                                          <p:spTgt spid="266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26642"/>
                                        </p:tgtEl>
                                      </p:cBhvr>
                                    </p:animEffect>
                                    <p:set>
                                      <p:cBhvr>
                                        <p:cTn id="12" dur="1" fill="hold">
                                          <p:stCondLst>
                                            <p:cond delay="1999"/>
                                          </p:stCondLst>
                                        </p:cTn>
                                        <p:tgtEl>
                                          <p:spTgt spid="26642"/>
                                        </p:tgtEl>
                                        <p:attrNameLst>
                                          <p:attrName>style.visibility</p:attrName>
                                        </p:attrNameLst>
                                      </p:cBhvr>
                                      <p:to>
                                        <p:strVal val="hidden"/>
                                      </p:to>
                                    </p:se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26644"/>
                                        </p:tgtEl>
                                        <p:attrNameLst>
                                          <p:attrName>style.visibility</p:attrName>
                                        </p:attrNameLst>
                                      </p:cBhvr>
                                      <p:to>
                                        <p:strVal val="visible"/>
                                      </p:to>
                                    </p:set>
                                    <p:animEffect transition="in" filter="wipe(up)">
                                      <p:cBhvr>
                                        <p:cTn id="16" dur="500"/>
                                        <p:tgtEl>
                                          <p:spTgt spid="2664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26644"/>
                                        </p:tgtEl>
                                      </p:cBhvr>
                                    </p:animEffect>
                                    <p:set>
                                      <p:cBhvr>
                                        <p:cTn id="21" dur="1" fill="hold">
                                          <p:stCondLst>
                                            <p:cond delay="1999"/>
                                          </p:stCondLst>
                                        </p:cTn>
                                        <p:tgtEl>
                                          <p:spTgt spid="26644"/>
                                        </p:tgtEl>
                                        <p:attrNameLst>
                                          <p:attrName>style.visibility</p:attrName>
                                        </p:attrNameLst>
                                      </p:cBhvr>
                                      <p:to>
                                        <p:strVal val="hidden"/>
                                      </p:to>
                                    </p:se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26645"/>
                                        </p:tgtEl>
                                        <p:attrNameLst>
                                          <p:attrName>style.visibility</p:attrName>
                                        </p:attrNameLst>
                                      </p:cBhvr>
                                      <p:to>
                                        <p:strVal val="visible"/>
                                      </p:to>
                                    </p:set>
                                    <p:animEffect transition="in" filter="wipe(up)">
                                      <p:cBhvr>
                                        <p:cTn id="25" dur="500"/>
                                        <p:tgtEl>
                                          <p:spTgt spid="26645"/>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26646"/>
                                        </p:tgtEl>
                                        <p:attrNameLst>
                                          <p:attrName>style.visibility</p:attrName>
                                        </p:attrNameLst>
                                      </p:cBhvr>
                                      <p:to>
                                        <p:strVal val="visible"/>
                                      </p:to>
                                    </p:set>
                                    <p:animEffect transition="in" filter="wipe(up)">
                                      <p:cBhvr>
                                        <p:cTn id="29" dur="500"/>
                                        <p:tgtEl>
                                          <p:spTgt spid="266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2000"/>
                                        <p:tgtEl>
                                          <p:spTgt spid="26645"/>
                                        </p:tgtEl>
                                      </p:cBhvr>
                                    </p:animEffect>
                                    <p:set>
                                      <p:cBhvr>
                                        <p:cTn id="34" dur="1" fill="hold">
                                          <p:stCondLst>
                                            <p:cond delay="1999"/>
                                          </p:stCondLst>
                                        </p:cTn>
                                        <p:tgtEl>
                                          <p:spTgt spid="2664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2000"/>
                                        <p:tgtEl>
                                          <p:spTgt spid="26646"/>
                                        </p:tgtEl>
                                      </p:cBhvr>
                                    </p:animEffect>
                                    <p:set>
                                      <p:cBhvr>
                                        <p:cTn id="37" dur="1" fill="hold">
                                          <p:stCondLst>
                                            <p:cond delay="1999"/>
                                          </p:stCondLst>
                                        </p:cTn>
                                        <p:tgtEl>
                                          <p:spTgt spid="26646"/>
                                        </p:tgtEl>
                                        <p:attrNameLst>
                                          <p:attrName>style.visibility</p:attrName>
                                        </p:attrNameLst>
                                      </p:cBhvr>
                                      <p:to>
                                        <p:strVal val="hidden"/>
                                      </p:to>
                                    </p:set>
                                  </p:childTnLst>
                                </p:cTn>
                              </p:par>
                            </p:childTnLst>
                          </p:cTn>
                        </p:par>
                        <p:par>
                          <p:cTn id="38" fill="hold">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26647"/>
                                        </p:tgtEl>
                                        <p:attrNameLst>
                                          <p:attrName>style.visibility</p:attrName>
                                        </p:attrNameLst>
                                      </p:cBhvr>
                                      <p:to>
                                        <p:strVal val="visible"/>
                                      </p:to>
                                    </p:set>
                                    <p:animEffect transition="in" filter="wipe(up)">
                                      <p:cBhvr>
                                        <p:cTn id="41" dur="500"/>
                                        <p:tgtEl>
                                          <p:spTgt spid="2664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2000"/>
                                        <p:tgtEl>
                                          <p:spTgt spid="26647"/>
                                        </p:tgtEl>
                                      </p:cBhvr>
                                    </p:animEffect>
                                    <p:set>
                                      <p:cBhvr>
                                        <p:cTn id="46" dur="1" fill="hold">
                                          <p:stCondLst>
                                            <p:cond delay="1999"/>
                                          </p:stCondLst>
                                        </p:cTn>
                                        <p:tgtEl>
                                          <p:spTgt spid="26647"/>
                                        </p:tgtEl>
                                        <p:attrNameLst>
                                          <p:attrName>style.visibility</p:attrName>
                                        </p:attrNameLst>
                                      </p:cBhvr>
                                      <p:to>
                                        <p:strVal val="hidden"/>
                                      </p:to>
                                    </p:set>
                                  </p:childTnLst>
                                </p:cTn>
                              </p:par>
                            </p:childTnLst>
                          </p:cTn>
                        </p:par>
                        <p:par>
                          <p:cTn id="47" fill="hold">
                            <p:stCondLst>
                              <p:cond delay="2000"/>
                            </p:stCondLst>
                            <p:childTnLst>
                              <p:par>
                                <p:cTn id="48" presetID="22" presetClass="entr" presetSubtype="1" fill="hold" grpId="0" nodeType="afterEffect">
                                  <p:stCondLst>
                                    <p:cond delay="0"/>
                                  </p:stCondLst>
                                  <p:childTnLst>
                                    <p:set>
                                      <p:cBhvr>
                                        <p:cTn id="49" dur="1" fill="hold">
                                          <p:stCondLst>
                                            <p:cond delay="0"/>
                                          </p:stCondLst>
                                        </p:cTn>
                                        <p:tgtEl>
                                          <p:spTgt spid="26648"/>
                                        </p:tgtEl>
                                        <p:attrNameLst>
                                          <p:attrName>style.visibility</p:attrName>
                                        </p:attrNameLst>
                                      </p:cBhvr>
                                      <p:to>
                                        <p:strVal val="visible"/>
                                      </p:to>
                                    </p:set>
                                    <p:animEffect transition="in" filter="wipe(up)">
                                      <p:cBhvr>
                                        <p:cTn id="50" dur="500"/>
                                        <p:tgtEl>
                                          <p:spTgt spid="26648"/>
                                        </p:tgtEl>
                                      </p:cBhvr>
                                    </p:animEffect>
                                  </p:childTnLst>
                                </p:cTn>
                              </p:par>
                            </p:childTnLst>
                          </p:cTn>
                        </p:par>
                        <p:par>
                          <p:cTn id="51" fill="hold">
                            <p:stCondLst>
                              <p:cond delay="2500"/>
                            </p:stCondLst>
                            <p:childTnLst>
                              <p:par>
                                <p:cTn id="52" presetID="23" presetClass="entr" presetSubtype="288" fill="hold" grpId="0" nodeType="afterEffect">
                                  <p:stCondLst>
                                    <p:cond delay="0"/>
                                  </p:stCondLst>
                                  <p:childTnLst>
                                    <p:set>
                                      <p:cBhvr>
                                        <p:cTn id="53" dur="1" fill="hold">
                                          <p:stCondLst>
                                            <p:cond delay="0"/>
                                          </p:stCondLst>
                                        </p:cTn>
                                        <p:tgtEl>
                                          <p:spTgt spid="26649"/>
                                        </p:tgtEl>
                                        <p:attrNameLst>
                                          <p:attrName>style.visibility</p:attrName>
                                        </p:attrNameLst>
                                      </p:cBhvr>
                                      <p:to>
                                        <p:strVal val="visible"/>
                                      </p:to>
                                    </p:set>
                                    <p:anim calcmode="lin" valueType="num">
                                      <p:cBhvr>
                                        <p:cTn id="54" dur="1000" fill="hold"/>
                                        <p:tgtEl>
                                          <p:spTgt spid="26649"/>
                                        </p:tgtEl>
                                        <p:attrNameLst>
                                          <p:attrName>ppt_w</p:attrName>
                                        </p:attrNameLst>
                                      </p:cBhvr>
                                      <p:tavLst>
                                        <p:tav tm="0">
                                          <p:val>
                                            <p:strVal val="4/3*#ppt_w"/>
                                          </p:val>
                                        </p:tav>
                                        <p:tav tm="100000">
                                          <p:val>
                                            <p:strVal val="#ppt_w"/>
                                          </p:val>
                                        </p:tav>
                                      </p:tavLst>
                                    </p:anim>
                                    <p:anim calcmode="lin" valueType="num">
                                      <p:cBhvr>
                                        <p:cTn id="55" dur="1000" fill="hold"/>
                                        <p:tgtEl>
                                          <p:spTgt spid="26649"/>
                                        </p:tgtEl>
                                        <p:attrNameLst>
                                          <p:attrName>ppt_h</p:attrName>
                                        </p:attrNameLst>
                                      </p:cBhvr>
                                      <p:tavLst>
                                        <p:tav tm="0">
                                          <p:val>
                                            <p:strVal val="4/3*#ppt_h"/>
                                          </p:val>
                                        </p:tav>
                                        <p:tav tm="100000">
                                          <p:val>
                                            <p:strVal val="#ppt_h"/>
                                          </p:val>
                                        </p:tav>
                                      </p:tavLst>
                                    </p:anim>
                                  </p:childTnLst>
                                  <p:subTnLst>
                                    <p:animClr clrSpc="rgb" dir="cw">
                                      <p:cBhvr override="childStyle">
                                        <p:cTn dur="1" fill="hold" display="0" masterRel="nextClick" afterEffect="1"/>
                                        <p:tgtEl>
                                          <p:spTgt spid="26649"/>
                                        </p:tgtEl>
                                        <p:attrNameLst>
                                          <p:attrName>ppt_c</p:attrName>
                                        </p:attrNameLst>
                                      </p:cBhvr>
                                      <p:to>
                                        <a:srgbClr val="FF9393"/>
                                      </p:to>
                                    </p:animClr>
                                  </p:subTnLst>
                                </p:cTn>
                              </p:par>
                            </p:childTnLst>
                          </p:cTn>
                        </p:par>
                        <p:par>
                          <p:cTn id="56" fill="hold">
                            <p:stCondLst>
                              <p:cond delay="3500"/>
                            </p:stCondLst>
                            <p:childTnLst>
                              <p:par>
                                <p:cTn id="57" presetID="22" presetClass="entr" presetSubtype="4" fill="hold" grpId="0" nodeType="afterEffect">
                                  <p:stCondLst>
                                    <p:cond delay="0"/>
                                  </p:stCondLst>
                                  <p:childTnLst>
                                    <p:set>
                                      <p:cBhvr>
                                        <p:cTn id="58" dur="1" fill="hold">
                                          <p:stCondLst>
                                            <p:cond delay="0"/>
                                          </p:stCondLst>
                                        </p:cTn>
                                        <p:tgtEl>
                                          <p:spTgt spid="26650"/>
                                        </p:tgtEl>
                                        <p:attrNameLst>
                                          <p:attrName>style.visibility</p:attrName>
                                        </p:attrNameLst>
                                      </p:cBhvr>
                                      <p:to>
                                        <p:strVal val="visible"/>
                                      </p:to>
                                    </p:set>
                                    <p:animEffect transition="in" filter="wipe(down)">
                                      <p:cBhvr>
                                        <p:cTn id="59" dur="1000"/>
                                        <p:tgtEl>
                                          <p:spTgt spid="26650"/>
                                        </p:tgtEl>
                                      </p:cBhvr>
                                    </p:animEffect>
                                  </p:childTnLst>
                                  <p:subTnLst>
                                    <p:animClr clrSpc="rgb" dir="cw">
                                      <p:cBhvr override="childStyle">
                                        <p:cTn dur="1" fill="hold" display="0" masterRel="nextClick" afterEffect="1"/>
                                        <p:tgtEl>
                                          <p:spTgt spid="26650"/>
                                        </p:tgtEl>
                                        <p:attrNameLst>
                                          <p:attrName>ppt_c</p:attrName>
                                        </p:attrNameLst>
                                      </p:cBhvr>
                                      <p:to>
                                        <a:srgbClr val="FF9393"/>
                                      </p:to>
                                    </p:animClr>
                                  </p:sub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2000"/>
                                        <p:tgtEl>
                                          <p:spTgt spid="26648"/>
                                        </p:tgtEl>
                                      </p:cBhvr>
                                    </p:animEffect>
                                    <p:set>
                                      <p:cBhvr>
                                        <p:cTn id="64" dur="1" fill="hold">
                                          <p:stCondLst>
                                            <p:cond delay="1999"/>
                                          </p:stCondLst>
                                        </p:cTn>
                                        <p:tgtEl>
                                          <p:spTgt spid="266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2" grpId="0" animBg="1"/>
      <p:bldP spid="26642" grpId="1" animBg="1"/>
      <p:bldP spid="26644" grpId="0" animBg="1"/>
      <p:bldP spid="26644" grpId="1" animBg="1"/>
      <p:bldP spid="26645" grpId="0" animBg="1"/>
      <p:bldP spid="26645" grpId="1" animBg="1"/>
      <p:bldP spid="26646" grpId="0" animBg="1"/>
      <p:bldP spid="26646" grpId="1" animBg="1"/>
      <p:bldP spid="26647" grpId="0" animBg="1"/>
      <p:bldP spid="26647" grpId="1" animBg="1"/>
      <p:bldP spid="26648" grpId="0" animBg="1"/>
      <p:bldP spid="26648" grpId="1" animBg="1"/>
      <p:bldP spid="26649" grpId="0" animBg="1"/>
      <p:bldP spid="2665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15888" y="34925"/>
            <a:ext cx="5715000" cy="519113"/>
          </a:xfrm>
          <a:prstGeom prst="rect">
            <a:avLst/>
          </a:prstGeom>
          <a:noFill/>
          <a:ln w="9525">
            <a:noFill/>
            <a:miter lim="800000"/>
            <a:headEnd/>
            <a:tailEnd/>
          </a:ln>
        </p:spPr>
        <p:txBody>
          <a:bodyPr>
            <a:spAutoFit/>
          </a:bodyPr>
          <a:lstStyle/>
          <a:p>
            <a:pPr>
              <a:spcBef>
                <a:spcPct val="50000"/>
              </a:spcBef>
            </a:pPr>
            <a:r>
              <a:rPr lang="es-ES_tradnl" sz="2800"/>
              <a:t>SECCION CRITICA</a:t>
            </a:r>
            <a:endParaRPr lang="es-ES" sz="2800"/>
          </a:p>
        </p:txBody>
      </p:sp>
      <p:sp>
        <p:nvSpPr>
          <p:cNvPr id="4099" name="Line 5"/>
          <p:cNvSpPr>
            <a:spLocks noChangeShapeType="1"/>
          </p:cNvSpPr>
          <p:nvPr/>
        </p:nvSpPr>
        <p:spPr bwMode="auto">
          <a:xfrm>
            <a:off x="192088" y="530225"/>
            <a:ext cx="6665912" cy="0"/>
          </a:xfrm>
          <a:prstGeom prst="line">
            <a:avLst/>
          </a:prstGeom>
          <a:noFill/>
          <a:ln w="9525">
            <a:solidFill>
              <a:schemeClr val="tx1"/>
            </a:solidFill>
            <a:round/>
            <a:headEnd/>
            <a:tailEnd/>
          </a:ln>
        </p:spPr>
        <p:txBody>
          <a:bodyPr/>
          <a:lstStyle/>
          <a:p>
            <a:endParaRPr lang="en-GB"/>
          </a:p>
        </p:txBody>
      </p:sp>
      <p:sp>
        <p:nvSpPr>
          <p:cNvPr id="4100" name="Text Box 6"/>
          <p:cNvSpPr txBox="1">
            <a:spLocks noChangeArrowheads="1"/>
          </p:cNvSpPr>
          <p:nvPr/>
        </p:nvSpPr>
        <p:spPr bwMode="auto">
          <a:xfrm>
            <a:off x="0" y="769938"/>
            <a:ext cx="6762750" cy="7186612"/>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Se denomina </a:t>
            </a:r>
            <a:r>
              <a:rPr lang="es-ES" sz="2400" b="1">
                <a:latin typeface="Times New Roman" pitchFamily="18" charset="0"/>
              </a:rPr>
              <a:t>Sección</a:t>
            </a:r>
            <a:r>
              <a:rPr lang="es-ES" sz="2400">
                <a:latin typeface="Times New Roman" pitchFamily="18" charset="0"/>
              </a:rPr>
              <a:t> </a:t>
            </a:r>
            <a:r>
              <a:rPr lang="es-ES" sz="2400" b="1">
                <a:latin typeface="Times New Roman" pitchFamily="18" charset="0"/>
              </a:rPr>
              <a:t>Crítica (SC) </a:t>
            </a:r>
            <a:r>
              <a:rPr lang="es-ES" sz="2400">
                <a:latin typeface="Times New Roman" pitchFamily="18" charset="0"/>
              </a:rPr>
              <a:t>de un proceso a aquellas partes de su código que no pueden ejecutarse de forma concurrente </a:t>
            </a:r>
            <a:endParaRPr lang="es-ES_tradnl" sz="2400">
              <a:latin typeface="Times New Roman" pitchFamily="18" charset="0"/>
            </a:endParaRPr>
          </a:p>
          <a:p>
            <a:pPr marL="369888" indent="-369888">
              <a:spcBef>
                <a:spcPct val="50000"/>
              </a:spcBef>
              <a:buSzPct val="120000"/>
            </a:pPr>
            <a:endParaRPr lang="es-ES" sz="2400">
              <a:latin typeface="Times New Roman" pitchFamily="18" charset="0"/>
            </a:endParaRPr>
          </a:p>
          <a:p>
            <a:pPr marL="369888" indent="-369888">
              <a:spcBef>
                <a:spcPct val="50000"/>
              </a:spcBef>
              <a:buSzPct val="120000"/>
              <a:buFontTx/>
              <a:buBlip>
                <a:blip r:embed="rId3"/>
              </a:buBlip>
            </a:pPr>
            <a:r>
              <a:rPr lang="es-ES" sz="2400" b="1">
                <a:latin typeface="Times New Roman" pitchFamily="18" charset="0"/>
              </a:rPr>
              <a:t>Protocolo</a:t>
            </a:r>
            <a:r>
              <a:rPr lang="es-ES" sz="2400">
                <a:latin typeface="Times New Roman" pitchFamily="18" charset="0"/>
              </a:rPr>
              <a:t>: Código dedicado a asegurar que la sección crítica se ejecuta de forma exclusiva</a:t>
            </a:r>
            <a:endParaRPr lang="es-ES_tradnl" sz="2400">
              <a:latin typeface="Times New Roman" pitchFamily="18" charset="0"/>
            </a:endParaRPr>
          </a:p>
          <a:p>
            <a:pPr marL="369888" indent="-369888">
              <a:spcBef>
                <a:spcPct val="50000"/>
              </a:spcBef>
              <a:buSzPct val="120000"/>
            </a:pPr>
            <a:endParaRPr lang="es-ES" sz="2400">
              <a:latin typeface="Times New Roman" pitchFamily="18" charset="0"/>
            </a:endParaRPr>
          </a:p>
          <a:p>
            <a:pPr marL="369888" indent="-369888">
              <a:spcBef>
                <a:spcPct val="50000"/>
              </a:spcBef>
              <a:buSzPct val="120000"/>
              <a:buFontTx/>
              <a:buBlip>
                <a:blip r:embed="rId3"/>
              </a:buBlip>
            </a:pPr>
            <a:r>
              <a:rPr lang="es-ES" sz="2400">
                <a:latin typeface="Times New Roman" pitchFamily="18" charset="0"/>
              </a:rPr>
              <a:t>Requisitos </a:t>
            </a:r>
            <a:r>
              <a:rPr lang="es-ES_tradnl" sz="2400">
                <a:latin typeface="Times New Roman" pitchFamily="18" charset="0"/>
              </a:rPr>
              <a:t>a satisfacer por cualquier solución</a:t>
            </a:r>
            <a:r>
              <a:rPr lang="es-ES" sz="2400">
                <a:latin typeface="Times New Roman" pitchFamily="18" charset="0"/>
              </a:rPr>
              <a:t>:</a:t>
            </a:r>
            <a:endParaRPr lang="es-ES_tradnl" sz="2400">
              <a:latin typeface="Times New Roman" pitchFamily="18" charset="0"/>
            </a:endParaRPr>
          </a:p>
          <a:p>
            <a:pPr marL="369888" indent="-369888">
              <a:spcBef>
                <a:spcPct val="50000"/>
              </a:spcBef>
              <a:buSzPct val="120000"/>
            </a:pPr>
            <a:endParaRPr lang="es-ES" sz="2400">
              <a:latin typeface="Times New Roman" pitchFamily="18" charset="0"/>
            </a:endParaRPr>
          </a:p>
          <a:p>
            <a:pPr marL="919163" lvl="1" indent="-369888">
              <a:spcBef>
                <a:spcPct val="50000"/>
              </a:spcBef>
              <a:buSzPct val="120000"/>
              <a:buFont typeface="Wingdings" pitchFamily="2" charset="2"/>
              <a:buBlip>
                <a:blip r:embed="rId4"/>
              </a:buBlip>
            </a:pPr>
            <a:r>
              <a:rPr lang="es-ES_tradnl" sz="2000" b="1">
                <a:latin typeface="Times New Roman" pitchFamily="18" charset="0"/>
              </a:rPr>
              <a:t>Exclusión Mutua</a:t>
            </a:r>
            <a:r>
              <a:rPr lang="es-ES_tradnl" sz="2000">
                <a:latin typeface="Times New Roman" pitchFamily="18" charset="0"/>
              </a:rPr>
              <a:t>. </a:t>
            </a:r>
            <a:r>
              <a:rPr lang="es-ES" sz="2000">
                <a:latin typeface="Times New Roman" pitchFamily="18" charset="0"/>
              </a:rPr>
              <a:t>Sólo un proceso debe tener permiso para entrar en la SC en un momento dado.</a:t>
            </a:r>
          </a:p>
          <a:p>
            <a:pPr marL="919163" lvl="1" indent="-369888">
              <a:spcBef>
                <a:spcPct val="50000"/>
              </a:spcBef>
              <a:buSzPct val="120000"/>
              <a:buFont typeface="Wingdings" pitchFamily="2" charset="2"/>
              <a:buBlip>
                <a:blip r:embed="rId4"/>
              </a:buBlip>
            </a:pPr>
            <a:r>
              <a:rPr lang="es-ES_tradnl" sz="2000" b="1">
                <a:latin typeface="Times New Roman" pitchFamily="18" charset="0"/>
              </a:rPr>
              <a:t>Espera limitada</a:t>
            </a:r>
            <a:r>
              <a:rPr lang="es-ES_tradnl" sz="2000">
                <a:latin typeface="Times New Roman" pitchFamily="18" charset="0"/>
              </a:rPr>
              <a:t>. </a:t>
            </a:r>
            <a:r>
              <a:rPr lang="es-ES" sz="2000">
                <a:latin typeface="Times New Roman" pitchFamily="18" charset="0"/>
              </a:rPr>
              <a:t>Un proceso permanece en su SC sólo por un tiempo finito. No puede demorarse un proceso indefinidamente en una sección crítica.</a:t>
            </a:r>
          </a:p>
          <a:p>
            <a:pPr marL="919163" lvl="1" indent="-369888">
              <a:spcBef>
                <a:spcPct val="50000"/>
              </a:spcBef>
              <a:buSzPct val="120000"/>
              <a:buFont typeface="Wingdings" pitchFamily="2" charset="2"/>
              <a:buBlip>
                <a:blip r:embed="rId4"/>
              </a:buBlip>
            </a:pPr>
            <a:r>
              <a:rPr lang="es-ES_tradnl" sz="2000" b="1">
                <a:latin typeface="Times New Roman" pitchFamily="18" charset="0"/>
              </a:rPr>
              <a:t>Progresión</a:t>
            </a:r>
            <a:r>
              <a:rPr lang="es-ES_tradnl" sz="2000">
                <a:latin typeface="Times New Roman" pitchFamily="18" charset="0"/>
              </a:rPr>
              <a:t>. </a:t>
            </a:r>
            <a:r>
              <a:rPr lang="es-ES" sz="2000">
                <a:latin typeface="Times New Roman" pitchFamily="18" charset="0"/>
              </a:rPr>
              <a:t>Cuando ningún proceso está en su SC, cualquier proceso que solicite entrar debe hacerlo sin dilación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19063" y="474663"/>
            <a:ext cx="6738937" cy="366712"/>
          </a:xfrm>
          <a:prstGeom prst="rect">
            <a:avLst/>
          </a:prstGeom>
          <a:noFill/>
          <a:ln w="9525">
            <a:noFill/>
            <a:miter lim="800000"/>
            <a:headEnd/>
            <a:tailEnd/>
          </a:ln>
        </p:spPr>
        <p:txBody>
          <a:bodyPr>
            <a:spAutoFit/>
          </a:bodyPr>
          <a:lstStyle/>
          <a:p>
            <a:pPr>
              <a:spcBef>
                <a:spcPct val="50000"/>
              </a:spcBef>
            </a:pPr>
            <a:r>
              <a:rPr lang="es-ES" b="1"/>
              <a:t>Lectores y escritores: Prioridad a los escritores</a:t>
            </a:r>
          </a:p>
        </p:txBody>
      </p:sp>
      <p:sp>
        <p:nvSpPr>
          <p:cNvPr id="31747" name="Text Box 5"/>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Monitores: sincronización entre procesos</a:t>
            </a:r>
          </a:p>
        </p:txBody>
      </p:sp>
      <p:sp>
        <p:nvSpPr>
          <p:cNvPr id="31748" name="Line 6"/>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31749" name="Text Box 7"/>
          <p:cNvSpPr txBox="1">
            <a:spLocks noChangeArrowheads="1"/>
          </p:cNvSpPr>
          <p:nvPr/>
        </p:nvSpPr>
        <p:spPr bwMode="auto">
          <a:xfrm>
            <a:off x="171450" y="1276350"/>
            <a:ext cx="2681288" cy="2289175"/>
          </a:xfrm>
          <a:prstGeom prst="rect">
            <a:avLst/>
          </a:prstGeom>
          <a:noFill/>
          <a:ln w="9525">
            <a:noFill/>
            <a:miter lim="800000"/>
            <a:headEnd/>
            <a:tailEnd/>
          </a:ln>
        </p:spPr>
        <p:txBody>
          <a:bodyPr>
            <a:spAutoFit/>
          </a:bodyPr>
          <a:lstStyle/>
          <a:p>
            <a:r>
              <a:rPr lang="es-ES"/>
              <a:t>void </a:t>
            </a:r>
            <a:r>
              <a:rPr lang="es-ES" b="1"/>
              <a:t>lector</a:t>
            </a:r>
            <a:r>
              <a:rPr lang="es-ES" b="1" baseline="-25000"/>
              <a:t>i</a:t>
            </a:r>
            <a:r>
              <a:rPr lang="es-ES"/>
              <a:t>()</a:t>
            </a:r>
          </a:p>
          <a:p>
            <a:r>
              <a:rPr lang="es-ES"/>
              <a:t>{      </a:t>
            </a:r>
          </a:p>
          <a:p>
            <a:r>
              <a:rPr lang="es-ES"/>
              <a:t>         . . </a:t>
            </a:r>
          </a:p>
          <a:p>
            <a:r>
              <a:rPr lang="es-ES"/>
              <a:t>         pre_leer();</a:t>
            </a:r>
          </a:p>
          <a:p>
            <a:r>
              <a:rPr lang="es-ES"/>
              <a:t>         leer();</a:t>
            </a:r>
          </a:p>
          <a:p>
            <a:r>
              <a:rPr lang="es-ES"/>
              <a:t>         post_leer();</a:t>
            </a:r>
          </a:p>
          <a:p>
            <a:r>
              <a:rPr lang="es-ES"/>
              <a:t>         . . .</a:t>
            </a:r>
          </a:p>
          <a:p>
            <a:r>
              <a:rPr lang="es-ES"/>
              <a:t>}</a:t>
            </a:r>
          </a:p>
        </p:txBody>
      </p:sp>
      <p:sp>
        <p:nvSpPr>
          <p:cNvPr id="31750" name="Text Box 8"/>
          <p:cNvSpPr txBox="1">
            <a:spLocks noChangeArrowheads="1"/>
          </p:cNvSpPr>
          <p:nvPr/>
        </p:nvSpPr>
        <p:spPr bwMode="auto">
          <a:xfrm>
            <a:off x="153988" y="971550"/>
            <a:ext cx="4176712" cy="366713"/>
          </a:xfrm>
          <a:prstGeom prst="rect">
            <a:avLst/>
          </a:prstGeom>
          <a:noFill/>
          <a:ln w="9525">
            <a:noFill/>
            <a:miter lim="800000"/>
            <a:headEnd/>
            <a:tailEnd/>
          </a:ln>
        </p:spPr>
        <p:txBody>
          <a:bodyPr>
            <a:spAutoFit/>
          </a:bodyPr>
          <a:lstStyle/>
          <a:p>
            <a:pPr>
              <a:spcBef>
                <a:spcPct val="50000"/>
              </a:spcBef>
            </a:pPr>
            <a:r>
              <a:rPr lang="es-ES" b="1"/>
              <a:t>Procesos:</a:t>
            </a:r>
          </a:p>
        </p:txBody>
      </p:sp>
      <p:sp>
        <p:nvSpPr>
          <p:cNvPr id="31751" name="Text Box 10"/>
          <p:cNvSpPr txBox="1">
            <a:spLocks noChangeArrowheads="1"/>
          </p:cNvSpPr>
          <p:nvPr/>
        </p:nvSpPr>
        <p:spPr bwMode="auto">
          <a:xfrm>
            <a:off x="115888" y="3635375"/>
            <a:ext cx="6119812" cy="1739900"/>
          </a:xfrm>
          <a:prstGeom prst="rect">
            <a:avLst/>
          </a:prstGeom>
          <a:noFill/>
          <a:ln w="9525">
            <a:noFill/>
            <a:miter lim="800000"/>
            <a:headEnd/>
            <a:tailEnd/>
          </a:ln>
        </p:spPr>
        <p:txBody>
          <a:bodyPr>
            <a:spAutoFit/>
          </a:bodyPr>
          <a:lstStyle/>
          <a:p>
            <a:r>
              <a:rPr lang="en-US"/>
              <a:t>void main()</a:t>
            </a:r>
          </a:p>
          <a:p>
            <a:r>
              <a:rPr lang="en-US"/>
              <a:t>{</a:t>
            </a:r>
            <a:r>
              <a:rPr lang="es-ES"/>
              <a:t>  </a:t>
            </a:r>
          </a:p>
          <a:p>
            <a:r>
              <a:rPr lang="es-ES"/>
              <a:t>   cobegin</a:t>
            </a:r>
          </a:p>
          <a:p>
            <a:r>
              <a:rPr lang="es-ES"/>
              <a:t>      escritor</a:t>
            </a:r>
            <a:r>
              <a:rPr lang="es-ES" baseline="-25000"/>
              <a:t>1</a:t>
            </a:r>
            <a:r>
              <a:rPr lang="es-ES"/>
              <a:t>();…; escritor</a:t>
            </a:r>
            <a:r>
              <a:rPr lang="es-ES" baseline="-25000"/>
              <a:t>n</a:t>
            </a:r>
            <a:r>
              <a:rPr lang="es-ES"/>
              <a:t>(); lector</a:t>
            </a:r>
            <a:r>
              <a:rPr lang="es-ES" baseline="-25000"/>
              <a:t>1</a:t>
            </a:r>
            <a:r>
              <a:rPr lang="es-ES"/>
              <a:t>(); … ; lector</a:t>
            </a:r>
            <a:r>
              <a:rPr lang="es-ES" baseline="-25000"/>
              <a:t>m</a:t>
            </a:r>
            <a:r>
              <a:rPr lang="es-ES"/>
              <a:t>();</a:t>
            </a:r>
          </a:p>
          <a:p>
            <a:r>
              <a:rPr lang="es-ES"/>
              <a:t>   coend;</a:t>
            </a:r>
          </a:p>
          <a:p>
            <a:r>
              <a:rPr lang="es-ES"/>
              <a:t>}</a:t>
            </a:r>
          </a:p>
        </p:txBody>
      </p:sp>
      <p:sp>
        <p:nvSpPr>
          <p:cNvPr id="31752" name="Text Box 11"/>
          <p:cNvSpPr txBox="1">
            <a:spLocks noChangeArrowheads="1"/>
          </p:cNvSpPr>
          <p:nvPr/>
        </p:nvSpPr>
        <p:spPr bwMode="auto">
          <a:xfrm>
            <a:off x="3268663" y="1258888"/>
            <a:ext cx="2681287" cy="2289175"/>
          </a:xfrm>
          <a:prstGeom prst="rect">
            <a:avLst/>
          </a:prstGeom>
          <a:noFill/>
          <a:ln w="9525">
            <a:noFill/>
            <a:miter lim="800000"/>
            <a:headEnd/>
            <a:tailEnd/>
          </a:ln>
        </p:spPr>
        <p:txBody>
          <a:bodyPr>
            <a:spAutoFit/>
          </a:bodyPr>
          <a:lstStyle/>
          <a:p>
            <a:r>
              <a:rPr lang="es-ES"/>
              <a:t>void </a:t>
            </a:r>
            <a:r>
              <a:rPr lang="es-ES" b="1"/>
              <a:t>escritor</a:t>
            </a:r>
            <a:r>
              <a:rPr lang="es-ES" b="1" baseline="-25000"/>
              <a:t>j</a:t>
            </a:r>
            <a:r>
              <a:rPr lang="es-ES"/>
              <a:t>()</a:t>
            </a:r>
          </a:p>
          <a:p>
            <a:r>
              <a:rPr lang="es-ES"/>
              <a:t>{      </a:t>
            </a:r>
          </a:p>
          <a:p>
            <a:r>
              <a:rPr lang="es-ES"/>
              <a:t>         . . </a:t>
            </a:r>
          </a:p>
          <a:p>
            <a:r>
              <a:rPr lang="es-ES"/>
              <a:t>         pre_escribir();</a:t>
            </a:r>
          </a:p>
          <a:p>
            <a:r>
              <a:rPr lang="es-ES"/>
              <a:t>         escribir();</a:t>
            </a:r>
          </a:p>
          <a:p>
            <a:r>
              <a:rPr lang="es-ES"/>
              <a:t>         post_escribir();</a:t>
            </a:r>
          </a:p>
          <a:p>
            <a:r>
              <a:rPr lang="es-ES"/>
              <a:t>         . . .</a:t>
            </a:r>
          </a:p>
          <a:p>
            <a:r>
              <a:rPr lang="es-ES"/>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107950" y="395288"/>
            <a:ext cx="6473825"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a:t>
            </a:r>
            <a:r>
              <a:rPr lang="es-ES" sz="2400" b="1">
                <a:latin typeface="Times New Roman" pitchFamily="18" charset="0"/>
              </a:rPr>
              <a:t>los cinco filósofos (I)</a:t>
            </a:r>
          </a:p>
        </p:txBody>
      </p:sp>
      <p:sp>
        <p:nvSpPr>
          <p:cNvPr id="32771" name="Text Box 5"/>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Monitores: sincronización entre procesos</a:t>
            </a:r>
          </a:p>
        </p:txBody>
      </p:sp>
      <p:sp>
        <p:nvSpPr>
          <p:cNvPr id="32772" name="Line 6"/>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32773" name="Text Box 7"/>
          <p:cNvSpPr txBox="1">
            <a:spLocks noChangeArrowheads="1"/>
          </p:cNvSpPr>
          <p:nvPr/>
        </p:nvSpPr>
        <p:spPr bwMode="auto">
          <a:xfrm>
            <a:off x="209550" y="763588"/>
            <a:ext cx="4805363" cy="2289175"/>
          </a:xfrm>
          <a:prstGeom prst="rect">
            <a:avLst/>
          </a:prstGeom>
          <a:noFill/>
          <a:ln w="9525">
            <a:noFill/>
            <a:miter lim="800000"/>
            <a:headEnd/>
            <a:tailEnd/>
          </a:ln>
        </p:spPr>
        <p:txBody>
          <a:bodyPr>
            <a:spAutoFit/>
          </a:bodyPr>
          <a:lstStyle/>
          <a:p>
            <a:r>
              <a:rPr lang="en-US"/>
              <a:t>struct TMonitor</a:t>
            </a:r>
          </a:p>
          <a:p>
            <a:r>
              <a:rPr lang="en-US"/>
              <a:t>{</a:t>
            </a:r>
          </a:p>
          <a:p>
            <a:r>
              <a:rPr lang="en-US"/>
              <a:t>    int estado[5];</a:t>
            </a:r>
          </a:p>
          <a:p>
            <a:r>
              <a:rPr lang="en-US"/>
              <a:t>    condition silla[5];</a:t>
            </a:r>
          </a:p>
          <a:p>
            <a:r>
              <a:rPr lang="en-US"/>
              <a:t>} </a:t>
            </a:r>
          </a:p>
          <a:p>
            <a:r>
              <a:rPr lang="en-US"/>
              <a:t>{</a:t>
            </a:r>
          </a:p>
          <a:p>
            <a:r>
              <a:rPr lang="en-US"/>
              <a:t>    </a:t>
            </a:r>
            <a:r>
              <a:rPr lang="es-ES"/>
              <a:t>for (i=0; i&lt;5; i++) inicializar(estado[i], 0);</a:t>
            </a:r>
            <a:r>
              <a:rPr lang="en-US"/>
              <a:t> </a:t>
            </a:r>
          </a:p>
          <a:p>
            <a:r>
              <a:rPr lang="en-US"/>
              <a:t>}</a:t>
            </a:r>
          </a:p>
        </p:txBody>
      </p:sp>
      <p:sp>
        <p:nvSpPr>
          <p:cNvPr id="32774" name="Text Box 8"/>
          <p:cNvSpPr txBox="1">
            <a:spLocks noChangeArrowheads="1"/>
          </p:cNvSpPr>
          <p:nvPr/>
        </p:nvSpPr>
        <p:spPr bwMode="auto">
          <a:xfrm>
            <a:off x="184150" y="3354388"/>
            <a:ext cx="6604000" cy="1739900"/>
          </a:xfrm>
          <a:prstGeom prst="rect">
            <a:avLst/>
          </a:prstGeom>
          <a:noFill/>
          <a:ln w="9525">
            <a:noFill/>
            <a:miter lim="800000"/>
            <a:headEnd/>
            <a:tailEnd/>
          </a:ln>
        </p:spPr>
        <p:txBody>
          <a:bodyPr>
            <a:spAutoFit/>
          </a:bodyPr>
          <a:lstStyle/>
          <a:p>
            <a:r>
              <a:rPr lang="es-ES"/>
              <a:t>void </a:t>
            </a:r>
            <a:r>
              <a:rPr lang="es-ES" b="1"/>
              <a:t>coge_palillos</a:t>
            </a:r>
            <a:r>
              <a:rPr lang="es-ES"/>
              <a:t>(int i)</a:t>
            </a:r>
          </a:p>
          <a:p>
            <a:r>
              <a:rPr lang="es-ES"/>
              <a:t>{</a:t>
            </a:r>
          </a:p>
          <a:p>
            <a:r>
              <a:rPr lang="es-ES"/>
              <a:t>    estado[i]=1;</a:t>
            </a:r>
          </a:p>
          <a:p>
            <a:r>
              <a:rPr lang="es-ES"/>
              <a:t>    prueba(i);</a:t>
            </a:r>
          </a:p>
          <a:p>
            <a:r>
              <a:rPr lang="es-ES"/>
              <a:t>    if (estado[i]==1) espera(silla[i]);</a:t>
            </a:r>
          </a:p>
          <a:p>
            <a:r>
              <a:rPr lang="es-ES"/>
              <a:t>}</a:t>
            </a:r>
          </a:p>
        </p:txBody>
      </p:sp>
      <p:sp>
        <p:nvSpPr>
          <p:cNvPr id="32775" name="Text Box 10"/>
          <p:cNvSpPr txBox="1">
            <a:spLocks noChangeArrowheads="1"/>
          </p:cNvSpPr>
          <p:nvPr/>
        </p:nvSpPr>
        <p:spPr bwMode="auto">
          <a:xfrm>
            <a:off x="4049713" y="831850"/>
            <a:ext cx="2808287" cy="1271588"/>
          </a:xfrm>
          <a:prstGeom prst="rect">
            <a:avLst/>
          </a:prstGeom>
          <a:noFill/>
          <a:ln w="9525">
            <a:noFill/>
            <a:miter lim="800000"/>
            <a:headEnd/>
            <a:tailEnd/>
          </a:ln>
        </p:spPr>
        <p:txBody>
          <a:bodyPr>
            <a:spAutoFit/>
          </a:bodyPr>
          <a:lstStyle/>
          <a:p>
            <a:pPr>
              <a:spcBef>
                <a:spcPct val="10000"/>
              </a:spcBef>
            </a:pPr>
            <a:r>
              <a:rPr lang="es-ES"/>
              <a:t>estado == 0: pensando</a:t>
            </a:r>
          </a:p>
          <a:p>
            <a:pPr>
              <a:spcBef>
                <a:spcPct val="10000"/>
              </a:spcBef>
            </a:pPr>
            <a:r>
              <a:rPr lang="es-ES"/>
              <a:t>estado == 1: hambriento</a:t>
            </a:r>
          </a:p>
          <a:p>
            <a:pPr>
              <a:spcBef>
                <a:spcPct val="10000"/>
              </a:spcBef>
            </a:pPr>
            <a:r>
              <a:rPr lang="es-ES"/>
              <a:t>estado == 2: comiendo</a:t>
            </a:r>
          </a:p>
          <a:p>
            <a:pPr>
              <a:spcBef>
                <a:spcPct val="10000"/>
              </a:spcBef>
            </a:pPr>
            <a:endParaRPr lang="es-ES"/>
          </a:p>
        </p:txBody>
      </p:sp>
      <p:sp>
        <p:nvSpPr>
          <p:cNvPr id="32776" name="Text Box 11"/>
          <p:cNvSpPr txBox="1">
            <a:spLocks noChangeArrowheads="1"/>
          </p:cNvSpPr>
          <p:nvPr/>
        </p:nvSpPr>
        <p:spPr bwMode="auto">
          <a:xfrm>
            <a:off x="168275" y="4995863"/>
            <a:ext cx="6742113" cy="1739900"/>
          </a:xfrm>
          <a:prstGeom prst="rect">
            <a:avLst/>
          </a:prstGeom>
          <a:noFill/>
          <a:ln w="9525">
            <a:noFill/>
            <a:miter lim="800000"/>
            <a:headEnd/>
            <a:tailEnd/>
          </a:ln>
        </p:spPr>
        <p:txBody>
          <a:bodyPr>
            <a:spAutoFit/>
          </a:bodyPr>
          <a:lstStyle/>
          <a:p>
            <a:r>
              <a:rPr lang="es-ES"/>
              <a:t>void </a:t>
            </a:r>
            <a:r>
              <a:rPr lang="es-ES" b="1"/>
              <a:t>deja_palillos</a:t>
            </a:r>
            <a:r>
              <a:rPr lang="es-ES"/>
              <a:t>(int i)</a:t>
            </a:r>
          </a:p>
          <a:p>
            <a:r>
              <a:rPr lang="es-ES"/>
              <a:t>{</a:t>
            </a:r>
          </a:p>
          <a:p>
            <a:r>
              <a:rPr lang="es-ES"/>
              <a:t>    estado[i]=0;</a:t>
            </a:r>
          </a:p>
          <a:p>
            <a:r>
              <a:rPr lang="es-ES"/>
              <a:t>    prueba((i+1)%5); </a:t>
            </a:r>
            <a:r>
              <a:rPr lang="es-ES" sz="1600">
                <a:latin typeface="Times New Roman" pitchFamily="18" charset="0"/>
              </a:rPr>
              <a:t>//le da el palillo al filósofo de la derecha si lo necesita</a:t>
            </a:r>
          </a:p>
          <a:p>
            <a:r>
              <a:rPr lang="es-ES"/>
              <a:t>    prueba((i+4)%5); </a:t>
            </a:r>
            <a:r>
              <a:rPr lang="es-ES" sz="1600">
                <a:latin typeface="Times New Roman" pitchFamily="18" charset="0"/>
              </a:rPr>
              <a:t>//le da el palillo al filósofo de la izquierda si lo necesita</a:t>
            </a:r>
          </a:p>
          <a:p>
            <a:r>
              <a:rPr lang="es-ES"/>
              <a:t>}</a:t>
            </a:r>
          </a:p>
        </p:txBody>
      </p:sp>
      <p:sp>
        <p:nvSpPr>
          <p:cNvPr id="32777" name="Text Box 12"/>
          <p:cNvSpPr txBox="1">
            <a:spLocks noChangeArrowheads="1"/>
          </p:cNvSpPr>
          <p:nvPr/>
        </p:nvSpPr>
        <p:spPr bwMode="auto">
          <a:xfrm>
            <a:off x="150813" y="6634163"/>
            <a:ext cx="6604000" cy="2563812"/>
          </a:xfrm>
          <a:prstGeom prst="rect">
            <a:avLst/>
          </a:prstGeom>
          <a:noFill/>
          <a:ln w="9525">
            <a:noFill/>
            <a:miter lim="800000"/>
            <a:headEnd/>
            <a:tailEnd/>
          </a:ln>
        </p:spPr>
        <p:txBody>
          <a:bodyPr>
            <a:spAutoFit/>
          </a:bodyPr>
          <a:lstStyle/>
          <a:p>
            <a:r>
              <a:rPr lang="es-ES"/>
              <a:t>void </a:t>
            </a:r>
            <a:r>
              <a:rPr lang="es-ES" b="1"/>
              <a:t>prueba</a:t>
            </a:r>
            <a:r>
              <a:rPr lang="es-ES"/>
              <a:t>(int i)</a:t>
            </a:r>
          </a:p>
          <a:p>
            <a:r>
              <a:rPr lang="es-ES"/>
              <a:t>{</a:t>
            </a:r>
          </a:p>
          <a:p>
            <a:r>
              <a:rPr lang="es-ES"/>
              <a:t>    if ((estado[(i+1)%5]!=2) &amp;&amp; (estado[(i+4)%5]!=2) </a:t>
            </a:r>
          </a:p>
          <a:p>
            <a:r>
              <a:rPr lang="es-ES"/>
              <a:t>       &amp;&amp; estado[i] ==1))</a:t>
            </a:r>
          </a:p>
          <a:p>
            <a:r>
              <a:rPr lang="es-ES"/>
              <a:t>    {</a:t>
            </a:r>
          </a:p>
          <a:p>
            <a:r>
              <a:rPr lang="es-ES"/>
              <a:t>        estado[i]=2;</a:t>
            </a:r>
          </a:p>
          <a:p>
            <a:r>
              <a:rPr lang="es-ES"/>
              <a:t>        señal(silla[i]);       </a:t>
            </a:r>
          </a:p>
          <a:p>
            <a:r>
              <a:rPr lang="es-ES"/>
              <a:t>   }</a:t>
            </a:r>
          </a:p>
          <a:p>
            <a:r>
              <a:rPr lang="es-ES"/>
              <a:t>}</a:t>
            </a:r>
          </a:p>
        </p:txBody>
      </p:sp>
      <p:sp>
        <p:nvSpPr>
          <p:cNvPr id="32778" name="Text Box 13"/>
          <p:cNvSpPr txBox="1">
            <a:spLocks noChangeArrowheads="1"/>
          </p:cNvSpPr>
          <p:nvPr/>
        </p:nvSpPr>
        <p:spPr bwMode="auto">
          <a:xfrm>
            <a:off x="173038" y="3087688"/>
            <a:ext cx="4176712" cy="366712"/>
          </a:xfrm>
          <a:prstGeom prst="rect">
            <a:avLst/>
          </a:prstGeom>
          <a:noFill/>
          <a:ln w="9525">
            <a:noFill/>
            <a:miter lim="800000"/>
            <a:headEnd/>
            <a:tailEnd/>
          </a:ln>
        </p:spPr>
        <p:txBody>
          <a:bodyPr>
            <a:spAutoFit/>
          </a:bodyPr>
          <a:lstStyle/>
          <a:p>
            <a:pPr>
              <a:spcBef>
                <a:spcPct val="50000"/>
              </a:spcBef>
            </a:pPr>
            <a:r>
              <a:rPr lang="es-ES" b="1"/>
              <a:t>Procedimientos del monitor:</a:t>
            </a:r>
          </a:p>
        </p:txBody>
      </p:sp>
      <p:sp>
        <p:nvSpPr>
          <p:cNvPr id="43022" name="AutoShape 14"/>
          <p:cNvSpPr>
            <a:spLocks noChangeArrowheads="1"/>
          </p:cNvSpPr>
          <p:nvPr/>
        </p:nvSpPr>
        <p:spPr bwMode="ltGray">
          <a:xfrm>
            <a:off x="0" y="5437188"/>
            <a:ext cx="6858000" cy="647700"/>
          </a:xfrm>
          <a:prstGeom prst="wedgeRoundRectCallout">
            <a:avLst>
              <a:gd name="adj1" fmla="val -19745"/>
              <a:gd name="adj2" fmla="val 4901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a:t>Una vez que puede cambia el estado a comiendo</a:t>
            </a:r>
          </a:p>
          <a:p>
            <a:pPr defTabSz="288925">
              <a:defRPr/>
            </a:pPr>
            <a:r>
              <a:rPr lang="es-ES" b="1"/>
              <a:t>Desbloquea la silla (señal(silla[j]))</a:t>
            </a:r>
          </a:p>
        </p:txBody>
      </p:sp>
      <p:sp>
        <p:nvSpPr>
          <p:cNvPr id="43023" name="AutoShape 15"/>
          <p:cNvSpPr>
            <a:spLocks noChangeArrowheads="1"/>
          </p:cNvSpPr>
          <p:nvPr/>
        </p:nvSpPr>
        <p:spPr bwMode="ltGray">
          <a:xfrm>
            <a:off x="233363" y="6948488"/>
            <a:ext cx="6840537" cy="1223962"/>
          </a:xfrm>
          <a:prstGeom prst="wedgeRoundRectCallout">
            <a:avLst>
              <a:gd name="adj1" fmla="val -22174"/>
              <a:gd name="adj2" fmla="val 5060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Si no están comiendo los de su izda. y dcha. y él sigue </a:t>
            </a:r>
            <a:br>
              <a:rPr lang="es-ES" b="1" dirty="0"/>
            </a:br>
            <a:r>
              <a:rPr lang="es-ES" b="1" dirty="0"/>
              <a:t>hambriento se pone a comer haciendo un espera(silla[i])</a:t>
            </a:r>
          </a:p>
        </p:txBody>
      </p:sp>
      <p:sp>
        <p:nvSpPr>
          <p:cNvPr id="43024" name="Line 16"/>
          <p:cNvSpPr>
            <a:spLocks noChangeShapeType="1"/>
          </p:cNvSpPr>
          <p:nvPr/>
        </p:nvSpPr>
        <p:spPr bwMode="ltGray">
          <a:xfrm flipH="1" flipV="1">
            <a:off x="3141663" y="4787900"/>
            <a:ext cx="98425" cy="2376488"/>
          </a:xfrm>
          <a:prstGeom prst="line">
            <a:avLst/>
          </a:prstGeom>
          <a:noFill/>
          <a:ln w="57150">
            <a:solidFill>
              <a:srgbClr val="CC3300"/>
            </a:solidFill>
            <a:round/>
            <a:headEnd/>
            <a:tailEnd type="triangle" w="med" len="med"/>
          </a:ln>
        </p:spPr>
        <p:txBody>
          <a:bodyPr wrap="none" anchor="ctr"/>
          <a:lstStyle/>
          <a:p>
            <a:endParaRPr lang="en-GB"/>
          </a:p>
        </p:txBody>
      </p:sp>
      <p:sp>
        <p:nvSpPr>
          <p:cNvPr id="43025" name="Line 17"/>
          <p:cNvSpPr>
            <a:spLocks noChangeShapeType="1"/>
          </p:cNvSpPr>
          <p:nvPr/>
        </p:nvSpPr>
        <p:spPr bwMode="ltGray">
          <a:xfrm>
            <a:off x="1773238" y="6011863"/>
            <a:ext cx="71437" cy="2305050"/>
          </a:xfrm>
          <a:prstGeom prst="line">
            <a:avLst/>
          </a:prstGeom>
          <a:noFill/>
          <a:ln w="57150">
            <a:solidFill>
              <a:srgbClr val="CC33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023"/>
                                        </p:tgtEl>
                                        <p:attrNameLst>
                                          <p:attrName>style.visibility</p:attrName>
                                        </p:attrNameLst>
                                      </p:cBhvr>
                                      <p:to>
                                        <p:strVal val="visible"/>
                                      </p:to>
                                    </p:set>
                                    <p:animEffect transition="in" filter="wipe(up)">
                                      <p:cBhvr>
                                        <p:cTn id="7" dur="500"/>
                                        <p:tgtEl>
                                          <p:spTgt spid="430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43023"/>
                                        </p:tgtEl>
                                      </p:cBhvr>
                                    </p:animEffect>
                                    <p:set>
                                      <p:cBhvr>
                                        <p:cTn id="12" dur="1" fill="hold">
                                          <p:stCondLst>
                                            <p:cond delay="1999"/>
                                          </p:stCondLst>
                                        </p:cTn>
                                        <p:tgtEl>
                                          <p:spTgt spid="43023"/>
                                        </p:tgtEl>
                                        <p:attrNameLst>
                                          <p:attrName>style.visibility</p:attrName>
                                        </p:attrNameLst>
                                      </p:cBhvr>
                                      <p:to>
                                        <p:strVal val="hidden"/>
                                      </p:to>
                                    </p:set>
                                  </p:childTnLst>
                                </p:cTn>
                              </p:par>
                            </p:childTnLst>
                          </p:cTn>
                        </p:par>
                        <p:par>
                          <p:cTn id="13" fill="hold">
                            <p:stCondLst>
                              <p:cond delay="2000"/>
                            </p:stCondLst>
                            <p:childTnLst>
                              <p:par>
                                <p:cTn id="14" presetID="22" presetClass="entr" presetSubtype="4" fill="hold" grpId="0" nodeType="afterEffect">
                                  <p:stCondLst>
                                    <p:cond delay="0"/>
                                  </p:stCondLst>
                                  <p:childTnLst>
                                    <p:set>
                                      <p:cBhvr>
                                        <p:cTn id="15" dur="1" fill="hold">
                                          <p:stCondLst>
                                            <p:cond delay="0"/>
                                          </p:stCondLst>
                                        </p:cTn>
                                        <p:tgtEl>
                                          <p:spTgt spid="43024"/>
                                        </p:tgtEl>
                                        <p:attrNameLst>
                                          <p:attrName>style.visibility</p:attrName>
                                        </p:attrNameLst>
                                      </p:cBhvr>
                                      <p:to>
                                        <p:strVal val="visible"/>
                                      </p:to>
                                    </p:set>
                                    <p:animEffect transition="in" filter="wipe(down)">
                                      <p:cBhvr>
                                        <p:cTn id="16" dur="1000"/>
                                        <p:tgtEl>
                                          <p:spTgt spid="43024"/>
                                        </p:tgtEl>
                                      </p:cBhvr>
                                    </p:animEffect>
                                  </p:childTnLst>
                                  <p:subTnLst>
                                    <p:animClr clrSpc="rgb" dir="cw">
                                      <p:cBhvr override="childStyle">
                                        <p:cTn dur="1" fill="hold" display="0" masterRel="nextClick" afterEffect="1"/>
                                        <p:tgtEl>
                                          <p:spTgt spid="43024"/>
                                        </p:tgtEl>
                                        <p:attrNameLst>
                                          <p:attrName>ppt_c</p:attrName>
                                        </p:attrNameLst>
                                      </p:cBhvr>
                                      <p:to>
                                        <a:srgbClr val="FF9393"/>
                                      </p:to>
                                    </p:animClr>
                                  </p:sub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3022"/>
                                        </p:tgtEl>
                                        <p:attrNameLst>
                                          <p:attrName>style.visibility</p:attrName>
                                        </p:attrNameLst>
                                      </p:cBhvr>
                                      <p:to>
                                        <p:strVal val="visible"/>
                                      </p:to>
                                    </p:set>
                                    <p:animEffect transition="in" filter="wipe(up)">
                                      <p:cBhvr>
                                        <p:cTn id="21" dur="500"/>
                                        <p:tgtEl>
                                          <p:spTgt spid="430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000"/>
                                        <p:tgtEl>
                                          <p:spTgt spid="43022"/>
                                        </p:tgtEl>
                                      </p:cBhvr>
                                    </p:animEffect>
                                    <p:set>
                                      <p:cBhvr>
                                        <p:cTn id="26" dur="1" fill="hold">
                                          <p:stCondLst>
                                            <p:cond delay="1999"/>
                                          </p:stCondLst>
                                        </p:cTn>
                                        <p:tgtEl>
                                          <p:spTgt spid="43022"/>
                                        </p:tgtEl>
                                        <p:attrNameLst>
                                          <p:attrName>style.visibility</p:attrName>
                                        </p:attrNameLst>
                                      </p:cBhvr>
                                      <p:to>
                                        <p:strVal val="hidden"/>
                                      </p:to>
                                    </p:se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43025"/>
                                        </p:tgtEl>
                                        <p:attrNameLst>
                                          <p:attrName>style.visibility</p:attrName>
                                        </p:attrNameLst>
                                      </p:cBhvr>
                                      <p:to>
                                        <p:strVal val="visible"/>
                                      </p:to>
                                    </p:set>
                                    <p:animEffect transition="in" filter="wipe(up)">
                                      <p:cBhvr>
                                        <p:cTn id="30" dur="1000"/>
                                        <p:tgtEl>
                                          <p:spTgt spid="43025"/>
                                        </p:tgtEl>
                                      </p:cBhvr>
                                    </p:animEffect>
                                  </p:childTnLst>
                                  <p:subTnLst>
                                    <p:animClr clrSpc="rgb" dir="cw">
                                      <p:cBhvr override="childStyle">
                                        <p:cTn dur="1" fill="hold" display="0" masterRel="nextClick" afterEffect="1"/>
                                        <p:tgtEl>
                                          <p:spTgt spid="43025"/>
                                        </p:tgtEl>
                                        <p:attrNameLst>
                                          <p:attrName>ppt_c</p:attrName>
                                        </p:attrNameLst>
                                      </p:cBhvr>
                                      <p:to>
                                        <a:srgbClr val="FF939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animBg="1"/>
      <p:bldP spid="43022" grpId="1" animBg="1"/>
      <p:bldP spid="43023" grpId="0" animBg="1"/>
      <p:bldP spid="43023" grpId="1" animBg="1"/>
      <p:bldP spid="43024" grpId="0" animBg="1"/>
      <p:bldP spid="430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20638" y="395288"/>
            <a:ext cx="6473826" cy="457200"/>
          </a:xfrm>
          <a:prstGeom prst="rect">
            <a:avLst/>
          </a:prstGeom>
          <a:noFill/>
          <a:ln w="9525">
            <a:noFill/>
            <a:miter lim="800000"/>
            <a:headEnd/>
            <a:tailEnd/>
          </a:ln>
        </p:spPr>
        <p:txBody>
          <a:bodyPr>
            <a:spAutoFit/>
          </a:bodyPr>
          <a:lstStyle/>
          <a:p>
            <a:pPr marL="388938" indent="-369888">
              <a:spcBef>
                <a:spcPct val="30000"/>
              </a:spcBef>
              <a:buSzPct val="120000"/>
              <a:buFontTx/>
              <a:buBlip>
                <a:blip r:embed="rId3"/>
              </a:buBlip>
            </a:pPr>
            <a:r>
              <a:rPr lang="es-ES" sz="2400">
                <a:latin typeface="Times New Roman" pitchFamily="18" charset="0"/>
              </a:rPr>
              <a:t>Problema de </a:t>
            </a:r>
            <a:r>
              <a:rPr lang="es-ES" sz="2400" b="1">
                <a:latin typeface="Times New Roman" pitchFamily="18" charset="0"/>
              </a:rPr>
              <a:t>los cinco filósofos (II)</a:t>
            </a:r>
          </a:p>
        </p:txBody>
      </p:sp>
      <p:sp>
        <p:nvSpPr>
          <p:cNvPr id="33795" name="Text Box 5"/>
          <p:cNvSpPr txBox="1">
            <a:spLocks noChangeArrowheads="1"/>
          </p:cNvSpPr>
          <p:nvPr/>
        </p:nvSpPr>
        <p:spPr bwMode="auto">
          <a:xfrm>
            <a:off x="80963" y="-88900"/>
            <a:ext cx="7058025" cy="519113"/>
          </a:xfrm>
          <a:prstGeom prst="rect">
            <a:avLst/>
          </a:prstGeom>
          <a:noFill/>
          <a:ln w="9525">
            <a:noFill/>
            <a:miter lim="800000"/>
            <a:headEnd/>
            <a:tailEnd/>
          </a:ln>
        </p:spPr>
        <p:txBody>
          <a:bodyPr>
            <a:spAutoFit/>
          </a:bodyPr>
          <a:lstStyle/>
          <a:p>
            <a:pPr>
              <a:spcBef>
                <a:spcPct val="50000"/>
              </a:spcBef>
            </a:pPr>
            <a:r>
              <a:rPr lang="es-ES" sz="2800"/>
              <a:t>Monitores: sincronización entre procesos</a:t>
            </a:r>
          </a:p>
        </p:txBody>
      </p:sp>
      <p:sp>
        <p:nvSpPr>
          <p:cNvPr id="33796" name="Text Box 6"/>
          <p:cNvSpPr txBox="1">
            <a:spLocks noChangeArrowheads="1"/>
          </p:cNvSpPr>
          <p:nvPr/>
        </p:nvSpPr>
        <p:spPr bwMode="auto">
          <a:xfrm>
            <a:off x="403225" y="1177925"/>
            <a:ext cx="4249738" cy="2838450"/>
          </a:xfrm>
          <a:prstGeom prst="rect">
            <a:avLst/>
          </a:prstGeom>
          <a:noFill/>
          <a:ln w="9525">
            <a:noFill/>
            <a:miter lim="800000"/>
            <a:headEnd/>
            <a:tailEnd/>
          </a:ln>
        </p:spPr>
        <p:txBody>
          <a:bodyPr>
            <a:spAutoFit/>
          </a:bodyPr>
          <a:lstStyle/>
          <a:p>
            <a:r>
              <a:rPr lang="en-US"/>
              <a:t>void filosofo (int i)</a:t>
            </a:r>
          </a:p>
          <a:p>
            <a:r>
              <a:rPr lang="en-US"/>
              <a:t>{</a:t>
            </a:r>
          </a:p>
          <a:p>
            <a:r>
              <a:rPr lang="en-US"/>
              <a:t>    while (true)</a:t>
            </a:r>
          </a:p>
          <a:p>
            <a:r>
              <a:rPr lang="en-US"/>
              <a:t>    {</a:t>
            </a:r>
          </a:p>
          <a:p>
            <a:r>
              <a:rPr lang="en-US"/>
              <a:t>         pensar();</a:t>
            </a:r>
          </a:p>
          <a:p>
            <a:r>
              <a:rPr lang="en-US"/>
              <a:t>         coge_palillos(i);</a:t>
            </a:r>
          </a:p>
          <a:p>
            <a:r>
              <a:rPr lang="en-US"/>
              <a:t>         comer();</a:t>
            </a:r>
          </a:p>
          <a:p>
            <a:r>
              <a:rPr lang="en-US"/>
              <a:t>         deja_palillos(i);</a:t>
            </a:r>
          </a:p>
          <a:p>
            <a:r>
              <a:rPr lang="en-US"/>
              <a:t>    } </a:t>
            </a:r>
          </a:p>
          <a:p>
            <a:r>
              <a:rPr lang="en-US"/>
              <a:t>}</a:t>
            </a:r>
          </a:p>
        </p:txBody>
      </p:sp>
      <p:sp>
        <p:nvSpPr>
          <p:cNvPr id="33797" name="Text Box 7"/>
          <p:cNvSpPr txBox="1">
            <a:spLocks noChangeArrowheads="1"/>
          </p:cNvSpPr>
          <p:nvPr/>
        </p:nvSpPr>
        <p:spPr bwMode="auto">
          <a:xfrm>
            <a:off x="385763" y="4070350"/>
            <a:ext cx="6119812" cy="2014538"/>
          </a:xfrm>
          <a:prstGeom prst="rect">
            <a:avLst/>
          </a:prstGeom>
          <a:noFill/>
          <a:ln w="9525">
            <a:noFill/>
            <a:miter lim="800000"/>
            <a:headEnd/>
            <a:tailEnd/>
          </a:ln>
        </p:spPr>
        <p:txBody>
          <a:bodyPr>
            <a:spAutoFit/>
          </a:bodyPr>
          <a:lstStyle/>
          <a:p>
            <a:r>
              <a:rPr lang="en-US"/>
              <a:t>void main()</a:t>
            </a:r>
          </a:p>
          <a:p>
            <a:r>
              <a:rPr lang="en-US"/>
              <a:t>{</a:t>
            </a:r>
            <a:r>
              <a:rPr lang="es-ES"/>
              <a:t>  </a:t>
            </a:r>
          </a:p>
          <a:p>
            <a:r>
              <a:rPr lang="es-ES"/>
              <a:t>   int i;</a:t>
            </a:r>
          </a:p>
          <a:p>
            <a:r>
              <a:rPr lang="es-ES"/>
              <a:t>   cobegin</a:t>
            </a:r>
          </a:p>
          <a:p>
            <a:r>
              <a:rPr lang="es-ES"/>
              <a:t>       filósofo(0); filósofo(2); … filósofo(4);</a:t>
            </a:r>
          </a:p>
          <a:p>
            <a:r>
              <a:rPr lang="es-ES"/>
              <a:t>   coend;</a:t>
            </a:r>
          </a:p>
          <a:p>
            <a:r>
              <a:rPr lang="es-ES"/>
              <a:t>}</a:t>
            </a:r>
          </a:p>
        </p:txBody>
      </p:sp>
      <p:sp>
        <p:nvSpPr>
          <p:cNvPr id="33798" name="Text Box 8"/>
          <p:cNvSpPr txBox="1">
            <a:spLocks noChangeArrowheads="1"/>
          </p:cNvSpPr>
          <p:nvPr/>
        </p:nvSpPr>
        <p:spPr bwMode="auto">
          <a:xfrm>
            <a:off x="385763" y="849313"/>
            <a:ext cx="2305050" cy="366712"/>
          </a:xfrm>
          <a:prstGeom prst="rect">
            <a:avLst/>
          </a:prstGeom>
          <a:noFill/>
          <a:ln w="9525">
            <a:noFill/>
            <a:miter lim="800000"/>
            <a:headEnd/>
            <a:tailEnd/>
          </a:ln>
        </p:spPr>
        <p:txBody>
          <a:bodyPr>
            <a:spAutoFit/>
          </a:bodyPr>
          <a:lstStyle/>
          <a:p>
            <a:pPr>
              <a:spcBef>
                <a:spcPct val="50000"/>
              </a:spcBef>
            </a:pPr>
            <a:r>
              <a:rPr lang="es-ES" b="1"/>
              <a:t>Procesos:</a:t>
            </a:r>
          </a:p>
        </p:txBody>
      </p:sp>
      <p:sp>
        <p:nvSpPr>
          <p:cNvPr id="33799" name="Text Box 9"/>
          <p:cNvSpPr txBox="1">
            <a:spLocks noChangeArrowheads="1"/>
          </p:cNvSpPr>
          <p:nvPr/>
        </p:nvSpPr>
        <p:spPr bwMode="auto">
          <a:xfrm>
            <a:off x="404813" y="6588125"/>
            <a:ext cx="5976937" cy="1006475"/>
          </a:xfrm>
          <a:prstGeom prst="rect">
            <a:avLst/>
          </a:prstGeom>
          <a:noFill/>
          <a:ln w="9525">
            <a:noFill/>
            <a:miter lim="800000"/>
            <a:headEnd/>
            <a:tailEnd/>
          </a:ln>
        </p:spPr>
        <p:txBody>
          <a:bodyPr>
            <a:spAutoFit/>
          </a:bodyPr>
          <a:lstStyle/>
          <a:p>
            <a:pPr>
              <a:spcBef>
                <a:spcPct val="50000"/>
              </a:spcBef>
            </a:pPr>
            <a:r>
              <a:rPr lang="es-ES" sz="2000">
                <a:latin typeface="Times New Roman" pitchFamily="18" charset="0"/>
              </a:rPr>
              <a:t>Esta solución mantiene la exclusión mutua y evita interbloqueos pero puede provocar que algún filósofo se muera de hambre.</a:t>
            </a:r>
          </a:p>
        </p:txBody>
      </p:sp>
      <p:sp>
        <p:nvSpPr>
          <p:cNvPr id="33800" name="Line 10"/>
          <p:cNvSpPr>
            <a:spLocks noChangeShapeType="1"/>
          </p:cNvSpPr>
          <p:nvPr/>
        </p:nvSpPr>
        <p:spPr bwMode="auto">
          <a:xfrm>
            <a:off x="192088" y="396875"/>
            <a:ext cx="6665912" cy="0"/>
          </a:xfrm>
          <a:prstGeom prst="line">
            <a:avLst/>
          </a:prstGeom>
          <a:noFill/>
          <a:ln w="9525">
            <a:solidFill>
              <a:schemeClr val="tx1"/>
            </a:solidFill>
            <a:round/>
            <a:headEnd/>
            <a:tailEnd/>
          </a:ln>
        </p:spPr>
        <p:txBody>
          <a:bodyPr/>
          <a:lstStyle/>
          <a:p>
            <a:endParaRPr lang="en-GB"/>
          </a:p>
        </p:txBody>
      </p:sp>
      <p:sp>
        <p:nvSpPr>
          <p:cNvPr id="44043" name="AutoShape 11"/>
          <p:cNvSpPr>
            <a:spLocks noChangeArrowheads="1"/>
          </p:cNvSpPr>
          <p:nvPr/>
        </p:nvSpPr>
        <p:spPr bwMode="ltGray">
          <a:xfrm>
            <a:off x="17463" y="5651500"/>
            <a:ext cx="6435725" cy="1296988"/>
          </a:xfrm>
          <a:prstGeom prst="wedgeRoundRectCallout">
            <a:avLst>
              <a:gd name="adj1" fmla="val -19366"/>
              <a:gd name="adj2" fmla="val 49144"/>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En </a:t>
            </a:r>
            <a:r>
              <a:rPr lang="es-ES" b="1" dirty="0" err="1"/>
              <a:t>coge_palillos</a:t>
            </a:r>
            <a:r>
              <a:rPr lang="es-ES" b="1" dirty="0"/>
              <a:t>  y </a:t>
            </a:r>
            <a:r>
              <a:rPr lang="es-ES" b="1" dirty="0" err="1"/>
              <a:t>deja_palillos</a:t>
            </a:r>
            <a:r>
              <a:rPr lang="es-ES" b="1" dirty="0"/>
              <a:t> se gestiona</a:t>
            </a:r>
            <a:br>
              <a:rPr lang="es-ES" b="1" dirty="0"/>
            </a:br>
            <a:r>
              <a:rPr lang="es-ES" b="1" dirty="0"/>
              <a:t>toda la sincronización de todos los procesos</a:t>
            </a:r>
          </a:p>
          <a:p>
            <a:pPr defTabSz="288925">
              <a:defRPr/>
            </a:pPr>
            <a:r>
              <a:rPr lang="es-ES" b="1" dirty="0"/>
              <a:t>Protocolos de entrada, similar a </a:t>
            </a:r>
            <a:r>
              <a:rPr lang="es-ES" b="1" dirty="0" err="1"/>
              <a:t>pre_leer</a:t>
            </a:r>
            <a:endParaRPr lang="es-E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4043"/>
                                        </p:tgtEl>
                                        <p:attrNameLst>
                                          <p:attrName>style.visibility</p:attrName>
                                        </p:attrNameLst>
                                      </p:cBhvr>
                                      <p:to>
                                        <p:strVal val="visible"/>
                                      </p:to>
                                    </p:set>
                                    <p:animEffect transition="in" filter="wipe(up)">
                                      <p:cBhvr>
                                        <p:cTn id="7" dur="500"/>
                                        <p:tgtEl>
                                          <p:spTgt spid="440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44043"/>
                                        </p:tgtEl>
                                      </p:cBhvr>
                                    </p:animEffect>
                                    <p:set>
                                      <p:cBhvr>
                                        <p:cTn id="12" dur="1" fill="hold">
                                          <p:stCondLst>
                                            <p:cond delay="1999"/>
                                          </p:stCondLst>
                                        </p:cTn>
                                        <p:tgtEl>
                                          <p:spTgt spid="440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animBg="1"/>
      <p:bldP spid="44043"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115888" y="-17463"/>
            <a:ext cx="5715000" cy="519113"/>
          </a:xfrm>
          <a:prstGeom prst="rect">
            <a:avLst/>
          </a:prstGeom>
          <a:noFill/>
          <a:ln w="9525">
            <a:noFill/>
            <a:miter lim="800000"/>
            <a:headEnd/>
            <a:tailEnd/>
          </a:ln>
        </p:spPr>
        <p:txBody>
          <a:bodyPr>
            <a:spAutoFit/>
          </a:bodyPr>
          <a:lstStyle/>
          <a:p>
            <a:pPr>
              <a:spcBef>
                <a:spcPct val="50000"/>
              </a:spcBef>
            </a:pPr>
            <a:r>
              <a:rPr lang="es-ES" sz="2800"/>
              <a:t>Mensajes</a:t>
            </a:r>
          </a:p>
        </p:txBody>
      </p:sp>
      <p:sp>
        <p:nvSpPr>
          <p:cNvPr id="34819" name="Text Box 5"/>
          <p:cNvSpPr txBox="1">
            <a:spLocks noChangeArrowheads="1"/>
          </p:cNvSpPr>
          <p:nvPr/>
        </p:nvSpPr>
        <p:spPr bwMode="auto">
          <a:xfrm>
            <a:off x="85725" y="415925"/>
            <a:ext cx="6772275" cy="8728075"/>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El paso de mensajes resuelve la comunicación y la sincronización de procesos. Adecuado para sistemas centralizados y distribuidos.</a:t>
            </a:r>
          </a:p>
          <a:p>
            <a:pPr marL="369888" indent="-369888">
              <a:spcBef>
                <a:spcPct val="50000"/>
              </a:spcBef>
              <a:buSzPct val="120000"/>
              <a:buFontTx/>
              <a:buBlip>
                <a:blip r:embed="rId3"/>
              </a:buBlip>
            </a:pPr>
            <a:r>
              <a:rPr lang="es-ES" sz="2400">
                <a:latin typeface="Times New Roman" pitchFamily="18" charset="0"/>
              </a:rPr>
              <a:t>Primitivas:</a:t>
            </a:r>
          </a:p>
          <a:p>
            <a:pPr marL="895350" lvl="1" indent="-346075">
              <a:spcBef>
                <a:spcPct val="50000"/>
              </a:spcBef>
              <a:buSzPct val="120000"/>
              <a:buFontTx/>
              <a:buBlip>
                <a:blip r:embed="rId4"/>
              </a:buBlip>
            </a:pPr>
            <a:r>
              <a:rPr lang="es-ES" sz="2400">
                <a:latin typeface="Times New Roman" pitchFamily="18" charset="0"/>
              </a:rPr>
              <a:t>Enviar(destino, mensaje)</a:t>
            </a:r>
          </a:p>
          <a:p>
            <a:pPr marL="895350" lvl="1" indent="-346075">
              <a:spcBef>
                <a:spcPct val="30000"/>
              </a:spcBef>
              <a:buSzPct val="120000"/>
              <a:buFontTx/>
              <a:buBlip>
                <a:blip r:embed="rId4"/>
              </a:buBlip>
            </a:pPr>
            <a:r>
              <a:rPr lang="es-ES" sz="2400">
                <a:latin typeface="Times New Roman" pitchFamily="18" charset="0"/>
              </a:rPr>
              <a:t>Recibir(origen, mensaje)</a:t>
            </a:r>
          </a:p>
          <a:p>
            <a:pPr marL="369888" indent="-369888">
              <a:spcBef>
                <a:spcPct val="50000"/>
              </a:spcBef>
              <a:buSzPct val="120000"/>
              <a:buFontTx/>
              <a:buBlip>
                <a:blip r:embed="rId3"/>
              </a:buBlip>
            </a:pPr>
            <a:r>
              <a:rPr lang="es-ES" sz="2400">
                <a:latin typeface="Times New Roman" pitchFamily="18" charset="0"/>
              </a:rPr>
              <a:t>Las primitivas son atómicas a nivel hardware.</a:t>
            </a:r>
          </a:p>
          <a:p>
            <a:pPr marL="369888" indent="-369888">
              <a:spcBef>
                <a:spcPct val="50000"/>
              </a:spcBef>
              <a:buSzPct val="120000"/>
              <a:buFontTx/>
              <a:buBlip>
                <a:blip r:embed="rId3"/>
              </a:buBlip>
            </a:pPr>
            <a:r>
              <a:rPr lang="es-ES" sz="2400">
                <a:latin typeface="Times New Roman" pitchFamily="18" charset="0"/>
              </a:rPr>
              <a:t>Direccionamiento</a:t>
            </a:r>
          </a:p>
          <a:p>
            <a:pPr marL="895350" lvl="1" indent="-346075">
              <a:spcBef>
                <a:spcPct val="50000"/>
              </a:spcBef>
              <a:buSzPct val="120000"/>
              <a:buFontTx/>
              <a:buBlip>
                <a:blip r:embed="rId4"/>
              </a:buBlip>
            </a:pPr>
            <a:r>
              <a:rPr lang="es-ES" sz="2400" b="1">
                <a:latin typeface="Times New Roman" pitchFamily="18" charset="0"/>
              </a:rPr>
              <a:t>Directo</a:t>
            </a:r>
            <a:r>
              <a:rPr lang="es-ES" sz="2400">
                <a:latin typeface="Times New Roman" pitchFamily="18" charset="0"/>
              </a:rPr>
              <a:t>: Se nombra de forma explícita en la primitiva el proceso al que se refieren.</a:t>
            </a:r>
          </a:p>
          <a:p>
            <a:pPr marL="895350" lvl="1" indent="-346075">
              <a:spcBef>
                <a:spcPct val="30000"/>
              </a:spcBef>
              <a:buSzPct val="120000"/>
            </a:pPr>
            <a:r>
              <a:rPr lang="es-ES" sz="2000">
                <a:latin typeface="Times New Roman" pitchFamily="18" charset="0"/>
              </a:rPr>
              <a:t>	Enviar (Proceso</a:t>
            </a:r>
            <a:r>
              <a:rPr lang="es-ES" sz="2000" baseline="-25000">
                <a:latin typeface="Times New Roman" pitchFamily="18" charset="0"/>
              </a:rPr>
              <a:t>i</a:t>
            </a:r>
            <a:r>
              <a:rPr lang="es-ES" sz="2000">
                <a:latin typeface="Times New Roman" pitchFamily="18" charset="0"/>
              </a:rPr>
              <a:t>, mensaje)</a:t>
            </a:r>
          </a:p>
          <a:p>
            <a:pPr marL="895350" lvl="1" indent="-346075">
              <a:spcBef>
                <a:spcPct val="50000"/>
              </a:spcBef>
              <a:buSzPct val="120000"/>
              <a:buFontTx/>
              <a:buBlip>
                <a:blip r:embed="rId4"/>
              </a:buBlip>
            </a:pPr>
            <a:r>
              <a:rPr lang="es-ES" sz="2400" b="1">
                <a:latin typeface="Times New Roman" pitchFamily="18" charset="0"/>
              </a:rPr>
              <a:t>Indirecto</a:t>
            </a:r>
            <a:r>
              <a:rPr lang="es-ES" sz="2400">
                <a:latin typeface="Times New Roman" pitchFamily="18" charset="0"/>
              </a:rPr>
              <a:t>: Los mensajes se envían y se reciben a través de una entidad intermedia llamada </a:t>
            </a:r>
            <a:r>
              <a:rPr lang="es-ES" sz="2400" i="1">
                <a:latin typeface="Times New Roman" pitchFamily="18" charset="0"/>
              </a:rPr>
              <a:t>buzón</a:t>
            </a:r>
            <a:r>
              <a:rPr lang="es-ES" sz="2400">
                <a:latin typeface="Times New Roman" pitchFamily="18" charset="0"/>
              </a:rPr>
              <a:t>.</a:t>
            </a:r>
          </a:p>
          <a:p>
            <a:pPr marL="895350" lvl="1" indent="-346075">
              <a:spcBef>
                <a:spcPct val="50000"/>
              </a:spcBef>
              <a:buSzPct val="120000"/>
            </a:pPr>
            <a:r>
              <a:rPr lang="es-ES"/>
              <a:t>	Enviar (buzón, mensaje)</a:t>
            </a:r>
            <a:endParaRPr lang="es-ES" sz="2400">
              <a:latin typeface="Times New Roman" pitchFamily="18" charset="0"/>
            </a:endParaRPr>
          </a:p>
          <a:p>
            <a:pPr marL="895350" lvl="1" indent="-346075">
              <a:spcBef>
                <a:spcPct val="20000"/>
              </a:spcBef>
              <a:buSzPct val="120000"/>
              <a:buFontTx/>
              <a:buChar char="•"/>
            </a:pPr>
            <a:r>
              <a:rPr lang="es-ES" sz="2200">
                <a:latin typeface="Times New Roman" pitchFamily="18" charset="0"/>
              </a:rPr>
              <a:t>Se desacopla el emisor y el receptor</a:t>
            </a:r>
          </a:p>
          <a:p>
            <a:pPr marL="895350" lvl="1" indent="-346075">
              <a:spcBef>
                <a:spcPct val="20000"/>
              </a:spcBef>
              <a:buSzPct val="120000"/>
              <a:buFontTx/>
              <a:buChar char="•"/>
            </a:pPr>
            <a:r>
              <a:rPr lang="es-ES" sz="2200">
                <a:latin typeface="Times New Roman" pitchFamily="18" charset="0"/>
              </a:rPr>
              <a:t>Los conjuntos de emisores y receptores no tienen porqué tener la misma cardinalidad.</a:t>
            </a:r>
          </a:p>
          <a:p>
            <a:pPr marL="895350" lvl="1" indent="-346075">
              <a:spcBef>
                <a:spcPct val="20000"/>
              </a:spcBef>
              <a:buSzPct val="120000"/>
              <a:buFontTx/>
              <a:buChar char="•"/>
            </a:pPr>
            <a:r>
              <a:rPr lang="es-ES" sz="2200">
                <a:latin typeface="Times New Roman" pitchFamily="18" charset="0"/>
              </a:rPr>
              <a:t>La asociación de procesos a buzones puede ser estática o dinámica.</a:t>
            </a:r>
          </a:p>
        </p:txBody>
      </p:sp>
      <p:sp>
        <p:nvSpPr>
          <p:cNvPr id="34820" name="Line 6"/>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15888" y="-17463"/>
            <a:ext cx="5715000" cy="519113"/>
          </a:xfrm>
          <a:prstGeom prst="rect">
            <a:avLst/>
          </a:prstGeom>
          <a:noFill/>
          <a:ln w="9525">
            <a:noFill/>
            <a:miter lim="800000"/>
            <a:headEnd/>
            <a:tailEnd/>
          </a:ln>
        </p:spPr>
        <p:txBody>
          <a:bodyPr>
            <a:spAutoFit/>
          </a:bodyPr>
          <a:lstStyle/>
          <a:p>
            <a:pPr>
              <a:spcBef>
                <a:spcPct val="50000"/>
              </a:spcBef>
            </a:pPr>
            <a:r>
              <a:rPr lang="es-ES" sz="2800"/>
              <a:t>Mensajes</a:t>
            </a:r>
          </a:p>
        </p:txBody>
      </p:sp>
      <p:sp>
        <p:nvSpPr>
          <p:cNvPr id="35843" name="Text Box 3"/>
          <p:cNvSpPr txBox="1">
            <a:spLocks noChangeArrowheads="1"/>
          </p:cNvSpPr>
          <p:nvPr/>
        </p:nvSpPr>
        <p:spPr bwMode="auto">
          <a:xfrm>
            <a:off x="85725" y="415925"/>
            <a:ext cx="6772275" cy="3475038"/>
          </a:xfrm>
          <a:prstGeom prst="rect">
            <a:avLst/>
          </a:prstGeom>
          <a:noFill/>
          <a:ln w="9525">
            <a:noFill/>
            <a:miter lim="800000"/>
            <a:headEnd/>
            <a:tailEnd/>
          </a:ln>
        </p:spPr>
        <p:txBody>
          <a:bodyPr>
            <a:spAutoFit/>
          </a:bodyPr>
          <a:lstStyle/>
          <a:p>
            <a:pPr marL="895350" lvl="1" indent="-346075">
              <a:spcBef>
                <a:spcPct val="50000"/>
              </a:spcBef>
              <a:buSzPct val="120000"/>
              <a:buFontTx/>
              <a:buBlip>
                <a:blip r:embed="rId3"/>
              </a:buBlip>
            </a:pPr>
            <a:r>
              <a:rPr lang="es-ES" sz="2400" b="1">
                <a:latin typeface="Times New Roman" pitchFamily="18" charset="0"/>
              </a:rPr>
              <a:t>Indirecto</a:t>
            </a:r>
            <a:r>
              <a:rPr lang="es-ES" sz="2400">
                <a:latin typeface="Times New Roman" pitchFamily="18" charset="0"/>
              </a:rPr>
              <a:t>: Los mensajes se envían y se reciben a través de una entidad intermedia llamada </a:t>
            </a:r>
            <a:r>
              <a:rPr lang="es-ES" sz="2400" i="1">
                <a:latin typeface="Times New Roman" pitchFamily="18" charset="0"/>
              </a:rPr>
              <a:t>buzón</a:t>
            </a:r>
            <a:r>
              <a:rPr lang="es-ES" sz="2400">
                <a:latin typeface="Times New Roman" pitchFamily="18" charset="0"/>
              </a:rPr>
              <a:t>.</a:t>
            </a:r>
          </a:p>
          <a:p>
            <a:pPr marL="895350" lvl="1" indent="-346075">
              <a:spcBef>
                <a:spcPct val="50000"/>
              </a:spcBef>
              <a:buSzPct val="120000"/>
            </a:pPr>
            <a:r>
              <a:rPr lang="es-ES"/>
              <a:t>	Enviar (buzón, mensaje)</a:t>
            </a:r>
            <a:endParaRPr lang="es-ES" sz="2400">
              <a:latin typeface="Times New Roman" pitchFamily="18" charset="0"/>
            </a:endParaRPr>
          </a:p>
          <a:p>
            <a:pPr marL="895350" lvl="1" indent="-346075">
              <a:spcBef>
                <a:spcPct val="20000"/>
              </a:spcBef>
              <a:buSzPct val="120000"/>
              <a:buFontTx/>
              <a:buChar char="•"/>
            </a:pPr>
            <a:r>
              <a:rPr lang="es-ES" sz="2200">
                <a:latin typeface="Times New Roman" pitchFamily="18" charset="0"/>
              </a:rPr>
              <a:t>Se desacopla el emisor y el receptor</a:t>
            </a:r>
          </a:p>
          <a:p>
            <a:pPr marL="895350" lvl="1" indent="-346075">
              <a:spcBef>
                <a:spcPct val="20000"/>
              </a:spcBef>
              <a:buSzPct val="120000"/>
              <a:buFontTx/>
              <a:buChar char="•"/>
            </a:pPr>
            <a:r>
              <a:rPr lang="es-ES" sz="2200">
                <a:latin typeface="Times New Roman" pitchFamily="18" charset="0"/>
              </a:rPr>
              <a:t>Los conjuntos de emisores y receptores no tienen porqué tener la misma cardinalidad.</a:t>
            </a:r>
          </a:p>
          <a:p>
            <a:pPr marL="895350" lvl="1" indent="-346075">
              <a:spcBef>
                <a:spcPct val="20000"/>
              </a:spcBef>
              <a:buSzPct val="120000"/>
              <a:buFontTx/>
              <a:buChar char="•"/>
            </a:pPr>
            <a:r>
              <a:rPr lang="es-ES" sz="2200">
                <a:latin typeface="Times New Roman" pitchFamily="18" charset="0"/>
              </a:rPr>
              <a:t>La asociación de procesos a buzones puede ser estática o dinámica.</a:t>
            </a:r>
          </a:p>
        </p:txBody>
      </p:sp>
      <p:sp>
        <p:nvSpPr>
          <p:cNvPr id="35844" name="Line 4"/>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pic>
        <p:nvPicPr>
          <p:cNvPr id="35845" name="Picture 5"/>
          <p:cNvPicPr>
            <a:picLocks noChangeAspect="1" noChangeArrowheads="1"/>
          </p:cNvPicPr>
          <p:nvPr/>
        </p:nvPicPr>
        <p:blipFill>
          <a:blip r:embed="rId4" cstate="print"/>
          <a:srcRect/>
          <a:stretch>
            <a:fillRect/>
          </a:stretch>
        </p:blipFill>
        <p:spPr bwMode="auto">
          <a:xfrm>
            <a:off x="152400" y="3995738"/>
            <a:ext cx="6553200" cy="4838700"/>
          </a:xfrm>
          <a:prstGeom prst="rect">
            <a:avLst/>
          </a:prstGeom>
          <a:noFill/>
          <a:ln w="9525">
            <a:noFill/>
            <a:miter lim="800000"/>
            <a:headEnd/>
            <a:tailEnd/>
          </a:ln>
        </p:spPr>
      </p:pic>
      <p:sp>
        <p:nvSpPr>
          <p:cNvPr id="105478" name="Line 6"/>
          <p:cNvSpPr>
            <a:spLocks noChangeShapeType="1"/>
          </p:cNvSpPr>
          <p:nvPr/>
        </p:nvSpPr>
        <p:spPr bwMode="ltGray">
          <a:xfrm>
            <a:off x="1989138" y="1547813"/>
            <a:ext cx="1008062" cy="0"/>
          </a:xfrm>
          <a:prstGeom prst="line">
            <a:avLst/>
          </a:prstGeom>
          <a:noFill/>
          <a:ln w="57150">
            <a:solidFill>
              <a:srgbClr val="CC3300"/>
            </a:solidFill>
            <a:round/>
            <a:headEnd/>
            <a:tailEnd/>
          </a:ln>
        </p:spPr>
        <p:txBody>
          <a:bodyPr wrap="none" anchor="ctr"/>
          <a:lstStyle/>
          <a:p>
            <a:endParaRPr lang="en-GB"/>
          </a:p>
        </p:txBody>
      </p:sp>
      <p:sp>
        <p:nvSpPr>
          <p:cNvPr id="105479" name="Line 7"/>
          <p:cNvSpPr>
            <a:spLocks noChangeShapeType="1"/>
          </p:cNvSpPr>
          <p:nvPr/>
        </p:nvSpPr>
        <p:spPr bwMode="ltGray">
          <a:xfrm>
            <a:off x="981075" y="3203575"/>
            <a:ext cx="4032250" cy="0"/>
          </a:xfrm>
          <a:prstGeom prst="line">
            <a:avLst/>
          </a:prstGeom>
          <a:noFill/>
          <a:ln w="57150">
            <a:solidFill>
              <a:srgbClr val="CC3300"/>
            </a:solidFill>
            <a:round/>
            <a:headEnd/>
            <a:tailEnd/>
          </a:ln>
        </p:spPr>
        <p:txBody>
          <a:bodyPr wrap="none" anchor="ctr"/>
          <a:lstStyle/>
          <a:p>
            <a:endParaRPr lang="en-GB"/>
          </a:p>
        </p:txBody>
      </p:sp>
      <p:sp>
        <p:nvSpPr>
          <p:cNvPr id="105480" name="AutoShape 8"/>
          <p:cNvSpPr>
            <a:spLocks noChangeArrowheads="1"/>
          </p:cNvSpPr>
          <p:nvPr/>
        </p:nvSpPr>
        <p:spPr bwMode="ltGray">
          <a:xfrm>
            <a:off x="3614738" y="1258888"/>
            <a:ext cx="3097212" cy="719137"/>
          </a:xfrm>
          <a:prstGeom prst="wedgeRoundRectCallout">
            <a:avLst>
              <a:gd name="adj1" fmla="val -50300"/>
              <a:gd name="adj2" fmla="val 25753"/>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a:t>Tipo más utilizado: indirecto</a:t>
            </a:r>
          </a:p>
        </p:txBody>
      </p:sp>
      <p:sp>
        <p:nvSpPr>
          <p:cNvPr id="105482" name="AutoShape 10"/>
          <p:cNvSpPr>
            <a:spLocks noChangeArrowheads="1"/>
          </p:cNvSpPr>
          <p:nvPr/>
        </p:nvSpPr>
        <p:spPr bwMode="ltGray">
          <a:xfrm>
            <a:off x="2419350" y="3563938"/>
            <a:ext cx="4394200" cy="574675"/>
          </a:xfrm>
          <a:prstGeom prst="wedgeRoundRectCallout">
            <a:avLst>
              <a:gd name="adj1" fmla="val -7792"/>
              <a:gd name="adj2" fmla="val 4882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a:t>Ventaja del indirecto sobre el directo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8"/>
                                        </p:tgtEl>
                                        <p:attrNameLst>
                                          <p:attrName>style.visibility</p:attrName>
                                        </p:attrNameLst>
                                      </p:cBhvr>
                                      <p:to>
                                        <p:strVal val="visible"/>
                                      </p:to>
                                    </p:set>
                                    <p:animEffect transition="in" filter="wipe(left)">
                                      <p:cBhvr>
                                        <p:cTn id="7" dur="1000"/>
                                        <p:tgtEl>
                                          <p:spTgt spid="105478"/>
                                        </p:tgtEl>
                                      </p:cBhvr>
                                    </p:animEffect>
                                  </p:childTnLst>
                                  <p:subTnLst>
                                    <p:animClr clrSpc="rgb" dir="cw">
                                      <p:cBhvr override="childStyle">
                                        <p:cTn dur="1" fill="hold" display="0" masterRel="nextClick" afterEffect="1"/>
                                        <p:tgtEl>
                                          <p:spTgt spid="105478"/>
                                        </p:tgtEl>
                                        <p:attrNameLst>
                                          <p:attrName>ppt_c</p:attrName>
                                        </p:attrNameLst>
                                      </p:cBhvr>
                                      <p:to>
                                        <a:srgbClr val="FF9393"/>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5480"/>
                                        </p:tgtEl>
                                        <p:attrNameLst>
                                          <p:attrName>style.visibility</p:attrName>
                                        </p:attrNameLst>
                                      </p:cBhvr>
                                      <p:to>
                                        <p:strVal val="visible"/>
                                      </p:to>
                                    </p:set>
                                    <p:animEffect transition="in" filter="wipe(up)">
                                      <p:cBhvr>
                                        <p:cTn id="12" dur="500"/>
                                        <p:tgtEl>
                                          <p:spTgt spid="1054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2000"/>
                                        <p:tgtEl>
                                          <p:spTgt spid="105480"/>
                                        </p:tgtEl>
                                      </p:cBhvr>
                                    </p:animEffect>
                                    <p:set>
                                      <p:cBhvr>
                                        <p:cTn id="17" dur="1" fill="hold">
                                          <p:stCondLst>
                                            <p:cond delay="1999"/>
                                          </p:stCondLst>
                                        </p:cTn>
                                        <p:tgtEl>
                                          <p:spTgt spid="105480"/>
                                        </p:tgtEl>
                                        <p:attrNameLst>
                                          <p:attrName>style.visibility</p:attrName>
                                        </p:attrNameLst>
                                      </p:cBhvr>
                                      <p:to>
                                        <p:strVal val="hidden"/>
                                      </p:to>
                                    </p:se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05479"/>
                                        </p:tgtEl>
                                        <p:attrNameLst>
                                          <p:attrName>style.visibility</p:attrName>
                                        </p:attrNameLst>
                                      </p:cBhvr>
                                      <p:to>
                                        <p:strVal val="visible"/>
                                      </p:to>
                                    </p:set>
                                    <p:animEffect transition="in" filter="wipe(left)">
                                      <p:cBhvr>
                                        <p:cTn id="21" dur="1000"/>
                                        <p:tgtEl>
                                          <p:spTgt spid="105479"/>
                                        </p:tgtEl>
                                      </p:cBhvr>
                                    </p:animEffect>
                                  </p:childTnLst>
                                  <p:subTnLst>
                                    <p:animClr clrSpc="rgb" dir="cw">
                                      <p:cBhvr override="childStyle">
                                        <p:cTn dur="1" fill="hold" display="0" masterRel="nextClick" afterEffect="1"/>
                                        <p:tgtEl>
                                          <p:spTgt spid="105479"/>
                                        </p:tgtEl>
                                        <p:attrNameLst>
                                          <p:attrName>ppt_c</p:attrName>
                                        </p:attrNameLst>
                                      </p:cBhvr>
                                      <p:to>
                                        <a:srgbClr val="FF9393"/>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05482"/>
                                        </p:tgtEl>
                                        <p:attrNameLst>
                                          <p:attrName>style.visibility</p:attrName>
                                        </p:attrNameLst>
                                      </p:cBhvr>
                                      <p:to>
                                        <p:strVal val="visible"/>
                                      </p:to>
                                    </p:set>
                                    <p:animEffect transition="in" filter="wipe(up)">
                                      <p:cBhvr>
                                        <p:cTn id="26" dur="500"/>
                                        <p:tgtEl>
                                          <p:spTgt spid="10548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105482"/>
                                        </p:tgtEl>
                                      </p:cBhvr>
                                    </p:animEffect>
                                    <p:set>
                                      <p:cBhvr>
                                        <p:cTn id="31" dur="1" fill="hold">
                                          <p:stCondLst>
                                            <p:cond delay="1999"/>
                                          </p:stCondLst>
                                        </p:cTn>
                                        <p:tgtEl>
                                          <p:spTgt spid="1054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8" grpId="0" animBg="1"/>
      <p:bldP spid="105479" grpId="0" animBg="1"/>
      <p:bldP spid="105480" grpId="0" animBg="1"/>
      <p:bldP spid="105480" grpId="1" animBg="1"/>
      <p:bldP spid="105482" grpId="0" animBg="1"/>
      <p:bldP spid="10548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115888" y="-17463"/>
            <a:ext cx="5715000" cy="519113"/>
          </a:xfrm>
          <a:prstGeom prst="rect">
            <a:avLst/>
          </a:prstGeom>
          <a:noFill/>
          <a:ln w="9525">
            <a:noFill/>
            <a:miter lim="800000"/>
            <a:headEnd/>
            <a:tailEnd/>
          </a:ln>
        </p:spPr>
        <p:txBody>
          <a:bodyPr>
            <a:spAutoFit/>
          </a:bodyPr>
          <a:lstStyle/>
          <a:p>
            <a:pPr>
              <a:spcBef>
                <a:spcPct val="50000"/>
              </a:spcBef>
            </a:pPr>
            <a:r>
              <a:rPr lang="es-ES" sz="2800"/>
              <a:t>Mensajes: sincronización</a:t>
            </a:r>
          </a:p>
        </p:txBody>
      </p:sp>
      <p:sp>
        <p:nvSpPr>
          <p:cNvPr id="36867" name="Line 5"/>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
        <p:nvSpPr>
          <p:cNvPr id="36868" name="Text Box 8"/>
          <p:cNvSpPr txBox="1">
            <a:spLocks noChangeArrowheads="1"/>
          </p:cNvSpPr>
          <p:nvPr/>
        </p:nvSpPr>
        <p:spPr bwMode="auto">
          <a:xfrm>
            <a:off x="85725" y="468313"/>
            <a:ext cx="6772275" cy="7851775"/>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Modelos de sincronización: </a:t>
            </a:r>
            <a:r>
              <a:rPr lang="es-ES" sz="2400" i="1">
                <a:latin typeface="Times New Roman" pitchFamily="18" charset="0"/>
              </a:rPr>
              <a:t>Enviar</a:t>
            </a:r>
            <a:endParaRPr lang="es-ES" sz="2400">
              <a:latin typeface="Times New Roman" pitchFamily="18" charset="0"/>
            </a:endParaRPr>
          </a:p>
          <a:p>
            <a:pPr marL="895350" lvl="1" indent="-346075">
              <a:spcBef>
                <a:spcPct val="50000"/>
              </a:spcBef>
              <a:buSzPct val="120000"/>
              <a:buFontTx/>
              <a:buBlip>
                <a:blip r:embed="rId4"/>
              </a:buBlip>
            </a:pPr>
            <a:r>
              <a:rPr lang="es-ES" sz="2400" b="1">
                <a:latin typeface="Times New Roman" pitchFamily="18" charset="0"/>
              </a:rPr>
              <a:t>Bloqueante</a:t>
            </a:r>
            <a:r>
              <a:rPr lang="es-ES" sz="2400">
                <a:latin typeface="Times New Roman" pitchFamily="18" charset="0"/>
              </a:rPr>
              <a:t>: El proceso que envía sólo prosigue su tarea cuando el mensaje ha sido recibido</a:t>
            </a:r>
          </a:p>
          <a:p>
            <a:pPr marL="895350" lvl="1" indent="-346075">
              <a:spcBef>
                <a:spcPct val="50000"/>
              </a:spcBef>
              <a:buSzPct val="120000"/>
              <a:buFontTx/>
              <a:buBlip>
                <a:blip r:embed="rId4"/>
              </a:buBlip>
            </a:pPr>
            <a:r>
              <a:rPr lang="es-ES" sz="2400" b="1">
                <a:latin typeface="Times New Roman" pitchFamily="18" charset="0"/>
              </a:rPr>
              <a:t>No Bloqueante</a:t>
            </a:r>
            <a:r>
              <a:rPr lang="es-ES" sz="2400">
                <a:latin typeface="Times New Roman" pitchFamily="18" charset="0"/>
              </a:rPr>
              <a:t>: El proceso que envía un mensaje sigue su ejecución sin preocuparse de si el mensaje se recibe o no.</a:t>
            </a:r>
          </a:p>
          <a:p>
            <a:pPr marL="895350" lvl="1" indent="-346075">
              <a:spcBef>
                <a:spcPct val="50000"/>
              </a:spcBef>
              <a:buSzPct val="120000"/>
              <a:buFontTx/>
              <a:buBlip>
                <a:blip r:embed="rId4"/>
              </a:buBlip>
            </a:pPr>
            <a:r>
              <a:rPr lang="es-ES" sz="2400" b="1">
                <a:latin typeface="Times New Roman" pitchFamily="18" charset="0"/>
              </a:rPr>
              <a:t>Invocación remota</a:t>
            </a:r>
            <a:r>
              <a:rPr lang="es-ES" sz="2400">
                <a:latin typeface="Times New Roman" pitchFamily="18" charset="0"/>
              </a:rPr>
              <a:t>: El proceso que envía el mensaje sólo prosigue su ejecución cuando ha recibido una respuesta explícita del receptor.</a:t>
            </a:r>
          </a:p>
          <a:p>
            <a:pPr marL="369888" indent="-369888">
              <a:spcBef>
                <a:spcPct val="50000"/>
              </a:spcBef>
              <a:buSzPct val="120000"/>
              <a:buFontTx/>
              <a:buBlip>
                <a:blip r:embed="rId3"/>
              </a:buBlip>
            </a:pPr>
            <a:r>
              <a:rPr lang="es-ES" sz="2400">
                <a:latin typeface="Times New Roman" pitchFamily="18" charset="0"/>
              </a:rPr>
              <a:t>Modelos de sincronización: </a:t>
            </a:r>
            <a:r>
              <a:rPr lang="es-ES" sz="2400" i="1">
                <a:latin typeface="Times New Roman" pitchFamily="18" charset="0"/>
              </a:rPr>
              <a:t>Recibir</a:t>
            </a:r>
          </a:p>
          <a:p>
            <a:pPr marL="895350" lvl="1" indent="-346075">
              <a:spcBef>
                <a:spcPct val="50000"/>
              </a:spcBef>
              <a:buSzPct val="120000"/>
              <a:buFontTx/>
              <a:buBlip>
                <a:blip r:embed="rId4"/>
              </a:buBlip>
            </a:pPr>
            <a:r>
              <a:rPr lang="es-ES" sz="2400" b="1">
                <a:latin typeface="Times New Roman" pitchFamily="18" charset="0"/>
              </a:rPr>
              <a:t>Bloqueante</a:t>
            </a:r>
            <a:r>
              <a:rPr lang="es-ES" sz="2400">
                <a:latin typeface="Times New Roman" pitchFamily="18" charset="0"/>
              </a:rPr>
              <a:t>: El proceso que realiza </a:t>
            </a:r>
            <a:r>
              <a:rPr lang="es-ES" sz="2400" i="1">
                <a:latin typeface="Times New Roman" pitchFamily="18" charset="0"/>
              </a:rPr>
              <a:t>recibir</a:t>
            </a:r>
            <a:r>
              <a:rPr lang="es-ES" sz="2400">
                <a:latin typeface="Times New Roman" pitchFamily="18" charset="0"/>
              </a:rPr>
              <a:t> un mensaje lo recoge si éste existe o bien se bloquea si el mensaje no está.</a:t>
            </a:r>
          </a:p>
          <a:p>
            <a:pPr marL="895350" lvl="1" indent="-346075">
              <a:spcBef>
                <a:spcPct val="50000"/>
              </a:spcBef>
              <a:buSzPct val="120000"/>
              <a:buFontTx/>
              <a:buBlip>
                <a:blip r:embed="rId4"/>
              </a:buBlip>
            </a:pPr>
            <a:r>
              <a:rPr lang="es-ES" sz="2400" b="1">
                <a:latin typeface="Times New Roman" pitchFamily="18" charset="0"/>
              </a:rPr>
              <a:t>No Bloqueante: </a:t>
            </a:r>
            <a:r>
              <a:rPr lang="es-ES" sz="2400">
                <a:latin typeface="Times New Roman" pitchFamily="18" charset="0"/>
              </a:rPr>
              <a:t>El proceso que realiza </a:t>
            </a:r>
            <a:r>
              <a:rPr lang="es-ES" sz="2400" i="1">
                <a:latin typeface="Times New Roman" pitchFamily="18" charset="0"/>
              </a:rPr>
              <a:t>recibir</a:t>
            </a:r>
            <a:r>
              <a:rPr lang="es-ES" sz="2400">
                <a:latin typeface="Times New Roman" pitchFamily="18" charset="0"/>
              </a:rPr>
              <a:t> un mensaje especifica un tiempo máximo de espera del mensaje.</a:t>
            </a:r>
          </a:p>
          <a:p>
            <a:pPr marL="1074738" lvl="2">
              <a:spcBef>
                <a:spcPct val="50000"/>
              </a:spcBef>
              <a:buSzPct val="120000"/>
            </a:pPr>
            <a:r>
              <a:rPr lang="es-ES" sz="2000">
                <a:latin typeface="Times New Roman" pitchFamily="18" charset="0"/>
              </a:rPr>
              <a:t>Recibir(buzón, mensaje, tiempo_espera)</a:t>
            </a:r>
            <a:endParaRPr lang="es-ES" sz="2200">
              <a:latin typeface="Times New Roman" pitchFamily="18" charset="0"/>
            </a:endParaRPr>
          </a:p>
        </p:txBody>
      </p:sp>
      <p:sp>
        <p:nvSpPr>
          <p:cNvPr id="29705" name="Rectangle 9"/>
          <p:cNvSpPr>
            <a:spLocks noChangeArrowheads="1"/>
          </p:cNvSpPr>
          <p:nvPr/>
        </p:nvSpPr>
        <p:spPr bwMode="auto">
          <a:xfrm>
            <a:off x="995363" y="2311400"/>
            <a:ext cx="2160587" cy="431800"/>
          </a:xfrm>
          <a:prstGeom prst="rect">
            <a:avLst/>
          </a:prstGeom>
          <a:noFill/>
          <a:ln w="19050" algn="ctr">
            <a:solidFill>
              <a:srgbClr val="FF0000"/>
            </a:solidFill>
            <a:miter lim="800000"/>
            <a:headEnd/>
            <a:tailEnd/>
          </a:ln>
        </p:spPr>
        <p:txBody>
          <a:bodyPr wrap="none" anchor="ctr"/>
          <a:lstStyle/>
          <a:p>
            <a:endParaRPr lang="en-US"/>
          </a:p>
        </p:txBody>
      </p:sp>
      <p:sp>
        <p:nvSpPr>
          <p:cNvPr id="29706" name="Line 10"/>
          <p:cNvSpPr>
            <a:spLocks noChangeShapeType="1"/>
          </p:cNvSpPr>
          <p:nvPr/>
        </p:nvSpPr>
        <p:spPr bwMode="ltGray">
          <a:xfrm>
            <a:off x="3860800" y="900113"/>
            <a:ext cx="1008063" cy="0"/>
          </a:xfrm>
          <a:prstGeom prst="line">
            <a:avLst/>
          </a:prstGeom>
          <a:noFill/>
          <a:ln w="57150">
            <a:solidFill>
              <a:srgbClr val="CC3300"/>
            </a:solidFill>
            <a:round/>
            <a:headEnd/>
            <a:tailEnd/>
          </a:ln>
        </p:spPr>
        <p:txBody>
          <a:bodyPr wrap="none" anchor="ctr"/>
          <a:lstStyle/>
          <a:p>
            <a:endParaRPr lang="en-GB"/>
          </a:p>
        </p:txBody>
      </p:sp>
      <p:sp>
        <p:nvSpPr>
          <p:cNvPr id="29707" name="Line 11"/>
          <p:cNvSpPr>
            <a:spLocks noChangeShapeType="1"/>
          </p:cNvSpPr>
          <p:nvPr/>
        </p:nvSpPr>
        <p:spPr bwMode="ltGray">
          <a:xfrm flipH="1">
            <a:off x="3068638" y="971550"/>
            <a:ext cx="1152525" cy="1295400"/>
          </a:xfrm>
          <a:prstGeom prst="line">
            <a:avLst/>
          </a:prstGeom>
          <a:noFill/>
          <a:ln w="57150">
            <a:solidFill>
              <a:srgbClr val="CC3300"/>
            </a:solidFill>
            <a:round/>
            <a:headEnd/>
            <a:tailEnd type="triangle" w="med" len="med"/>
          </a:ln>
        </p:spPr>
        <p:txBody>
          <a:bodyPr wrap="none" anchor="ctr"/>
          <a:lstStyle/>
          <a:p>
            <a:endParaRPr lang="en-GB"/>
          </a:p>
        </p:txBody>
      </p:sp>
      <p:sp>
        <p:nvSpPr>
          <p:cNvPr id="29708" name="Rectangle 12"/>
          <p:cNvSpPr>
            <a:spLocks noChangeArrowheads="1"/>
          </p:cNvSpPr>
          <p:nvPr/>
        </p:nvSpPr>
        <p:spPr bwMode="auto">
          <a:xfrm>
            <a:off x="1052513" y="5435600"/>
            <a:ext cx="1584325" cy="431800"/>
          </a:xfrm>
          <a:prstGeom prst="rect">
            <a:avLst/>
          </a:prstGeom>
          <a:noFill/>
          <a:ln w="19050" algn="ctr">
            <a:solidFill>
              <a:srgbClr val="FF0000"/>
            </a:solidFill>
            <a:miter lim="800000"/>
            <a:headEnd/>
            <a:tailEnd/>
          </a:ln>
        </p:spPr>
        <p:txBody>
          <a:bodyPr wrap="none" anchor="ctr"/>
          <a:lstStyle/>
          <a:p>
            <a:endParaRPr lang="en-US"/>
          </a:p>
        </p:txBody>
      </p:sp>
      <p:sp>
        <p:nvSpPr>
          <p:cNvPr id="29709" name="Line 13"/>
          <p:cNvSpPr>
            <a:spLocks noChangeShapeType="1"/>
          </p:cNvSpPr>
          <p:nvPr/>
        </p:nvSpPr>
        <p:spPr bwMode="ltGray">
          <a:xfrm>
            <a:off x="3933825" y="5219700"/>
            <a:ext cx="1008063" cy="0"/>
          </a:xfrm>
          <a:prstGeom prst="line">
            <a:avLst/>
          </a:prstGeom>
          <a:noFill/>
          <a:ln w="57150">
            <a:solidFill>
              <a:srgbClr val="CC3300"/>
            </a:solidFill>
            <a:round/>
            <a:headEnd/>
            <a:tailEnd/>
          </a:ln>
        </p:spPr>
        <p:txBody>
          <a:bodyPr wrap="none" anchor="ctr"/>
          <a:lstStyle/>
          <a:p>
            <a:endParaRPr lang="en-GB"/>
          </a:p>
        </p:txBody>
      </p:sp>
      <p:sp>
        <p:nvSpPr>
          <p:cNvPr id="29710" name="Line 14"/>
          <p:cNvSpPr>
            <a:spLocks noChangeShapeType="1"/>
          </p:cNvSpPr>
          <p:nvPr/>
        </p:nvSpPr>
        <p:spPr bwMode="ltGray">
          <a:xfrm flipH="1">
            <a:off x="2636838" y="5219700"/>
            <a:ext cx="1512887" cy="360363"/>
          </a:xfrm>
          <a:prstGeom prst="line">
            <a:avLst/>
          </a:prstGeom>
          <a:noFill/>
          <a:ln w="57150">
            <a:solidFill>
              <a:srgbClr val="CC3300"/>
            </a:solidFill>
            <a:round/>
            <a:headEnd/>
            <a:tailEnd type="triangle" w="med" len="med"/>
          </a:ln>
        </p:spPr>
        <p:txBody>
          <a:bodyPr wrap="none" anchor="ctr"/>
          <a:lstStyle/>
          <a:p>
            <a:endParaRPr lang="en-GB"/>
          </a:p>
        </p:txBody>
      </p:sp>
      <p:sp>
        <p:nvSpPr>
          <p:cNvPr id="29711" name="Line 15"/>
          <p:cNvSpPr>
            <a:spLocks noChangeShapeType="1"/>
          </p:cNvSpPr>
          <p:nvPr/>
        </p:nvSpPr>
        <p:spPr bwMode="ltGray">
          <a:xfrm>
            <a:off x="2420938" y="5867400"/>
            <a:ext cx="863600" cy="2160588"/>
          </a:xfrm>
          <a:prstGeom prst="line">
            <a:avLst/>
          </a:prstGeom>
          <a:noFill/>
          <a:ln w="57150">
            <a:solidFill>
              <a:srgbClr val="CC3300"/>
            </a:solidFill>
            <a:round/>
            <a:headEnd/>
            <a:tailEnd type="triangle" w="med" len="med"/>
          </a:ln>
        </p:spPr>
        <p:txBody>
          <a:bodyPr wrap="none" anchor="ctr"/>
          <a:lstStyle/>
          <a:p>
            <a:endParaRPr lang="en-GB"/>
          </a:p>
        </p:txBody>
      </p:sp>
      <p:sp>
        <p:nvSpPr>
          <p:cNvPr id="29712" name="AutoShape 16"/>
          <p:cNvSpPr>
            <a:spLocks noChangeArrowheads="1"/>
          </p:cNvSpPr>
          <p:nvPr/>
        </p:nvSpPr>
        <p:spPr bwMode="ltGray">
          <a:xfrm>
            <a:off x="1196975" y="8345488"/>
            <a:ext cx="5111750" cy="755650"/>
          </a:xfrm>
          <a:prstGeom prst="wedgeRoundRectCallout">
            <a:avLst>
              <a:gd name="adj1" fmla="val -9672"/>
              <a:gd name="adj2" fmla="val -5161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Comunicación de mensajes (enviar-recibir)</a:t>
            </a:r>
            <a:br>
              <a:rPr lang="es-ES" b="1" dirty="0"/>
            </a:br>
            <a:r>
              <a:rPr lang="es-ES" b="1" dirty="0"/>
              <a:t>a través de </a:t>
            </a:r>
            <a:r>
              <a:rPr lang="es-ES" b="1" dirty="0" err="1"/>
              <a:t>buzon</a:t>
            </a:r>
            <a:endParaRPr lang="es-E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Effect transition="in" filter="wipe(left)">
                                      <p:cBhvr>
                                        <p:cTn id="7" dur="1000"/>
                                        <p:tgtEl>
                                          <p:spTgt spid="29706"/>
                                        </p:tgtEl>
                                      </p:cBhvr>
                                    </p:animEffect>
                                  </p:childTnLst>
                                  <p:subTnLst>
                                    <p:animClr clrSpc="rgb" dir="cw">
                                      <p:cBhvr override="childStyle">
                                        <p:cTn dur="1" fill="hold" display="0" masterRel="nextClick" afterEffect="1"/>
                                        <p:tgtEl>
                                          <p:spTgt spid="29706"/>
                                        </p:tgtEl>
                                        <p:attrNameLst>
                                          <p:attrName>ppt_c</p:attrName>
                                        </p:attrNameLst>
                                      </p:cBhvr>
                                      <p:to>
                                        <a:srgbClr val="FF9393"/>
                                      </p:to>
                                    </p:animClr>
                                  </p:sub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9707"/>
                                        </p:tgtEl>
                                        <p:attrNameLst>
                                          <p:attrName>style.visibility</p:attrName>
                                        </p:attrNameLst>
                                      </p:cBhvr>
                                      <p:to>
                                        <p:strVal val="visible"/>
                                      </p:to>
                                    </p:set>
                                    <p:animEffect transition="in" filter="wipe(up)">
                                      <p:cBhvr>
                                        <p:cTn id="11" dur="1000"/>
                                        <p:tgtEl>
                                          <p:spTgt spid="29707"/>
                                        </p:tgtEl>
                                      </p:cBhvr>
                                    </p:animEffect>
                                  </p:childTnLst>
                                  <p:subTnLst>
                                    <p:animClr clrSpc="rgb" dir="cw">
                                      <p:cBhvr override="childStyle">
                                        <p:cTn dur="1" fill="hold" display="0" masterRel="nextClick" afterEffect="1"/>
                                        <p:tgtEl>
                                          <p:spTgt spid="29707"/>
                                        </p:tgtEl>
                                        <p:attrNameLst>
                                          <p:attrName>ppt_c</p:attrName>
                                        </p:attrNameLst>
                                      </p:cBhvr>
                                      <p:to>
                                        <a:srgbClr val="FF9393"/>
                                      </p:to>
                                    </p:animClr>
                                  </p:subTnLst>
                                </p:cTn>
                              </p:par>
                            </p:childTnLst>
                          </p:cTn>
                        </p:par>
                        <p:par>
                          <p:cTn id="12" fill="hold">
                            <p:stCondLst>
                              <p:cond delay="2000"/>
                            </p:stCondLst>
                            <p:childTnLst>
                              <p:par>
                                <p:cTn id="13" presetID="17" presetClass="entr" presetSubtype="8" fill="hold" grpId="0" nodeType="afterEffect">
                                  <p:stCondLst>
                                    <p:cond delay="0"/>
                                  </p:stCondLst>
                                  <p:childTnLst>
                                    <p:set>
                                      <p:cBhvr>
                                        <p:cTn id="14" dur="1" fill="hold">
                                          <p:stCondLst>
                                            <p:cond delay="0"/>
                                          </p:stCondLst>
                                        </p:cTn>
                                        <p:tgtEl>
                                          <p:spTgt spid="29705"/>
                                        </p:tgtEl>
                                        <p:attrNameLst>
                                          <p:attrName>style.visibility</p:attrName>
                                        </p:attrNameLst>
                                      </p:cBhvr>
                                      <p:to>
                                        <p:strVal val="visible"/>
                                      </p:to>
                                    </p:set>
                                    <p:anim calcmode="lin" valueType="num">
                                      <p:cBhvr>
                                        <p:cTn id="15" dur="1000" fill="hold"/>
                                        <p:tgtEl>
                                          <p:spTgt spid="29705"/>
                                        </p:tgtEl>
                                        <p:attrNameLst>
                                          <p:attrName>ppt_x</p:attrName>
                                        </p:attrNameLst>
                                      </p:cBhvr>
                                      <p:tavLst>
                                        <p:tav tm="0">
                                          <p:val>
                                            <p:strVal val="#ppt_x-#ppt_w/2"/>
                                          </p:val>
                                        </p:tav>
                                        <p:tav tm="100000">
                                          <p:val>
                                            <p:strVal val="#ppt_x"/>
                                          </p:val>
                                        </p:tav>
                                      </p:tavLst>
                                    </p:anim>
                                    <p:anim calcmode="lin" valueType="num">
                                      <p:cBhvr>
                                        <p:cTn id="16" dur="1000" fill="hold"/>
                                        <p:tgtEl>
                                          <p:spTgt spid="29705"/>
                                        </p:tgtEl>
                                        <p:attrNameLst>
                                          <p:attrName>ppt_y</p:attrName>
                                        </p:attrNameLst>
                                      </p:cBhvr>
                                      <p:tavLst>
                                        <p:tav tm="0">
                                          <p:val>
                                            <p:strVal val="#ppt_y"/>
                                          </p:val>
                                        </p:tav>
                                        <p:tav tm="100000">
                                          <p:val>
                                            <p:strVal val="#ppt_y"/>
                                          </p:val>
                                        </p:tav>
                                      </p:tavLst>
                                    </p:anim>
                                    <p:anim calcmode="lin" valueType="num">
                                      <p:cBhvr>
                                        <p:cTn id="17" dur="1000" fill="hold"/>
                                        <p:tgtEl>
                                          <p:spTgt spid="29705"/>
                                        </p:tgtEl>
                                        <p:attrNameLst>
                                          <p:attrName>ppt_w</p:attrName>
                                        </p:attrNameLst>
                                      </p:cBhvr>
                                      <p:tavLst>
                                        <p:tav tm="0">
                                          <p:val>
                                            <p:fltVal val="0"/>
                                          </p:val>
                                        </p:tav>
                                        <p:tav tm="100000">
                                          <p:val>
                                            <p:strVal val="#ppt_w"/>
                                          </p:val>
                                        </p:tav>
                                      </p:tavLst>
                                    </p:anim>
                                    <p:anim calcmode="lin" valueType="num">
                                      <p:cBhvr>
                                        <p:cTn id="18" dur="1000" fill="hold"/>
                                        <p:tgtEl>
                                          <p:spTgt spid="29705"/>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9705"/>
                                        </p:tgtEl>
                                        <p:attrNameLst>
                                          <p:attrName>ppt_c</p:attrName>
                                        </p:attrNameLst>
                                      </p:cBhvr>
                                      <p:to>
                                        <a:srgbClr val="FF9393"/>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709"/>
                                        </p:tgtEl>
                                        <p:attrNameLst>
                                          <p:attrName>style.visibility</p:attrName>
                                        </p:attrNameLst>
                                      </p:cBhvr>
                                      <p:to>
                                        <p:strVal val="visible"/>
                                      </p:to>
                                    </p:set>
                                    <p:animEffect transition="in" filter="wipe(left)">
                                      <p:cBhvr>
                                        <p:cTn id="23" dur="1000"/>
                                        <p:tgtEl>
                                          <p:spTgt spid="29709"/>
                                        </p:tgtEl>
                                      </p:cBhvr>
                                    </p:animEffect>
                                  </p:childTnLst>
                                  <p:subTnLst>
                                    <p:animClr clrSpc="rgb" dir="cw">
                                      <p:cBhvr override="childStyle">
                                        <p:cTn dur="1" fill="hold" display="0" masterRel="nextClick" afterEffect="1"/>
                                        <p:tgtEl>
                                          <p:spTgt spid="29709"/>
                                        </p:tgtEl>
                                        <p:attrNameLst>
                                          <p:attrName>ppt_c</p:attrName>
                                        </p:attrNameLst>
                                      </p:cBhvr>
                                      <p:to>
                                        <a:srgbClr val="FF9393"/>
                                      </p:to>
                                    </p:animClr>
                                  </p:sub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29710"/>
                                        </p:tgtEl>
                                        <p:attrNameLst>
                                          <p:attrName>style.visibility</p:attrName>
                                        </p:attrNameLst>
                                      </p:cBhvr>
                                      <p:to>
                                        <p:strVal val="visible"/>
                                      </p:to>
                                    </p:set>
                                    <p:animEffect transition="in" filter="wipe(up)">
                                      <p:cBhvr>
                                        <p:cTn id="27" dur="1000"/>
                                        <p:tgtEl>
                                          <p:spTgt spid="29710"/>
                                        </p:tgtEl>
                                      </p:cBhvr>
                                    </p:animEffect>
                                  </p:childTnLst>
                                  <p:subTnLst>
                                    <p:animClr clrSpc="rgb" dir="cw">
                                      <p:cBhvr override="childStyle">
                                        <p:cTn dur="1" fill="hold" display="0" masterRel="nextClick" afterEffect="1"/>
                                        <p:tgtEl>
                                          <p:spTgt spid="29710"/>
                                        </p:tgtEl>
                                        <p:attrNameLst>
                                          <p:attrName>ppt_c</p:attrName>
                                        </p:attrNameLst>
                                      </p:cBhvr>
                                      <p:to>
                                        <a:srgbClr val="FF9393"/>
                                      </p:to>
                                    </p:animClr>
                                  </p:subTnLst>
                                </p:cTn>
                              </p:par>
                            </p:childTnLst>
                          </p:cTn>
                        </p:par>
                        <p:par>
                          <p:cTn id="28" fill="hold">
                            <p:stCondLst>
                              <p:cond delay="2000"/>
                            </p:stCondLst>
                            <p:childTnLst>
                              <p:par>
                                <p:cTn id="29" presetID="17" presetClass="entr" presetSubtype="8" fill="hold" grpId="0" nodeType="afterEffect">
                                  <p:stCondLst>
                                    <p:cond delay="0"/>
                                  </p:stCondLst>
                                  <p:childTnLst>
                                    <p:set>
                                      <p:cBhvr>
                                        <p:cTn id="30" dur="1" fill="hold">
                                          <p:stCondLst>
                                            <p:cond delay="0"/>
                                          </p:stCondLst>
                                        </p:cTn>
                                        <p:tgtEl>
                                          <p:spTgt spid="29708"/>
                                        </p:tgtEl>
                                        <p:attrNameLst>
                                          <p:attrName>style.visibility</p:attrName>
                                        </p:attrNameLst>
                                      </p:cBhvr>
                                      <p:to>
                                        <p:strVal val="visible"/>
                                      </p:to>
                                    </p:set>
                                    <p:anim calcmode="lin" valueType="num">
                                      <p:cBhvr>
                                        <p:cTn id="31" dur="1000" fill="hold"/>
                                        <p:tgtEl>
                                          <p:spTgt spid="29708"/>
                                        </p:tgtEl>
                                        <p:attrNameLst>
                                          <p:attrName>ppt_x</p:attrName>
                                        </p:attrNameLst>
                                      </p:cBhvr>
                                      <p:tavLst>
                                        <p:tav tm="0">
                                          <p:val>
                                            <p:strVal val="#ppt_x-#ppt_w/2"/>
                                          </p:val>
                                        </p:tav>
                                        <p:tav tm="100000">
                                          <p:val>
                                            <p:strVal val="#ppt_x"/>
                                          </p:val>
                                        </p:tav>
                                      </p:tavLst>
                                    </p:anim>
                                    <p:anim calcmode="lin" valueType="num">
                                      <p:cBhvr>
                                        <p:cTn id="32" dur="1000" fill="hold"/>
                                        <p:tgtEl>
                                          <p:spTgt spid="29708"/>
                                        </p:tgtEl>
                                        <p:attrNameLst>
                                          <p:attrName>ppt_y</p:attrName>
                                        </p:attrNameLst>
                                      </p:cBhvr>
                                      <p:tavLst>
                                        <p:tav tm="0">
                                          <p:val>
                                            <p:strVal val="#ppt_y"/>
                                          </p:val>
                                        </p:tav>
                                        <p:tav tm="100000">
                                          <p:val>
                                            <p:strVal val="#ppt_y"/>
                                          </p:val>
                                        </p:tav>
                                      </p:tavLst>
                                    </p:anim>
                                    <p:anim calcmode="lin" valueType="num">
                                      <p:cBhvr>
                                        <p:cTn id="33" dur="1000" fill="hold"/>
                                        <p:tgtEl>
                                          <p:spTgt spid="29708"/>
                                        </p:tgtEl>
                                        <p:attrNameLst>
                                          <p:attrName>ppt_w</p:attrName>
                                        </p:attrNameLst>
                                      </p:cBhvr>
                                      <p:tavLst>
                                        <p:tav tm="0">
                                          <p:val>
                                            <p:fltVal val="0"/>
                                          </p:val>
                                        </p:tav>
                                        <p:tav tm="100000">
                                          <p:val>
                                            <p:strVal val="#ppt_w"/>
                                          </p:val>
                                        </p:tav>
                                      </p:tavLst>
                                    </p:anim>
                                    <p:anim calcmode="lin" valueType="num">
                                      <p:cBhvr>
                                        <p:cTn id="34" dur="1000" fill="hold"/>
                                        <p:tgtEl>
                                          <p:spTgt spid="29708"/>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29708"/>
                                        </p:tgtEl>
                                        <p:attrNameLst>
                                          <p:attrName>ppt_c</p:attrName>
                                        </p:attrNameLst>
                                      </p:cBhvr>
                                      <p:to>
                                        <a:srgbClr val="FF9393"/>
                                      </p:to>
                                    </p:animClr>
                                  </p:sub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29711"/>
                                        </p:tgtEl>
                                        <p:attrNameLst>
                                          <p:attrName>style.visibility</p:attrName>
                                        </p:attrNameLst>
                                      </p:cBhvr>
                                      <p:to>
                                        <p:strVal val="visible"/>
                                      </p:to>
                                    </p:set>
                                    <p:animEffect transition="in" filter="wipe(up)">
                                      <p:cBhvr>
                                        <p:cTn id="38" dur="1000"/>
                                        <p:tgtEl>
                                          <p:spTgt spid="29711"/>
                                        </p:tgtEl>
                                      </p:cBhvr>
                                    </p:animEffect>
                                  </p:childTnLst>
                                  <p:subTnLst>
                                    <p:animClr clrSpc="rgb" dir="cw">
                                      <p:cBhvr override="childStyle">
                                        <p:cTn dur="1" fill="hold" display="0" masterRel="nextClick" afterEffect="1"/>
                                        <p:tgtEl>
                                          <p:spTgt spid="29711"/>
                                        </p:tgtEl>
                                        <p:attrNameLst>
                                          <p:attrName>ppt_c</p:attrName>
                                        </p:attrNameLst>
                                      </p:cBhvr>
                                      <p:to>
                                        <a:srgbClr val="FF9393"/>
                                      </p:to>
                                    </p:animClr>
                                  </p:subTnLst>
                                </p:cTn>
                              </p:par>
                            </p:childTnLst>
                          </p:cTn>
                        </p:par>
                        <p:par>
                          <p:cTn id="39" fill="hold">
                            <p:stCondLst>
                              <p:cond delay="4000"/>
                            </p:stCondLst>
                            <p:childTnLst>
                              <p:par>
                                <p:cTn id="40" presetID="22" presetClass="entr" presetSubtype="1" fill="hold" grpId="0" nodeType="afterEffect">
                                  <p:stCondLst>
                                    <p:cond delay="0"/>
                                  </p:stCondLst>
                                  <p:childTnLst>
                                    <p:set>
                                      <p:cBhvr>
                                        <p:cTn id="41" dur="1" fill="hold">
                                          <p:stCondLst>
                                            <p:cond delay="0"/>
                                          </p:stCondLst>
                                        </p:cTn>
                                        <p:tgtEl>
                                          <p:spTgt spid="29712"/>
                                        </p:tgtEl>
                                        <p:attrNameLst>
                                          <p:attrName>style.visibility</p:attrName>
                                        </p:attrNameLst>
                                      </p:cBhvr>
                                      <p:to>
                                        <p:strVal val="visible"/>
                                      </p:to>
                                    </p:set>
                                    <p:animEffect transition="in" filter="wipe(up)">
                                      <p:cBhvr>
                                        <p:cTn id="42" dur="500"/>
                                        <p:tgtEl>
                                          <p:spTgt spid="297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2000"/>
                                        <p:tgtEl>
                                          <p:spTgt spid="29712"/>
                                        </p:tgtEl>
                                      </p:cBhvr>
                                    </p:animEffect>
                                    <p:set>
                                      <p:cBhvr>
                                        <p:cTn id="47" dur="1" fill="hold">
                                          <p:stCondLst>
                                            <p:cond delay="1999"/>
                                          </p:stCondLst>
                                        </p:cTn>
                                        <p:tgtEl>
                                          <p:spTgt spid="297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animBg="1"/>
      <p:bldP spid="29706" grpId="0" animBg="1"/>
      <p:bldP spid="29707" grpId="0" animBg="1"/>
      <p:bldP spid="29708" grpId="0" animBg="1"/>
      <p:bldP spid="29709" grpId="0" animBg="1"/>
      <p:bldP spid="29710" grpId="0" animBg="1"/>
      <p:bldP spid="29711" grpId="0" animBg="1"/>
      <p:bldP spid="29712" grpId="0" animBg="1"/>
      <p:bldP spid="297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15888" y="-17463"/>
            <a:ext cx="6742112" cy="519113"/>
          </a:xfrm>
          <a:prstGeom prst="rect">
            <a:avLst/>
          </a:prstGeom>
          <a:noFill/>
          <a:ln w="9525">
            <a:noFill/>
            <a:miter lim="800000"/>
            <a:headEnd/>
            <a:tailEnd/>
          </a:ln>
        </p:spPr>
        <p:txBody>
          <a:bodyPr>
            <a:spAutoFit/>
          </a:bodyPr>
          <a:lstStyle/>
          <a:p>
            <a:pPr>
              <a:spcBef>
                <a:spcPct val="50000"/>
              </a:spcBef>
            </a:pPr>
            <a:r>
              <a:rPr lang="es-ES" sz="2800"/>
              <a:t>Mensajes: estructura de los mensajes</a:t>
            </a:r>
          </a:p>
        </p:txBody>
      </p:sp>
      <p:sp>
        <p:nvSpPr>
          <p:cNvPr id="37891" name="Line 5"/>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
        <p:nvSpPr>
          <p:cNvPr id="37892" name="Text Box 6"/>
          <p:cNvSpPr txBox="1">
            <a:spLocks noChangeArrowheads="1"/>
          </p:cNvSpPr>
          <p:nvPr/>
        </p:nvSpPr>
        <p:spPr bwMode="auto">
          <a:xfrm>
            <a:off x="85725" y="468313"/>
            <a:ext cx="6772275" cy="4473575"/>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Intercambio de información:</a:t>
            </a:r>
          </a:p>
          <a:p>
            <a:pPr marL="895350" lvl="1" indent="-346075">
              <a:spcBef>
                <a:spcPct val="50000"/>
              </a:spcBef>
              <a:buSzPct val="120000"/>
              <a:buFontTx/>
              <a:buBlip>
                <a:blip r:embed="rId4"/>
              </a:buBlip>
            </a:pPr>
            <a:r>
              <a:rPr lang="es-ES" sz="2400" b="1">
                <a:latin typeface="Times New Roman" pitchFamily="18" charset="0"/>
              </a:rPr>
              <a:t>Por valor</a:t>
            </a:r>
            <a:r>
              <a:rPr lang="es-ES" sz="2400">
                <a:latin typeface="Times New Roman" pitchFamily="18" charset="0"/>
              </a:rPr>
              <a:t>: Se realiza una copia del mensaje desde el espacio de direcciones del receptor.</a:t>
            </a:r>
          </a:p>
          <a:p>
            <a:pPr marL="895350" lvl="1" indent="-346075">
              <a:spcBef>
                <a:spcPct val="50000"/>
              </a:spcBef>
              <a:buSzPct val="120000"/>
              <a:buFontTx/>
              <a:buBlip>
                <a:blip r:embed="rId4"/>
              </a:buBlip>
            </a:pPr>
            <a:r>
              <a:rPr lang="es-ES" sz="2400" b="1">
                <a:latin typeface="Times New Roman" pitchFamily="18" charset="0"/>
              </a:rPr>
              <a:t>Por referencia</a:t>
            </a:r>
            <a:r>
              <a:rPr lang="es-ES" sz="2400">
                <a:latin typeface="Times New Roman" pitchFamily="18" charset="0"/>
              </a:rPr>
              <a:t>: Se transmite sólo un puntero al mensaje.</a:t>
            </a:r>
          </a:p>
          <a:p>
            <a:pPr marL="369888" indent="-369888">
              <a:spcBef>
                <a:spcPct val="50000"/>
              </a:spcBef>
              <a:buSzPct val="120000"/>
              <a:buFontTx/>
              <a:buBlip>
                <a:blip r:embed="rId3"/>
              </a:buBlip>
            </a:pPr>
            <a:r>
              <a:rPr lang="es-ES" sz="2400">
                <a:latin typeface="Times New Roman" pitchFamily="18" charset="0"/>
              </a:rPr>
              <a:t>Clasificación</a:t>
            </a:r>
            <a:endParaRPr lang="es-ES" sz="2400" i="1">
              <a:latin typeface="Times New Roman" pitchFamily="18" charset="0"/>
            </a:endParaRPr>
          </a:p>
          <a:p>
            <a:pPr marL="895350" lvl="1" indent="-346075">
              <a:spcBef>
                <a:spcPct val="50000"/>
              </a:spcBef>
              <a:buSzPct val="120000"/>
              <a:buFontTx/>
              <a:buBlip>
                <a:blip r:embed="rId4"/>
              </a:buBlip>
            </a:pPr>
            <a:r>
              <a:rPr lang="es-ES" sz="2400" b="1">
                <a:latin typeface="Times New Roman" pitchFamily="18" charset="0"/>
              </a:rPr>
              <a:t>Longitud fija</a:t>
            </a:r>
            <a:endParaRPr lang="es-ES" sz="2400">
              <a:latin typeface="Times New Roman" pitchFamily="18" charset="0"/>
            </a:endParaRPr>
          </a:p>
          <a:p>
            <a:pPr marL="895350" lvl="1" indent="-346075">
              <a:spcBef>
                <a:spcPct val="50000"/>
              </a:spcBef>
              <a:buSzPct val="120000"/>
              <a:buFontTx/>
              <a:buBlip>
                <a:blip r:embed="rId4"/>
              </a:buBlip>
            </a:pPr>
            <a:r>
              <a:rPr lang="es-ES" sz="2400" b="1">
                <a:latin typeface="Times New Roman" pitchFamily="18" charset="0"/>
              </a:rPr>
              <a:t>Longitud variable</a:t>
            </a:r>
          </a:p>
          <a:p>
            <a:pPr marL="895350" lvl="1" indent="-346075">
              <a:spcBef>
                <a:spcPct val="50000"/>
              </a:spcBef>
              <a:buSzPct val="120000"/>
              <a:buFontTx/>
              <a:buBlip>
                <a:blip r:embed="rId4"/>
              </a:buBlip>
            </a:pPr>
            <a:r>
              <a:rPr lang="es-ES" sz="2400" b="1">
                <a:latin typeface="Times New Roman" pitchFamily="18" charset="0"/>
              </a:rPr>
              <a:t>De tipo definido </a:t>
            </a:r>
          </a:p>
        </p:txBody>
      </p:sp>
      <p:grpSp>
        <p:nvGrpSpPr>
          <p:cNvPr id="37893" name="Group 7"/>
          <p:cNvGrpSpPr>
            <a:grpSpLocks/>
          </p:cNvGrpSpPr>
          <p:nvPr/>
        </p:nvGrpSpPr>
        <p:grpSpPr bwMode="auto">
          <a:xfrm>
            <a:off x="1858963" y="6010275"/>
            <a:ext cx="4233862" cy="2665413"/>
            <a:chOff x="1610" y="1071"/>
            <a:chExt cx="2712" cy="2314"/>
          </a:xfrm>
        </p:grpSpPr>
        <p:sp>
          <p:nvSpPr>
            <p:cNvPr id="37895" name="Rectangle 8"/>
            <p:cNvSpPr>
              <a:spLocks noChangeArrowheads="1"/>
            </p:cNvSpPr>
            <p:nvPr/>
          </p:nvSpPr>
          <p:spPr bwMode="auto">
            <a:xfrm>
              <a:off x="1610" y="1071"/>
              <a:ext cx="1270" cy="273"/>
            </a:xfrm>
            <a:prstGeom prst="rect">
              <a:avLst/>
            </a:prstGeom>
            <a:solidFill>
              <a:schemeClr val="accent1"/>
            </a:solidFill>
            <a:ln w="9525">
              <a:solidFill>
                <a:schemeClr val="tx1"/>
              </a:solidFill>
              <a:miter lim="800000"/>
              <a:headEnd/>
              <a:tailEnd/>
            </a:ln>
          </p:spPr>
          <p:txBody>
            <a:bodyPr wrap="none" anchor="ctr"/>
            <a:lstStyle/>
            <a:p>
              <a:pPr algn="ctr"/>
              <a:r>
                <a:rPr lang="es-ES"/>
                <a:t>Emisor</a:t>
              </a:r>
            </a:p>
          </p:txBody>
        </p:sp>
        <p:sp>
          <p:nvSpPr>
            <p:cNvPr id="37896" name="Rectangle 9"/>
            <p:cNvSpPr>
              <a:spLocks noChangeArrowheads="1"/>
            </p:cNvSpPr>
            <p:nvPr/>
          </p:nvSpPr>
          <p:spPr bwMode="auto">
            <a:xfrm>
              <a:off x="1610" y="1344"/>
              <a:ext cx="1270" cy="273"/>
            </a:xfrm>
            <a:prstGeom prst="rect">
              <a:avLst/>
            </a:prstGeom>
            <a:solidFill>
              <a:schemeClr val="accent1"/>
            </a:solidFill>
            <a:ln w="9525">
              <a:solidFill>
                <a:schemeClr val="tx1"/>
              </a:solidFill>
              <a:miter lim="800000"/>
              <a:headEnd/>
              <a:tailEnd/>
            </a:ln>
          </p:spPr>
          <p:txBody>
            <a:bodyPr wrap="none" anchor="ctr"/>
            <a:lstStyle/>
            <a:p>
              <a:pPr algn="ctr"/>
              <a:r>
                <a:rPr lang="es-ES"/>
                <a:t>Receptor</a:t>
              </a:r>
            </a:p>
          </p:txBody>
        </p:sp>
        <p:sp>
          <p:nvSpPr>
            <p:cNvPr id="37897" name="Rectangle 10"/>
            <p:cNvSpPr>
              <a:spLocks noChangeArrowheads="1"/>
            </p:cNvSpPr>
            <p:nvPr/>
          </p:nvSpPr>
          <p:spPr bwMode="auto">
            <a:xfrm>
              <a:off x="1610" y="1616"/>
              <a:ext cx="1270" cy="273"/>
            </a:xfrm>
            <a:prstGeom prst="rect">
              <a:avLst/>
            </a:prstGeom>
            <a:solidFill>
              <a:schemeClr val="accent1"/>
            </a:solidFill>
            <a:ln w="9525">
              <a:solidFill>
                <a:schemeClr val="tx1"/>
              </a:solidFill>
              <a:miter lim="800000"/>
              <a:headEnd/>
              <a:tailEnd/>
            </a:ln>
          </p:spPr>
          <p:txBody>
            <a:bodyPr wrap="none" anchor="ctr"/>
            <a:lstStyle/>
            <a:p>
              <a:pPr algn="ctr"/>
              <a:r>
                <a:rPr lang="es-ES"/>
                <a:t>Longitud</a:t>
              </a:r>
            </a:p>
          </p:txBody>
        </p:sp>
        <p:sp>
          <p:nvSpPr>
            <p:cNvPr id="37898" name="Rectangle 11"/>
            <p:cNvSpPr>
              <a:spLocks noChangeArrowheads="1"/>
            </p:cNvSpPr>
            <p:nvPr/>
          </p:nvSpPr>
          <p:spPr bwMode="auto">
            <a:xfrm>
              <a:off x="1610" y="1888"/>
              <a:ext cx="1270" cy="273"/>
            </a:xfrm>
            <a:prstGeom prst="rect">
              <a:avLst/>
            </a:prstGeom>
            <a:solidFill>
              <a:schemeClr val="accent1"/>
            </a:solidFill>
            <a:ln w="9525">
              <a:solidFill>
                <a:schemeClr val="tx1"/>
              </a:solidFill>
              <a:miter lim="800000"/>
              <a:headEnd/>
              <a:tailEnd/>
            </a:ln>
          </p:spPr>
          <p:txBody>
            <a:bodyPr wrap="none" anchor="ctr"/>
            <a:lstStyle/>
            <a:p>
              <a:pPr algn="ctr"/>
              <a:r>
                <a:rPr lang="es-ES"/>
                <a:t>Tipo</a:t>
              </a:r>
            </a:p>
          </p:txBody>
        </p:sp>
        <p:sp>
          <p:nvSpPr>
            <p:cNvPr id="37899" name="Rectangle 12"/>
            <p:cNvSpPr>
              <a:spLocks noChangeArrowheads="1"/>
            </p:cNvSpPr>
            <p:nvPr/>
          </p:nvSpPr>
          <p:spPr bwMode="auto">
            <a:xfrm>
              <a:off x="1610" y="2160"/>
              <a:ext cx="1270" cy="273"/>
            </a:xfrm>
            <a:prstGeom prst="rect">
              <a:avLst/>
            </a:prstGeom>
            <a:solidFill>
              <a:schemeClr val="accent1"/>
            </a:solidFill>
            <a:ln w="9525">
              <a:solidFill>
                <a:schemeClr val="tx1"/>
              </a:solidFill>
              <a:miter lim="800000"/>
              <a:headEnd/>
              <a:tailEnd/>
            </a:ln>
          </p:spPr>
          <p:txBody>
            <a:bodyPr wrap="none" anchor="ctr"/>
            <a:lstStyle/>
            <a:p>
              <a:pPr algn="ctr"/>
              <a:r>
                <a:rPr lang="es-ES"/>
                <a:t>Inf. Control</a:t>
              </a:r>
            </a:p>
          </p:txBody>
        </p:sp>
        <p:sp>
          <p:nvSpPr>
            <p:cNvPr id="37900" name="Rectangle 13"/>
            <p:cNvSpPr>
              <a:spLocks noChangeArrowheads="1"/>
            </p:cNvSpPr>
            <p:nvPr/>
          </p:nvSpPr>
          <p:spPr bwMode="auto">
            <a:xfrm>
              <a:off x="1610" y="2432"/>
              <a:ext cx="1270" cy="953"/>
            </a:xfrm>
            <a:prstGeom prst="rect">
              <a:avLst/>
            </a:prstGeom>
            <a:noFill/>
            <a:ln w="9525">
              <a:solidFill>
                <a:schemeClr val="tx1"/>
              </a:solidFill>
              <a:prstDash val="dash"/>
              <a:miter lim="800000"/>
              <a:headEnd/>
              <a:tailEnd/>
            </a:ln>
          </p:spPr>
          <p:txBody>
            <a:bodyPr wrap="none" anchor="ctr"/>
            <a:lstStyle/>
            <a:p>
              <a:pPr algn="ctr"/>
              <a:r>
                <a:rPr lang="es-ES"/>
                <a:t>Contenido </a:t>
              </a:r>
            </a:p>
            <a:p>
              <a:pPr algn="ctr"/>
              <a:r>
                <a:rPr lang="es-ES"/>
                <a:t>del mensaje</a:t>
              </a:r>
            </a:p>
          </p:txBody>
        </p:sp>
        <p:sp>
          <p:nvSpPr>
            <p:cNvPr id="37901" name="AutoShape 14"/>
            <p:cNvSpPr>
              <a:spLocks/>
            </p:cNvSpPr>
            <p:nvPr/>
          </p:nvSpPr>
          <p:spPr bwMode="auto">
            <a:xfrm>
              <a:off x="2971" y="1071"/>
              <a:ext cx="136" cy="1361"/>
            </a:xfrm>
            <a:prstGeom prst="rightBrace">
              <a:avLst>
                <a:gd name="adj1" fmla="val 83395"/>
                <a:gd name="adj2" fmla="val 50000"/>
              </a:avLst>
            </a:prstGeom>
            <a:noFill/>
            <a:ln w="9525">
              <a:solidFill>
                <a:schemeClr val="tx1"/>
              </a:solidFill>
              <a:round/>
              <a:headEnd/>
              <a:tailEnd/>
            </a:ln>
          </p:spPr>
          <p:txBody>
            <a:bodyPr wrap="none" anchor="ctr"/>
            <a:lstStyle/>
            <a:p>
              <a:endParaRPr lang="en-US"/>
            </a:p>
          </p:txBody>
        </p:sp>
        <p:sp>
          <p:nvSpPr>
            <p:cNvPr id="37902" name="AutoShape 15"/>
            <p:cNvSpPr>
              <a:spLocks/>
            </p:cNvSpPr>
            <p:nvPr/>
          </p:nvSpPr>
          <p:spPr bwMode="auto">
            <a:xfrm>
              <a:off x="2971" y="2432"/>
              <a:ext cx="136" cy="953"/>
            </a:xfrm>
            <a:prstGeom prst="rightBrace">
              <a:avLst>
                <a:gd name="adj1" fmla="val 58395"/>
                <a:gd name="adj2" fmla="val 50000"/>
              </a:avLst>
            </a:prstGeom>
            <a:noFill/>
            <a:ln w="9525">
              <a:solidFill>
                <a:schemeClr val="tx1"/>
              </a:solidFill>
              <a:round/>
              <a:headEnd/>
              <a:tailEnd/>
            </a:ln>
          </p:spPr>
          <p:txBody>
            <a:bodyPr wrap="none" anchor="ctr"/>
            <a:lstStyle/>
            <a:p>
              <a:endParaRPr lang="en-US"/>
            </a:p>
          </p:txBody>
        </p:sp>
        <p:sp>
          <p:nvSpPr>
            <p:cNvPr id="37903" name="Text Box 16"/>
            <p:cNvSpPr txBox="1">
              <a:spLocks noChangeArrowheads="1"/>
            </p:cNvSpPr>
            <p:nvPr/>
          </p:nvSpPr>
          <p:spPr bwMode="auto">
            <a:xfrm>
              <a:off x="3158" y="1631"/>
              <a:ext cx="1135" cy="344"/>
            </a:xfrm>
            <a:prstGeom prst="rect">
              <a:avLst/>
            </a:prstGeom>
            <a:noFill/>
            <a:ln w="9525">
              <a:noFill/>
              <a:miter lim="800000"/>
              <a:headEnd/>
              <a:tailEnd/>
            </a:ln>
          </p:spPr>
          <p:txBody>
            <a:bodyPr>
              <a:spAutoFit/>
            </a:bodyPr>
            <a:lstStyle/>
            <a:p>
              <a:pPr>
                <a:spcBef>
                  <a:spcPct val="50000"/>
                </a:spcBef>
              </a:pPr>
              <a:r>
                <a:rPr lang="es-ES" sz="2000" b="1">
                  <a:latin typeface="Times New Roman" pitchFamily="18" charset="0"/>
                </a:rPr>
                <a:t>Cabecera</a:t>
              </a:r>
            </a:p>
          </p:txBody>
        </p:sp>
        <p:sp>
          <p:nvSpPr>
            <p:cNvPr id="37904" name="Text Box 17"/>
            <p:cNvSpPr txBox="1">
              <a:spLocks noChangeArrowheads="1"/>
            </p:cNvSpPr>
            <p:nvPr/>
          </p:nvSpPr>
          <p:spPr bwMode="auto">
            <a:xfrm>
              <a:off x="3188" y="2801"/>
              <a:ext cx="1134" cy="344"/>
            </a:xfrm>
            <a:prstGeom prst="rect">
              <a:avLst/>
            </a:prstGeom>
            <a:noFill/>
            <a:ln w="9525">
              <a:noFill/>
              <a:miter lim="800000"/>
              <a:headEnd/>
              <a:tailEnd/>
            </a:ln>
          </p:spPr>
          <p:txBody>
            <a:bodyPr>
              <a:spAutoFit/>
            </a:bodyPr>
            <a:lstStyle/>
            <a:p>
              <a:pPr>
                <a:spcBef>
                  <a:spcPct val="50000"/>
                </a:spcBef>
              </a:pPr>
              <a:r>
                <a:rPr lang="es-ES" sz="2000" b="1">
                  <a:latin typeface="Times New Roman" pitchFamily="18" charset="0"/>
                </a:rPr>
                <a:t>Cuerpo</a:t>
              </a:r>
            </a:p>
          </p:txBody>
        </p:sp>
      </p:grpSp>
      <p:sp>
        <p:nvSpPr>
          <p:cNvPr id="37894" name="Text Box 18"/>
          <p:cNvSpPr txBox="1">
            <a:spLocks noChangeArrowheads="1"/>
          </p:cNvSpPr>
          <p:nvPr/>
        </p:nvSpPr>
        <p:spPr bwMode="auto">
          <a:xfrm>
            <a:off x="476250" y="5083175"/>
            <a:ext cx="5976938" cy="822325"/>
          </a:xfrm>
          <a:prstGeom prst="rect">
            <a:avLst/>
          </a:prstGeom>
          <a:noFill/>
          <a:ln w="9525">
            <a:noFill/>
            <a:miter lim="800000"/>
            <a:headEnd/>
            <a:tailEnd/>
          </a:ln>
        </p:spPr>
        <p:txBody>
          <a:bodyPr>
            <a:spAutoFit/>
          </a:bodyPr>
          <a:lstStyle/>
          <a:p>
            <a:pPr>
              <a:spcBef>
                <a:spcPct val="50000"/>
              </a:spcBef>
            </a:pPr>
            <a:r>
              <a:rPr lang="es-ES" sz="2400">
                <a:latin typeface="Times New Roman" pitchFamily="18" charset="0"/>
              </a:rPr>
              <a:t>Los mensajes constan de una cabecera y de un  cuerpo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15888" y="-17463"/>
            <a:ext cx="6742112" cy="519113"/>
          </a:xfrm>
          <a:prstGeom prst="rect">
            <a:avLst/>
          </a:prstGeom>
          <a:noFill/>
          <a:ln w="9525">
            <a:noFill/>
            <a:miter lim="800000"/>
            <a:headEnd/>
            <a:tailEnd/>
          </a:ln>
        </p:spPr>
        <p:txBody>
          <a:bodyPr>
            <a:spAutoFit/>
          </a:bodyPr>
          <a:lstStyle/>
          <a:p>
            <a:pPr>
              <a:spcBef>
                <a:spcPct val="50000"/>
              </a:spcBef>
            </a:pPr>
            <a:r>
              <a:rPr lang="es-ES" sz="2800"/>
              <a:t>Mensajes: exclusión mutua</a:t>
            </a:r>
          </a:p>
        </p:txBody>
      </p:sp>
      <p:sp>
        <p:nvSpPr>
          <p:cNvPr id="38915" name="Line 5"/>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
        <p:nvSpPr>
          <p:cNvPr id="38916" name="Text Box 6"/>
          <p:cNvSpPr txBox="1">
            <a:spLocks noChangeArrowheads="1"/>
          </p:cNvSpPr>
          <p:nvPr/>
        </p:nvSpPr>
        <p:spPr bwMode="auto">
          <a:xfrm>
            <a:off x="85725" y="377825"/>
            <a:ext cx="6772275" cy="2611438"/>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b="1">
                <a:latin typeface="Times New Roman" pitchFamily="18" charset="0"/>
              </a:rPr>
              <a:t>Ejemplo</a:t>
            </a:r>
            <a:r>
              <a:rPr lang="es-ES" sz="2400">
                <a:latin typeface="Times New Roman" pitchFamily="18" charset="0"/>
              </a:rPr>
              <a:t>: Utilizar un mensaje como testigo entre los procesos.</a:t>
            </a:r>
          </a:p>
          <a:p>
            <a:pPr marL="895350" lvl="1" indent="-346075">
              <a:spcBef>
                <a:spcPct val="30000"/>
              </a:spcBef>
              <a:buSzPct val="120000"/>
              <a:buFontTx/>
              <a:buBlip>
                <a:blip r:embed="rId4"/>
              </a:buBlip>
            </a:pPr>
            <a:r>
              <a:rPr lang="es-ES" sz="2400">
                <a:latin typeface="Times New Roman" pitchFamily="18" charset="0"/>
              </a:rPr>
              <a:t>Enviar no bloqueante y Recibir bloqueante</a:t>
            </a:r>
          </a:p>
          <a:p>
            <a:pPr marL="895350" lvl="1" indent="-346075">
              <a:spcBef>
                <a:spcPct val="30000"/>
              </a:spcBef>
              <a:buSzPct val="120000"/>
              <a:buFontTx/>
              <a:buBlip>
                <a:blip r:embed="rId4"/>
              </a:buBlip>
            </a:pPr>
            <a:r>
              <a:rPr lang="es-ES" sz="2400">
                <a:latin typeface="Times New Roman" pitchFamily="18" charset="0"/>
              </a:rPr>
              <a:t>Direccionamiento indirecto. Existencia de un único buzón: </a:t>
            </a:r>
            <a:r>
              <a:rPr lang="es-ES" sz="2400" i="1">
                <a:latin typeface="Times New Roman" pitchFamily="18" charset="0"/>
              </a:rPr>
              <a:t>exmut</a:t>
            </a:r>
          </a:p>
          <a:p>
            <a:pPr marL="895350" lvl="1" indent="-346075">
              <a:spcBef>
                <a:spcPct val="30000"/>
              </a:spcBef>
              <a:buSzPct val="120000"/>
              <a:buFontTx/>
              <a:buBlip>
                <a:blip r:embed="rId4"/>
              </a:buBlip>
            </a:pPr>
            <a:r>
              <a:rPr lang="es-ES" sz="2400">
                <a:latin typeface="Times New Roman" pitchFamily="18" charset="0"/>
              </a:rPr>
              <a:t>Mensajes de contenido </a:t>
            </a:r>
            <a:r>
              <a:rPr lang="es-ES" sz="2400" i="1">
                <a:latin typeface="Times New Roman" pitchFamily="18" charset="0"/>
              </a:rPr>
              <a:t>nulo</a:t>
            </a:r>
            <a:r>
              <a:rPr lang="es-ES" sz="2400">
                <a:latin typeface="Times New Roman" pitchFamily="18" charset="0"/>
              </a:rPr>
              <a:t>.</a:t>
            </a:r>
            <a:endParaRPr lang="es-ES" sz="2200">
              <a:latin typeface="Times New Roman" pitchFamily="18" charset="0"/>
            </a:endParaRPr>
          </a:p>
        </p:txBody>
      </p:sp>
      <p:sp>
        <p:nvSpPr>
          <p:cNvPr id="38917" name="Text Box 7"/>
          <p:cNvSpPr txBox="1">
            <a:spLocks noChangeArrowheads="1"/>
          </p:cNvSpPr>
          <p:nvPr/>
        </p:nvSpPr>
        <p:spPr bwMode="auto">
          <a:xfrm>
            <a:off x="153988" y="3197225"/>
            <a:ext cx="5832475" cy="366713"/>
          </a:xfrm>
          <a:prstGeom prst="rect">
            <a:avLst/>
          </a:prstGeom>
          <a:noFill/>
          <a:ln w="9525">
            <a:noFill/>
            <a:miter lim="800000"/>
            <a:headEnd/>
            <a:tailEnd/>
          </a:ln>
        </p:spPr>
        <p:txBody>
          <a:bodyPr>
            <a:spAutoFit/>
          </a:bodyPr>
          <a:lstStyle/>
          <a:p>
            <a:pPr>
              <a:spcBef>
                <a:spcPct val="50000"/>
              </a:spcBef>
            </a:pPr>
            <a:r>
              <a:rPr lang="es-ES" b="1"/>
              <a:t>Exclusión mutua por medio de mensajes</a:t>
            </a:r>
          </a:p>
        </p:txBody>
      </p:sp>
      <p:sp>
        <p:nvSpPr>
          <p:cNvPr id="38918" name="Text Box 8"/>
          <p:cNvSpPr txBox="1">
            <a:spLocks noChangeArrowheads="1"/>
          </p:cNvSpPr>
          <p:nvPr/>
        </p:nvSpPr>
        <p:spPr bwMode="auto">
          <a:xfrm>
            <a:off x="225425" y="3668713"/>
            <a:ext cx="6121400" cy="5470525"/>
          </a:xfrm>
          <a:prstGeom prst="rect">
            <a:avLst/>
          </a:prstGeom>
          <a:noFill/>
          <a:ln w="9525">
            <a:noFill/>
            <a:miter lim="800000"/>
            <a:headEnd/>
            <a:tailEnd/>
          </a:ln>
        </p:spPr>
        <p:txBody>
          <a:bodyPr>
            <a:spAutoFit/>
          </a:bodyPr>
          <a:lstStyle/>
          <a:p>
            <a:r>
              <a:rPr lang="es-ES" sz="1600"/>
              <a:t>#define N_procesos xxx</a:t>
            </a:r>
          </a:p>
          <a:p>
            <a:r>
              <a:rPr lang="es-ES" sz="1600"/>
              <a:t>TBuzón exmut;</a:t>
            </a:r>
          </a:p>
          <a:p>
            <a:endParaRPr lang="es-ES" sz="1600"/>
          </a:p>
          <a:p>
            <a:r>
              <a:rPr lang="es-ES" sz="1600"/>
              <a:t>void P(int i)</a:t>
            </a:r>
          </a:p>
          <a:p>
            <a:r>
              <a:rPr lang="es-ES" sz="1600"/>
              <a:t>{  </a:t>
            </a:r>
          </a:p>
          <a:p>
            <a:r>
              <a:rPr lang="es-ES" sz="1600"/>
              <a:t>   mensaje msj;</a:t>
            </a:r>
          </a:p>
          <a:p>
            <a:r>
              <a:rPr lang="es-ES" sz="1600"/>
              <a:t>   while (true)</a:t>
            </a:r>
          </a:p>
          <a:p>
            <a:r>
              <a:rPr lang="es-ES" sz="1600"/>
              <a:t>   {  . . .</a:t>
            </a:r>
          </a:p>
          <a:p>
            <a:r>
              <a:rPr lang="es-ES" sz="1600"/>
              <a:t>      recibir(exmut, msj);</a:t>
            </a:r>
          </a:p>
          <a:p>
            <a:r>
              <a:rPr lang="es-ES" sz="1600"/>
              <a:t>      /*acceso a la sección crítica*/</a:t>
            </a:r>
          </a:p>
          <a:p>
            <a:r>
              <a:rPr lang="es-ES" sz="1600"/>
              <a:t>      enviar(exmut, msj)</a:t>
            </a:r>
          </a:p>
          <a:p>
            <a:r>
              <a:rPr lang="es-ES" sz="1600"/>
              <a:t>      . . .</a:t>
            </a:r>
          </a:p>
          <a:p>
            <a:r>
              <a:rPr lang="es-ES" sz="1600"/>
              <a:t>   }</a:t>
            </a:r>
          </a:p>
          <a:p>
            <a:r>
              <a:rPr lang="es-ES" sz="1600"/>
              <a:t>}</a:t>
            </a:r>
          </a:p>
          <a:p>
            <a:r>
              <a:rPr lang="es-ES" sz="1600"/>
              <a:t>void main()</a:t>
            </a:r>
          </a:p>
          <a:p>
            <a:r>
              <a:rPr lang="es-ES" sz="1600"/>
              <a:t>{</a:t>
            </a:r>
          </a:p>
          <a:p>
            <a:r>
              <a:rPr lang="es-ES" sz="1600"/>
              <a:t>   crear_buzón(exmut);</a:t>
            </a:r>
          </a:p>
          <a:p>
            <a:r>
              <a:rPr lang="es-ES" sz="1600"/>
              <a:t>   enviar(exmut, NULL);</a:t>
            </a:r>
          </a:p>
          <a:p>
            <a:r>
              <a:rPr lang="es-ES" sz="1600"/>
              <a:t>   cobegin</a:t>
            </a:r>
          </a:p>
          <a:p>
            <a:r>
              <a:rPr lang="es-ES" sz="1600"/>
              <a:t>      P(1); P(2); …, P(N_procesos);</a:t>
            </a:r>
          </a:p>
          <a:p>
            <a:r>
              <a:rPr lang="es-ES" sz="1600"/>
              <a:t>   coend;</a:t>
            </a:r>
          </a:p>
          <a:p>
            <a:r>
              <a:rPr lang="es-ES" sz="1600"/>
              <a:t>}</a:t>
            </a:r>
          </a:p>
        </p:txBody>
      </p:sp>
      <p:sp>
        <p:nvSpPr>
          <p:cNvPr id="31753" name="Line 9"/>
          <p:cNvSpPr>
            <a:spLocks noChangeShapeType="1"/>
          </p:cNvSpPr>
          <p:nvPr/>
        </p:nvSpPr>
        <p:spPr bwMode="ltGray">
          <a:xfrm flipV="1">
            <a:off x="2349500" y="5795963"/>
            <a:ext cx="71438" cy="2160587"/>
          </a:xfrm>
          <a:prstGeom prst="line">
            <a:avLst/>
          </a:prstGeom>
          <a:noFill/>
          <a:ln w="57150">
            <a:solidFill>
              <a:srgbClr val="CC3300"/>
            </a:solidFill>
            <a:round/>
            <a:headEnd/>
            <a:tailEnd type="triangle" w="med" len="med"/>
          </a:ln>
        </p:spPr>
        <p:txBody>
          <a:bodyPr wrap="none" anchor="ctr"/>
          <a:lstStyle/>
          <a:p>
            <a:endParaRPr lang="en-GB"/>
          </a:p>
        </p:txBody>
      </p:sp>
      <p:sp>
        <p:nvSpPr>
          <p:cNvPr id="31754" name="AutoShape 10"/>
          <p:cNvSpPr>
            <a:spLocks noChangeArrowheads="1"/>
          </p:cNvSpPr>
          <p:nvPr/>
        </p:nvSpPr>
        <p:spPr bwMode="ltGray">
          <a:xfrm>
            <a:off x="1989138" y="755650"/>
            <a:ext cx="4394200" cy="574675"/>
          </a:xfrm>
          <a:prstGeom prst="wedgeRoundRectCallout">
            <a:avLst>
              <a:gd name="adj1" fmla="val -6475"/>
              <a:gd name="adj2" fmla="val 50840"/>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Uso de la SC con mensajes</a:t>
            </a:r>
          </a:p>
        </p:txBody>
      </p:sp>
      <p:sp>
        <p:nvSpPr>
          <p:cNvPr id="31755" name="Rectangle 11"/>
          <p:cNvSpPr>
            <a:spLocks noChangeArrowheads="1"/>
          </p:cNvSpPr>
          <p:nvPr/>
        </p:nvSpPr>
        <p:spPr bwMode="auto">
          <a:xfrm>
            <a:off x="620713" y="5580063"/>
            <a:ext cx="1944687" cy="431800"/>
          </a:xfrm>
          <a:prstGeom prst="rect">
            <a:avLst/>
          </a:prstGeom>
          <a:noFill/>
          <a:ln w="19050" algn="ctr">
            <a:solidFill>
              <a:srgbClr val="FF0000"/>
            </a:solidFill>
            <a:miter lim="800000"/>
            <a:headEnd/>
            <a:tailEnd/>
          </a:ln>
        </p:spPr>
        <p:txBody>
          <a:bodyPr wrap="none" anchor="ctr"/>
          <a:lstStyle/>
          <a:p>
            <a:endParaRPr lang="en-US"/>
          </a:p>
        </p:txBody>
      </p:sp>
      <p:sp>
        <p:nvSpPr>
          <p:cNvPr id="31756" name="AutoShape 12"/>
          <p:cNvSpPr>
            <a:spLocks noChangeArrowheads="1"/>
          </p:cNvSpPr>
          <p:nvPr/>
        </p:nvSpPr>
        <p:spPr bwMode="ltGray">
          <a:xfrm>
            <a:off x="1989138" y="6516688"/>
            <a:ext cx="4652962" cy="936625"/>
          </a:xfrm>
          <a:prstGeom prst="wedgeRoundRectCallout">
            <a:avLst>
              <a:gd name="adj1" fmla="val 4042"/>
              <a:gd name="adj2" fmla="val -4884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Se bloquea en recibir hasta que enviar </a:t>
            </a:r>
            <a:br>
              <a:rPr lang="es-ES" b="1" dirty="0"/>
            </a:br>
            <a:r>
              <a:rPr lang="es-ES" b="1" dirty="0"/>
              <a:t>con un NULL( solo sincroniza)</a:t>
            </a:r>
            <a:br>
              <a:rPr lang="es-ES" b="1" dirty="0"/>
            </a:br>
            <a:r>
              <a:rPr lang="es-ES" b="1" dirty="0"/>
              <a:t> desbloquee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wipe(up)">
                                      <p:cBhvr>
                                        <p:cTn id="7" dur="500"/>
                                        <p:tgtEl>
                                          <p:spTgt spid="317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2000"/>
                                        <p:tgtEl>
                                          <p:spTgt spid="31754"/>
                                        </p:tgtEl>
                                      </p:cBhvr>
                                    </p:animEffect>
                                    <p:set>
                                      <p:cBhvr>
                                        <p:cTn id="12" dur="1" fill="hold">
                                          <p:stCondLst>
                                            <p:cond delay="1999"/>
                                          </p:stCondLst>
                                        </p:cTn>
                                        <p:tgtEl>
                                          <p:spTgt spid="31754"/>
                                        </p:tgtEl>
                                        <p:attrNameLst>
                                          <p:attrName>style.visibility</p:attrName>
                                        </p:attrNameLst>
                                      </p:cBhvr>
                                      <p:to>
                                        <p:strVal val="hidden"/>
                                      </p:to>
                                    </p:set>
                                  </p:childTnLst>
                                </p:cTn>
                              </p:par>
                            </p:childTnLst>
                          </p:cTn>
                        </p:par>
                        <p:par>
                          <p:cTn id="13" fill="hold">
                            <p:stCondLst>
                              <p:cond delay="2000"/>
                            </p:stCondLst>
                            <p:childTnLst>
                              <p:par>
                                <p:cTn id="14" presetID="17" presetClass="entr" presetSubtype="8" fill="hold" grpId="0" nodeType="afterEffect">
                                  <p:stCondLst>
                                    <p:cond delay="0"/>
                                  </p:stCondLst>
                                  <p:childTnLst>
                                    <p:set>
                                      <p:cBhvr>
                                        <p:cTn id="15" dur="1" fill="hold">
                                          <p:stCondLst>
                                            <p:cond delay="0"/>
                                          </p:stCondLst>
                                        </p:cTn>
                                        <p:tgtEl>
                                          <p:spTgt spid="31755"/>
                                        </p:tgtEl>
                                        <p:attrNameLst>
                                          <p:attrName>style.visibility</p:attrName>
                                        </p:attrNameLst>
                                      </p:cBhvr>
                                      <p:to>
                                        <p:strVal val="visible"/>
                                      </p:to>
                                    </p:set>
                                    <p:anim calcmode="lin" valueType="num">
                                      <p:cBhvr>
                                        <p:cTn id="16" dur="1000" fill="hold"/>
                                        <p:tgtEl>
                                          <p:spTgt spid="31755"/>
                                        </p:tgtEl>
                                        <p:attrNameLst>
                                          <p:attrName>ppt_x</p:attrName>
                                        </p:attrNameLst>
                                      </p:cBhvr>
                                      <p:tavLst>
                                        <p:tav tm="0">
                                          <p:val>
                                            <p:strVal val="#ppt_x-#ppt_w/2"/>
                                          </p:val>
                                        </p:tav>
                                        <p:tav tm="100000">
                                          <p:val>
                                            <p:strVal val="#ppt_x"/>
                                          </p:val>
                                        </p:tav>
                                      </p:tavLst>
                                    </p:anim>
                                    <p:anim calcmode="lin" valueType="num">
                                      <p:cBhvr>
                                        <p:cTn id="17" dur="1000" fill="hold"/>
                                        <p:tgtEl>
                                          <p:spTgt spid="31755"/>
                                        </p:tgtEl>
                                        <p:attrNameLst>
                                          <p:attrName>ppt_y</p:attrName>
                                        </p:attrNameLst>
                                      </p:cBhvr>
                                      <p:tavLst>
                                        <p:tav tm="0">
                                          <p:val>
                                            <p:strVal val="#ppt_y"/>
                                          </p:val>
                                        </p:tav>
                                        <p:tav tm="100000">
                                          <p:val>
                                            <p:strVal val="#ppt_y"/>
                                          </p:val>
                                        </p:tav>
                                      </p:tavLst>
                                    </p:anim>
                                    <p:anim calcmode="lin" valueType="num">
                                      <p:cBhvr>
                                        <p:cTn id="18" dur="1000" fill="hold"/>
                                        <p:tgtEl>
                                          <p:spTgt spid="31755"/>
                                        </p:tgtEl>
                                        <p:attrNameLst>
                                          <p:attrName>ppt_w</p:attrName>
                                        </p:attrNameLst>
                                      </p:cBhvr>
                                      <p:tavLst>
                                        <p:tav tm="0">
                                          <p:val>
                                            <p:fltVal val="0"/>
                                          </p:val>
                                        </p:tav>
                                        <p:tav tm="100000">
                                          <p:val>
                                            <p:strVal val="#ppt_w"/>
                                          </p:val>
                                        </p:tav>
                                      </p:tavLst>
                                    </p:anim>
                                    <p:anim calcmode="lin" valueType="num">
                                      <p:cBhvr>
                                        <p:cTn id="19" dur="1000" fill="hold"/>
                                        <p:tgtEl>
                                          <p:spTgt spid="31755"/>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31755"/>
                                        </p:tgtEl>
                                        <p:attrNameLst>
                                          <p:attrName>ppt_c</p:attrName>
                                        </p:attrNameLst>
                                      </p:cBhvr>
                                      <p:to>
                                        <a:srgbClr val="FF9393"/>
                                      </p:to>
                                    </p:animClr>
                                  </p:sub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1753"/>
                                        </p:tgtEl>
                                        <p:attrNameLst>
                                          <p:attrName>style.visibility</p:attrName>
                                        </p:attrNameLst>
                                      </p:cBhvr>
                                      <p:to>
                                        <p:strVal val="visible"/>
                                      </p:to>
                                    </p:set>
                                    <p:animEffect transition="in" filter="wipe(down)">
                                      <p:cBhvr>
                                        <p:cTn id="23" dur="1000"/>
                                        <p:tgtEl>
                                          <p:spTgt spid="31753"/>
                                        </p:tgtEl>
                                      </p:cBhvr>
                                    </p:animEffect>
                                  </p:childTnLst>
                                  <p:subTnLst>
                                    <p:animClr clrSpc="rgb" dir="cw">
                                      <p:cBhvr override="childStyle">
                                        <p:cTn dur="1" fill="hold" display="0" masterRel="nextClick" afterEffect="1"/>
                                        <p:tgtEl>
                                          <p:spTgt spid="31753"/>
                                        </p:tgtEl>
                                        <p:attrNameLst>
                                          <p:attrName>ppt_c</p:attrName>
                                        </p:attrNameLst>
                                      </p:cBhvr>
                                      <p:to>
                                        <a:srgbClr val="FF9393"/>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1756"/>
                                        </p:tgtEl>
                                        <p:attrNameLst>
                                          <p:attrName>style.visibility</p:attrName>
                                        </p:attrNameLst>
                                      </p:cBhvr>
                                      <p:to>
                                        <p:strVal val="visible"/>
                                      </p:to>
                                    </p:set>
                                    <p:animEffect transition="in" filter="wipe(up)">
                                      <p:cBhvr>
                                        <p:cTn id="28" dur="500"/>
                                        <p:tgtEl>
                                          <p:spTgt spid="3175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2000"/>
                                        <p:tgtEl>
                                          <p:spTgt spid="31756"/>
                                        </p:tgtEl>
                                      </p:cBhvr>
                                    </p:animEffect>
                                    <p:set>
                                      <p:cBhvr>
                                        <p:cTn id="33" dur="1" fill="hold">
                                          <p:stCondLst>
                                            <p:cond delay="1999"/>
                                          </p:stCondLst>
                                        </p:cTn>
                                        <p:tgtEl>
                                          <p:spTgt spid="317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animBg="1"/>
      <p:bldP spid="31754" grpId="0" animBg="1"/>
      <p:bldP spid="31754" grpId="1" animBg="1"/>
      <p:bldP spid="31755" grpId="0" animBg="1"/>
      <p:bldP spid="31756" grpId="0" animBg="1"/>
      <p:bldP spid="3175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15888" y="-17463"/>
            <a:ext cx="6742112" cy="519113"/>
          </a:xfrm>
          <a:prstGeom prst="rect">
            <a:avLst/>
          </a:prstGeom>
          <a:noFill/>
          <a:ln w="9525">
            <a:noFill/>
            <a:miter lim="800000"/>
            <a:headEnd/>
            <a:tailEnd/>
          </a:ln>
        </p:spPr>
        <p:txBody>
          <a:bodyPr>
            <a:spAutoFit/>
          </a:bodyPr>
          <a:lstStyle/>
          <a:p>
            <a:pPr>
              <a:spcBef>
                <a:spcPct val="50000"/>
              </a:spcBef>
            </a:pPr>
            <a:r>
              <a:rPr lang="es-ES" sz="2800"/>
              <a:t>Mensajes: sincronización</a:t>
            </a:r>
          </a:p>
        </p:txBody>
      </p:sp>
      <p:sp>
        <p:nvSpPr>
          <p:cNvPr id="39939" name="Line 5"/>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
        <p:nvSpPr>
          <p:cNvPr id="39940" name="Text Box 6"/>
          <p:cNvSpPr txBox="1">
            <a:spLocks noChangeArrowheads="1"/>
          </p:cNvSpPr>
          <p:nvPr/>
        </p:nvSpPr>
        <p:spPr bwMode="auto">
          <a:xfrm>
            <a:off x="153988" y="481013"/>
            <a:ext cx="6443662" cy="366712"/>
          </a:xfrm>
          <a:prstGeom prst="rect">
            <a:avLst/>
          </a:prstGeom>
          <a:noFill/>
          <a:ln w="9525">
            <a:noFill/>
            <a:miter lim="800000"/>
            <a:headEnd/>
            <a:tailEnd/>
          </a:ln>
        </p:spPr>
        <p:txBody>
          <a:bodyPr>
            <a:spAutoFit/>
          </a:bodyPr>
          <a:lstStyle/>
          <a:p>
            <a:pPr>
              <a:spcBef>
                <a:spcPct val="50000"/>
              </a:spcBef>
            </a:pPr>
            <a:r>
              <a:rPr lang="es-ES" b="1"/>
              <a:t>Productor y consumidor: buffer limitado</a:t>
            </a:r>
          </a:p>
        </p:txBody>
      </p:sp>
      <p:sp>
        <p:nvSpPr>
          <p:cNvPr id="39941" name="Text Box 7"/>
          <p:cNvSpPr txBox="1">
            <a:spLocks noChangeArrowheads="1"/>
          </p:cNvSpPr>
          <p:nvPr/>
        </p:nvSpPr>
        <p:spPr bwMode="auto">
          <a:xfrm>
            <a:off x="225425" y="830263"/>
            <a:ext cx="6121400" cy="8220075"/>
          </a:xfrm>
          <a:prstGeom prst="rect">
            <a:avLst/>
          </a:prstGeom>
          <a:noFill/>
          <a:ln w="9525">
            <a:noFill/>
            <a:miter lim="800000"/>
            <a:headEnd/>
            <a:tailEnd/>
          </a:ln>
        </p:spPr>
        <p:txBody>
          <a:bodyPr>
            <a:spAutoFit/>
          </a:bodyPr>
          <a:lstStyle/>
          <a:p>
            <a:r>
              <a:rPr lang="es-ES" sz="1600"/>
              <a:t>#define tamaño xxx</a:t>
            </a:r>
          </a:p>
          <a:p>
            <a:r>
              <a:rPr lang="es-ES" sz="1600"/>
              <a:t>int i;</a:t>
            </a:r>
          </a:p>
          <a:p>
            <a:r>
              <a:rPr lang="es-ES" sz="1600"/>
              <a:t>TBuzon puede_producir, puede_consumir;</a:t>
            </a:r>
          </a:p>
          <a:p>
            <a:r>
              <a:rPr lang="es-ES" sz="1600"/>
              <a:t>void productor()</a:t>
            </a:r>
          </a:p>
          <a:p>
            <a:r>
              <a:rPr lang="es-ES" sz="1600"/>
              <a:t>{</a:t>
            </a:r>
          </a:p>
          <a:p>
            <a:r>
              <a:rPr lang="es-ES" sz="1600"/>
              <a:t>   mensaje msjp,aux;</a:t>
            </a:r>
          </a:p>
          <a:p>
            <a:r>
              <a:rPr lang="es-ES" sz="1600"/>
              <a:t>   while(true)</a:t>
            </a:r>
          </a:p>
          <a:p>
            <a:r>
              <a:rPr lang="es-ES" sz="1600"/>
              <a:t>   {</a:t>
            </a:r>
          </a:p>
          <a:p>
            <a:r>
              <a:rPr lang="es-ES" sz="1600"/>
              <a:t>      </a:t>
            </a:r>
            <a:r>
              <a:rPr lang="es-ES"/>
              <a:t>msjp = producir();</a:t>
            </a:r>
          </a:p>
          <a:p>
            <a:r>
              <a:rPr lang="es-ES" sz="1600"/>
              <a:t>      recibir(puede_producir, aux);</a:t>
            </a:r>
          </a:p>
          <a:p>
            <a:r>
              <a:rPr lang="es-ES" sz="1600"/>
              <a:t>      enviar(puede_consumir, msjp);</a:t>
            </a:r>
          </a:p>
          <a:p>
            <a:r>
              <a:rPr lang="es-ES" sz="1600"/>
              <a:t>   }</a:t>
            </a:r>
          </a:p>
          <a:p>
            <a:r>
              <a:rPr lang="es-ES" sz="1600"/>
              <a:t>}</a:t>
            </a:r>
          </a:p>
          <a:p>
            <a:r>
              <a:rPr lang="es-ES" sz="1600"/>
              <a:t>void consumidor()</a:t>
            </a:r>
          </a:p>
          <a:p>
            <a:r>
              <a:rPr lang="es-ES" sz="1600"/>
              <a:t>{</a:t>
            </a:r>
          </a:p>
          <a:p>
            <a:r>
              <a:rPr lang="es-ES" sz="1600"/>
              <a:t>   mensaje msjc;</a:t>
            </a:r>
          </a:p>
          <a:p>
            <a:r>
              <a:rPr lang="es-ES" sz="1600"/>
              <a:t>   while(true)</a:t>
            </a:r>
          </a:p>
          <a:p>
            <a:r>
              <a:rPr lang="es-ES" sz="1600"/>
              <a:t>   {</a:t>
            </a:r>
          </a:p>
          <a:p>
            <a:r>
              <a:rPr lang="es-ES" sz="1600"/>
              <a:t>      recibir(puede_consumir, msjc);</a:t>
            </a:r>
          </a:p>
          <a:p>
            <a:r>
              <a:rPr lang="es-ES" sz="1600"/>
              <a:t>      enviar(puede_producir, NULL);</a:t>
            </a:r>
          </a:p>
          <a:p>
            <a:r>
              <a:rPr lang="es-ES"/>
              <a:t>     consumir(msjc);</a:t>
            </a:r>
            <a:endParaRPr lang="es-ES" sz="1600"/>
          </a:p>
          <a:p>
            <a:r>
              <a:rPr lang="es-ES" sz="1600"/>
              <a:t>   }</a:t>
            </a:r>
          </a:p>
          <a:p>
            <a:r>
              <a:rPr lang="es-ES" sz="1600"/>
              <a:t>}</a:t>
            </a:r>
          </a:p>
          <a:p>
            <a:r>
              <a:rPr lang="es-ES" sz="1600"/>
              <a:t>void main()</a:t>
            </a:r>
          </a:p>
          <a:p>
            <a:r>
              <a:rPr lang="es-ES" sz="1600"/>
              <a:t>{</a:t>
            </a:r>
          </a:p>
          <a:p>
            <a:r>
              <a:rPr lang="es-ES" sz="1600"/>
              <a:t>   crear_buzón(puede_producir);</a:t>
            </a:r>
          </a:p>
          <a:p>
            <a:r>
              <a:rPr lang="es-ES" sz="1600"/>
              <a:t>   crear_buzón(puede_consumir);</a:t>
            </a:r>
          </a:p>
          <a:p>
            <a:r>
              <a:rPr lang="es-ES" sz="1600"/>
              <a:t>   for(i=0; i&lt;capacidad; i++) enviar(puede_producir,NULL);</a:t>
            </a:r>
          </a:p>
          <a:p>
            <a:r>
              <a:rPr lang="es-ES" sz="1600"/>
              <a:t>   cobegin</a:t>
            </a:r>
          </a:p>
          <a:p>
            <a:r>
              <a:rPr lang="es-ES" sz="1600"/>
              <a:t>      productor();</a:t>
            </a:r>
          </a:p>
          <a:p>
            <a:r>
              <a:rPr lang="es-ES" sz="1600"/>
              <a:t>      consumidor();</a:t>
            </a:r>
          </a:p>
          <a:p>
            <a:r>
              <a:rPr lang="es-ES" sz="1600"/>
              <a:t>   coend;</a:t>
            </a:r>
          </a:p>
          <a:p>
            <a:r>
              <a:rPr lang="es-ES" sz="160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15888" y="-17463"/>
            <a:ext cx="6742112" cy="519113"/>
          </a:xfrm>
          <a:prstGeom prst="rect">
            <a:avLst/>
          </a:prstGeom>
          <a:noFill/>
          <a:ln w="9525">
            <a:noFill/>
            <a:miter lim="800000"/>
            <a:headEnd/>
            <a:tailEnd/>
          </a:ln>
        </p:spPr>
        <p:txBody>
          <a:bodyPr>
            <a:spAutoFit/>
          </a:bodyPr>
          <a:lstStyle/>
          <a:p>
            <a:pPr>
              <a:spcBef>
                <a:spcPct val="50000"/>
              </a:spcBef>
            </a:pPr>
            <a:r>
              <a:rPr lang="es-ES" sz="2800"/>
              <a:t>Mensajes: sincronización</a:t>
            </a:r>
          </a:p>
        </p:txBody>
      </p:sp>
      <p:sp>
        <p:nvSpPr>
          <p:cNvPr id="40963" name="Line 3"/>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
        <p:nvSpPr>
          <p:cNvPr id="40964" name="Text Box 4"/>
          <p:cNvSpPr txBox="1">
            <a:spLocks noChangeArrowheads="1"/>
          </p:cNvSpPr>
          <p:nvPr/>
        </p:nvSpPr>
        <p:spPr bwMode="auto">
          <a:xfrm>
            <a:off x="153988" y="481013"/>
            <a:ext cx="6443662" cy="366712"/>
          </a:xfrm>
          <a:prstGeom prst="rect">
            <a:avLst/>
          </a:prstGeom>
          <a:noFill/>
          <a:ln w="9525">
            <a:noFill/>
            <a:miter lim="800000"/>
            <a:headEnd/>
            <a:tailEnd/>
          </a:ln>
        </p:spPr>
        <p:txBody>
          <a:bodyPr>
            <a:spAutoFit/>
          </a:bodyPr>
          <a:lstStyle/>
          <a:p>
            <a:pPr>
              <a:spcBef>
                <a:spcPct val="50000"/>
              </a:spcBef>
            </a:pPr>
            <a:r>
              <a:rPr lang="es-ES" b="1"/>
              <a:t>Productor y consumidor: buffer limitado</a:t>
            </a:r>
          </a:p>
        </p:txBody>
      </p:sp>
      <p:sp>
        <p:nvSpPr>
          <p:cNvPr id="109573" name="Text Box 5"/>
          <p:cNvSpPr txBox="1">
            <a:spLocks noChangeArrowheads="1"/>
          </p:cNvSpPr>
          <p:nvPr/>
        </p:nvSpPr>
        <p:spPr bwMode="auto">
          <a:xfrm>
            <a:off x="225425" y="830263"/>
            <a:ext cx="6121400" cy="3300412"/>
          </a:xfrm>
          <a:prstGeom prst="rect">
            <a:avLst/>
          </a:prstGeom>
          <a:noFill/>
          <a:ln w="9525">
            <a:noFill/>
            <a:miter lim="800000"/>
            <a:headEnd/>
            <a:tailEnd/>
          </a:ln>
        </p:spPr>
        <p:txBody>
          <a:bodyPr>
            <a:spAutoFit/>
          </a:bodyPr>
          <a:lstStyle/>
          <a:p>
            <a:r>
              <a:rPr lang="es-ES" sz="1600"/>
              <a:t>#define tamaño xxx</a:t>
            </a:r>
          </a:p>
          <a:p>
            <a:r>
              <a:rPr lang="es-ES" sz="1600"/>
              <a:t>int i;</a:t>
            </a:r>
          </a:p>
          <a:p>
            <a:r>
              <a:rPr lang="es-ES" sz="1600"/>
              <a:t>TBuzon puede_producir, puede_consumir;</a:t>
            </a:r>
          </a:p>
          <a:p>
            <a:r>
              <a:rPr lang="es-ES" sz="1600"/>
              <a:t>void productor()</a:t>
            </a:r>
          </a:p>
          <a:p>
            <a:r>
              <a:rPr lang="es-ES" sz="1600"/>
              <a:t>{</a:t>
            </a:r>
          </a:p>
          <a:p>
            <a:r>
              <a:rPr lang="es-ES" sz="1600"/>
              <a:t>   mensaje msjp,aux;</a:t>
            </a:r>
          </a:p>
          <a:p>
            <a:r>
              <a:rPr lang="es-ES" sz="1600"/>
              <a:t>   while(true)</a:t>
            </a:r>
          </a:p>
          <a:p>
            <a:r>
              <a:rPr lang="es-ES" sz="1600"/>
              <a:t>   {</a:t>
            </a:r>
          </a:p>
          <a:p>
            <a:r>
              <a:rPr lang="es-ES" sz="1600"/>
              <a:t>      </a:t>
            </a:r>
            <a:r>
              <a:rPr lang="es-ES"/>
              <a:t>msjp = producir();</a:t>
            </a:r>
          </a:p>
          <a:p>
            <a:r>
              <a:rPr lang="es-ES" sz="1600"/>
              <a:t>      recibir(puede_producir, aux);</a:t>
            </a:r>
          </a:p>
          <a:p>
            <a:r>
              <a:rPr lang="es-ES" sz="1600"/>
              <a:t>      enviar(puede_consumir, msjp);</a:t>
            </a:r>
          </a:p>
          <a:p>
            <a:r>
              <a:rPr lang="es-ES" sz="1600"/>
              <a:t>   }</a:t>
            </a:r>
          </a:p>
          <a:p>
            <a:r>
              <a:rPr lang="es-ES" sz="1600"/>
              <a:t>}</a:t>
            </a:r>
          </a:p>
        </p:txBody>
      </p:sp>
      <p:sp>
        <p:nvSpPr>
          <p:cNvPr id="109574" name="Line 6"/>
          <p:cNvSpPr>
            <a:spLocks noChangeShapeType="1"/>
          </p:cNvSpPr>
          <p:nvPr/>
        </p:nvSpPr>
        <p:spPr bwMode="ltGray">
          <a:xfrm flipH="1">
            <a:off x="1555750" y="4213225"/>
            <a:ext cx="647700" cy="719138"/>
          </a:xfrm>
          <a:prstGeom prst="line">
            <a:avLst/>
          </a:prstGeom>
          <a:noFill/>
          <a:ln w="57150">
            <a:solidFill>
              <a:srgbClr val="CC3300"/>
            </a:solidFill>
            <a:round/>
            <a:headEnd/>
            <a:tailEnd type="triangle" w="med" len="med"/>
          </a:ln>
        </p:spPr>
        <p:txBody>
          <a:bodyPr wrap="none" anchor="ctr"/>
          <a:lstStyle/>
          <a:p>
            <a:endParaRPr lang="en-GB"/>
          </a:p>
        </p:txBody>
      </p:sp>
      <p:sp>
        <p:nvSpPr>
          <p:cNvPr id="109575" name="AutoShape 7"/>
          <p:cNvSpPr>
            <a:spLocks noChangeArrowheads="1"/>
          </p:cNvSpPr>
          <p:nvPr/>
        </p:nvSpPr>
        <p:spPr bwMode="ltGray">
          <a:xfrm>
            <a:off x="1771650" y="3779838"/>
            <a:ext cx="2016125" cy="431800"/>
          </a:xfrm>
          <a:prstGeom prst="wedgeRoundRectCallout">
            <a:avLst>
              <a:gd name="adj1" fmla="val -6977"/>
              <a:gd name="adj2" fmla="val 51343"/>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bloqueante</a:t>
            </a:r>
          </a:p>
        </p:txBody>
      </p:sp>
      <p:sp>
        <p:nvSpPr>
          <p:cNvPr id="109576" name="Rectangle 8"/>
          <p:cNvSpPr>
            <a:spLocks noChangeArrowheads="1"/>
          </p:cNvSpPr>
          <p:nvPr/>
        </p:nvSpPr>
        <p:spPr bwMode="auto">
          <a:xfrm>
            <a:off x="260350" y="1331913"/>
            <a:ext cx="865188" cy="287337"/>
          </a:xfrm>
          <a:prstGeom prst="rect">
            <a:avLst/>
          </a:prstGeom>
          <a:noFill/>
          <a:ln w="19050" algn="ctr">
            <a:solidFill>
              <a:srgbClr val="FF0000"/>
            </a:solidFill>
            <a:miter lim="800000"/>
            <a:headEnd/>
            <a:tailEnd/>
          </a:ln>
        </p:spPr>
        <p:txBody>
          <a:bodyPr wrap="none" anchor="ctr"/>
          <a:lstStyle/>
          <a:p>
            <a:endParaRPr lang="en-US"/>
          </a:p>
        </p:txBody>
      </p:sp>
      <p:sp>
        <p:nvSpPr>
          <p:cNvPr id="109577" name="AutoShape 9"/>
          <p:cNvSpPr>
            <a:spLocks noChangeArrowheads="1"/>
          </p:cNvSpPr>
          <p:nvPr/>
        </p:nvSpPr>
        <p:spPr bwMode="ltGray">
          <a:xfrm>
            <a:off x="333375" y="4932363"/>
            <a:ext cx="2590800" cy="863600"/>
          </a:xfrm>
          <a:prstGeom prst="wedgeRoundRectCallout">
            <a:avLst>
              <a:gd name="adj1" fmla="val 18616"/>
              <a:gd name="adj2" fmla="val -5025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a:t>Hay msg se coge </a:t>
            </a:r>
          </a:p>
          <a:p>
            <a:pPr defTabSz="288925">
              <a:defRPr/>
            </a:pPr>
            <a:r>
              <a:rPr lang="es-ES" b="1"/>
              <a:t>Y produce</a:t>
            </a:r>
          </a:p>
        </p:txBody>
      </p:sp>
      <p:sp>
        <p:nvSpPr>
          <p:cNvPr id="109578" name="AutoShape 10"/>
          <p:cNvSpPr>
            <a:spLocks noChangeArrowheads="1"/>
          </p:cNvSpPr>
          <p:nvPr/>
        </p:nvSpPr>
        <p:spPr bwMode="ltGray">
          <a:xfrm>
            <a:off x="2938463" y="4932363"/>
            <a:ext cx="2665412" cy="863600"/>
          </a:xfrm>
          <a:prstGeom prst="wedgeRoundRectCallout">
            <a:avLst>
              <a:gd name="adj1" fmla="val -50740"/>
              <a:gd name="adj2" fmla="val -4583"/>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No hay, se bloquea</a:t>
            </a:r>
          </a:p>
          <a:p>
            <a:pPr defTabSz="288925">
              <a:defRPr/>
            </a:pPr>
            <a:r>
              <a:rPr lang="es-ES" b="1" dirty="0"/>
              <a:t>(está lleno)</a:t>
            </a:r>
          </a:p>
        </p:txBody>
      </p:sp>
      <p:sp>
        <p:nvSpPr>
          <p:cNvPr id="109579" name="AutoShape 11"/>
          <p:cNvSpPr>
            <a:spLocks noChangeArrowheads="1"/>
          </p:cNvSpPr>
          <p:nvPr/>
        </p:nvSpPr>
        <p:spPr bwMode="ltGray">
          <a:xfrm>
            <a:off x="2636838" y="1763713"/>
            <a:ext cx="2447925" cy="431800"/>
          </a:xfrm>
          <a:prstGeom prst="wedgeRoundRectCallout">
            <a:avLst>
              <a:gd name="adj1" fmla="val -50501"/>
              <a:gd name="adj2" fmla="val 19176"/>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Buzones o testigos</a:t>
            </a:r>
          </a:p>
        </p:txBody>
      </p:sp>
      <p:sp>
        <p:nvSpPr>
          <p:cNvPr id="109580" name="Line 12"/>
          <p:cNvSpPr>
            <a:spLocks noChangeShapeType="1"/>
          </p:cNvSpPr>
          <p:nvPr/>
        </p:nvSpPr>
        <p:spPr bwMode="ltGray">
          <a:xfrm>
            <a:off x="3140075" y="4211638"/>
            <a:ext cx="793750" cy="720725"/>
          </a:xfrm>
          <a:prstGeom prst="line">
            <a:avLst/>
          </a:prstGeom>
          <a:noFill/>
          <a:ln w="57150">
            <a:solidFill>
              <a:srgbClr val="CC3300"/>
            </a:solidFill>
            <a:round/>
            <a:headEnd/>
            <a:tailEnd type="triangle" w="med" len="med"/>
          </a:ln>
        </p:spPr>
        <p:txBody>
          <a:bodyPr wrap="none" anchor="ctr"/>
          <a:lstStyle/>
          <a:p>
            <a:endParaRPr lang="en-GB"/>
          </a:p>
        </p:txBody>
      </p:sp>
      <p:sp>
        <p:nvSpPr>
          <p:cNvPr id="109581" name="AutoShape 13"/>
          <p:cNvSpPr>
            <a:spLocks noChangeArrowheads="1"/>
          </p:cNvSpPr>
          <p:nvPr/>
        </p:nvSpPr>
        <p:spPr bwMode="ltGray">
          <a:xfrm>
            <a:off x="908050" y="6156325"/>
            <a:ext cx="4465638" cy="720725"/>
          </a:xfrm>
          <a:prstGeom prst="wedgeRoundRectCallout">
            <a:avLst>
              <a:gd name="adj1" fmla="val -50017"/>
              <a:gd name="adj2" fmla="val 1874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Envía el mensaje para que lo recoja</a:t>
            </a:r>
          </a:p>
          <a:p>
            <a:pPr defTabSz="288925">
              <a:defRPr/>
            </a:pPr>
            <a:r>
              <a:rPr lang="es-ES" b="1" dirty="0"/>
              <a:t>el consumidor</a:t>
            </a:r>
          </a:p>
        </p:txBody>
      </p:sp>
      <p:sp>
        <p:nvSpPr>
          <p:cNvPr id="109582" name="Line 14"/>
          <p:cNvSpPr>
            <a:spLocks noChangeShapeType="1"/>
          </p:cNvSpPr>
          <p:nvPr/>
        </p:nvSpPr>
        <p:spPr bwMode="ltGray">
          <a:xfrm>
            <a:off x="1052513" y="3635375"/>
            <a:ext cx="288925" cy="2449513"/>
          </a:xfrm>
          <a:prstGeom prst="line">
            <a:avLst/>
          </a:prstGeom>
          <a:noFill/>
          <a:ln w="57150">
            <a:solidFill>
              <a:srgbClr val="CC3300"/>
            </a:solidFill>
            <a:round/>
            <a:headEnd/>
            <a:tailEnd type="triangle" w="med" len="med"/>
          </a:ln>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09576"/>
                                        </p:tgtEl>
                                        <p:attrNameLst>
                                          <p:attrName>style.visibility</p:attrName>
                                        </p:attrNameLst>
                                      </p:cBhvr>
                                      <p:to>
                                        <p:strVal val="visible"/>
                                      </p:to>
                                    </p:set>
                                    <p:anim calcmode="lin" valueType="num">
                                      <p:cBhvr>
                                        <p:cTn id="7" dur="1000" fill="hold"/>
                                        <p:tgtEl>
                                          <p:spTgt spid="109576"/>
                                        </p:tgtEl>
                                        <p:attrNameLst>
                                          <p:attrName>ppt_x</p:attrName>
                                        </p:attrNameLst>
                                      </p:cBhvr>
                                      <p:tavLst>
                                        <p:tav tm="0">
                                          <p:val>
                                            <p:strVal val="#ppt_x-#ppt_w/2"/>
                                          </p:val>
                                        </p:tav>
                                        <p:tav tm="100000">
                                          <p:val>
                                            <p:strVal val="#ppt_x"/>
                                          </p:val>
                                        </p:tav>
                                      </p:tavLst>
                                    </p:anim>
                                    <p:anim calcmode="lin" valueType="num">
                                      <p:cBhvr>
                                        <p:cTn id="8" dur="1000" fill="hold"/>
                                        <p:tgtEl>
                                          <p:spTgt spid="109576"/>
                                        </p:tgtEl>
                                        <p:attrNameLst>
                                          <p:attrName>ppt_y</p:attrName>
                                        </p:attrNameLst>
                                      </p:cBhvr>
                                      <p:tavLst>
                                        <p:tav tm="0">
                                          <p:val>
                                            <p:strVal val="#ppt_y"/>
                                          </p:val>
                                        </p:tav>
                                        <p:tav tm="100000">
                                          <p:val>
                                            <p:strVal val="#ppt_y"/>
                                          </p:val>
                                        </p:tav>
                                      </p:tavLst>
                                    </p:anim>
                                    <p:anim calcmode="lin" valueType="num">
                                      <p:cBhvr>
                                        <p:cTn id="9" dur="1000" fill="hold"/>
                                        <p:tgtEl>
                                          <p:spTgt spid="109576"/>
                                        </p:tgtEl>
                                        <p:attrNameLst>
                                          <p:attrName>ppt_w</p:attrName>
                                        </p:attrNameLst>
                                      </p:cBhvr>
                                      <p:tavLst>
                                        <p:tav tm="0">
                                          <p:val>
                                            <p:fltVal val="0"/>
                                          </p:val>
                                        </p:tav>
                                        <p:tav tm="100000">
                                          <p:val>
                                            <p:strVal val="#ppt_w"/>
                                          </p:val>
                                        </p:tav>
                                      </p:tavLst>
                                    </p:anim>
                                    <p:anim calcmode="lin" valueType="num">
                                      <p:cBhvr>
                                        <p:cTn id="10" dur="1000" fill="hold"/>
                                        <p:tgtEl>
                                          <p:spTgt spid="109576"/>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09576"/>
                                        </p:tgtEl>
                                        <p:attrNameLst>
                                          <p:attrName>ppt_c</p:attrName>
                                        </p:attrNameLst>
                                      </p:cBhvr>
                                      <p:to>
                                        <a:srgbClr val="FF9393"/>
                                      </p:to>
                                    </p:animClr>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09579"/>
                                        </p:tgtEl>
                                        <p:attrNameLst>
                                          <p:attrName>style.visibility</p:attrName>
                                        </p:attrNameLst>
                                      </p:cBhvr>
                                      <p:to>
                                        <p:strVal val="visible"/>
                                      </p:to>
                                    </p:set>
                                    <p:animEffect transition="in" filter="wipe(up)">
                                      <p:cBhvr>
                                        <p:cTn id="15" dur="500"/>
                                        <p:tgtEl>
                                          <p:spTgt spid="10957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mph" presetSubtype="1" nodeType="clickEffect">
                                  <p:stCondLst>
                                    <p:cond delay="0"/>
                                  </p:stCondLst>
                                  <p:childTnLst>
                                    <p:set>
                                      <p:cBhvr override="childStyle">
                                        <p:cTn id="19" dur="indefinite"/>
                                        <p:tgtEl>
                                          <p:spTgt spid="109573">
                                            <p:txEl>
                                              <p:pRg st="9" end="9"/>
                                            </p:txEl>
                                          </p:spTgt>
                                        </p:tgtEl>
                                        <p:attrNameLst>
                                          <p:attrName>style.fontStyle</p:attrName>
                                        </p:attrNameLst>
                                      </p:cBhvr>
                                      <p:to>
                                        <p:strVal val="normal"/>
                                      </p:to>
                                    </p:set>
                                    <p:set>
                                      <p:cBhvr override="childStyle">
                                        <p:cTn id="20" dur="indefinite"/>
                                        <p:tgtEl>
                                          <p:spTgt spid="109573">
                                            <p:txEl>
                                              <p:pRg st="9" end="9"/>
                                            </p:txEl>
                                          </p:spTgt>
                                        </p:tgtEl>
                                        <p:attrNameLst>
                                          <p:attrName>style.fontWeight</p:attrName>
                                        </p:attrNameLst>
                                      </p:cBhvr>
                                      <p:to>
                                        <p:strVal val="bold"/>
                                      </p:to>
                                    </p:set>
                                    <p:set>
                                      <p:cBhvr override="childStyle">
                                        <p:cTn id="21" dur="indefinite"/>
                                        <p:tgtEl>
                                          <p:spTgt spid="109573">
                                            <p:txEl>
                                              <p:pRg st="9" end="9"/>
                                            </p:txEl>
                                          </p:spTgt>
                                        </p:tgtEl>
                                        <p:attrNameLst>
                                          <p:attrName>style.textDecorationUnderline</p:attrName>
                                        </p:attrNameLst>
                                      </p:cBhvr>
                                      <p:to>
                                        <p:strVal val="fals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000"/>
                                        <p:tgtEl>
                                          <p:spTgt spid="109579"/>
                                        </p:tgtEl>
                                      </p:cBhvr>
                                    </p:animEffect>
                                    <p:set>
                                      <p:cBhvr>
                                        <p:cTn id="26" dur="1" fill="hold">
                                          <p:stCondLst>
                                            <p:cond delay="1999"/>
                                          </p:stCondLst>
                                        </p:cTn>
                                        <p:tgtEl>
                                          <p:spTgt spid="109579"/>
                                        </p:tgtEl>
                                        <p:attrNameLst>
                                          <p:attrName>style.visibility</p:attrName>
                                        </p:attrNameLst>
                                      </p:cBhvr>
                                      <p:to>
                                        <p:strVal val="hidden"/>
                                      </p:to>
                                    </p:set>
                                  </p:childTnLst>
                                </p:cTn>
                              </p:par>
                            </p:childTnLst>
                          </p:cTn>
                        </p:par>
                        <p:par>
                          <p:cTn id="27" fill="hold">
                            <p:stCondLst>
                              <p:cond delay="2000"/>
                            </p:stCondLst>
                            <p:childTnLst>
                              <p:par>
                                <p:cTn id="28" presetID="22" presetClass="entr" presetSubtype="1" fill="hold" grpId="0" nodeType="afterEffect">
                                  <p:stCondLst>
                                    <p:cond delay="0"/>
                                  </p:stCondLst>
                                  <p:childTnLst>
                                    <p:set>
                                      <p:cBhvr>
                                        <p:cTn id="29" dur="1" fill="hold">
                                          <p:stCondLst>
                                            <p:cond delay="0"/>
                                          </p:stCondLst>
                                        </p:cTn>
                                        <p:tgtEl>
                                          <p:spTgt spid="109575"/>
                                        </p:tgtEl>
                                        <p:attrNameLst>
                                          <p:attrName>style.visibility</p:attrName>
                                        </p:attrNameLst>
                                      </p:cBhvr>
                                      <p:to>
                                        <p:strVal val="visible"/>
                                      </p:to>
                                    </p:set>
                                    <p:animEffect transition="in" filter="wipe(up)">
                                      <p:cBhvr>
                                        <p:cTn id="30" dur="500"/>
                                        <p:tgtEl>
                                          <p:spTgt spid="109575"/>
                                        </p:tgtEl>
                                      </p:cBhvr>
                                    </p:animEffect>
                                  </p:childTnLst>
                                </p:cTn>
                              </p:par>
                            </p:childTnLst>
                          </p:cTn>
                        </p:par>
                        <p:par>
                          <p:cTn id="31" fill="hold">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109574"/>
                                        </p:tgtEl>
                                        <p:attrNameLst>
                                          <p:attrName>style.visibility</p:attrName>
                                        </p:attrNameLst>
                                      </p:cBhvr>
                                      <p:to>
                                        <p:strVal val="visible"/>
                                      </p:to>
                                    </p:set>
                                    <p:animEffect transition="in" filter="wipe(up)">
                                      <p:cBhvr>
                                        <p:cTn id="34" dur="1000"/>
                                        <p:tgtEl>
                                          <p:spTgt spid="109574"/>
                                        </p:tgtEl>
                                      </p:cBhvr>
                                    </p:animEffect>
                                  </p:childTnLst>
                                  <p:subTnLst>
                                    <p:animClr clrSpc="rgb" dir="cw">
                                      <p:cBhvr override="childStyle">
                                        <p:cTn dur="1" fill="hold" display="0" masterRel="nextClick" afterEffect="1"/>
                                        <p:tgtEl>
                                          <p:spTgt spid="109574"/>
                                        </p:tgtEl>
                                        <p:attrNameLst>
                                          <p:attrName>ppt_c</p:attrName>
                                        </p:attrNameLst>
                                      </p:cBhvr>
                                      <p:to>
                                        <a:srgbClr val="FF9393"/>
                                      </p:to>
                                    </p:animClr>
                                  </p:sub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9577"/>
                                        </p:tgtEl>
                                        <p:attrNameLst>
                                          <p:attrName>style.visibility</p:attrName>
                                        </p:attrNameLst>
                                      </p:cBhvr>
                                      <p:to>
                                        <p:strVal val="visible"/>
                                      </p:to>
                                    </p:set>
                                    <p:animEffect transition="in" filter="wipe(up)">
                                      <p:cBhvr>
                                        <p:cTn id="39" dur="500"/>
                                        <p:tgtEl>
                                          <p:spTgt spid="109577"/>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09580"/>
                                        </p:tgtEl>
                                        <p:attrNameLst>
                                          <p:attrName>style.visibility</p:attrName>
                                        </p:attrNameLst>
                                      </p:cBhvr>
                                      <p:to>
                                        <p:strVal val="visible"/>
                                      </p:to>
                                    </p:set>
                                    <p:animEffect transition="in" filter="wipe(up)">
                                      <p:cBhvr>
                                        <p:cTn id="43" dur="1000"/>
                                        <p:tgtEl>
                                          <p:spTgt spid="109580"/>
                                        </p:tgtEl>
                                      </p:cBhvr>
                                    </p:animEffect>
                                  </p:childTnLst>
                                  <p:subTnLst>
                                    <p:animClr clrSpc="rgb" dir="cw">
                                      <p:cBhvr override="childStyle">
                                        <p:cTn dur="1" fill="hold" display="0" masterRel="nextClick" afterEffect="1"/>
                                        <p:tgtEl>
                                          <p:spTgt spid="109580"/>
                                        </p:tgtEl>
                                        <p:attrNameLst>
                                          <p:attrName>ppt_c</p:attrName>
                                        </p:attrNameLst>
                                      </p:cBhvr>
                                      <p:to>
                                        <a:srgbClr val="FF9393"/>
                                      </p:to>
                                    </p:animClr>
                                  </p:sub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09578"/>
                                        </p:tgtEl>
                                        <p:attrNameLst>
                                          <p:attrName>style.visibility</p:attrName>
                                        </p:attrNameLst>
                                      </p:cBhvr>
                                      <p:to>
                                        <p:strVal val="visible"/>
                                      </p:to>
                                    </p:set>
                                    <p:animEffect transition="in" filter="wipe(up)">
                                      <p:cBhvr>
                                        <p:cTn id="48" dur="500"/>
                                        <p:tgtEl>
                                          <p:spTgt spid="109578"/>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mph" presetSubtype="1" nodeType="clickEffect">
                                  <p:stCondLst>
                                    <p:cond delay="0"/>
                                  </p:stCondLst>
                                  <p:childTnLst>
                                    <p:set>
                                      <p:cBhvr override="childStyle">
                                        <p:cTn id="52" dur="indefinite"/>
                                        <p:tgtEl>
                                          <p:spTgt spid="109573">
                                            <p:txEl>
                                              <p:pRg st="10" end="10"/>
                                            </p:txEl>
                                          </p:spTgt>
                                        </p:tgtEl>
                                        <p:attrNameLst>
                                          <p:attrName>style.fontStyle</p:attrName>
                                        </p:attrNameLst>
                                      </p:cBhvr>
                                      <p:to>
                                        <p:strVal val="normal"/>
                                      </p:to>
                                    </p:set>
                                    <p:set>
                                      <p:cBhvr override="childStyle">
                                        <p:cTn id="53" dur="indefinite"/>
                                        <p:tgtEl>
                                          <p:spTgt spid="109573">
                                            <p:txEl>
                                              <p:pRg st="10" end="10"/>
                                            </p:txEl>
                                          </p:spTgt>
                                        </p:tgtEl>
                                        <p:attrNameLst>
                                          <p:attrName>style.fontWeight</p:attrName>
                                        </p:attrNameLst>
                                      </p:cBhvr>
                                      <p:to>
                                        <p:strVal val="bold"/>
                                      </p:to>
                                    </p:set>
                                    <p:set>
                                      <p:cBhvr override="childStyle">
                                        <p:cTn id="54" dur="indefinite"/>
                                        <p:tgtEl>
                                          <p:spTgt spid="109573">
                                            <p:txEl>
                                              <p:pRg st="10" end="10"/>
                                            </p:txEl>
                                          </p:spTgt>
                                        </p:tgtEl>
                                        <p:attrNameLst>
                                          <p:attrName>style.textDecorationUnderline</p:attrName>
                                        </p:attrNameLst>
                                      </p:cBhvr>
                                      <p:to>
                                        <p:strVal val="false"/>
                                      </p:to>
                                    </p:set>
                                  </p:childTnLst>
                                </p:cTn>
                              </p:par>
                            </p:childTnLst>
                          </p:cTn>
                        </p:par>
                        <p:par>
                          <p:cTn id="55" fill="hold">
                            <p:stCondLst>
                              <p:cond delay="0"/>
                            </p:stCondLst>
                            <p:childTnLst>
                              <p:par>
                                <p:cTn id="56" presetID="22" presetClass="entr" presetSubtype="1" fill="hold" grpId="0" nodeType="afterEffect">
                                  <p:stCondLst>
                                    <p:cond delay="0"/>
                                  </p:stCondLst>
                                  <p:childTnLst>
                                    <p:set>
                                      <p:cBhvr>
                                        <p:cTn id="57" dur="1" fill="hold">
                                          <p:stCondLst>
                                            <p:cond delay="0"/>
                                          </p:stCondLst>
                                        </p:cTn>
                                        <p:tgtEl>
                                          <p:spTgt spid="109582"/>
                                        </p:tgtEl>
                                        <p:attrNameLst>
                                          <p:attrName>style.visibility</p:attrName>
                                        </p:attrNameLst>
                                      </p:cBhvr>
                                      <p:to>
                                        <p:strVal val="visible"/>
                                      </p:to>
                                    </p:set>
                                    <p:animEffect transition="in" filter="wipe(up)">
                                      <p:cBhvr>
                                        <p:cTn id="58" dur="1000"/>
                                        <p:tgtEl>
                                          <p:spTgt spid="109582"/>
                                        </p:tgtEl>
                                      </p:cBhvr>
                                    </p:animEffect>
                                  </p:childTnLst>
                                  <p:subTnLst>
                                    <p:animClr clrSpc="rgb" dir="cw">
                                      <p:cBhvr override="childStyle">
                                        <p:cTn dur="1" fill="hold" display="0" masterRel="nextClick" afterEffect="1"/>
                                        <p:tgtEl>
                                          <p:spTgt spid="109582"/>
                                        </p:tgtEl>
                                        <p:attrNameLst>
                                          <p:attrName>ppt_c</p:attrName>
                                        </p:attrNameLst>
                                      </p:cBhvr>
                                      <p:to>
                                        <a:srgbClr val="FF9393"/>
                                      </p:to>
                                    </p:animClr>
                                  </p:sub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09581"/>
                                        </p:tgtEl>
                                        <p:attrNameLst>
                                          <p:attrName>style.visibility</p:attrName>
                                        </p:attrNameLst>
                                      </p:cBhvr>
                                      <p:to>
                                        <p:strVal val="visible"/>
                                      </p:to>
                                    </p:set>
                                    <p:animEffect transition="in" filter="wipe(up)">
                                      <p:cBhvr>
                                        <p:cTn id="63" dur="500"/>
                                        <p:tgtEl>
                                          <p:spTgt spid="109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4" grpId="0" animBg="1"/>
      <p:bldP spid="109575" grpId="0" animBg="1"/>
      <p:bldP spid="109576" grpId="0" animBg="1"/>
      <p:bldP spid="109577" grpId="0" animBg="1"/>
      <p:bldP spid="109578" grpId="0" animBg="1"/>
      <p:bldP spid="109579" grpId="0" animBg="1"/>
      <p:bldP spid="109579" grpId="1" animBg="1"/>
      <p:bldP spid="109580" grpId="0" animBg="1"/>
      <p:bldP spid="109581" grpId="0" animBg="1"/>
      <p:bldP spid="10958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0" y="34925"/>
            <a:ext cx="6858000" cy="519113"/>
          </a:xfrm>
          <a:prstGeom prst="rect">
            <a:avLst/>
          </a:prstGeom>
          <a:noFill/>
          <a:ln w="9525">
            <a:noFill/>
            <a:miter lim="800000"/>
            <a:headEnd/>
            <a:tailEnd/>
          </a:ln>
        </p:spPr>
        <p:txBody>
          <a:bodyPr>
            <a:spAutoFit/>
          </a:bodyPr>
          <a:lstStyle/>
          <a:p>
            <a:pPr>
              <a:spcBef>
                <a:spcPct val="50000"/>
              </a:spcBef>
            </a:pPr>
            <a:r>
              <a:rPr lang="es-ES_tradnl" sz="2800"/>
              <a:t>Sección Crítica</a:t>
            </a:r>
            <a:r>
              <a:rPr lang="es-ES" sz="2800"/>
              <a:t>: Soluciones por Software</a:t>
            </a:r>
          </a:p>
        </p:txBody>
      </p:sp>
      <p:sp>
        <p:nvSpPr>
          <p:cNvPr id="5123" name="Line 5"/>
          <p:cNvSpPr>
            <a:spLocks noChangeShapeType="1"/>
          </p:cNvSpPr>
          <p:nvPr/>
        </p:nvSpPr>
        <p:spPr bwMode="auto">
          <a:xfrm>
            <a:off x="84138" y="512763"/>
            <a:ext cx="6669087" cy="0"/>
          </a:xfrm>
          <a:prstGeom prst="line">
            <a:avLst/>
          </a:prstGeom>
          <a:noFill/>
          <a:ln w="9525">
            <a:solidFill>
              <a:schemeClr val="tx1"/>
            </a:solidFill>
            <a:round/>
            <a:headEnd/>
            <a:tailEnd/>
          </a:ln>
        </p:spPr>
        <p:txBody>
          <a:bodyPr/>
          <a:lstStyle/>
          <a:p>
            <a:endParaRPr lang="en-GB"/>
          </a:p>
        </p:txBody>
      </p:sp>
      <p:sp>
        <p:nvSpPr>
          <p:cNvPr id="5124" name="Text Box 6"/>
          <p:cNvSpPr txBox="1">
            <a:spLocks noChangeArrowheads="1"/>
          </p:cNvSpPr>
          <p:nvPr/>
        </p:nvSpPr>
        <p:spPr bwMode="auto">
          <a:xfrm>
            <a:off x="333375" y="755650"/>
            <a:ext cx="6524625" cy="6116638"/>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La responsabilidad de mantener la Exclusión Mutua recae sobre los procesos.</a:t>
            </a:r>
          </a:p>
          <a:p>
            <a:pPr marL="369888" indent="-369888">
              <a:spcBef>
                <a:spcPct val="50000"/>
              </a:spcBef>
              <a:buSzPct val="120000"/>
              <a:buFontTx/>
              <a:buBlip>
                <a:blip r:embed="rId3"/>
              </a:buBlip>
            </a:pPr>
            <a:r>
              <a:rPr lang="es-ES" sz="2400">
                <a:latin typeface="Times New Roman" pitchFamily="18" charset="0"/>
              </a:rPr>
              <a:t>Es necesaria una memoria principal compartida accesible a todos los procesos.</a:t>
            </a:r>
          </a:p>
          <a:p>
            <a:pPr marL="369888" indent="-369888">
              <a:spcBef>
                <a:spcPct val="50000"/>
              </a:spcBef>
              <a:buSzPct val="120000"/>
              <a:buFontTx/>
              <a:buBlip>
                <a:blip r:embed="rId3"/>
              </a:buBlip>
            </a:pPr>
            <a:r>
              <a:rPr lang="es-ES" sz="2400">
                <a:latin typeface="Times New Roman" pitchFamily="18" charset="0"/>
              </a:rPr>
              <a:t>Existe una exclusión mutua elemental en el acceso a la memoria.</a:t>
            </a:r>
          </a:p>
          <a:p>
            <a:pPr marL="369888" indent="-369888">
              <a:spcBef>
                <a:spcPct val="50000"/>
              </a:spcBef>
              <a:buSzPct val="120000"/>
              <a:buFontTx/>
              <a:buBlip>
                <a:blip r:embed="rId3"/>
              </a:buBlip>
            </a:pPr>
            <a:r>
              <a:rPr lang="es-ES" sz="2400">
                <a:latin typeface="Times New Roman" pitchFamily="18" charset="0"/>
              </a:rPr>
              <a:t>Algoritmo de Peterson</a:t>
            </a:r>
          </a:p>
          <a:p>
            <a:pPr marL="369888" indent="-369888">
              <a:spcBef>
                <a:spcPct val="50000"/>
              </a:spcBef>
              <a:buSzPct val="120000"/>
              <a:buFontTx/>
              <a:buBlip>
                <a:blip r:embed="rId3"/>
              </a:buBlip>
            </a:pPr>
            <a:r>
              <a:rPr lang="es-ES" sz="2400">
                <a:latin typeface="Times New Roman" pitchFamily="18" charset="0"/>
              </a:rPr>
              <a:t>Algoritmo de Dekker</a:t>
            </a:r>
          </a:p>
          <a:p>
            <a:pPr marL="369888" indent="-369888">
              <a:spcBef>
                <a:spcPct val="50000"/>
              </a:spcBef>
              <a:buSzPct val="120000"/>
              <a:buFontTx/>
              <a:buBlip>
                <a:blip r:embed="rId3"/>
              </a:buBlip>
            </a:pPr>
            <a:r>
              <a:rPr lang="es-ES" sz="2400">
                <a:latin typeface="Times New Roman" pitchFamily="18" charset="0"/>
              </a:rPr>
              <a:t>Inconvenientes:</a:t>
            </a:r>
          </a:p>
          <a:p>
            <a:pPr marL="900113" lvl="1" indent="-350838">
              <a:spcBef>
                <a:spcPct val="50000"/>
              </a:spcBef>
              <a:buSzPct val="120000"/>
              <a:buFontTx/>
              <a:buBlip>
                <a:blip r:embed="rId4"/>
              </a:buBlip>
            </a:pPr>
            <a:r>
              <a:rPr lang="es-ES" sz="2400">
                <a:latin typeface="Times New Roman" pitchFamily="18" charset="0"/>
              </a:rPr>
              <a:t>La espera de acceso a un recurso se realiza de forma </a:t>
            </a:r>
            <a:r>
              <a:rPr lang="es-ES" sz="2400" i="1">
                <a:latin typeface="Times New Roman" pitchFamily="18" charset="0"/>
              </a:rPr>
              <a:t>ocupada</a:t>
            </a:r>
            <a:r>
              <a:rPr lang="es-ES" sz="2400">
                <a:latin typeface="Times New Roman" pitchFamily="18" charset="0"/>
              </a:rPr>
              <a:t>.</a:t>
            </a:r>
          </a:p>
          <a:p>
            <a:pPr marL="900113" lvl="1" indent="-350838">
              <a:spcBef>
                <a:spcPct val="50000"/>
              </a:spcBef>
              <a:buSzPct val="120000"/>
              <a:buFontTx/>
              <a:buBlip>
                <a:blip r:embed="rId4"/>
              </a:buBlip>
            </a:pPr>
            <a:r>
              <a:rPr lang="es-ES" sz="2400">
                <a:latin typeface="Times New Roman" pitchFamily="18" charset="0"/>
              </a:rPr>
              <a:t>Presentan dificultades ante una cantidad elevada de procesos concurrentes.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15888" y="-17463"/>
            <a:ext cx="6742112" cy="519113"/>
          </a:xfrm>
          <a:prstGeom prst="rect">
            <a:avLst/>
          </a:prstGeom>
          <a:noFill/>
          <a:ln w="9525">
            <a:noFill/>
            <a:miter lim="800000"/>
            <a:headEnd/>
            <a:tailEnd/>
          </a:ln>
        </p:spPr>
        <p:txBody>
          <a:bodyPr>
            <a:spAutoFit/>
          </a:bodyPr>
          <a:lstStyle/>
          <a:p>
            <a:pPr>
              <a:spcBef>
                <a:spcPct val="50000"/>
              </a:spcBef>
            </a:pPr>
            <a:r>
              <a:rPr lang="es-ES" sz="2800"/>
              <a:t>Mensajes: sincronización</a:t>
            </a:r>
          </a:p>
        </p:txBody>
      </p:sp>
      <p:sp>
        <p:nvSpPr>
          <p:cNvPr id="41987" name="Line 3"/>
          <p:cNvSpPr>
            <a:spLocks noChangeShapeType="1"/>
          </p:cNvSpPr>
          <p:nvPr/>
        </p:nvSpPr>
        <p:spPr bwMode="auto">
          <a:xfrm>
            <a:off x="157163" y="414338"/>
            <a:ext cx="6665912" cy="0"/>
          </a:xfrm>
          <a:prstGeom prst="line">
            <a:avLst/>
          </a:prstGeom>
          <a:noFill/>
          <a:ln w="9525">
            <a:solidFill>
              <a:schemeClr val="tx1"/>
            </a:solidFill>
            <a:round/>
            <a:headEnd/>
            <a:tailEnd/>
          </a:ln>
        </p:spPr>
        <p:txBody>
          <a:bodyPr/>
          <a:lstStyle/>
          <a:p>
            <a:endParaRPr lang="en-GB"/>
          </a:p>
        </p:txBody>
      </p:sp>
      <p:sp>
        <p:nvSpPr>
          <p:cNvPr id="41988" name="Text Box 4"/>
          <p:cNvSpPr txBox="1">
            <a:spLocks noChangeArrowheads="1"/>
          </p:cNvSpPr>
          <p:nvPr/>
        </p:nvSpPr>
        <p:spPr bwMode="auto">
          <a:xfrm>
            <a:off x="153988" y="481013"/>
            <a:ext cx="6443662" cy="366712"/>
          </a:xfrm>
          <a:prstGeom prst="rect">
            <a:avLst/>
          </a:prstGeom>
          <a:noFill/>
          <a:ln w="9525">
            <a:noFill/>
            <a:miter lim="800000"/>
            <a:headEnd/>
            <a:tailEnd/>
          </a:ln>
        </p:spPr>
        <p:txBody>
          <a:bodyPr>
            <a:spAutoFit/>
          </a:bodyPr>
          <a:lstStyle/>
          <a:p>
            <a:pPr>
              <a:spcBef>
                <a:spcPct val="50000"/>
              </a:spcBef>
            </a:pPr>
            <a:r>
              <a:rPr lang="es-ES" b="1"/>
              <a:t>Productor y consumidor: buffer limitado</a:t>
            </a:r>
          </a:p>
        </p:txBody>
      </p:sp>
      <p:sp>
        <p:nvSpPr>
          <p:cNvPr id="113669" name="Text Box 5"/>
          <p:cNvSpPr txBox="1">
            <a:spLocks noChangeArrowheads="1"/>
          </p:cNvSpPr>
          <p:nvPr/>
        </p:nvSpPr>
        <p:spPr bwMode="auto">
          <a:xfrm>
            <a:off x="225425" y="830263"/>
            <a:ext cx="6121400" cy="8247062"/>
          </a:xfrm>
          <a:prstGeom prst="rect">
            <a:avLst/>
          </a:prstGeom>
          <a:noFill/>
          <a:ln w="9525">
            <a:noFill/>
            <a:miter lim="800000"/>
            <a:headEnd/>
            <a:tailEnd/>
          </a:ln>
        </p:spPr>
        <p:txBody>
          <a:bodyPr>
            <a:spAutoFit/>
          </a:bodyPr>
          <a:lstStyle/>
          <a:p>
            <a:endParaRPr lang="es-ES"/>
          </a:p>
          <a:p>
            <a:endParaRPr lang="es-ES"/>
          </a:p>
          <a:p>
            <a:endParaRPr lang="es-ES"/>
          </a:p>
          <a:p>
            <a:endParaRPr lang="es-ES"/>
          </a:p>
          <a:p>
            <a:endParaRPr lang="es-ES"/>
          </a:p>
          <a:p>
            <a:endParaRPr lang="es-ES"/>
          </a:p>
          <a:p>
            <a:endParaRPr lang="es-ES"/>
          </a:p>
          <a:p>
            <a:endParaRPr lang="es-ES"/>
          </a:p>
          <a:p>
            <a:endParaRPr lang="es-ES"/>
          </a:p>
          <a:p>
            <a:endParaRPr lang="es-ES"/>
          </a:p>
          <a:p>
            <a:endParaRPr lang="es-ES"/>
          </a:p>
          <a:p>
            <a:r>
              <a:rPr lang="es-ES" sz="1600"/>
              <a:t>void consumidor()</a:t>
            </a:r>
          </a:p>
          <a:p>
            <a:r>
              <a:rPr lang="es-ES" sz="1600"/>
              <a:t>{</a:t>
            </a:r>
          </a:p>
          <a:p>
            <a:r>
              <a:rPr lang="es-ES" sz="1600"/>
              <a:t>   mensaje msjc;</a:t>
            </a:r>
          </a:p>
          <a:p>
            <a:r>
              <a:rPr lang="es-ES" sz="1600"/>
              <a:t>   while(true)</a:t>
            </a:r>
          </a:p>
          <a:p>
            <a:r>
              <a:rPr lang="es-ES" sz="1600"/>
              <a:t>   {</a:t>
            </a:r>
          </a:p>
          <a:p>
            <a:r>
              <a:rPr lang="es-ES" sz="1600"/>
              <a:t>      recibir(puede_consumir, msjc);</a:t>
            </a:r>
          </a:p>
          <a:p>
            <a:r>
              <a:rPr lang="es-ES" sz="1600"/>
              <a:t>      enviar(puede_producir, NULL);</a:t>
            </a:r>
          </a:p>
          <a:p>
            <a:r>
              <a:rPr lang="es-ES" sz="1600"/>
              <a:t>     consumir(msjc);</a:t>
            </a:r>
          </a:p>
          <a:p>
            <a:r>
              <a:rPr lang="es-ES" sz="1600"/>
              <a:t>   }</a:t>
            </a:r>
          </a:p>
          <a:p>
            <a:r>
              <a:rPr lang="es-ES" sz="1600"/>
              <a:t>}</a:t>
            </a:r>
          </a:p>
          <a:p>
            <a:r>
              <a:rPr lang="es-ES" sz="1600"/>
              <a:t>void main()</a:t>
            </a:r>
          </a:p>
          <a:p>
            <a:r>
              <a:rPr lang="es-ES" sz="1600"/>
              <a:t>{</a:t>
            </a:r>
          </a:p>
          <a:p>
            <a:r>
              <a:rPr lang="es-ES" sz="1600"/>
              <a:t>   crear_buzón(puede_producir);</a:t>
            </a:r>
          </a:p>
          <a:p>
            <a:r>
              <a:rPr lang="es-ES" sz="1600"/>
              <a:t>   crear_buzón(puede_consumir);</a:t>
            </a:r>
          </a:p>
          <a:p>
            <a:r>
              <a:rPr lang="es-ES" sz="1600"/>
              <a:t>   for(i=0; i&lt;capacidad; i++) enviar(puede_producir,NULL);</a:t>
            </a:r>
          </a:p>
          <a:p>
            <a:r>
              <a:rPr lang="es-ES" sz="1600"/>
              <a:t>   cobegin</a:t>
            </a:r>
          </a:p>
          <a:p>
            <a:r>
              <a:rPr lang="es-ES" sz="1600"/>
              <a:t>      productor();</a:t>
            </a:r>
          </a:p>
          <a:p>
            <a:r>
              <a:rPr lang="es-ES" sz="1600"/>
              <a:t>      consumidor();</a:t>
            </a:r>
          </a:p>
          <a:p>
            <a:r>
              <a:rPr lang="es-ES" sz="1600"/>
              <a:t>   coend;</a:t>
            </a:r>
          </a:p>
          <a:p>
            <a:r>
              <a:rPr lang="es-ES" sz="1600"/>
              <a:t>}</a:t>
            </a:r>
          </a:p>
          <a:p>
            <a:endParaRPr lang="es-ES" sz="1600"/>
          </a:p>
        </p:txBody>
      </p:sp>
      <p:sp>
        <p:nvSpPr>
          <p:cNvPr id="113670" name="Line 6"/>
          <p:cNvSpPr>
            <a:spLocks noChangeShapeType="1"/>
          </p:cNvSpPr>
          <p:nvPr/>
        </p:nvSpPr>
        <p:spPr bwMode="ltGray">
          <a:xfrm flipH="1">
            <a:off x="2347913" y="1333500"/>
            <a:ext cx="647700" cy="719138"/>
          </a:xfrm>
          <a:prstGeom prst="line">
            <a:avLst/>
          </a:prstGeom>
          <a:noFill/>
          <a:ln w="57150">
            <a:solidFill>
              <a:srgbClr val="CC3300"/>
            </a:solidFill>
            <a:round/>
            <a:headEnd/>
            <a:tailEnd type="triangle" w="med" len="med"/>
          </a:ln>
        </p:spPr>
        <p:txBody>
          <a:bodyPr wrap="none" anchor="ctr"/>
          <a:lstStyle/>
          <a:p>
            <a:endParaRPr lang="en-GB"/>
          </a:p>
        </p:txBody>
      </p:sp>
      <p:sp>
        <p:nvSpPr>
          <p:cNvPr id="113671" name="AutoShape 7"/>
          <p:cNvSpPr>
            <a:spLocks noChangeArrowheads="1"/>
          </p:cNvSpPr>
          <p:nvPr/>
        </p:nvSpPr>
        <p:spPr bwMode="ltGray">
          <a:xfrm>
            <a:off x="2563813" y="900113"/>
            <a:ext cx="2016125" cy="431800"/>
          </a:xfrm>
          <a:prstGeom prst="wedgeRoundRectCallout">
            <a:avLst>
              <a:gd name="adj1" fmla="val -12718"/>
              <a:gd name="adj2" fmla="val 48662"/>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bloqueante</a:t>
            </a:r>
          </a:p>
        </p:txBody>
      </p:sp>
      <p:sp>
        <p:nvSpPr>
          <p:cNvPr id="113673" name="AutoShape 9"/>
          <p:cNvSpPr>
            <a:spLocks noChangeArrowheads="1"/>
          </p:cNvSpPr>
          <p:nvPr/>
        </p:nvSpPr>
        <p:spPr bwMode="ltGray">
          <a:xfrm>
            <a:off x="1125538" y="2052638"/>
            <a:ext cx="2590800" cy="863600"/>
          </a:xfrm>
          <a:prstGeom prst="wedgeRoundRectCallout">
            <a:avLst>
              <a:gd name="adj1" fmla="val 17276"/>
              <a:gd name="adj2" fmla="val -5025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Hay </a:t>
            </a:r>
            <a:r>
              <a:rPr lang="es-ES" b="1" dirty="0" err="1"/>
              <a:t>msg</a:t>
            </a:r>
            <a:r>
              <a:rPr lang="es-ES" b="1" dirty="0"/>
              <a:t> se coge</a:t>
            </a:r>
          </a:p>
          <a:p>
            <a:pPr defTabSz="288925">
              <a:defRPr/>
            </a:pPr>
            <a:r>
              <a:rPr lang="es-ES" b="1" dirty="0"/>
              <a:t>y consume</a:t>
            </a:r>
          </a:p>
        </p:txBody>
      </p:sp>
      <p:sp>
        <p:nvSpPr>
          <p:cNvPr id="113674" name="AutoShape 10"/>
          <p:cNvSpPr>
            <a:spLocks noChangeArrowheads="1"/>
          </p:cNvSpPr>
          <p:nvPr/>
        </p:nvSpPr>
        <p:spPr bwMode="ltGray">
          <a:xfrm>
            <a:off x="3730625" y="2052638"/>
            <a:ext cx="2665413" cy="863600"/>
          </a:xfrm>
          <a:prstGeom prst="wedgeRoundRectCallout">
            <a:avLst>
              <a:gd name="adj1" fmla="val -49872"/>
              <a:gd name="adj2" fmla="val -1903"/>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No hay mensajes</a:t>
            </a:r>
          </a:p>
          <a:p>
            <a:pPr defTabSz="288925">
              <a:defRPr/>
            </a:pPr>
            <a:r>
              <a:rPr lang="es-ES" b="1" dirty="0"/>
              <a:t>El “buffer” está vacío</a:t>
            </a:r>
          </a:p>
        </p:txBody>
      </p:sp>
      <p:sp>
        <p:nvSpPr>
          <p:cNvPr id="113676" name="Line 12"/>
          <p:cNvSpPr>
            <a:spLocks noChangeShapeType="1"/>
          </p:cNvSpPr>
          <p:nvPr/>
        </p:nvSpPr>
        <p:spPr bwMode="ltGray">
          <a:xfrm>
            <a:off x="3932238" y="1331913"/>
            <a:ext cx="793750" cy="720725"/>
          </a:xfrm>
          <a:prstGeom prst="line">
            <a:avLst/>
          </a:prstGeom>
          <a:noFill/>
          <a:ln w="57150">
            <a:solidFill>
              <a:srgbClr val="CC3300"/>
            </a:solidFill>
            <a:round/>
            <a:headEnd/>
            <a:tailEnd type="triangle" w="med" len="med"/>
          </a:ln>
        </p:spPr>
        <p:txBody>
          <a:bodyPr wrap="none" anchor="ctr"/>
          <a:lstStyle/>
          <a:p>
            <a:endParaRPr lang="en-GB"/>
          </a:p>
        </p:txBody>
      </p:sp>
      <p:sp>
        <p:nvSpPr>
          <p:cNvPr id="113678" name="Line 14"/>
          <p:cNvSpPr>
            <a:spLocks noChangeShapeType="1"/>
          </p:cNvSpPr>
          <p:nvPr/>
        </p:nvSpPr>
        <p:spPr bwMode="ltGray">
          <a:xfrm flipV="1">
            <a:off x="3500438" y="5076825"/>
            <a:ext cx="1223962" cy="358775"/>
          </a:xfrm>
          <a:prstGeom prst="line">
            <a:avLst/>
          </a:prstGeom>
          <a:noFill/>
          <a:ln w="57150">
            <a:solidFill>
              <a:srgbClr val="CC3300"/>
            </a:solidFill>
            <a:round/>
            <a:headEnd/>
            <a:tailEnd type="triangle" w="med" len="med"/>
          </a:ln>
        </p:spPr>
        <p:txBody>
          <a:bodyPr wrap="none" anchor="ctr"/>
          <a:lstStyle/>
          <a:p>
            <a:endParaRPr lang="en-GB"/>
          </a:p>
        </p:txBody>
      </p:sp>
      <p:sp>
        <p:nvSpPr>
          <p:cNvPr id="113679" name="AutoShape 15"/>
          <p:cNvSpPr>
            <a:spLocks noChangeArrowheads="1"/>
          </p:cNvSpPr>
          <p:nvPr/>
        </p:nvSpPr>
        <p:spPr bwMode="ltGray">
          <a:xfrm>
            <a:off x="2205038" y="3851275"/>
            <a:ext cx="3457575" cy="503238"/>
          </a:xfrm>
          <a:prstGeom prst="wedgeRoundRectCallout">
            <a:avLst>
              <a:gd name="adj1" fmla="val -50024"/>
              <a:gd name="adj2" fmla="val 16257"/>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Intenta coger un  mensaje</a:t>
            </a:r>
          </a:p>
        </p:txBody>
      </p:sp>
      <p:sp>
        <p:nvSpPr>
          <p:cNvPr id="113680" name="AutoShape 16"/>
          <p:cNvSpPr>
            <a:spLocks noChangeArrowheads="1"/>
          </p:cNvSpPr>
          <p:nvPr/>
        </p:nvSpPr>
        <p:spPr bwMode="ltGray">
          <a:xfrm>
            <a:off x="1844675" y="4283075"/>
            <a:ext cx="4465638" cy="720725"/>
          </a:xfrm>
          <a:prstGeom prst="wedgeRoundRectCallout">
            <a:avLst>
              <a:gd name="adj1" fmla="val -50017"/>
              <a:gd name="adj2" fmla="val 4295"/>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defRPr/>
            </a:pPr>
            <a:r>
              <a:rPr lang="es-ES" b="1" dirty="0"/>
              <a:t>Envía un mensaje NULO para que el </a:t>
            </a:r>
            <a:br>
              <a:rPr lang="es-ES" b="1" dirty="0"/>
            </a:br>
            <a:r>
              <a:rPr lang="es-ES" b="1" dirty="0"/>
              <a:t>productor pueda producir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3679"/>
                                        </p:tgtEl>
                                        <p:attrNameLst>
                                          <p:attrName>style.visibility</p:attrName>
                                        </p:attrNameLst>
                                      </p:cBhvr>
                                      <p:to>
                                        <p:strVal val="visible"/>
                                      </p:to>
                                    </p:set>
                                    <p:animEffect transition="in" filter="wipe(up)">
                                      <p:cBhvr>
                                        <p:cTn id="7" dur="500"/>
                                        <p:tgtEl>
                                          <p:spTgt spid="11367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mph" presetSubtype="1" nodeType="clickEffect">
                                  <p:stCondLst>
                                    <p:cond delay="0"/>
                                  </p:stCondLst>
                                  <p:childTnLst>
                                    <p:set>
                                      <p:cBhvr override="childStyle">
                                        <p:cTn id="11" dur="indefinite"/>
                                        <p:tgtEl>
                                          <p:spTgt spid="113669">
                                            <p:txEl>
                                              <p:pRg st="16" end="16"/>
                                            </p:txEl>
                                          </p:spTgt>
                                        </p:tgtEl>
                                        <p:attrNameLst>
                                          <p:attrName>style.fontStyle</p:attrName>
                                        </p:attrNameLst>
                                      </p:cBhvr>
                                      <p:to>
                                        <p:strVal val="normal"/>
                                      </p:to>
                                    </p:set>
                                    <p:set>
                                      <p:cBhvr override="childStyle">
                                        <p:cTn id="12" dur="indefinite"/>
                                        <p:tgtEl>
                                          <p:spTgt spid="113669">
                                            <p:txEl>
                                              <p:pRg st="16" end="16"/>
                                            </p:txEl>
                                          </p:spTgt>
                                        </p:tgtEl>
                                        <p:attrNameLst>
                                          <p:attrName>style.fontWeight</p:attrName>
                                        </p:attrNameLst>
                                      </p:cBhvr>
                                      <p:to>
                                        <p:strVal val="bold"/>
                                      </p:to>
                                    </p:set>
                                    <p:set>
                                      <p:cBhvr override="childStyle">
                                        <p:cTn id="13" dur="indefinite"/>
                                        <p:tgtEl>
                                          <p:spTgt spid="113669">
                                            <p:txEl>
                                              <p:pRg st="16" end="16"/>
                                            </p:txEl>
                                          </p:spTgt>
                                        </p:tgtEl>
                                        <p:attrNameLst>
                                          <p:attrName>style.textDecorationUnderline</p:attrName>
                                        </p:attrNameLst>
                                      </p:cBhvr>
                                      <p:to>
                                        <p:strVal val="false"/>
                                      </p:to>
                                    </p:set>
                                  </p:childTnLst>
                                </p:cTn>
                              </p:par>
                            </p:childTnLst>
                          </p:cTn>
                        </p:par>
                        <p:par>
                          <p:cTn id="14" fill="hold">
                            <p:stCondLst>
                              <p:cond delay="0"/>
                            </p:stCondLst>
                            <p:childTnLst>
                              <p:par>
                                <p:cTn id="15" presetID="22" presetClass="entr" presetSubtype="1" fill="hold" grpId="0" nodeType="afterEffect">
                                  <p:stCondLst>
                                    <p:cond delay="0"/>
                                  </p:stCondLst>
                                  <p:childTnLst>
                                    <p:set>
                                      <p:cBhvr>
                                        <p:cTn id="16" dur="1" fill="hold">
                                          <p:stCondLst>
                                            <p:cond delay="0"/>
                                          </p:stCondLst>
                                        </p:cTn>
                                        <p:tgtEl>
                                          <p:spTgt spid="113671"/>
                                        </p:tgtEl>
                                        <p:attrNameLst>
                                          <p:attrName>style.visibility</p:attrName>
                                        </p:attrNameLst>
                                      </p:cBhvr>
                                      <p:to>
                                        <p:strVal val="visible"/>
                                      </p:to>
                                    </p:set>
                                    <p:animEffect transition="in" filter="wipe(up)">
                                      <p:cBhvr>
                                        <p:cTn id="17" dur="500"/>
                                        <p:tgtEl>
                                          <p:spTgt spid="113671"/>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13670"/>
                                        </p:tgtEl>
                                        <p:attrNameLst>
                                          <p:attrName>style.visibility</p:attrName>
                                        </p:attrNameLst>
                                      </p:cBhvr>
                                      <p:to>
                                        <p:strVal val="visible"/>
                                      </p:to>
                                    </p:set>
                                    <p:animEffect transition="in" filter="wipe(up)">
                                      <p:cBhvr>
                                        <p:cTn id="21" dur="1000"/>
                                        <p:tgtEl>
                                          <p:spTgt spid="113670"/>
                                        </p:tgtEl>
                                      </p:cBhvr>
                                    </p:animEffect>
                                  </p:childTnLst>
                                  <p:subTnLst>
                                    <p:animClr clrSpc="rgb" dir="cw">
                                      <p:cBhvr override="childStyle">
                                        <p:cTn dur="1" fill="hold" display="0" masterRel="nextClick" afterEffect="1"/>
                                        <p:tgtEl>
                                          <p:spTgt spid="113670"/>
                                        </p:tgtEl>
                                        <p:attrNameLst>
                                          <p:attrName>ppt_c</p:attrName>
                                        </p:attrNameLst>
                                      </p:cBhvr>
                                      <p:to>
                                        <a:srgbClr val="FF9393"/>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3673"/>
                                        </p:tgtEl>
                                        <p:attrNameLst>
                                          <p:attrName>style.visibility</p:attrName>
                                        </p:attrNameLst>
                                      </p:cBhvr>
                                      <p:to>
                                        <p:strVal val="visible"/>
                                      </p:to>
                                    </p:set>
                                    <p:animEffect transition="in" filter="wipe(up)">
                                      <p:cBhvr>
                                        <p:cTn id="26" dur="500"/>
                                        <p:tgtEl>
                                          <p:spTgt spid="113673"/>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13676"/>
                                        </p:tgtEl>
                                        <p:attrNameLst>
                                          <p:attrName>style.visibility</p:attrName>
                                        </p:attrNameLst>
                                      </p:cBhvr>
                                      <p:to>
                                        <p:strVal val="visible"/>
                                      </p:to>
                                    </p:set>
                                    <p:animEffect transition="in" filter="wipe(up)">
                                      <p:cBhvr>
                                        <p:cTn id="30" dur="1000"/>
                                        <p:tgtEl>
                                          <p:spTgt spid="113676"/>
                                        </p:tgtEl>
                                      </p:cBhvr>
                                    </p:animEffect>
                                  </p:childTnLst>
                                  <p:subTnLst>
                                    <p:animClr clrSpc="rgb" dir="cw">
                                      <p:cBhvr override="childStyle">
                                        <p:cTn dur="1" fill="hold" display="0" masterRel="nextClick" afterEffect="1"/>
                                        <p:tgtEl>
                                          <p:spTgt spid="113676"/>
                                        </p:tgtEl>
                                        <p:attrNameLst>
                                          <p:attrName>ppt_c</p:attrName>
                                        </p:attrNameLst>
                                      </p:cBhvr>
                                      <p:to>
                                        <a:srgbClr val="FF9393"/>
                                      </p:to>
                                    </p:animClr>
                                  </p:sub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13674"/>
                                        </p:tgtEl>
                                        <p:attrNameLst>
                                          <p:attrName>style.visibility</p:attrName>
                                        </p:attrNameLst>
                                      </p:cBhvr>
                                      <p:to>
                                        <p:strVal val="visible"/>
                                      </p:to>
                                    </p:set>
                                    <p:animEffect transition="in" filter="wipe(up)">
                                      <p:cBhvr>
                                        <p:cTn id="35" dur="500"/>
                                        <p:tgtEl>
                                          <p:spTgt spid="113674"/>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mph" presetSubtype="1" nodeType="clickEffect">
                                  <p:stCondLst>
                                    <p:cond delay="0"/>
                                  </p:stCondLst>
                                  <p:childTnLst>
                                    <p:set>
                                      <p:cBhvr override="childStyle">
                                        <p:cTn id="39" dur="indefinite"/>
                                        <p:tgtEl>
                                          <p:spTgt spid="113669">
                                            <p:txEl>
                                              <p:pRg st="17" end="17"/>
                                            </p:txEl>
                                          </p:spTgt>
                                        </p:tgtEl>
                                        <p:attrNameLst>
                                          <p:attrName>style.fontStyle</p:attrName>
                                        </p:attrNameLst>
                                      </p:cBhvr>
                                      <p:to>
                                        <p:strVal val="normal"/>
                                      </p:to>
                                    </p:set>
                                    <p:set>
                                      <p:cBhvr override="childStyle">
                                        <p:cTn id="40" dur="indefinite"/>
                                        <p:tgtEl>
                                          <p:spTgt spid="113669">
                                            <p:txEl>
                                              <p:pRg st="17" end="17"/>
                                            </p:txEl>
                                          </p:spTgt>
                                        </p:tgtEl>
                                        <p:attrNameLst>
                                          <p:attrName>style.fontWeight</p:attrName>
                                        </p:attrNameLst>
                                      </p:cBhvr>
                                      <p:to>
                                        <p:strVal val="bold"/>
                                      </p:to>
                                    </p:set>
                                    <p:set>
                                      <p:cBhvr override="childStyle">
                                        <p:cTn id="41" dur="indefinite"/>
                                        <p:tgtEl>
                                          <p:spTgt spid="113669">
                                            <p:txEl>
                                              <p:pRg st="17" end="17"/>
                                            </p:txEl>
                                          </p:spTgt>
                                        </p:tgtEl>
                                        <p:attrNameLst>
                                          <p:attrName>style.textDecorationUnderline</p:attrName>
                                        </p:attrNameLst>
                                      </p:cBhvr>
                                      <p:to>
                                        <p:strVal val="false"/>
                                      </p:to>
                                    </p:set>
                                  </p:childTnLst>
                                </p:cTn>
                              </p:par>
                            </p:childTnLst>
                          </p:cTn>
                        </p:par>
                        <p:par>
                          <p:cTn id="42" fill="hold">
                            <p:stCondLst>
                              <p:cond delay="0"/>
                            </p:stCondLst>
                            <p:childTnLst>
                              <p:par>
                                <p:cTn id="43" presetID="22" presetClass="entr" presetSubtype="1" fill="hold" grpId="0" nodeType="afterEffect">
                                  <p:stCondLst>
                                    <p:cond delay="0"/>
                                  </p:stCondLst>
                                  <p:childTnLst>
                                    <p:set>
                                      <p:cBhvr>
                                        <p:cTn id="44" dur="1" fill="hold">
                                          <p:stCondLst>
                                            <p:cond delay="0"/>
                                          </p:stCondLst>
                                        </p:cTn>
                                        <p:tgtEl>
                                          <p:spTgt spid="113678"/>
                                        </p:tgtEl>
                                        <p:attrNameLst>
                                          <p:attrName>style.visibility</p:attrName>
                                        </p:attrNameLst>
                                      </p:cBhvr>
                                      <p:to>
                                        <p:strVal val="visible"/>
                                      </p:to>
                                    </p:set>
                                    <p:animEffect transition="in" filter="wipe(up)">
                                      <p:cBhvr>
                                        <p:cTn id="45" dur="1000"/>
                                        <p:tgtEl>
                                          <p:spTgt spid="113678"/>
                                        </p:tgtEl>
                                      </p:cBhvr>
                                    </p:animEffect>
                                  </p:childTnLst>
                                  <p:subTnLst>
                                    <p:animClr clrSpc="rgb" dir="cw">
                                      <p:cBhvr override="childStyle">
                                        <p:cTn dur="1" fill="hold" display="0" masterRel="nextClick" afterEffect="1"/>
                                        <p:tgtEl>
                                          <p:spTgt spid="113678"/>
                                        </p:tgtEl>
                                        <p:attrNameLst>
                                          <p:attrName>ppt_c</p:attrName>
                                        </p:attrNameLst>
                                      </p:cBhvr>
                                      <p:to>
                                        <a:srgbClr val="FF9393"/>
                                      </p:to>
                                    </p:animClr>
                                  </p:sub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13680"/>
                                        </p:tgtEl>
                                        <p:attrNameLst>
                                          <p:attrName>style.visibility</p:attrName>
                                        </p:attrNameLst>
                                      </p:cBhvr>
                                      <p:to>
                                        <p:strVal val="visible"/>
                                      </p:to>
                                    </p:set>
                                    <p:animEffect transition="in" filter="wipe(up)">
                                      <p:cBhvr>
                                        <p:cTn id="50" dur="500"/>
                                        <p:tgtEl>
                                          <p:spTgt spid="113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71" grpId="0" animBg="1"/>
      <p:bldP spid="113673" grpId="0" animBg="1"/>
      <p:bldP spid="113674" grpId="0" animBg="1"/>
      <p:bldP spid="113676" grpId="0" animBg="1"/>
      <p:bldP spid="113678" grpId="0" animBg="1"/>
      <p:bldP spid="113679" grpId="0" animBg="1"/>
      <p:bldP spid="1136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115888" y="2124075"/>
            <a:ext cx="3529012" cy="3662363"/>
          </a:xfrm>
          <a:prstGeom prst="rect">
            <a:avLst/>
          </a:prstGeom>
          <a:noFill/>
          <a:ln w="9525">
            <a:noFill/>
            <a:miter lim="800000"/>
            <a:headEnd/>
            <a:tailEnd/>
          </a:ln>
        </p:spPr>
        <p:txBody>
          <a:bodyPr>
            <a:spAutoFit/>
          </a:bodyPr>
          <a:lstStyle/>
          <a:p>
            <a:r>
              <a:rPr lang="es-ES"/>
              <a:t>void P0()</a:t>
            </a:r>
          </a:p>
          <a:p>
            <a:r>
              <a:rPr lang="es-ES"/>
              <a:t>{</a:t>
            </a:r>
          </a:p>
          <a:p>
            <a:r>
              <a:rPr lang="es-ES"/>
              <a:t>  while (true)</a:t>
            </a:r>
          </a:p>
          <a:p>
            <a:r>
              <a:rPr lang="es-ES"/>
              <a:t>  {</a:t>
            </a:r>
          </a:p>
          <a:p>
            <a:r>
              <a:rPr lang="es-ES"/>
              <a:t>    . . . </a:t>
            </a:r>
          </a:p>
          <a:p>
            <a:r>
              <a:rPr lang="es-ES"/>
              <a:t>    señal[0] = true;</a:t>
            </a:r>
          </a:p>
          <a:p>
            <a:r>
              <a:rPr lang="es-ES"/>
              <a:t>    turno = 1;</a:t>
            </a:r>
          </a:p>
          <a:p>
            <a:r>
              <a:rPr lang="es-ES"/>
              <a:t>    while (señal[1] &amp;&amp; turno==1);</a:t>
            </a:r>
          </a:p>
          <a:p>
            <a:r>
              <a:rPr lang="es-ES" b="1"/>
              <a:t>    /*Sección Crítica*/</a:t>
            </a:r>
          </a:p>
          <a:p>
            <a:r>
              <a:rPr lang="es-ES"/>
              <a:t>    señal[0] = false;</a:t>
            </a:r>
          </a:p>
          <a:p>
            <a:r>
              <a:rPr lang="es-ES"/>
              <a:t>    . . .  </a:t>
            </a:r>
          </a:p>
          <a:p>
            <a:r>
              <a:rPr lang="es-ES"/>
              <a:t>  }</a:t>
            </a:r>
          </a:p>
          <a:p>
            <a:r>
              <a:rPr lang="es-ES"/>
              <a:t>}</a:t>
            </a:r>
          </a:p>
        </p:txBody>
      </p:sp>
      <p:sp>
        <p:nvSpPr>
          <p:cNvPr id="6147" name="Rectangle 5"/>
          <p:cNvSpPr>
            <a:spLocks noChangeArrowheads="1"/>
          </p:cNvSpPr>
          <p:nvPr/>
        </p:nvSpPr>
        <p:spPr bwMode="auto">
          <a:xfrm>
            <a:off x="3529013" y="2101850"/>
            <a:ext cx="3429000" cy="3662363"/>
          </a:xfrm>
          <a:prstGeom prst="rect">
            <a:avLst/>
          </a:prstGeom>
          <a:noFill/>
          <a:ln w="9525">
            <a:noFill/>
            <a:miter lim="800000"/>
            <a:headEnd/>
            <a:tailEnd/>
          </a:ln>
        </p:spPr>
        <p:txBody>
          <a:bodyPr>
            <a:spAutoFit/>
          </a:bodyPr>
          <a:lstStyle/>
          <a:p>
            <a:r>
              <a:rPr lang="es-ES"/>
              <a:t>void P1()</a:t>
            </a:r>
          </a:p>
          <a:p>
            <a:r>
              <a:rPr lang="es-ES"/>
              <a:t>{</a:t>
            </a:r>
          </a:p>
          <a:p>
            <a:r>
              <a:rPr lang="es-ES"/>
              <a:t>  while (true)</a:t>
            </a:r>
          </a:p>
          <a:p>
            <a:r>
              <a:rPr lang="es-ES"/>
              <a:t>  {</a:t>
            </a:r>
          </a:p>
          <a:p>
            <a:r>
              <a:rPr lang="es-ES"/>
              <a:t>    . . . </a:t>
            </a:r>
          </a:p>
          <a:p>
            <a:r>
              <a:rPr lang="es-ES"/>
              <a:t>    señal[1] = true;</a:t>
            </a:r>
          </a:p>
          <a:p>
            <a:r>
              <a:rPr lang="es-ES"/>
              <a:t>    turno = 0;</a:t>
            </a:r>
          </a:p>
          <a:p>
            <a:r>
              <a:rPr lang="es-ES"/>
              <a:t>    while (señal[0] &amp;&amp; turno==0);</a:t>
            </a:r>
          </a:p>
          <a:p>
            <a:r>
              <a:rPr lang="es-ES" b="1"/>
              <a:t>    /*Sección Crítica*/</a:t>
            </a:r>
          </a:p>
          <a:p>
            <a:r>
              <a:rPr lang="es-ES"/>
              <a:t>    señal[1] = false;</a:t>
            </a:r>
          </a:p>
          <a:p>
            <a:r>
              <a:rPr lang="es-ES"/>
              <a:t>    . . .  </a:t>
            </a:r>
          </a:p>
          <a:p>
            <a:r>
              <a:rPr lang="es-ES"/>
              <a:t>  }</a:t>
            </a:r>
          </a:p>
          <a:p>
            <a:r>
              <a:rPr lang="es-ES"/>
              <a:t>}</a:t>
            </a:r>
          </a:p>
        </p:txBody>
      </p:sp>
      <p:sp>
        <p:nvSpPr>
          <p:cNvPr id="6148" name="Line 6"/>
          <p:cNvSpPr>
            <a:spLocks noChangeShapeType="1"/>
          </p:cNvSpPr>
          <p:nvPr/>
        </p:nvSpPr>
        <p:spPr bwMode="auto">
          <a:xfrm>
            <a:off x="3462338" y="1979613"/>
            <a:ext cx="0" cy="4321175"/>
          </a:xfrm>
          <a:prstGeom prst="line">
            <a:avLst/>
          </a:prstGeom>
          <a:noFill/>
          <a:ln w="9525">
            <a:solidFill>
              <a:schemeClr val="tx1"/>
            </a:solidFill>
            <a:round/>
            <a:headEnd/>
            <a:tailEnd/>
          </a:ln>
        </p:spPr>
        <p:txBody>
          <a:bodyPr/>
          <a:lstStyle/>
          <a:p>
            <a:endParaRPr lang="en-GB"/>
          </a:p>
        </p:txBody>
      </p:sp>
      <p:sp>
        <p:nvSpPr>
          <p:cNvPr id="6149" name="Text Box 7"/>
          <p:cNvSpPr txBox="1">
            <a:spLocks noChangeArrowheads="1"/>
          </p:cNvSpPr>
          <p:nvPr/>
        </p:nvSpPr>
        <p:spPr bwMode="auto">
          <a:xfrm>
            <a:off x="69850" y="34925"/>
            <a:ext cx="6858000" cy="946150"/>
          </a:xfrm>
          <a:prstGeom prst="rect">
            <a:avLst/>
          </a:prstGeom>
          <a:noFill/>
          <a:ln w="9525">
            <a:noFill/>
            <a:miter lim="800000"/>
            <a:headEnd/>
            <a:tailEnd/>
          </a:ln>
        </p:spPr>
        <p:txBody>
          <a:bodyPr>
            <a:spAutoFit/>
          </a:bodyPr>
          <a:lstStyle/>
          <a:p>
            <a:pPr>
              <a:spcBef>
                <a:spcPct val="50000"/>
              </a:spcBef>
            </a:pPr>
            <a:r>
              <a:rPr lang="es-ES" sz="2800" dirty="0"/>
              <a:t>Soluciones por Software: </a:t>
            </a:r>
          </a:p>
          <a:p>
            <a:r>
              <a:rPr lang="es-ES" sz="2800" dirty="0"/>
              <a:t>Algoritmo de Peterson</a:t>
            </a:r>
          </a:p>
        </p:txBody>
      </p:sp>
      <p:sp>
        <p:nvSpPr>
          <p:cNvPr id="6150" name="Line 8"/>
          <p:cNvSpPr>
            <a:spLocks noChangeShapeType="1"/>
          </p:cNvSpPr>
          <p:nvPr/>
        </p:nvSpPr>
        <p:spPr bwMode="auto">
          <a:xfrm>
            <a:off x="84138" y="1042988"/>
            <a:ext cx="6669087" cy="0"/>
          </a:xfrm>
          <a:prstGeom prst="line">
            <a:avLst/>
          </a:prstGeom>
          <a:noFill/>
          <a:ln w="9525">
            <a:solidFill>
              <a:schemeClr val="tx1"/>
            </a:solidFill>
            <a:round/>
            <a:headEnd/>
            <a:tailEnd/>
          </a:ln>
        </p:spPr>
        <p:txBody>
          <a:bodyPr/>
          <a:lstStyle/>
          <a:p>
            <a:endParaRPr lang="en-GB"/>
          </a:p>
        </p:txBody>
      </p:sp>
      <p:sp>
        <p:nvSpPr>
          <p:cNvPr id="6151" name="Rectangle 9"/>
          <p:cNvSpPr>
            <a:spLocks noChangeArrowheads="1"/>
          </p:cNvSpPr>
          <p:nvPr/>
        </p:nvSpPr>
        <p:spPr bwMode="auto">
          <a:xfrm>
            <a:off x="44450" y="1042988"/>
            <a:ext cx="3429000" cy="641350"/>
          </a:xfrm>
          <a:prstGeom prst="rect">
            <a:avLst/>
          </a:prstGeom>
          <a:noFill/>
          <a:ln w="9525">
            <a:noFill/>
            <a:miter lim="800000"/>
            <a:headEnd/>
            <a:tailEnd/>
          </a:ln>
        </p:spPr>
        <p:txBody>
          <a:bodyPr>
            <a:spAutoFit/>
          </a:bodyPr>
          <a:lstStyle/>
          <a:p>
            <a:r>
              <a:rPr lang="es-ES"/>
              <a:t>booleano señal[2];</a:t>
            </a:r>
          </a:p>
          <a:p>
            <a:r>
              <a:rPr lang="es-ES"/>
              <a:t>int turno;</a:t>
            </a:r>
          </a:p>
        </p:txBody>
      </p:sp>
      <p:sp>
        <p:nvSpPr>
          <p:cNvPr id="6152" name="Line 10"/>
          <p:cNvSpPr>
            <a:spLocks noChangeShapeType="1"/>
          </p:cNvSpPr>
          <p:nvPr/>
        </p:nvSpPr>
        <p:spPr bwMode="auto">
          <a:xfrm>
            <a:off x="139700" y="1960563"/>
            <a:ext cx="6597650" cy="0"/>
          </a:xfrm>
          <a:prstGeom prst="line">
            <a:avLst/>
          </a:prstGeom>
          <a:noFill/>
          <a:ln w="9525">
            <a:solidFill>
              <a:schemeClr val="tx1"/>
            </a:solidFill>
            <a:round/>
            <a:headEnd/>
            <a:tailEnd/>
          </a:ln>
        </p:spPr>
        <p:txBody>
          <a:bodyPr/>
          <a:lstStyle/>
          <a:p>
            <a:endParaRPr lang="en-GB"/>
          </a:p>
        </p:txBody>
      </p:sp>
      <p:sp>
        <p:nvSpPr>
          <p:cNvPr id="6153" name="Line 11"/>
          <p:cNvSpPr>
            <a:spLocks noChangeShapeType="1"/>
          </p:cNvSpPr>
          <p:nvPr/>
        </p:nvSpPr>
        <p:spPr bwMode="auto">
          <a:xfrm>
            <a:off x="144463" y="6300788"/>
            <a:ext cx="6597650" cy="0"/>
          </a:xfrm>
          <a:prstGeom prst="line">
            <a:avLst/>
          </a:prstGeom>
          <a:noFill/>
          <a:ln w="9525">
            <a:solidFill>
              <a:schemeClr val="tx1"/>
            </a:solidFill>
            <a:round/>
            <a:headEnd/>
            <a:tailEnd/>
          </a:ln>
        </p:spPr>
        <p:txBody>
          <a:bodyPr/>
          <a:lstStyle/>
          <a:p>
            <a:endParaRPr lang="en-GB"/>
          </a:p>
        </p:txBody>
      </p:sp>
      <p:sp>
        <p:nvSpPr>
          <p:cNvPr id="6154" name="Rectangle 12"/>
          <p:cNvSpPr>
            <a:spLocks noChangeArrowheads="1"/>
          </p:cNvSpPr>
          <p:nvPr/>
        </p:nvSpPr>
        <p:spPr bwMode="auto">
          <a:xfrm>
            <a:off x="115888" y="6518275"/>
            <a:ext cx="4508500" cy="2289175"/>
          </a:xfrm>
          <a:prstGeom prst="rect">
            <a:avLst/>
          </a:prstGeom>
          <a:noFill/>
          <a:ln w="9525">
            <a:noFill/>
            <a:miter lim="800000"/>
            <a:headEnd/>
            <a:tailEnd/>
          </a:ln>
        </p:spPr>
        <p:txBody>
          <a:bodyPr>
            <a:spAutoFit/>
          </a:bodyPr>
          <a:lstStyle/>
          <a:p>
            <a:r>
              <a:rPr lang="es-ES"/>
              <a:t>void main()</a:t>
            </a:r>
          </a:p>
          <a:p>
            <a:r>
              <a:rPr lang="es-ES"/>
              <a:t>{</a:t>
            </a:r>
          </a:p>
          <a:p>
            <a:r>
              <a:rPr lang="es-ES"/>
              <a:t>    señal[0] = false; </a:t>
            </a:r>
          </a:p>
          <a:p>
            <a:r>
              <a:rPr lang="es-ES"/>
              <a:t>    señal[1] = false;</a:t>
            </a:r>
          </a:p>
          <a:p>
            <a:r>
              <a:rPr lang="es-ES"/>
              <a:t>    cobegin</a:t>
            </a:r>
          </a:p>
          <a:p>
            <a:r>
              <a:rPr lang="es-ES"/>
              <a:t>      P0();P1();</a:t>
            </a:r>
          </a:p>
          <a:p>
            <a:r>
              <a:rPr lang="es-ES"/>
              <a:t>    coend;</a:t>
            </a:r>
          </a:p>
          <a:p>
            <a:r>
              <a:rPr lang="es-ES"/>
              <a:t>}</a:t>
            </a:r>
          </a:p>
        </p:txBody>
      </p:sp>
      <p:sp>
        <p:nvSpPr>
          <p:cNvPr id="11" name="AutoShape 12"/>
          <p:cNvSpPr>
            <a:spLocks noChangeArrowheads="1"/>
          </p:cNvSpPr>
          <p:nvPr/>
        </p:nvSpPr>
        <p:spPr bwMode="ltGray">
          <a:xfrm>
            <a:off x="3327400" y="931863"/>
            <a:ext cx="3600450" cy="863600"/>
          </a:xfrm>
          <a:prstGeom prst="wedgeRoundRectCallout">
            <a:avLst>
              <a:gd name="adj1" fmla="val -33245"/>
              <a:gd name="adj2" fmla="val -4282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dirty="0" smtClean="0">
                <a:latin typeface="Verdana" pitchFamily="34" charset="0"/>
                <a:cs typeface="Arial" charset="0"/>
              </a:rPr>
              <a:t>Videos Peterson y </a:t>
            </a:r>
            <a:r>
              <a:rPr lang="es-ES" sz="1600" b="1" dirty="0" err="1" smtClean="0">
                <a:latin typeface="Verdana" pitchFamily="34" charset="0"/>
                <a:cs typeface="Arial" charset="0"/>
              </a:rPr>
              <a:t>Dekker</a:t>
            </a:r>
            <a:endParaRPr lang="es-ES_tradnl" sz="1600" b="1" dirty="0">
              <a:latin typeface="Verdana" pitchFamily="34" charset="0"/>
              <a:cs typeface="Arial" charset="0"/>
            </a:endParaRPr>
          </a:p>
        </p:txBody>
      </p:sp>
      <p:sp>
        <p:nvSpPr>
          <p:cNvPr id="12" name="AutoShape 12"/>
          <p:cNvSpPr>
            <a:spLocks noChangeArrowheads="1"/>
          </p:cNvSpPr>
          <p:nvPr/>
        </p:nvSpPr>
        <p:spPr bwMode="ltGray">
          <a:xfrm>
            <a:off x="1556792" y="5868988"/>
            <a:ext cx="5301208" cy="1007268"/>
          </a:xfrm>
          <a:prstGeom prst="wedgeRoundRectCallout">
            <a:avLst>
              <a:gd name="adj1" fmla="val -33245"/>
              <a:gd name="adj2" fmla="val -4282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dirty="0" smtClean="0">
                <a:latin typeface="Verdana" pitchFamily="34" charset="0"/>
                <a:cs typeface="Arial" charset="0"/>
              </a:rPr>
              <a:t>Se utilizan turnos y activación de señal</a:t>
            </a:r>
          </a:p>
          <a:p>
            <a:pPr defTabSz="288925">
              <a:lnSpc>
                <a:spcPct val="160000"/>
              </a:lnSpc>
              <a:spcBef>
                <a:spcPct val="20000"/>
              </a:spcBef>
              <a:defRPr/>
            </a:pPr>
            <a:r>
              <a:rPr lang="es-ES" sz="1600" b="1" dirty="0" smtClean="0">
                <a:latin typeface="Verdana" pitchFamily="34" charset="0"/>
                <a:cs typeface="Arial" charset="0"/>
              </a:rPr>
              <a:t>Al final desactivan señal para que use el otro</a:t>
            </a:r>
            <a:endParaRPr lang="es-ES_tradnl" sz="1600" b="1" dirty="0">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5888" y="1744663"/>
            <a:ext cx="3025775" cy="5310187"/>
          </a:xfrm>
          <a:prstGeom prst="rect">
            <a:avLst/>
          </a:prstGeom>
          <a:noFill/>
          <a:ln w="9525">
            <a:noFill/>
            <a:miter lim="800000"/>
            <a:headEnd/>
            <a:tailEnd/>
          </a:ln>
        </p:spPr>
        <p:txBody>
          <a:bodyPr>
            <a:spAutoFit/>
          </a:bodyPr>
          <a:lstStyle/>
          <a:p>
            <a:r>
              <a:rPr lang="es-ES"/>
              <a:t>void P0()</a:t>
            </a:r>
          </a:p>
          <a:p>
            <a:r>
              <a:rPr lang="es-ES"/>
              <a:t>{</a:t>
            </a:r>
          </a:p>
          <a:p>
            <a:r>
              <a:rPr lang="es-ES"/>
              <a:t>  while (true)</a:t>
            </a:r>
          </a:p>
          <a:p>
            <a:r>
              <a:rPr lang="es-ES"/>
              <a:t>  {</a:t>
            </a:r>
          </a:p>
          <a:p>
            <a:r>
              <a:rPr lang="es-ES"/>
              <a:t>    . . . </a:t>
            </a:r>
          </a:p>
          <a:p>
            <a:r>
              <a:rPr lang="es-ES"/>
              <a:t>    señal[0] = true;</a:t>
            </a:r>
          </a:p>
          <a:p>
            <a:r>
              <a:rPr lang="es-ES"/>
              <a:t>    while (señal[1])</a:t>
            </a:r>
          </a:p>
          <a:p>
            <a:r>
              <a:rPr lang="es-ES"/>
              <a:t>        if (turno ==1)</a:t>
            </a:r>
          </a:p>
          <a:p>
            <a:r>
              <a:rPr lang="es-ES"/>
              <a:t>        {</a:t>
            </a:r>
          </a:p>
          <a:p>
            <a:r>
              <a:rPr lang="es-ES"/>
              <a:t>           señal[0] = false;</a:t>
            </a:r>
          </a:p>
          <a:p>
            <a:r>
              <a:rPr lang="es-ES"/>
              <a:t>           while (turno == 1);</a:t>
            </a:r>
          </a:p>
          <a:p>
            <a:r>
              <a:rPr lang="es-ES"/>
              <a:t>           señal[0] = true;</a:t>
            </a:r>
          </a:p>
          <a:p>
            <a:r>
              <a:rPr lang="es-ES"/>
              <a:t>         }</a:t>
            </a:r>
          </a:p>
          <a:p>
            <a:r>
              <a:rPr lang="es-ES" b="1"/>
              <a:t>      /*Sección Crítica*/</a:t>
            </a:r>
          </a:p>
          <a:p>
            <a:r>
              <a:rPr lang="es-ES"/>
              <a:t>     turno = 1;</a:t>
            </a:r>
          </a:p>
          <a:p>
            <a:r>
              <a:rPr lang="es-ES"/>
              <a:t>     señal[0] = falso;</a:t>
            </a:r>
          </a:p>
          <a:p>
            <a:r>
              <a:rPr lang="es-ES"/>
              <a:t>    . . .  </a:t>
            </a:r>
          </a:p>
          <a:p>
            <a:r>
              <a:rPr lang="es-ES"/>
              <a:t>  }</a:t>
            </a:r>
          </a:p>
          <a:p>
            <a:r>
              <a:rPr lang="es-ES"/>
              <a:t>}</a:t>
            </a:r>
          </a:p>
        </p:txBody>
      </p:sp>
      <p:sp>
        <p:nvSpPr>
          <p:cNvPr id="7171" name="Line 4"/>
          <p:cNvSpPr>
            <a:spLocks noChangeShapeType="1"/>
          </p:cNvSpPr>
          <p:nvPr/>
        </p:nvSpPr>
        <p:spPr bwMode="auto">
          <a:xfrm>
            <a:off x="3462338" y="1765300"/>
            <a:ext cx="0" cy="5327650"/>
          </a:xfrm>
          <a:prstGeom prst="line">
            <a:avLst/>
          </a:prstGeom>
          <a:noFill/>
          <a:ln w="9525">
            <a:solidFill>
              <a:schemeClr val="tx1"/>
            </a:solidFill>
            <a:round/>
            <a:headEnd/>
            <a:tailEnd/>
          </a:ln>
        </p:spPr>
        <p:txBody>
          <a:bodyPr/>
          <a:lstStyle/>
          <a:p>
            <a:endParaRPr lang="en-GB"/>
          </a:p>
        </p:txBody>
      </p:sp>
      <p:sp>
        <p:nvSpPr>
          <p:cNvPr id="7172" name="Text Box 5"/>
          <p:cNvSpPr txBox="1">
            <a:spLocks noChangeArrowheads="1"/>
          </p:cNvSpPr>
          <p:nvPr/>
        </p:nvSpPr>
        <p:spPr bwMode="auto">
          <a:xfrm>
            <a:off x="69850" y="34925"/>
            <a:ext cx="6858000" cy="946150"/>
          </a:xfrm>
          <a:prstGeom prst="rect">
            <a:avLst/>
          </a:prstGeom>
          <a:noFill/>
          <a:ln w="9525">
            <a:noFill/>
            <a:miter lim="800000"/>
            <a:headEnd/>
            <a:tailEnd/>
          </a:ln>
        </p:spPr>
        <p:txBody>
          <a:bodyPr>
            <a:spAutoFit/>
          </a:bodyPr>
          <a:lstStyle/>
          <a:p>
            <a:pPr>
              <a:spcBef>
                <a:spcPct val="50000"/>
              </a:spcBef>
            </a:pPr>
            <a:r>
              <a:rPr lang="es-ES" sz="2800"/>
              <a:t>Soluciones por Software: </a:t>
            </a:r>
          </a:p>
          <a:p>
            <a:r>
              <a:rPr lang="es-ES" sz="2800"/>
              <a:t>Algoritmo de Dekker</a:t>
            </a:r>
          </a:p>
        </p:txBody>
      </p:sp>
      <p:sp>
        <p:nvSpPr>
          <p:cNvPr id="7173" name="Line 6"/>
          <p:cNvSpPr>
            <a:spLocks noChangeShapeType="1"/>
          </p:cNvSpPr>
          <p:nvPr/>
        </p:nvSpPr>
        <p:spPr bwMode="auto">
          <a:xfrm>
            <a:off x="84138" y="1042988"/>
            <a:ext cx="6669087" cy="0"/>
          </a:xfrm>
          <a:prstGeom prst="line">
            <a:avLst/>
          </a:prstGeom>
          <a:noFill/>
          <a:ln w="9525">
            <a:solidFill>
              <a:schemeClr val="tx1"/>
            </a:solidFill>
            <a:round/>
            <a:headEnd/>
            <a:tailEnd/>
          </a:ln>
        </p:spPr>
        <p:txBody>
          <a:bodyPr/>
          <a:lstStyle/>
          <a:p>
            <a:endParaRPr lang="en-GB"/>
          </a:p>
        </p:txBody>
      </p:sp>
      <p:sp>
        <p:nvSpPr>
          <p:cNvPr id="7174" name="Rectangle 7"/>
          <p:cNvSpPr>
            <a:spLocks noChangeArrowheads="1"/>
          </p:cNvSpPr>
          <p:nvPr/>
        </p:nvSpPr>
        <p:spPr bwMode="auto">
          <a:xfrm>
            <a:off x="44450" y="1042988"/>
            <a:ext cx="3429000" cy="641350"/>
          </a:xfrm>
          <a:prstGeom prst="rect">
            <a:avLst/>
          </a:prstGeom>
          <a:noFill/>
          <a:ln w="9525">
            <a:noFill/>
            <a:miter lim="800000"/>
            <a:headEnd/>
            <a:tailEnd/>
          </a:ln>
        </p:spPr>
        <p:txBody>
          <a:bodyPr>
            <a:spAutoFit/>
          </a:bodyPr>
          <a:lstStyle/>
          <a:p>
            <a:r>
              <a:rPr lang="es-ES"/>
              <a:t>booleano señal[2];</a:t>
            </a:r>
          </a:p>
          <a:p>
            <a:r>
              <a:rPr lang="es-ES"/>
              <a:t>int turno;</a:t>
            </a:r>
          </a:p>
        </p:txBody>
      </p:sp>
      <p:sp>
        <p:nvSpPr>
          <p:cNvPr id="7175" name="Line 8"/>
          <p:cNvSpPr>
            <a:spLocks noChangeShapeType="1"/>
          </p:cNvSpPr>
          <p:nvPr/>
        </p:nvSpPr>
        <p:spPr bwMode="auto">
          <a:xfrm>
            <a:off x="139700" y="1746250"/>
            <a:ext cx="6597650" cy="0"/>
          </a:xfrm>
          <a:prstGeom prst="line">
            <a:avLst/>
          </a:prstGeom>
          <a:noFill/>
          <a:ln w="9525">
            <a:solidFill>
              <a:schemeClr val="tx1"/>
            </a:solidFill>
            <a:round/>
            <a:headEnd/>
            <a:tailEnd/>
          </a:ln>
        </p:spPr>
        <p:txBody>
          <a:bodyPr/>
          <a:lstStyle/>
          <a:p>
            <a:endParaRPr lang="en-GB"/>
          </a:p>
        </p:txBody>
      </p:sp>
      <p:sp>
        <p:nvSpPr>
          <p:cNvPr id="7176" name="Line 9"/>
          <p:cNvSpPr>
            <a:spLocks noChangeShapeType="1"/>
          </p:cNvSpPr>
          <p:nvPr/>
        </p:nvSpPr>
        <p:spPr bwMode="auto">
          <a:xfrm>
            <a:off x="144463" y="7092950"/>
            <a:ext cx="6597650" cy="0"/>
          </a:xfrm>
          <a:prstGeom prst="line">
            <a:avLst/>
          </a:prstGeom>
          <a:noFill/>
          <a:ln w="9525">
            <a:solidFill>
              <a:schemeClr val="tx1"/>
            </a:solidFill>
            <a:round/>
            <a:headEnd/>
            <a:tailEnd/>
          </a:ln>
        </p:spPr>
        <p:txBody>
          <a:bodyPr/>
          <a:lstStyle/>
          <a:p>
            <a:endParaRPr lang="en-GB"/>
          </a:p>
        </p:txBody>
      </p:sp>
      <p:sp>
        <p:nvSpPr>
          <p:cNvPr id="7177" name="Text Box 11"/>
          <p:cNvSpPr txBox="1">
            <a:spLocks noChangeArrowheads="1"/>
          </p:cNvSpPr>
          <p:nvPr/>
        </p:nvSpPr>
        <p:spPr bwMode="auto">
          <a:xfrm>
            <a:off x="3716338" y="1727200"/>
            <a:ext cx="3025775" cy="5310188"/>
          </a:xfrm>
          <a:prstGeom prst="rect">
            <a:avLst/>
          </a:prstGeom>
          <a:noFill/>
          <a:ln w="9525">
            <a:noFill/>
            <a:miter lim="800000"/>
            <a:headEnd/>
            <a:tailEnd/>
          </a:ln>
        </p:spPr>
        <p:txBody>
          <a:bodyPr>
            <a:spAutoFit/>
          </a:bodyPr>
          <a:lstStyle/>
          <a:p>
            <a:r>
              <a:rPr lang="es-ES"/>
              <a:t>void P1()</a:t>
            </a:r>
          </a:p>
          <a:p>
            <a:r>
              <a:rPr lang="es-ES"/>
              <a:t>{</a:t>
            </a:r>
          </a:p>
          <a:p>
            <a:r>
              <a:rPr lang="es-ES"/>
              <a:t>  while (true)</a:t>
            </a:r>
          </a:p>
          <a:p>
            <a:r>
              <a:rPr lang="es-ES"/>
              <a:t>  {</a:t>
            </a:r>
          </a:p>
          <a:p>
            <a:r>
              <a:rPr lang="es-ES"/>
              <a:t>    . . . </a:t>
            </a:r>
          </a:p>
          <a:p>
            <a:r>
              <a:rPr lang="es-ES"/>
              <a:t>    señal[1] = true;</a:t>
            </a:r>
          </a:p>
          <a:p>
            <a:r>
              <a:rPr lang="es-ES"/>
              <a:t>    while (señal[0])</a:t>
            </a:r>
          </a:p>
          <a:p>
            <a:r>
              <a:rPr lang="es-ES"/>
              <a:t>        if (turno ==0)</a:t>
            </a:r>
          </a:p>
          <a:p>
            <a:r>
              <a:rPr lang="es-ES"/>
              <a:t>        {</a:t>
            </a:r>
          </a:p>
          <a:p>
            <a:r>
              <a:rPr lang="es-ES"/>
              <a:t>           señal[1] = false;</a:t>
            </a:r>
          </a:p>
          <a:p>
            <a:r>
              <a:rPr lang="es-ES"/>
              <a:t>           while (turno == 0);</a:t>
            </a:r>
          </a:p>
          <a:p>
            <a:r>
              <a:rPr lang="es-ES"/>
              <a:t>           señal[1] = true;</a:t>
            </a:r>
          </a:p>
          <a:p>
            <a:r>
              <a:rPr lang="es-ES"/>
              <a:t>         }</a:t>
            </a:r>
          </a:p>
          <a:p>
            <a:r>
              <a:rPr lang="es-ES" b="1"/>
              <a:t>      /*Sección Crítica*/</a:t>
            </a:r>
          </a:p>
          <a:p>
            <a:r>
              <a:rPr lang="es-ES"/>
              <a:t>     turno = 0;</a:t>
            </a:r>
          </a:p>
          <a:p>
            <a:r>
              <a:rPr lang="es-ES"/>
              <a:t>     señal[1] = falso;</a:t>
            </a:r>
          </a:p>
          <a:p>
            <a:r>
              <a:rPr lang="es-ES"/>
              <a:t>    . . .  </a:t>
            </a:r>
          </a:p>
          <a:p>
            <a:r>
              <a:rPr lang="es-ES"/>
              <a:t>  }</a:t>
            </a:r>
          </a:p>
          <a:p>
            <a:r>
              <a:rPr lang="es-ES"/>
              <a:t>}</a:t>
            </a:r>
          </a:p>
        </p:txBody>
      </p:sp>
      <p:sp>
        <p:nvSpPr>
          <p:cNvPr id="7178" name="Rectangle 12"/>
          <p:cNvSpPr>
            <a:spLocks noChangeArrowheads="1"/>
          </p:cNvSpPr>
          <p:nvPr/>
        </p:nvSpPr>
        <p:spPr bwMode="auto">
          <a:xfrm>
            <a:off x="115888" y="7054850"/>
            <a:ext cx="5329237" cy="2014538"/>
          </a:xfrm>
          <a:prstGeom prst="rect">
            <a:avLst/>
          </a:prstGeom>
          <a:noFill/>
          <a:ln w="9525">
            <a:noFill/>
            <a:miter lim="800000"/>
            <a:headEnd/>
            <a:tailEnd/>
          </a:ln>
        </p:spPr>
        <p:txBody>
          <a:bodyPr>
            <a:spAutoFit/>
          </a:bodyPr>
          <a:lstStyle/>
          <a:p>
            <a:r>
              <a:rPr lang="es-ES"/>
              <a:t>void main()</a:t>
            </a:r>
          </a:p>
          <a:p>
            <a:r>
              <a:rPr lang="es-ES"/>
              <a:t>{</a:t>
            </a:r>
          </a:p>
          <a:p>
            <a:r>
              <a:rPr lang="es-ES"/>
              <a:t>    señal[0] = false;  señal[1] = false; turno = 1;</a:t>
            </a:r>
          </a:p>
          <a:p>
            <a:r>
              <a:rPr lang="es-ES"/>
              <a:t>    cobegin</a:t>
            </a:r>
          </a:p>
          <a:p>
            <a:r>
              <a:rPr lang="es-ES"/>
              <a:t>      P0();P1();</a:t>
            </a:r>
          </a:p>
          <a:p>
            <a:r>
              <a:rPr lang="es-ES"/>
              <a:t>    coend;</a:t>
            </a:r>
          </a:p>
          <a:p>
            <a:r>
              <a:rPr lang="es-ES"/>
              <a:t>}</a:t>
            </a:r>
          </a:p>
        </p:txBody>
      </p:sp>
      <p:sp>
        <p:nvSpPr>
          <p:cNvPr id="11" name="AutoShape 12"/>
          <p:cNvSpPr>
            <a:spLocks noChangeArrowheads="1"/>
          </p:cNvSpPr>
          <p:nvPr/>
        </p:nvSpPr>
        <p:spPr bwMode="ltGray">
          <a:xfrm>
            <a:off x="980727" y="6372200"/>
            <a:ext cx="5772497" cy="1224136"/>
          </a:xfrm>
          <a:prstGeom prst="wedgeRoundRectCallout">
            <a:avLst>
              <a:gd name="adj1" fmla="val -33245"/>
              <a:gd name="adj2" fmla="val -42829"/>
              <a:gd name="adj3" fmla="val 16667"/>
            </a:avLst>
          </a:prstGeom>
          <a:solidFill>
            <a:srgbClr val="FFFF99"/>
          </a:solidFill>
          <a:ln w="9525">
            <a:solidFill>
              <a:schemeClr val="tx1"/>
            </a:solidFill>
            <a:miter lim="800000"/>
            <a:headEnd/>
            <a:tailEnd/>
          </a:ln>
          <a:effectLst>
            <a:outerShdw dist="107763" dir="18900000" algn="ctr" rotWithShape="0">
              <a:schemeClr val="bg2">
                <a:alpha val="50000"/>
              </a:schemeClr>
            </a:outerShdw>
          </a:effectLst>
        </p:spPr>
        <p:txBody>
          <a:bodyPr wrap="none" lIns="0" tIns="0" rIns="0" bIns="0" anchor="ctr" anchorCtr="1"/>
          <a:lstStyle/>
          <a:p>
            <a:pPr defTabSz="288925">
              <a:lnSpc>
                <a:spcPct val="160000"/>
              </a:lnSpc>
              <a:spcBef>
                <a:spcPct val="20000"/>
              </a:spcBef>
              <a:defRPr/>
            </a:pPr>
            <a:r>
              <a:rPr lang="es-ES" sz="1600" b="1" dirty="0" smtClean="0">
                <a:latin typeface="Verdana" pitchFamily="34" charset="0"/>
                <a:cs typeface="Arial" charset="0"/>
              </a:rPr>
              <a:t>Se utilizan turnos y activación de señal,</a:t>
            </a:r>
          </a:p>
          <a:p>
            <a:pPr defTabSz="288925">
              <a:lnSpc>
                <a:spcPct val="160000"/>
              </a:lnSpc>
              <a:spcBef>
                <a:spcPct val="20000"/>
              </a:spcBef>
              <a:defRPr/>
            </a:pPr>
            <a:r>
              <a:rPr lang="es-ES" sz="1600" b="1" dirty="0" smtClean="0">
                <a:latin typeface="Verdana" pitchFamily="34" charset="0"/>
                <a:cs typeface="Arial" charset="0"/>
              </a:rPr>
              <a:t>Cuando uno usa el cajero, el otro desactiva señal</a:t>
            </a:r>
            <a:endParaRPr lang="es-ES" sz="1600" b="1" dirty="0" smtClean="0">
              <a:latin typeface="Verdana" pitchFamily="34" charset="0"/>
              <a:cs typeface="Arial" charset="0"/>
            </a:endParaRPr>
          </a:p>
          <a:p>
            <a:pPr defTabSz="288925">
              <a:lnSpc>
                <a:spcPct val="160000"/>
              </a:lnSpc>
              <a:spcBef>
                <a:spcPct val="20000"/>
              </a:spcBef>
              <a:defRPr/>
            </a:pPr>
            <a:r>
              <a:rPr lang="es-ES" sz="1600" b="1" dirty="0" smtClean="0">
                <a:latin typeface="Verdana" pitchFamily="34" charset="0"/>
                <a:cs typeface="Arial" charset="0"/>
              </a:rPr>
              <a:t>Al final desactivan señal para que use el otro</a:t>
            </a:r>
            <a:endParaRPr lang="es-ES_tradnl" sz="1600" b="1" dirty="0">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2388" y="34925"/>
            <a:ext cx="7100888" cy="519113"/>
          </a:xfrm>
          <a:prstGeom prst="rect">
            <a:avLst/>
          </a:prstGeom>
          <a:noFill/>
          <a:ln w="9525">
            <a:noFill/>
            <a:miter lim="800000"/>
            <a:headEnd/>
            <a:tailEnd/>
          </a:ln>
        </p:spPr>
        <p:txBody>
          <a:bodyPr>
            <a:spAutoFit/>
          </a:bodyPr>
          <a:lstStyle/>
          <a:p>
            <a:pPr>
              <a:spcBef>
                <a:spcPct val="50000"/>
              </a:spcBef>
            </a:pPr>
            <a:r>
              <a:rPr lang="es-ES_tradnl" sz="2800"/>
              <a:t>Sección Crítica</a:t>
            </a:r>
            <a:r>
              <a:rPr lang="es-ES" sz="2800"/>
              <a:t>: Soluciones por Hardware</a:t>
            </a:r>
          </a:p>
        </p:txBody>
      </p:sp>
      <p:sp>
        <p:nvSpPr>
          <p:cNvPr id="8195" name="Line 3"/>
          <p:cNvSpPr>
            <a:spLocks noChangeShapeType="1"/>
          </p:cNvSpPr>
          <p:nvPr/>
        </p:nvSpPr>
        <p:spPr bwMode="auto">
          <a:xfrm>
            <a:off x="84138" y="512763"/>
            <a:ext cx="6669087" cy="0"/>
          </a:xfrm>
          <a:prstGeom prst="line">
            <a:avLst/>
          </a:prstGeom>
          <a:noFill/>
          <a:ln w="9525">
            <a:solidFill>
              <a:schemeClr val="tx1"/>
            </a:solidFill>
            <a:round/>
            <a:headEnd/>
            <a:tailEnd/>
          </a:ln>
        </p:spPr>
        <p:txBody>
          <a:bodyPr/>
          <a:lstStyle/>
          <a:p>
            <a:endParaRPr lang="en-GB"/>
          </a:p>
        </p:txBody>
      </p:sp>
      <p:sp>
        <p:nvSpPr>
          <p:cNvPr id="8196" name="Text Box 4"/>
          <p:cNvSpPr txBox="1">
            <a:spLocks noChangeArrowheads="1"/>
          </p:cNvSpPr>
          <p:nvPr/>
        </p:nvSpPr>
        <p:spPr bwMode="auto">
          <a:xfrm>
            <a:off x="333375" y="755650"/>
            <a:ext cx="6524625" cy="7772400"/>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Inhabilitación de interrupciones</a:t>
            </a:r>
          </a:p>
          <a:p>
            <a:pPr marL="895350" lvl="1" indent="-346075">
              <a:spcBef>
                <a:spcPct val="50000"/>
              </a:spcBef>
              <a:buSzPct val="120000"/>
              <a:buFontTx/>
              <a:buBlip>
                <a:blip r:embed="rId4"/>
              </a:buBlip>
            </a:pPr>
            <a:r>
              <a:rPr lang="es-ES" sz="2400">
                <a:latin typeface="Times New Roman" pitchFamily="18" charset="0"/>
              </a:rPr>
              <a:t>Sistemas monoprocesador. Sólo aplicable a nivel de núcleo</a:t>
            </a:r>
          </a:p>
          <a:p>
            <a:pPr marL="1970088" lvl="2" indent="-352425">
              <a:spcBef>
                <a:spcPct val="50000"/>
              </a:spcBef>
              <a:buSzPct val="120000"/>
            </a:pPr>
            <a:r>
              <a:rPr lang="es-ES" sz="1600"/>
              <a:t>while (true)</a:t>
            </a:r>
          </a:p>
          <a:p>
            <a:pPr marL="1970088" lvl="2" indent="-352425">
              <a:spcBef>
                <a:spcPct val="50000"/>
              </a:spcBef>
              <a:buSzPct val="120000"/>
            </a:pPr>
            <a:r>
              <a:rPr lang="es-ES" sz="1600"/>
              <a:t>{</a:t>
            </a:r>
          </a:p>
          <a:p>
            <a:pPr marL="1970088" lvl="2" indent="-352425">
              <a:spcBef>
                <a:spcPct val="50000"/>
              </a:spcBef>
              <a:buSzPct val="120000"/>
            </a:pPr>
            <a:r>
              <a:rPr lang="es-ES" sz="1600"/>
              <a:t>     . . .      </a:t>
            </a:r>
          </a:p>
          <a:p>
            <a:pPr marL="1970088" lvl="2" indent="-352425">
              <a:spcBef>
                <a:spcPct val="50000"/>
              </a:spcBef>
              <a:buSzPct val="120000"/>
            </a:pPr>
            <a:r>
              <a:rPr lang="es-ES" sz="1600"/>
              <a:t>     Inhabilitar interrupciones;</a:t>
            </a:r>
          </a:p>
          <a:p>
            <a:pPr marL="1970088" lvl="2" indent="-352425">
              <a:spcBef>
                <a:spcPct val="50000"/>
              </a:spcBef>
              <a:buSzPct val="120000"/>
            </a:pPr>
            <a:r>
              <a:rPr lang="es-ES" sz="1600"/>
              <a:t>     /*Sección crítica*/</a:t>
            </a:r>
          </a:p>
          <a:p>
            <a:pPr marL="1970088" lvl="2" indent="-352425">
              <a:spcBef>
                <a:spcPct val="50000"/>
              </a:spcBef>
              <a:buSzPct val="120000"/>
            </a:pPr>
            <a:r>
              <a:rPr lang="es-ES" sz="1600"/>
              <a:t>     Habilitar interrupciones;</a:t>
            </a:r>
          </a:p>
          <a:p>
            <a:pPr marL="1970088" lvl="2" indent="-352425">
              <a:spcBef>
                <a:spcPct val="50000"/>
              </a:spcBef>
              <a:buSzPct val="120000"/>
            </a:pPr>
            <a:r>
              <a:rPr lang="es-ES" sz="1600"/>
              <a:t>     . . . </a:t>
            </a:r>
          </a:p>
          <a:p>
            <a:pPr marL="1970088" lvl="2" indent="-352425">
              <a:spcBef>
                <a:spcPct val="50000"/>
              </a:spcBef>
              <a:buSzPct val="120000"/>
            </a:pPr>
            <a:r>
              <a:rPr lang="es-ES" sz="1600"/>
              <a:t>}</a:t>
            </a:r>
          </a:p>
          <a:p>
            <a:pPr marL="895350" lvl="1" indent="-346075">
              <a:spcBef>
                <a:spcPct val="50000"/>
              </a:spcBef>
              <a:buSzPct val="120000"/>
              <a:buFontTx/>
              <a:buBlip>
                <a:blip r:embed="rId4"/>
              </a:buBlip>
            </a:pPr>
            <a:r>
              <a:rPr lang="es-ES" sz="2400">
                <a:latin typeface="Times New Roman" pitchFamily="18" charset="0"/>
              </a:rPr>
              <a:t>Se degrada la eficiencia del procesador</a:t>
            </a:r>
          </a:p>
          <a:p>
            <a:pPr marL="369888" indent="-369888">
              <a:spcBef>
                <a:spcPct val="50000"/>
              </a:spcBef>
              <a:buSzPct val="120000"/>
              <a:buFontTx/>
              <a:buBlip>
                <a:blip r:embed="rId3"/>
              </a:buBlip>
            </a:pPr>
            <a:r>
              <a:rPr lang="es-ES" sz="2400">
                <a:latin typeface="Times New Roman" pitchFamily="18" charset="0"/>
              </a:rPr>
              <a:t>Instrucciones especiales de máquina</a:t>
            </a:r>
          </a:p>
          <a:p>
            <a:pPr marL="895350" lvl="1" indent="-346075">
              <a:spcBef>
                <a:spcPct val="50000"/>
              </a:spcBef>
              <a:buSzPct val="120000"/>
              <a:buFontTx/>
              <a:buBlip>
                <a:blip r:embed="rId4"/>
              </a:buBlip>
            </a:pPr>
            <a:r>
              <a:rPr lang="es-ES" sz="2400">
                <a:latin typeface="Times New Roman" pitchFamily="18" charset="0"/>
              </a:rPr>
              <a:t>Se realizan varias acciones atómicamente: leer y escribir, leer y examinar, …</a:t>
            </a:r>
          </a:p>
          <a:p>
            <a:pPr marL="895350" lvl="1" indent="-346075">
              <a:spcBef>
                <a:spcPct val="50000"/>
              </a:spcBef>
              <a:buSzPct val="120000"/>
              <a:buFontTx/>
              <a:buBlip>
                <a:blip r:embed="rId4"/>
              </a:buBlip>
            </a:pPr>
            <a:r>
              <a:rPr lang="es-ES" sz="2400">
                <a:latin typeface="Times New Roman" pitchFamily="18" charset="0"/>
              </a:rPr>
              <a:t>No están sujetas a interferencias de otras instrucciones</a:t>
            </a:r>
          </a:p>
          <a:p>
            <a:pPr marL="369888" indent="-369888">
              <a:spcBef>
                <a:spcPct val="50000"/>
              </a:spcBef>
              <a:buSzPct val="120000"/>
            </a:pPr>
            <a:endParaRPr lang="es-ES" sz="2400">
              <a:latin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15888" y="-17463"/>
            <a:ext cx="5715000" cy="519113"/>
          </a:xfrm>
          <a:prstGeom prst="rect">
            <a:avLst/>
          </a:prstGeom>
          <a:noFill/>
          <a:ln w="9525">
            <a:noFill/>
            <a:miter lim="800000"/>
            <a:headEnd/>
            <a:tailEnd/>
          </a:ln>
        </p:spPr>
        <p:txBody>
          <a:bodyPr>
            <a:spAutoFit/>
          </a:bodyPr>
          <a:lstStyle/>
          <a:p>
            <a:pPr>
              <a:spcBef>
                <a:spcPct val="50000"/>
              </a:spcBef>
            </a:pPr>
            <a:r>
              <a:rPr lang="es-ES" sz="2800"/>
              <a:t>Semáforos</a:t>
            </a:r>
          </a:p>
        </p:txBody>
      </p:sp>
      <p:sp>
        <p:nvSpPr>
          <p:cNvPr id="9219" name="Line 5"/>
          <p:cNvSpPr>
            <a:spLocks noChangeShapeType="1"/>
          </p:cNvSpPr>
          <p:nvPr/>
        </p:nvSpPr>
        <p:spPr bwMode="auto">
          <a:xfrm>
            <a:off x="192088" y="477838"/>
            <a:ext cx="6665912" cy="0"/>
          </a:xfrm>
          <a:prstGeom prst="line">
            <a:avLst/>
          </a:prstGeom>
          <a:noFill/>
          <a:ln w="9525">
            <a:solidFill>
              <a:schemeClr val="tx1"/>
            </a:solidFill>
            <a:round/>
            <a:headEnd/>
            <a:tailEnd/>
          </a:ln>
        </p:spPr>
        <p:txBody>
          <a:bodyPr/>
          <a:lstStyle/>
          <a:p>
            <a:endParaRPr lang="en-GB"/>
          </a:p>
        </p:txBody>
      </p:sp>
      <p:sp>
        <p:nvSpPr>
          <p:cNvPr id="9220" name="Text Box 7"/>
          <p:cNvSpPr txBox="1">
            <a:spLocks noChangeArrowheads="1"/>
          </p:cNvSpPr>
          <p:nvPr/>
        </p:nvSpPr>
        <p:spPr bwMode="auto">
          <a:xfrm>
            <a:off x="260350" y="417513"/>
            <a:ext cx="6597650" cy="8636000"/>
          </a:xfrm>
          <a:prstGeom prst="rect">
            <a:avLst/>
          </a:prstGeom>
          <a:noFill/>
          <a:ln w="9525">
            <a:noFill/>
            <a:miter lim="800000"/>
            <a:headEnd/>
            <a:tailEnd/>
          </a:ln>
        </p:spPr>
        <p:txBody>
          <a:bodyPr>
            <a:spAutoFit/>
          </a:bodyPr>
          <a:lstStyle/>
          <a:p>
            <a:pPr marL="369888" indent="-369888">
              <a:spcBef>
                <a:spcPct val="50000"/>
              </a:spcBef>
              <a:buSzPct val="120000"/>
              <a:buFontTx/>
              <a:buBlip>
                <a:blip r:embed="rId3"/>
              </a:buBlip>
            </a:pPr>
            <a:r>
              <a:rPr lang="es-ES" sz="2400">
                <a:latin typeface="Times New Roman" pitchFamily="18" charset="0"/>
              </a:rPr>
              <a:t>Tipo Abstracto de Datos</a:t>
            </a:r>
          </a:p>
          <a:p>
            <a:pPr marL="369888" indent="-369888">
              <a:spcBef>
                <a:spcPct val="50000"/>
              </a:spcBef>
              <a:buSzPct val="120000"/>
              <a:buFontTx/>
              <a:buBlip>
                <a:blip r:embed="rId3"/>
              </a:buBlip>
            </a:pPr>
            <a:r>
              <a:rPr lang="es-ES" sz="2400">
                <a:latin typeface="Times New Roman" pitchFamily="18" charset="0"/>
              </a:rPr>
              <a:t>Datos:</a:t>
            </a:r>
          </a:p>
          <a:p>
            <a:pPr marL="895350" lvl="1" indent="-346075">
              <a:spcBef>
                <a:spcPct val="50000"/>
              </a:spcBef>
              <a:buSzPct val="120000"/>
              <a:buFont typeface="Wingdings" pitchFamily="2" charset="2"/>
              <a:buBlip>
                <a:blip r:embed="rId4"/>
              </a:buBlip>
            </a:pPr>
            <a:r>
              <a:rPr lang="es-ES" sz="2400">
                <a:latin typeface="Times New Roman" pitchFamily="18" charset="0"/>
              </a:rPr>
              <a:t>Contador entero</a:t>
            </a:r>
          </a:p>
          <a:p>
            <a:pPr marL="895350" lvl="1" indent="-346075">
              <a:spcBef>
                <a:spcPct val="50000"/>
              </a:spcBef>
              <a:buSzPct val="120000"/>
              <a:buFont typeface="Wingdings" pitchFamily="2" charset="2"/>
              <a:buBlip>
                <a:blip r:embed="rId4"/>
              </a:buBlip>
            </a:pPr>
            <a:r>
              <a:rPr lang="es-ES" sz="2400">
                <a:latin typeface="Times New Roman" pitchFamily="18" charset="0"/>
              </a:rPr>
              <a:t>Cola de procesos en espera</a:t>
            </a:r>
          </a:p>
          <a:p>
            <a:pPr marL="369888" indent="-369888">
              <a:spcBef>
                <a:spcPct val="50000"/>
              </a:spcBef>
              <a:buSzPct val="120000"/>
              <a:buFontTx/>
              <a:buBlip>
                <a:blip r:embed="rId3"/>
              </a:buBlip>
            </a:pPr>
            <a:r>
              <a:rPr lang="es-ES" sz="2400">
                <a:latin typeface="Times New Roman" pitchFamily="18" charset="0"/>
              </a:rPr>
              <a:t>Operaciones:</a:t>
            </a:r>
          </a:p>
          <a:p>
            <a:pPr marL="895350" lvl="1" indent="-346075">
              <a:spcBef>
                <a:spcPct val="50000"/>
              </a:spcBef>
              <a:buSzPct val="120000"/>
              <a:buFont typeface="Wingdings" pitchFamily="2" charset="2"/>
              <a:buBlip>
                <a:blip r:embed="rId4"/>
              </a:buBlip>
            </a:pPr>
            <a:r>
              <a:rPr lang="es-ES" sz="2400" b="1">
                <a:latin typeface="Times New Roman" pitchFamily="18" charset="0"/>
              </a:rPr>
              <a:t>Inicializar</a:t>
            </a:r>
            <a:r>
              <a:rPr lang="es-ES" sz="2400">
                <a:latin typeface="Times New Roman" pitchFamily="18" charset="0"/>
              </a:rPr>
              <a:t>: Inicia el contador a un valor no negativo</a:t>
            </a:r>
          </a:p>
          <a:p>
            <a:pPr marL="895350" lvl="1" indent="-346075">
              <a:spcBef>
                <a:spcPct val="20000"/>
              </a:spcBef>
              <a:buSzPct val="120000"/>
              <a:buFont typeface="Wingdings" pitchFamily="2" charset="2"/>
              <a:buBlip>
                <a:blip r:embed="rId4"/>
              </a:buBlip>
            </a:pPr>
            <a:r>
              <a:rPr lang="es-ES" sz="2400" b="1">
                <a:latin typeface="Times New Roman" pitchFamily="18" charset="0"/>
              </a:rPr>
              <a:t>P()</a:t>
            </a:r>
            <a:r>
              <a:rPr lang="es-ES" sz="2400">
                <a:latin typeface="Times New Roman" pitchFamily="18" charset="0"/>
              </a:rPr>
              <a:t>: Disminuye en una unidad el valor del contador. Si el contador se hace negativo, el proceso que ejecuta P se bloquea.</a:t>
            </a:r>
          </a:p>
          <a:p>
            <a:pPr marL="895350" lvl="1" indent="-346075">
              <a:spcBef>
                <a:spcPct val="20000"/>
              </a:spcBef>
              <a:buSzPct val="120000"/>
              <a:buFont typeface="Wingdings" pitchFamily="2" charset="2"/>
              <a:buBlip>
                <a:blip r:embed="rId4"/>
              </a:buBlip>
            </a:pPr>
            <a:r>
              <a:rPr lang="es-ES" sz="2400" b="1">
                <a:latin typeface="Times New Roman" pitchFamily="18" charset="0"/>
              </a:rPr>
              <a:t>V()</a:t>
            </a:r>
            <a:r>
              <a:rPr lang="es-ES" sz="2400">
                <a:latin typeface="Times New Roman" pitchFamily="18" charset="0"/>
              </a:rPr>
              <a:t>: Aumenta en una unidad el valor del contador. Si el valor del contador no es positivo, se desbloquea un proceso bloqueado por una operación P.</a:t>
            </a:r>
          </a:p>
          <a:p>
            <a:pPr marL="369888" indent="-369888">
              <a:spcBef>
                <a:spcPct val="50000"/>
              </a:spcBef>
              <a:buSzPct val="120000"/>
              <a:buFontTx/>
              <a:buBlip>
                <a:blip r:embed="rId3"/>
              </a:buBlip>
            </a:pPr>
            <a:r>
              <a:rPr lang="es-ES" sz="2400">
                <a:latin typeface="Times New Roman" pitchFamily="18" charset="0"/>
              </a:rPr>
              <a:t>Las operaciones son atómicas a nivel hardware</a:t>
            </a:r>
          </a:p>
          <a:p>
            <a:pPr marL="369888" indent="-369888">
              <a:spcBef>
                <a:spcPct val="50000"/>
              </a:spcBef>
              <a:buSzPct val="120000"/>
              <a:buFontTx/>
              <a:buBlip>
                <a:blip r:embed="rId3"/>
              </a:buBlip>
            </a:pPr>
            <a:r>
              <a:rPr lang="es-ES" sz="2400">
                <a:latin typeface="Times New Roman" pitchFamily="18" charset="0"/>
              </a:rPr>
              <a:t>Se denomina </a:t>
            </a:r>
            <a:r>
              <a:rPr lang="es-ES" sz="2400" b="1">
                <a:latin typeface="Times New Roman" pitchFamily="18" charset="0"/>
              </a:rPr>
              <a:t>semáforo binario </a:t>
            </a:r>
            <a:r>
              <a:rPr lang="es-ES" sz="2400">
                <a:latin typeface="Times New Roman" pitchFamily="18" charset="0"/>
              </a:rPr>
              <a:t>aquel en el que el contador sólo toma valor 0 ó 1.</a:t>
            </a:r>
          </a:p>
          <a:p>
            <a:pPr marL="369888" indent="-369888">
              <a:spcBef>
                <a:spcPct val="50000"/>
              </a:spcBef>
              <a:buSzPct val="120000"/>
              <a:buFontTx/>
              <a:buBlip>
                <a:blip r:embed="rId3"/>
              </a:buBlip>
            </a:pPr>
            <a:r>
              <a:rPr lang="es-ES" sz="2400">
                <a:latin typeface="Times New Roman" pitchFamily="18" charset="0"/>
              </a:rPr>
              <a:t>El proceso que espera entrar en la SC no usa el procesador, está bloqueado.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8575" y="34925"/>
            <a:ext cx="6934200" cy="519113"/>
          </a:xfrm>
          <a:prstGeom prst="rect">
            <a:avLst/>
          </a:prstGeom>
          <a:noFill/>
          <a:ln w="9525">
            <a:noFill/>
            <a:miter lim="800000"/>
            <a:headEnd/>
            <a:tailEnd/>
          </a:ln>
        </p:spPr>
        <p:txBody>
          <a:bodyPr>
            <a:spAutoFit/>
          </a:bodyPr>
          <a:lstStyle/>
          <a:p>
            <a:pPr>
              <a:spcBef>
                <a:spcPct val="50000"/>
              </a:spcBef>
            </a:pPr>
            <a:r>
              <a:rPr lang="es-ES" sz="2800"/>
              <a:t>Semáforo general: definición de primitivas</a:t>
            </a:r>
          </a:p>
        </p:txBody>
      </p:sp>
      <p:sp>
        <p:nvSpPr>
          <p:cNvPr id="10243" name="Line 5"/>
          <p:cNvSpPr>
            <a:spLocks noChangeShapeType="1"/>
          </p:cNvSpPr>
          <p:nvPr/>
        </p:nvSpPr>
        <p:spPr bwMode="auto">
          <a:xfrm>
            <a:off x="192088" y="530225"/>
            <a:ext cx="6665912" cy="0"/>
          </a:xfrm>
          <a:prstGeom prst="line">
            <a:avLst/>
          </a:prstGeom>
          <a:noFill/>
          <a:ln w="9525">
            <a:solidFill>
              <a:schemeClr val="tx1"/>
            </a:solidFill>
            <a:round/>
            <a:headEnd/>
            <a:tailEnd/>
          </a:ln>
        </p:spPr>
        <p:txBody>
          <a:bodyPr/>
          <a:lstStyle/>
          <a:p>
            <a:endParaRPr lang="en-GB"/>
          </a:p>
        </p:txBody>
      </p:sp>
      <p:sp>
        <p:nvSpPr>
          <p:cNvPr id="10244" name="Text Box 6"/>
          <p:cNvSpPr txBox="1">
            <a:spLocks noChangeArrowheads="1"/>
          </p:cNvSpPr>
          <p:nvPr/>
        </p:nvSpPr>
        <p:spPr bwMode="auto">
          <a:xfrm>
            <a:off x="260350" y="611188"/>
            <a:ext cx="5183188" cy="8331200"/>
          </a:xfrm>
          <a:prstGeom prst="rect">
            <a:avLst/>
          </a:prstGeom>
          <a:noFill/>
          <a:ln w="9525">
            <a:noFill/>
            <a:miter lim="800000"/>
            <a:headEnd/>
            <a:tailEnd/>
          </a:ln>
        </p:spPr>
        <p:txBody>
          <a:bodyPr>
            <a:spAutoFit/>
          </a:bodyPr>
          <a:lstStyle/>
          <a:p>
            <a:r>
              <a:rPr lang="es-ES"/>
              <a:t>struct TSemáforo</a:t>
            </a:r>
          </a:p>
          <a:p>
            <a:r>
              <a:rPr lang="es-ES"/>
              <a:t>{</a:t>
            </a:r>
          </a:p>
          <a:p>
            <a:r>
              <a:rPr lang="es-ES"/>
              <a:t>     int contador;</a:t>
            </a:r>
          </a:p>
          <a:p>
            <a:r>
              <a:rPr lang="es-ES"/>
              <a:t>     TColaProcesos Cola;</a:t>
            </a:r>
          </a:p>
          <a:p>
            <a:r>
              <a:rPr lang="es-ES"/>
              <a:t>}</a:t>
            </a:r>
          </a:p>
          <a:p>
            <a:endParaRPr lang="es-ES"/>
          </a:p>
          <a:p>
            <a:r>
              <a:rPr lang="es-ES"/>
              <a:t>void </a:t>
            </a:r>
            <a:r>
              <a:rPr lang="es-ES" b="1"/>
              <a:t>inicializar</a:t>
            </a:r>
            <a:r>
              <a:rPr lang="es-ES"/>
              <a:t>(TSemáforo s, int n)</a:t>
            </a:r>
          </a:p>
          <a:p>
            <a:r>
              <a:rPr lang="es-ES"/>
              <a:t>{</a:t>
            </a:r>
          </a:p>
          <a:p>
            <a:r>
              <a:rPr lang="es-ES"/>
              <a:t>   s.contador=n;</a:t>
            </a:r>
          </a:p>
          <a:p>
            <a:r>
              <a:rPr lang="es-ES"/>
              <a:t>}</a:t>
            </a:r>
          </a:p>
          <a:p>
            <a:endParaRPr lang="es-ES"/>
          </a:p>
          <a:p>
            <a:r>
              <a:rPr lang="es-ES"/>
              <a:t>void </a:t>
            </a:r>
            <a:r>
              <a:rPr lang="es-ES" b="1"/>
              <a:t>P</a:t>
            </a:r>
            <a:r>
              <a:rPr lang="es-ES"/>
              <a:t>(TSemáforo s)</a:t>
            </a:r>
          </a:p>
          <a:p>
            <a:r>
              <a:rPr lang="es-ES"/>
              <a:t>{</a:t>
            </a:r>
          </a:p>
          <a:p>
            <a:r>
              <a:rPr lang="es-ES"/>
              <a:t>   s.contador--;</a:t>
            </a:r>
          </a:p>
          <a:p>
            <a:r>
              <a:rPr lang="es-ES"/>
              <a:t>   if (s.contador&lt;0)</a:t>
            </a:r>
          </a:p>
          <a:p>
            <a:r>
              <a:rPr lang="es-ES"/>
              <a:t>   {</a:t>
            </a:r>
          </a:p>
          <a:p>
            <a:r>
              <a:rPr lang="es-ES"/>
              <a:t>      poner este proceso en s.cola;</a:t>
            </a:r>
          </a:p>
          <a:p>
            <a:r>
              <a:rPr lang="es-ES"/>
              <a:t>      bloquear este proceso;</a:t>
            </a:r>
          </a:p>
          <a:p>
            <a:r>
              <a:rPr lang="es-ES"/>
              <a:t>   }</a:t>
            </a:r>
          </a:p>
          <a:p>
            <a:r>
              <a:rPr lang="es-ES"/>
              <a:t>}</a:t>
            </a:r>
          </a:p>
          <a:p>
            <a:endParaRPr lang="es-ES"/>
          </a:p>
          <a:p>
            <a:r>
              <a:rPr lang="es-ES"/>
              <a:t>void </a:t>
            </a:r>
            <a:r>
              <a:rPr lang="es-ES" b="1"/>
              <a:t>V</a:t>
            </a:r>
            <a:r>
              <a:rPr lang="es-ES"/>
              <a:t>(TSemáforo s)</a:t>
            </a:r>
          </a:p>
          <a:p>
            <a:r>
              <a:rPr lang="es-ES"/>
              <a:t>{</a:t>
            </a:r>
          </a:p>
          <a:p>
            <a:r>
              <a:rPr lang="es-ES"/>
              <a:t>   s.contador++;</a:t>
            </a:r>
          </a:p>
          <a:p>
            <a:r>
              <a:rPr lang="es-ES"/>
              <a:t>   if (s.contador&lt;=0)</a:t>
            </a:r>
          </a:p>
          <a:p>
            <a:r>
              <a:rPr lang="es-ES"/>
              <a:t>   {</a:t>
            </a:r>
          </a:p>
          <a:p>
            <a:r>
              <a:rPr lang="es-ES"/>
              <a:t>       quitar un proceso </a:t>
            </a:r>
            <a:r>
              <a:rPr lang="es-ES" b="1"/>
              <a:t>p</a:t>
            </a:r>
            <a:r>
              <a:rPr lang="es-ES"/>
              <a:t> de s.cola;</a:t>
            </a:r>
          </a:p>
          <a:p>
            <a:r>
              <a:rPr lang="es-ES"/>
              <a:t>       poner el proceso </a:t>
            </a:r>
            <a:r>
              <a:rPr lang="es-ES" b="1"/>
              <a:t>p</a:t>
            </a:r>
            <a:r>
              <a:rPr lang="es-ES"/>
              <a:t> en la cola de listos;</a:t>
            </a:r>
          </a:p>
          <a:p>
            <a:r>
              <a:rPr lang="es-ES"/>
              <a:t>   }</a:t>
            </a:r>
          </a:p>
          <a:p>
            <a:r>
              <a:rPr lang="es-ES"/>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4551</TotalTime>
  <Words>8337</Words>
  <Application>Microsoft Office PowerPoint</Application>
  <PresentationFormat>Presentación en pantalla (4:3)</PresentationFormat>
  <Paragraphs>1338</Paragraphs>
  <Slides>40</Slides>
  <Notes>40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Diseño predeterminado</vt:lpstr>
      <vt:lpstr>Tema 3: Sincronización y Comunicación de Procesos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Tecnología Informática y Computación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3: Comunicación Y Sincronización de Procesos</dc:title>
  <dc:creator>David Gil</dc:creator>
  <cp:lastModifiedBy>david</cp:lastModifiedBy>
  <cp:revision>190</cp:revision>
  <dcterms:created xsi:type="dcterms:W3CDTF">2002-02-25T09:55:08Z</dcterms:created>
  <dcterms:modified xsi:type="dcterms:W3CDTF">2016-10-16T20:48:56Z</dcterms:modified>
</cp:coreProperties>
</file>