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323" r:id="rId3"/>
    <p:sldId id="289" r:id="rId4"/>
    <p:sldId id="290" r:id="rId5"/>
    <p:sldId id="291" r:id="rId6"/>
    <p:sldId id="293" r:id="rId7"/>
    <p:sldId id="294" r:id="rId8"/>
    <p:sldId id="295" r:id="rId9"/>
    <p:sldId id="298" r:id="rId10"/>
    <p:sldId id="302" r:id="rId11"/>
    <p:sldId id="304" r:id="rId12"/>
  </p:sldIdLst>
  <p:sldSz cx="9144000" cy="6858000" type="screen4x3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666FF"/>
    <a:srgbClr val="3399FF"/>
    <a:srgbClr val="FF99CC"/>
    <a:srgbClr val="FF66FF"/>
    <a:srgbClr val="CC66FF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50" autoAdjust="0"/>
    <p:restoredTop sz="90952" autoAdjust="0"/>
  </p:normalViewPr>
  <p:slideViewPr>
    <p:cSldViewPr>
      <p:cViewPr varScale="1">
        <p:scale>
          <a:sx n="104" d="100"/>
          <a:sy n="104" d="100"/>
        </p:scale>
        <p:origin x="25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89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508615-44A8-4D02-A12E-85D6CFE1C03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819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DD78B2-72D3-478D-8D11-77AE0D20A28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279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94253-C0B6-4281-88A1-DA5AA1BA729F}" type="slidenum">
              <a:rPr lang="es-ES"/>
              <a:pPr/>
              <a:t>8</a:t>
            </a:fld>
            <a:endParaRPr lang="es-E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En realidad en el multinivel faltaría enlazar con los datos a continuación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E572E6-8C9B-42BE-BA94-5987A20F79A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AF69-A569-4F5F-8D7F-68267F43361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1409E-E3DD-4A7A-9B25-BD08641EB644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0E2CC-E9D1-424A-AE50-F2FFC4F7898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81863" y="44450"/>
            <a:ext cx="1862137" cy="60817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92275" y="44450"/>
            <a:ext cx="5437188" cy="608171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56105B-32C9-41C8-B6FA-8FA01D34C18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2EB3-2F5A-4FBF-88B4-3FA49C62CB9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4C43-8C8E-45C5-8164-A108E4A3442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D40CB-335B-43FE-AAC2-EB166395DCE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4131-4834-4413-85CC-C307C41E298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0CD9F-8ED7-4601-A07E-1B1F318867B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CAC97-798A-4353-A010-054C90C4C5E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14161-59A9-47BC-AF4A-FD9B72446AE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853B9-DCEB-42F2-89F2-3270F7BF647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67BC9-D5C1-4B93-81D3-721A3C75383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CEC414-60BE-4974-BD3E-F66B9CADEBBA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08493-DE2B-452D-9AC1-361BBBB8519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F7086-5656-49F1-816D-B82EA36957E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CD0DD-3A39-4E5E-AB8F-D4ED07AC75C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ED969-9348-485F-84FC-BB60DF016FF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D38079-FF04-4F0F-BC9E-C3325760DE9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1CE59-5CAD-4BAC-AEEB-E1420B31391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613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29263" y="1600200"/>
            <a:ext cx="36147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4A3467-FDCE-431C-9187-5688E30FAF49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82C7C-D7DB-42AB-9C74-C9E6989E5E2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E948F-4599-4EDB-92A2-66635ACCE1BD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3BE16-3279-494E-B4F2-C0A0CDE9311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B6403-2999-46F1-9DB5-B9A2AA6B32A4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D72E2-7434-46FC-A71D-60EDE69A693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5291F-3ABE-44A8-ACBE-40BE88B675A1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E9CF0-0599-4A3C-9DE7-EB96C32EDD8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648D39-E494-4AB3-AFA7-2812443C2654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FEB9-2042-423A-8859-E3803AEFCFA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1CA9E-ECC7-4C72-B1DB-055DF3F49F7F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B5E67-773D-4B1D-8250-6BA22F1D7C0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009A9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73802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4F1D603-1900-4E4D-A78F-3D726507F8BD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D8060C-4D04-4F19-BD33-59DE17C9438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1692275" cy="6858000"/>
          </a:xfrm>
          <a:prstGeom prst="rect">
            <a:avLst/>
          </a:prstGeom>
          <a:gradFill rotWithShape="1">
            <a:gsLst>
              <a:gs pos="0">
                <a:srgbClr val="000080"/>
              </a:gs>
              <a:gs pos="100000">
                <a:srgbClr val="000080">
                  <a:gamma/>
                  <a:tint val="92157"/>
                  <a:invGamma/>
                  <a:alpha val="19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692275" y="1052513"/>
            <a:ext cx="74517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9pPr>
    </p:titleStyle>
    <p:bodyStyle>
      <a:lvl1pPr marL="439738" indent="-439738" algn="l" rtl="0" fontAlgn="base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904875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312863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208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288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860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432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004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576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C79C60-3BBE-4A0A-9B10-FB215D8450CE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3C1-A585-4A29-B09F-C3ADE1207D7B}" type="slidenum">
              <a:rPr lang="es-ES"/>
              <a:pPr/>
              <a:t>1</a:t>
            </a:fld>
            <a:endParaRPr lang="es-ES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1863725" y="1196975"/>
            <a:ext cx="69945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400" dirty="0">
                <a:solidFill>
                  <a:srgbClr val="0066FF"/>
                </a:solidFill>
              </a:rPr>
              <a:t>Método de asignación</a:t>
            </a:r>
            <a:r>
              <a:rPr lang="es-ES" sz="2400" dirty="0">
                <a:solidFill>
                  <a:srgbClr val="003366"/>
                </a:solidFill>
              </a:rPr>
              <a:t>: Técnica que relaciona los bloques de un archivo con el espacio asignado en disco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400" dirty="0">
                <a:solidFill>
                  <a:srgbClr val="003366"/>
                </a:solidFill>
              </a:rPr>
              <a:t>Objetivos: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 dirty="0"/>
              <a:t>Aprovechamiento óptimo del espacio físico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 dirty="0"/>
              <a:t>Acceso eficiente a los archivos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400" dirty="0">
                <a:solidFill>
                  <a:srgbClr val="003366"/>
                </a:solidFill>
              </a:rPr>
              <a:t>Métodos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 dirty="0"/>
              <a:t>Asignación contigua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 dirty="0"/>
              <a:t>Asignación enlazada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000" dirty="0"/>
              <a:t>Asignación indexada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090C-4EB5-4B5F-A3BE-4DC0A3051E66}" type="slidenum">
              <a:rPr lang="es-ES"/>
              <a:pPr/>
              <a:t>10</a:t>
            </a:fld>
            <a:endParaRPr lang="es-E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789113" y="1079500"/>
            <a:ext cx="6994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Esquema nodo-i: UNIX  (cont.)</a:t>
            </a:r>
          </a:p>
        </p:txBody>
      </p:sp>
      <p:grpSp>
        <p:nvGrpSpPr>
          <p:cNvPr id="79139" name="Group 291"/>
          <p:cNvGrpSpPr>
            <a:grpSpLocks/>
          </p:cNvGrpSpPr>
          <p:nvPr/>
        </p:nvGrpSpPr>
        <p:grpSpPr bwMode="auto">
          <a:xfrm>
            <a:off x="1954213" y="1628775"/>
            <a:ext cx="2112962" cy="4464050"/>
            <a:chOff x="1231" y="1026"/>
            <a:chExt cx="1331" cy="2812"/>
          </a:xfrm>
        </p:grpSpPr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1244" y="1026"/>
              <a:ext cx="1310" cy="28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1383" y="1026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Modo del archivo</a:t>
              </a: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1338" y="1215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Nº enlaces</a:t>
              </a: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1338" y="1412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UID</a:t>
              </a:r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1338" y="1599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GID</a:t>
              </a:r>
            </a:p>
          </p:txBody>
        </p: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1354" y="1788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tamaño</a:t>
              </a:r>
            </a:p>
          </p:txBody>
        </p:sp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1338" y="1968"/>
              <a:ext cx="10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Instante creación</a:t>
              </a:r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1263" y="2157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Instante últ. acceso</a:t>
              </a:r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1263" y="2347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Instante últ. Modific</a:t>
              </a:r>
            </a:p>
          </p:txBody>
        </p:sp>
        <p:sp>
          <p:nvSpPr>
            <p:cNvPr id="78868" name="Text Box 20"/>
            <p:cNvSpPr txBox="1">
              <a:spLocks noChangeArrowheads="1"/>
            </p:cNvSpPr>
            <p:nvPr/>
          </p:nvSpPr>
          <p:spPr bwMode="auto">
            <a:xfrm>
              <a:off x="1247" y="2531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directo 0</a:t>
              </a:r>
            </a:p>
          </p:txBody>
        </p:sp>
        <p:sp>
          <p:nvSpPr>
            <p:cNvPr id="78869" name="Text Box 21"/>
            <p:cNvSpPr txBox="1">
              <a:spLocks noChangeArrowheads="1"/>
            </p:cNvSpPr>
            <p:nvPr/>
          </p:nvSpPr>
          <p:spPr bwMode="auto">
            <a:xfrm>
              <a:off x="1247" y="2704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directo 1</a:t>
              </a:r>
            </a:p>
          </p:txBody>
        </p:sp>
        <p:sp>
          <p:nvSpPr>
            <p:cNvPr id="78870" name="Text Box 22"/>
            <p:cNvSpPr txBox="1">
              <a:spLocks noChangeArrowheads="1"/>
            </p:cNvSpPr>
            <p:nvPr/>
          </p:nvSpPr>
          <p:spPr bwMode="auto">
            <a:xfrm>
              <a:off x="1247" y="3086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directo 9</a:t>
              </a:r>
            </a:p>
          </p:txBody>
        </p:sp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1263" y="3257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indirecto</a:t>
              </a:r>
            </a:p>
          </p:txBody>
        </p:sp>
        <p:sp>
          <p:nvSpPr>
            <p:cNvPr id="78872" name="Text Box 24"/>
            <p:cNvSpPr txBox="1">
              <a:spLocks noChangeArrowheads="1"/>
            </p:cNvSpPr>
            <p:nvPr/>
          </p:nvSpPr>
          <p:spPr bwMode="auto">
            <a:xfrm>
              <a:off x="1247" y="3465"/>
              <a:ext cx="1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indirecto doble</a:t>
              </a:r>
            </a:p>
          </p:txBody>
        </p:sp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1247" y="3646"/>
              <a:ext cx="1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b="1"/>
                <a:t>Enlace indirecto triple</a:t>
              </a:r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1247" y="122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1247" y="141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1247" y="161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1247" y="179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1247" y="1979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1247" y="216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1239" y="235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1239" y="253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>
              <a:off x="1239" y="271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1231" y="327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1247" y="3460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1242" y="3642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78902" name="Group 54"/>
            <p:cNvGrpSpPr>
              <a:grpSpLocks/>
            </p:cNvGrpSpPr>
            <p:nvPr/>
          </p:nvGrpSpPr>
          <p:grpSpPr bwMode="auto">
            <a:xfrm>
              <a:off x="1851" y="2894"/>
              <a:ext cx="34" cy="152"/>
              <a:chOff x="3833" y="2568"/>
              <a:chExt cx="34" cy="152"/>
            </a:xfrm>
          </p:grpSpPr>
          <p:sp>
            <p:nvSpPr>
              <p:cNvPr id="78899" name="Oval 51"/>
              <p:cNvSpPr>
                <a:spLocks noChangeArrowheads="1"/>
              </p:cNvSpPr>
              <p:nvPr/>
            </p:nvSpPr>
            <p:spPr bwMode="auto">
              <a:xfrm>
                <a:off x="3833" y="256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8900" name="Oval 52"/>
              <p:cNvSpPr>
                <a:spLocks noChangeArrowheads="1"/>
              </p:cNvSpPr>
              <p:nvPr/>
            </p:nvSpPr>
            <p:spPr bwMode="auto">
              <a:xfrm>
                <a:off x="3833" y="2622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8901" name="Oval 53"/>
              <p:cNvSpPr>
                <a:spLocks noChangeArrowheads="1"/>
              </p:cNvSpPr>
              <p:nvPr/>
            </p:nvSpPr>
            <p:spPr bwMode="auto">
              <a:xfrm>
                <a:off x="3833" y="268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78956" name="Line 108"/>
          <p:cNvSpPr>
            <a:spLocks noChangeShapeType="1"/>
          </p:cNvSpPr>
          <p:nvPr/>
        </p:nvSpPr>
        <p:spPr bwMode="auto">
          <a:xfrm flipV="1">
            <a:off x="4067175" y="1916113"/>
            <a:ext cx="720725" cy="224631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957" name="Line 109"/>
          <p:cNvSpPr>
            <a:spLocks noChangeShapeType="1"/>
          </p:cNvSpPr>
          <p:nvPr/>
        </p:nvSpPr>
        <p:spPr bwMode="auto">
          <a:xfrm flipV="1">
            <a:off x="4067175" y="2205038"/>
            <a:ext cx="1009650" cy="23891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959" name="Line 111"/>
          <p:cNvSpPr>
            <a:spLocks noChangeShapeType="1"/>
          </p:cNvSpPr>
          <p:nvPr/>
        </p:nvSpPr>
        <p:spPr bwMode="auto">
          <a:xfrm flipV="1">
            <a:off x="4067175" y="2636838"/>
            <a:ext cx="1081088" cy="24606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8977" name="Group 129"/>
          <p:cNvGrpSpPr>
            <a:grpSpLocks/>
          </p:cNvGrpSpPr>
          <p:nvPr/>
        </p:nvGrpSpPr>
        <p:grpSpPr bwMode="auto">
          <a:xfrm>
            <a:off x="4787900" y="1579563"/>
            <a:ext cx="1073150" cy="336550"/>
            <a:chOff x="2975" y="845"/>
            <a:chExt cx="676" cy="212"/>
          </a:xfrm>
        </p:grpSpPr>
        <p:sp>
          <p:nvSpPr>
            <p:cNvPr id="78961" name="Rectangle 113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62" name="Text Box 114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9140" name="Group 292"/>
          <p:cNvGrpSpPr>
            <a:grpSpLocks/>
          </p:cNvGrpSpPr>
          <p:nvPr/>
        </p:nvGrpSpPr>
        <p:grpSpPr bwMode="auto">
          <a:xfrm>
            <a:off x="5095875" y="1939925"/>
            <a:ext cx="1073150" cy="336550"/>
            <a:chOff x="3210" y="1109"/>
            <a:chExt cx="676" cy="212"/>
          </a:xfrm>
        </p:grpSpPr>
        <p:sp>
          <p:nvSpPr>
            <p:cNvPr id="78963" name="Rectangle 115"/>
            <p:cNvSpPr>
              <a:spLocks noChangeArrowheads="1"/>
            </p:cNvSpPr>
            <p:nvPr/>
          </p:nvSpPr>
          <p:spPr bwMode="auto">
            <a:xfrm>
              <a:off x="3210" y="1129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64" name="Text Box 116"/>
            <p:cNvSpPr txBox="1">
              <a:spLocks noChangeArrowheads="1"/>
            </p:cNvSpPr>
            <p:nvPr/>
          </p:nvSpPr>
          <p:spPr bwMode="auto">
            <a:xfrm>
              <a:off x="3296" y="1109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9141" name="Group 293"/>
          <p:cNvGrpSpPr>
            <a:grpSpLocks/>
          </p:cNvGrpSpPr>
          <p:nvPr/>
        </p:nvGrpSpPr>
        <p:grpSpPr bwMode="auto">
          <a:xfrm>
            <a:off x="5154613" y="2349500"/>
            <a:ext cx="1073150" cy="336550"/>
            <a:chOff x="3288" y="1388"/>
            <a:chExt cx="676" cy="212"/>
          </a:xfrm>
        </p:grpSpPr>
        <p:sp>
          <p:nvSpPr>
            <p:cNvPr id="78965" name="Rectangle 117"/>
            <p:cNvSpPr>
              <a:spLocks noChangeArrowheads="1"/>
            </p:cNvSpPr>
            <p:nvPr/>
          </p:nvSpPr>
          <p:spPr bwMode="auto">
            <a:xfrm>
              <a:off x="3288" y="1408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66" name="Text Box 118"/>
            <p:cNvSpPr txBox="1">
              <a:spLocks noChangeArrowheads="1"/>
            </p:cNvSpPr>
            <p:nvPr/>
          </p:nvSpPr>
          <p:spPr bwMode="auto">
            <a:xfrm>
              <a:off x="3374" y="1388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8978" name="Group 130"/>
          <p:cNvGrpSpPr>
            <a:grpSpLocks/>
          </p:cNvGrpSpPr>
          <p:nvPr/>
        </p:nvGrpSpPr>
        <p:grpSpPr bwMode="auto">
          <a:xfrm>
            <a:off x="5940425" y="2708275"/>
            <a:ext cx="1073150" cy="336550"/>
            <a:chOff x="2975" y="845"/>
            <a:chExt cx="676" cy="212"/>
          </a:xfrm>
        </p:grpSpPr>
        <p:sp>
          <p:nvSpPr>
            <p:cNvPr id="78979" name="Rectangle 131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80" name="Text Box 132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8986" name="Group 138"/>
          <p:cNvGrpSpPr>
            <a:grpSpLocks/>
          </p:cNvGrpSpPr>
          <p:nvPr/>
        </p:nvGrpSpPr>
        <p:grpSpPr bwMode="auto">
          <a:xfrm>
            <a:off x="4932363" y="3500438"/>
            <a:ext cx="503237" cy="636587"/>
            <a:chOff x="4377" y="2069"/>
            <a:chExt cx="498" cy="545"/>
          </a:xfrm>
        </p:grpSpPr>
        <p:sp>
          <p:nvSpPr>
            <p:cNvPr id="78967" name="Rectangle 119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72" name="Line 124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981" name="Line 133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982" name="Line 134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983" name="Line 135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8984" name="Line 136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8987" name="Group 139"/>
          <p:cNvGrpSpPr>
            <a:grpSpLocks/>
          </p:cNvGrpSpPr>
          <p:nvPr/>
        </p:nvGrpSpPr>
        <p:grpSpPr bwMode="auto">
          <a:xfrm>
            <a:off x="5999163" y="3357563"/>
            <a:ext cx="1073150" cy="336550"/>
            <a:chOff x="2975" y="845"/>
            <a:chExt cx="676" cy="212"/>
          </a:xfrm>
        </p:grpSpPr>
        <p:sp>
          <p:nvSpPr>
            <p:cNvPr id="78988" name="Rectangle 140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989" name="Text Box 141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8997" name="Line 149"/>
          <p:cNvSpPr>
            <a:spLocks noChangeShapeType="1"/>
          </p:cNvSpPr>
          <p:nvPr/>
        </p:nvSpPr>
        <p:spPr bwMode="auto">
          <a:xfrm flipV="1">
            <a:off x="4067175" y="3789363"/>
            <a:ext cx="865188" cy="15843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998" name="Line 150"/>
          <p:cNvSpPr>
            <a:spLocks noChangeShapeType="1"/>
          </p:cNvSpPr>
          <p:nvPr/>
        </p:nvSpPr>
        <p:spPr bwMode="auto">
          <a:xfrm flipV="1">
            <a:off x="5435600" y="2924175"/>
            <a:ext cx="503238" cy="6492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8999" name="Line 151"/>
          <p:cNvSpPr>
            <a:spLocks noChangeShapeType="1"/>
          </p:cNvSpPr>
          <p:nvPr/>
        </p:nvSpPr>
        <p:spPr bwMode="auto">
          <a:xfrm flipV="1">
            <a:off x="5435600" y="3573463"/>
            <a:ext cx="504825" cy="4905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028" name="Line 180"/>
          <p:cNvSpPr>
            <a:spLocks noChangeShapeType="1"/>
          </p:cNvSpPr>
          <p:nvPr/>
        </p:nvSpPr>
        <p:spPr bwMode="auto">
          <a:xfrm flipV="1">
            <a:off x="4067175" y="4797425"/>
            <a:ext cx="865188" cy="863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029" name="Line 181"/>
          <p:cNvSpPr>
            <a:spLocks noChangeShapeType="1"/>
          </p:cNvSpPr>
          <p:nvPr/>
        </p:nvSpPr>
        <p:spPr bwMode="auto">
          <a:xfrm>
            <a:off x="4067175" y="5948363"/>
            <a:ext cx="865188" cy="2174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030" name="Group 182"/>
          <p:cNvGrpSpPr>
            <a:grpSpLocks/>
          </p:cNvGrpSpPr>
          <p:nvPr/>
        </p:nvGrpSpPr>
        <p:grpSpPr bwMode="auto">
          <a:xfrm>
            <a:off x="7235825" y="3500438"/>
            <a:ext cx="1073150" cy="336550"/>
            <a:chOff x="2975" y="845"/>
            <a:chExt cx="676" cy="212"/>
          </a:xfrm>
        </p:grpSpPr>
        <p:sp>
          <p:nvSpPr>
            <p:cNvPr id="79031" name="Rectangle 183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32" name="Text Box 184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9033" name="Group 185"/>
          <p:cNvGrpSpPr>
            <a:grpSpLocks/>
          </p:cNvGrpSpPr>
          <p:nvPr/>
        </p:nvGrpSpPr>
        <p:grpSpPr bwMode="auto">
          <a:xfrm>
            <a:off x="7373938" y="4378325"/>
            <a:ext cx="1073150" cy="336550"/>
            <a:chOff x="2975" y="845"/>
            <a:chExt cx="676" cy="212"/>
          </a:xfrm>
        </p:grpSpPr>
        <p:sp>
          <p:nvSpPr>
            <p:cNvPr id="79034" name="Rectangle 186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35" name="Text Box 187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036" name="Line 188"/>
          <p:cNvSpPr>
            <a:spLocks noChangeShapeType="1"/>
          </p:cNvSpPr>
          <p:nvPr/>
        </p:nvSpPr>
        <p:spPr bwMode="auto">
          <a:xfrm flipV="1">
            <a:off x="6516688" y="3716338"/>
            <a:ext cx="719137" cy="1444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037" name="Line 189"/>
          <p:cNvSpPr>
            <a:spLocks noChangeShapeType="1"/>
          </p:cNvSpPr>
          <p:nvPr/>
        </p:nvSpPr>
        <p:spPr bwMode="auto">
          <a:xfrm flipV="1">
            <a:off x="6816725" y="4522788"/>
            <a:ext cx="549275" cy="203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038" name="Group 190"/>
          <p:cNvGrpSpPr>
            <a:grpSpLocks/>
          </p:cNvGrpSpPr>
          <p:nvPr/>
        </p:nvGrpSpPr>
        <p:grpSpPr bwMode="auto">
          <a:xfrm>
            <a:off x="4932363" y="4437063"/>
            <a:ext cx="503237" cy="636587"/>
            <a:chOff x="4377" y="2069"/>
            <a:chExt cx="498" cy="545"/>
          </a:xfrm>
        </p:grpSpPr>
        <p:sp>
          <p:nvSpPr>
            <p:cNvPr id="79039" name="Rectangle 191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40" name="Line 192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1" name="Line 193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2" name="Line 194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3" name="Line 195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4" name="Line 196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45" name="Group 197"/>
          <p:cNvGrpSpPr>
            <a:grpSpLocks/>
          </p:cNvGrpSpPr>
          <p:nvPr/>
        </p:nvGrpSpPr>
        <p:grpSpPr bwMode="auto">
          <a:xfrm>
            <a:off x="4932363" y="5805488"/>
            <a:ext cx="503237" cy="636587"/>
            <a:chOff x="4377" y="2069"/>
            <a:chExt cx="498" cy="545"/>
          </a:xfrm>
        </p:grpSpPr>
        <p:sp>
          <p:nvSpPr>
            <p:cNvPr id="79046" name="Rectangle 198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47" name="Line 199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8" name="Line 200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49" name="Line 201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0" name="Line 202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1" name="Line 203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52" name="Group 204"/>
          <p:cNvGrpSpPr>
            <a:grpSpLocks/>
          </p:cNvGrpSpPr>
          <p:nvPr/>
        </p:nvGrpSpPr>
        <p:grpSpPr bwMode="auto">
          <a:xfrm>
            <a:off x="6011863" y="3789363"/>
            <a:ext cx="503237" cy="636587"/>
            <a:chOff x="4377" y="2069"/>
            <a:chExt cx="498" cy="545"/>
          </a:xfrm>
        </p:grpSpPr>
        <p:sp>
          <p:nvSpPr>
            <p:cNvPr id="79053" name="Rectangle 205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54" name="Line 206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5" name="Line 207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6" name="Line 208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7" name="Line 209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58" name="Line 210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59" name="Group 211"/>
          <p:cNvGrpSpPr>
            <a:grpSpLocks/>
          </p:cNvGrpSpPr>
          <p:nvPr/>
        </p:nvGrpSpPr>
        <p:grpSpPr bwMode="auto">
          <a:xfrm>
            <a:off x="6299200" y="4581525"/>
            <a:ext cx="503238" cy="636588"/>
            <a:chOff x="4377" y="2069"/>
            <a:chExt cx="498" cy="545"/>
          </a:xfrm>
        </p:grpSpPr>
        <p:sp>
          <p:nvSpPr>
            <p:cNvPr id="79060" name="Rectangle 212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61" name="Line 213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2" name="Line 214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3" name="Line 215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4" name="Line 216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5" name="Line 217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66" name="Group 218"/>
          <p:cNvGrpSpPr>
            <a:grpSpLocks/>
          </p:cNvGrpSpPr>
          <p:nvPr/>
        </p:nvGrpSpPr>
        <p:grpSpPr bwMode="auto">
          <a:xfrm>
            <a:off x="5940425" y="5305425"/>
            <a:ext cx="503238" cy="636588"/>
            <a:chOff x="4377" y="2069"/>
            <a:chExt cx="498" cy="545"/>
          </a:xfrm>
        </p:grpSpPr>
        <p:sp>
          <p:nvSpPr>
            <p:cNvPr id="79067" name="Rectangle 219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68" name="Line 220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69" name="Line 221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0" name="Line 222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1" name="Line 223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2" name="Line 224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73" name="Group 225"/>
          <p:cNvGrpSpPr>
            <a:grpSpLocks/>
          </p:cNvGrpSpPr>
          <p:nvPr/>
        </p:nvGrpSpPr>
        <p:grpSpPr bwMode="auto">
          <a:xfrm>
            <a:off x="6148388" y="6170613"/>
            <a:ext cx="503237" cy="636587"/>
            <a:chOff x="4377" y="2069"/>
            <a:chExt cx="498" cy="545"/>
          </a:xfrm>
        </p:grpSpPr>
        <p:sp>
          <p:nvSpPr>
            <p:cNvPr id="79074" name="Rectangle 226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75" name="Line 227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6" name="Line 228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7" name="Line 229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8" name="Line 230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79" name="Line 231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80" name="Group 232"/>
          <p:cNvGrpSpPr>
            <a:grpSpLocks/>
          </p:cNvGrpSpPr>
          <p:nvPr/>
        </p:nvGrpSpPr>
        <p:grpSpPr bwMode="auto">
          <a:xfrm>
            <a:off x="7029450" y="5229225"/>
            <a:ext cx="503238" cy="636588"/>
            <a:chOff x="4377" y="2069"/>
            <a:chExt cx="498" cy="545"/>
          </a:xfrm>
        </p:grpSpPr>
        <p:sp>
          <p:nvSpPr>
            <p:cNvPr id="79081" name="Rectangle 233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82" name="Line 234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83" name="Line 235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84" name="Line 236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85" name="Line 237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86" name="Line 238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87" name="Group 239"/>
          <p:cNvGrpSpPr>
            <a:grpSpLocks/>
          </p:cNvGrpSpPr>
          <p:nvPr/>
        </p:nvGrpSpPr>
        <p:grpSpPr bwMode="auto">
          <a:xfrm>
            <a:off x="7237413" y="6094413"/>
            <a:ext cx="503237" cy="636587"/>
            <a:chOff x="4377" y="2069"/>
            <a:chExt cx="498" cy="545"/>
          </a:xfrm>
        </p:grpSpPr>
        <p:sp>
          <p:nvSpPr>
            <p:cNvPr id="79088" name="Rectangle 240"/>
            <p:cNvSpPr>
              <a:spLocks noChangeArrowheads="1"/>
            </p:cNvSpPr>
            <p:nvPr/>
          </p:nvSpPr>
          <p:spPr bwMode="auto">
            <a:xfrm>
              <a:off x="4377" y="2069"/>
              <a:ext cx="498" cy="5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89" name="Line 241"/>
            <p:cNvSpPr>
              <a:spLocks noChangeShapeType="1"/>
            </p:cNvSpPr>
            <p:nvPr/>
          </p:nvSpPr>
          <p:spPr bwMode="auto">
            <a:xfrm>
              <a:off x="4377" y="21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90" name="Line 242"/>
            <p:cNvSpPr>
              <a:spLocks noChangeShapeType="1"/>
            </p:cNvSpPr>
            <p:nvPr/>
          </p:nvSpPr>
          <p:spPr bwMode="auto">
            <a:xfrm>
              <a:off x="4377" y="226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91" name="Line 243"/>
            <p:cNvSpPr>
              <a:spLocks noChangeShapeType="1"/>
            </p:cNvSpPr>
            <p:nvPr/>
          </p:nvSpPr>
          <p:spPr bwMode="auto">
            <a:xfrm>
              <a:off x="4377" y="234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92" name="Line 244"/>
            <p:cNvSpPr>
              <a:spLocks noChangeShapeType="1"/>
            </p:cNvSpPr>
            <p:nvPr/>
          </p:nvSpPr>
          <p:spPr bwMode="auto">
            <a:xfrm>
              <a:off x="4377" y="24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9093" name="Line 245"/>
            <p:cNvSpPr>
              <a:spLocks noChangeShapeType="1"/>
            </p:cNvSpPr>
            <p:nvPr/>
          </p:nvSpPr>
          <p:spPr bwMode="auto">
            <a:xfrm>
              <a:off x="4377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094" name="Group 246"/>
          <p:cNvGrpSpPr>
            <a:grpSpLocks/>
          </p:cNvGrpSpPr>
          <p:nvPr/>
        </p:nvGrpSpPr>
        <p:grpSpPr bwMode="auto">
          <a:xfrm>
            <a:off x="7235825" y="4005263"/>
            <a:ext cx="1073150" cy="336550"/>
            <a:chOff x="2975" y="845"/>
            <a:chExt cx="676" cy="212"/>
          </a:xfrm>
        </p:grpSpPr>
        <p:sp>
          <p:nvSpPr>
            <p:cNvPr id="79095" name="Rectangle 247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096" name="Text Box 248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097" name="Line 249"/>
          <p:cNvSpPr>
            <a:spLocks noChangeShapeType="1"/>
          </p:cNvSpPr>
          <p:nvPr/>
        </p:nvSpPr>
        <p:spPr bwMode="auto">
          <a:xfrm flipV="1">
            <a:off x="6516688" y="4221163"/>
            <a:ext cx="719137" cy="1444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098" name="Group 250"/>
          <p:cNvGrpSpPr>
            <a:grpSpLocks/>
          </p:cNvGrpSpPr>
          <p:nvPr/>
        </p:nvGrpSpPr>
        <p:grpSpPr bwMode="auto">
          <a:xfrm>
            <a:off x="7866063" y="4964113"/>
            <a:ext cx="1073150" cy="336550"/>
            <a:chOff x="2975" y="845"/>
            <a:chExt cx="676" cy="212"/>
          </a:xfrm>
        </p:grpSpPr>
        <p:sp>
          <p:nvSpPr>
            <p:cNvPr id="79099" name="Rectangle 251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100" name="Text Box 252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101" name="Line 253"/>
          <p:cNvSpPr>
            <a:spLocks noChangeShapeType="1"/>
          </p:cNvSpPr>
          <p:nvPr/>
        </p:nvSpPr>
        <p:spPr bwMode="auto">
          <a:xfrm flipV="1">
            <a:off x="7524750" y="5108575"/>
            <a:ext cx="333375" cy="1428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102" name="Group 254"/>
          <p:cNvGrpSpPr>
            <a:grpSpLocks/>
          </p:cNvGrpSpPr>
          <p:nvPr/>
        </p:nvGrpSpPr>
        <p:grpSpPr bwMode="auto">
          <a:xfrm>
            <a:off x="7878763" y="5494338"/>
            <a:ext cx="1073150" cy="336550"/>
            <a:chOff x="2975" y="845"/>
            <a:chExt cx="676" cy="212"/>
          </a:xfrm>
        </p:grpSpPr>
        <p:sp>
          <p:nvSpPr>
            <p:cNvPr id="79103" name="Rectangle 255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104" name="Text Box 256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105" name="Line 257"/>
          <p:cNvSpPr>
            <a:spLocks noChangeShapeType="1"/>
          </p:cNvSpPr>
          <p:nvPr/>
        </p:nvSpPr>
        <p:spPr bwMode="auto">
          <a:xfrm flipV="1">
            <a:off x="7537450" y="5638800"/>
            <a:ext cx="333375" cy="1428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106" name="Group 258"/>
          <p:cNvGrpSpPr>
            <a:grpSpLocks/>
          </p:cNvGrpSpPr>
          <p:nvPr/>
        </p:nvGrpSpPr>
        <p:grpSpPr bwMode="auto">
          <a:xfrm>
            <a:off x="8094663" y="5854700"/>
            <a:ext cx="1073150" cy="336550"/>
            <a:chOff x="2975" y="845"/>
            <a:chExt cx="676" cy="212"/>
          </a:xfrm>
        </p:grpSpPr>
        <p:sp>
          <p:nvSpPr>
            <p:cNvPr id="79107" name="Rectangle 259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108" name="Text Box 260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109" name="Line 261"/>
          <p:cNvSpPr>
            <a:spLocks noChangeShapeType="1"/>
          </p:cNvSpPr>
          <p:nvPr/>
        </p:nvSpPr>
        <p:spPr bwMode="auto">
          <a:xfrm flipV="1">
            <a:off x="7753350" y="5999163"/>
            <a:ext cx="333375" cy="1428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9110" name="Group 262"/>
          <p:cNvGrpSpPr>
            <a:grpSpLocks/>
          </p:cNvGrpSpPr>
          <p:nvPr/>
        </p:nvGrpSpPr>
        <p:grpSpPr bwMode="auto">
          <a:xfrm>
            <a:off x="8081963" y="6405563"/>
            <a:ext cx="1073150" cy="336550"/>
            <a:chOff x="2975" y="845"/>
            <a:chExt cx="676" cy="212"/>
          </a:xfrm>
        </p:grpSpPr>
        <p:sp>
          <p:nvSpPr>
            <p:cNvPr id="79111" name="Rectangle 263"/>
            <p:cNvSpPr>
              <a:spLocks noChangeArrowheads="1"/>
            </p:cNvSpPr>
            <p:nvPr/>
          </p:nvSpPr>
          <p:spPr bwMode="auto">
            <a:xfrm>
              <a:off x="2975" y="865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112" name="Text Box 264"/>
            <p:cNvSpPr txBox="1">
              <a:spLocks noChangeArrowheads="1"/>
            </p:cNvSpPr>
            <p:nvPr/>
          </p:nvSpPr>
          <p:spPr bwMode="auto">
            <a:xfrm>
              <a:off x="3061" y="845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sp>
        <p:nvSpPr>
          <p:cNvPr id="79113" name="Line 265"/>
          <p:cNvSpPr>
            <a:spLocks noChangeShapeType="1"/>
          </p:cNvSpPr>
          <p:nvPr/>
        </p:nvSpPr>
        <p:spPr bwMode="auto">
          <a:xfrm flipV="1">
            <a:off x="7740650" y="6550025"/>
            <a:ext cx="333375" cy="1428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4" name="Line 266"/>
          <p:cNvSpPr>
            <a:spLocks noChangeShapeType="1"/>
          </p:cNvSpPr>
          <p:nvPr/>
        </p:nvSpPr>
        <p:spPr bwMode="auto">
          <a:xfrm flipV="1">
            <a:off x="5435600" y="4076700"/>
            <a:ext cx="576263" cy="4333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5" name="Line 267"/>
          <p:cNvSpPr>
            <a:spLocks noChangeShapeType="1"/>
          </p:cNvSpPr>
          <p:nvPr/>
        </p:nvSpPr>
        <p:spPr bwMode="auto">
          <a:xfrm flipV="1">
            <a:off x="5435600" y="4868863"/>
            <a:ext cx="865188" cy="1444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6" name="Line 268"/>
          <p:cNvSpPr>
            <a:spLocks noChangeShapeType="1"/>
          </p:cNvSpPr>
          <p:nvPr/>
        </p:nvSpPr>
        <p:spPr bwMode="auto">
          <a:xfrm flipV="1">
            <a:off x="5435600" y="5661025"/>
            <a:ext cx="431800" cy="203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7" name="Line 269"/>
          <p:cNvSpPr>
            <a:spLocks noChangeShapeType="1"/>
          </p:cNvSpPr>
          <p:nvPr/>
        </p:nvSpPr>
        <p:spPr bwMode="auto">
          <a:xfrm>
            <a:off x="5435600" y="6369050"/>
            <a:ext cx="720725" cy="1555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8" name="Line 270"/>
          <p:cNvSpPr>
            <a:spLocks noChangeShapeType="1"/>
          </p:cNvSpPr>
          <p:nvPr/>
        </p:nvSpPr>
        <p:spPr bwMode="auto">
          <a:xfrm flipV="1">
            <a:off x="6443663" y="5516563"/>
            <a:ext cx="576262" cy="603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9119" name="Line 271"/>
          <p:cNvSpPr>
            <a:spLocks noChangeShapeType="1"/>
          </p:cNvSpPr>
          <p:nvPr/>
        </p:nvSpPr>
        <p:spPr bwMode="auto">
          <a:xfrm flipV="1">
            <a:off x="6659563" y="6381750"/>
            <a:ext cx="576262" cy="7143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7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6" grpId="0" animBg="1"/>
      <p:bldP spid="78957" grpId="0" animBg="1"/>
      <p:bldP spid="78959" grpId="0" animBg="1"/>
      <p:bldP spid="78997" grpId="0" animBg="1"/>
      <p:bldP spid="78998" grpId="0" animBg="1"/>
      <p:bldP spid="78999" grpId="0" animBg="1"/>
      <p:bldP spid="79028" grpId="0" animBg="1"/>
      <p:bldP spid="79029" grpId="0" animBg="1"/>
      <p:bldP spid="79036" grpId="0" animBg="1"/>
      <p:bldP spid="79037" grpId="0" animBg="1"/>
      <p:bldP spid="79097" grpId="0" animBg="1"/>
      <p:bldP spid="79101" grpId="0" animBg="1"/>
      <p:bldP spid="79105" grpId="0" animBg="1"/>
      <p:bldP spid="79109" grpId="0" animBg="1"/>
      <p:bldP spid="79113" grpId="0" animBg="1"/>
      <p:bldP spid="79114" grpId="0" animBg="1"/>
      <p:bldP spid="79115" grpId="0" animBg="1"/>
      <p:bldP spid="79116" grpId="0" animBg="1"/>
      <p:bldP spid="79117" grpId="0" animBg="1"/>
      <p:bldP spid="79118" grpId="0" animBg="1"/>
      <p:bldP spid="79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4B31-BDD4-4BFB-A702-320351606C6C}" type="slidenum">
              <a:rPr lang="es-ES"/>
              <a:pPr/>
              <a:t>2</a:t>
            </a:fld>
            <a:endParaRPr lang="es-ES"/>
          </a:p>
        </p:txBody>
      </p:sp>
      <p:grpSp>
        <p:nvGrpSpPr>
          <p:cNvPr id="59542" name="Group 150"/>
          <p:cNvGrpSpPr>
            <a:grpSpLocks/>
          </p:cNvGrpSpPr>
          <p:nvPr/>
        </p:nvGrpSpPr>
        <p:grpSpPr bwMode="auto">
          <a:xfrm>
            <a:off x="2339975" y="4356100"/>
            <a:ext cx="3240088" cy="1665288"/>
            <a:chOff x="1474" y="2744"/>
            <a:chExt cx="2041" cy="1049"/>
          </a:xfrm>
        </p:grpSpPr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1474" y="2749"/>
              <a:ext cx="1905" cy="10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1474" y="2989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1520" y="274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Archivo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2155" y="274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Inicio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2678" y="2744"/>
              <a:ext cx="8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Bloques</a:t>
              </a:r>
            </a:p>
          </p:txBody>
        </p:sp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>
              <a:off x="2155" y="2749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>
              <a:off x="2654" y="2749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462" name="Line 70"/>
            <p:cNvSpPr>
              <a:spLocks noChangeShapeType="1"/>
            </p:cNvSpPr>
            <p:nvPr/>
          </p:nvSpPr>
          <p:spPr bwMode="auto">
            <a:xfrm>
              <a:off x="1474" y="3262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9463" name="Line 71"/>
            <p:cNvSpPr>
              <a:spLocks noChangeShapeType="1"/>
            </p:cNvSpPr>
            <p:nvPr/>
          </p:nvSpPr>
          <p:spPr bwMode="auto">
            <a:xfrm>
              <a:off x="1474" y="3526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839913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contigua: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801813" y="1673225"/>
            <a:ext cx="7418387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archivo ocupa un conjunto de bloques consecutivos en disco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La asignación de un archivo está definida por la dirección del primer bloque y el número de bloques</a:t>
            </a:r>
            <a:endParaRPr lang="es-ES" sz="2700">
              <a:solidFill>
                <a:srgbClr val="0066FF"/>
              </a:solidFill>
            </a:endParaRPr>
          </a:p>
        </p:txBody>
      </p:sp>
      <p:sp>
        <p:nvSpPr>
          <p:cNvPr id="59457" name="Text Box 65"/>
          <p:cNvSpPr txBox="1">
            <a:spLocks noChangeArrowheads="1"/>
          </p:cNvSpPr>
          <p:nvPr/>
        </p:nvSpPr>
        <p:spPr bwMode="auto">
          <a:xfrm>
            <a:off x="2484438" y="477361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59458" name="Text Box 66"/>
          <p:cNvSpPr txBox="1">
            <a:spLocks noChangeArrowheads="1"/>
          </p:cNvSpPr>
          <p:nvPr/>
        </p:nvSpPr>
        <p:spPr bwMode="auto">
          <a:xfrm>
            <a:off x="2484438" y="5175250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trash</a:t>
            </a:r>
          </a:p>
        </p:txBody>
      </p:sp>
      <p:sp>
        <p:nvSpPr>
          <p:cNvPr id="59459" name="Text Box 67"/>
          <p:cNvSpPr txBox="1">
            <a:spLocks noChangeArrowheads="1"/>
          </p:cNvSpPr>
          <p:nvPr/>
        </p:nvSpPr>
        <p:spPr bwMode="auto">
          <a:xfrm>
            <a:off x="2484438" y="557688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alu</a:t>
            </a:r>
          </a:p>
        </p:txBody>
      </p:sp>
      <p:sp>
        <p:nvSpPr>
          <p:cNvPr id="59460" name="Text Box 68"/>
          <p:cNvSpPr txBox="1">
            <a:spLocks noChangeArrowheads="1"/>
          </p:cNvSpPr>
          <p:nvPr/>
        </p:nvSpPr>
        <p:spPr bwMode="auto">
          <a:xfrm>
            <a:off x="3636963" y="478313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0</a:t>
            </a:r>
          </a:p>
        </p:txBody>
      </p:sp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4624388" y="479266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4</a:t>
            </a:r>
          </a:p>
        </p:txBody>
      </p:sp>
      <p:sp>
        <p:nvSpPr>
          <p:cNvPr id="59464" name="Text Box 72"/>
          <p:cNvSpPr txBox="1">
            <a:spLocks noChangeArrowheads="1"/>
          </p:cNvSpPr>
          <p:nvPr/>
        </p:nvSpPr>
        <p:spPr bwMode="auto">
          <a:xfrm>
            <a:off x="3636963" y="521176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7</a:t>
            </a:r>
          </a:p>
        </p:txBody>
      </p:sp>
      <p:sp>
        <p:nvSpPr>
          <p:cNvPr id="59465" name="Text Box 73"/>
          <p:cNvSpPr txBox="1">
            <a:spLocks noChangeArrowheads="1"/>
          </p:cNvSpPr>
          <p:nvPr/>
        </p:nvSpPr>
        <p:spPr bwMode="auto">
          <a:xfrm>
            <a:off x="4624388" y="52212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</a:t>
            </a:r>
          </a:p>
        </p:txBody>
      </p:sp>
      <p:sp>
        <p:nvSpPr>
          <p:cNvPr id="59466" name="Text Box 74"/>
          <p:cNvSpPr txBox="1">
            <a:spLocks noChangeArrowheads="1"/>
          </p:cNvSpPr>
          <p:nvPr/>
        </p:nvSpPr>
        <p:spPr bwMode="auto">
          <a:xfrm>
            <a:off x="3543300" y="56451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15</a:t>
            </a:r>
          </a:p>
        </p:txBody>
      </p:sp>
      <p:sp>
        <p:nvSpPr>
          <p:cNvPr id="59467" name="Text Box 75"/>
          <p:cNvSpPr txBox="1">
            <a:spLocks noChangeArrowheads="1"/>
          </p:cNvSpPr>
          <p:nvPr/>
        </p:nvSpPr>
        <p:spPr bwMode="auto">
          <a:xfrm>
            <a:off x="4624388" y="56546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5</a:t>
            </a:r>
          </a:p>
        </p:txBody>
      </p:sp>
      <p:sp>
        <p:nvSpPr>
          <p:cNvPr id="59469" name="Oval 77"/>
          <p:cNvSpPr>
            <a:spLocks noChangeArrowheads="1"/>
          </p:cNvSpPr>
          <p:nvPr/>
        </p:nvSpPr>
        <p:spPr bwMode="auto">
          <a:xfrm>
            <a:off x="6300788" y="6164263"/>
            <a:ext cx="2592387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70" name="Rectangle 78"/>
          <p:cNvSpPr>
            <a:spLocks noChangeArrowheads="1"/>
          </p:cNvSpPr>
          <p:nvPr/>
        </p:nvSpPr>
        <p:spPr bwMode="auto">
          <a:xfrm>
            <a:off x="6300788" y="3940175"/>
            <a:ext cx="2592387" cy="2424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71" name="Oval 79"/>
          <p:cNvSpPr>
            <a:spLocks noChangeArrowheads="1"/>
          </p:cNvSpPr>
          <p:nvPr/>
        </p:nvSpPr>
        <p:spPr bwMode="auto">
          <a:xfrm>
            <a:off x="6300788" y="3736975"/>
            <a:ext cx="2592387" cy="3603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72" name="Line 80"/>
          <p:cNvSpPr>
            <a:spLocks noChangeShapeType="1"/>
          </p:cNvSpPr>
          <p:nvPr/>
        </p:nvSpPr>
        <p:spPr bwMode="auto">
          <a:xfrm>
            <a:off x="6300788" y="3932238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9473" name="Line 81"/>
          <p:cNvSpPr>
            <a:spLocks noChangeShapeType="1"/>
          </p:cNvSpPr>
          <p:nvPr/>
        </p:nvSpPr>
        <p:spPr bwMode="auto">
          <a:xfrm>
            <a:off x="8893175" y="3940175"/>
            <a:ext cx="0" cy="242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9474" name="Rectangle 82"/>
          <p:cNvSpPr>
            <a:spLocks noChangeArrowheads="1"/>
          </p:cNvSpPr>
          <p:nvPr/>
        </p:nvSpPr>
        <p:spPr bwMode="auto">
          <a:xfrm>
            <a:off x="6397625" y="4283075"/>
            <a:ext cx="1906588" cy="36036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75" name="Rectangle 83"/>
          <p:cNvSpPr>
            <a:spLocks noChangeArrowheads="1"/>
          </p:cNvSpPr>
          <p:nvPr/>
        </p:nvSpPr>
        <p:spPr bwMode="auto">
          <a:xfrm>
            <a:off x="8461375" y="431323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76" name="Rectangle 84"/>
          <p:cNvSpPr>
            <a:spLocks noChangeArrowheads="1"/>
          </p:cNvSpPr>
          <p:nvPr/>
        </p:nvSpPr>
        <p:spPr bwMode="auto">
          <a:xfrm>
            <a:off x="6445250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77" name="Rectangle 85"/>
          <p:cNvSpPr>
            <a:spLocks noChangeArrowheads="1"/>
          </p:cNvSpPr>
          <p:nvPr/>
        </p:nvSpPr>
        <p:spPr bwMode="auto">
          <a:xfrm>
            <a:off x="6948488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78" name="Rectangle 86"/>
          <p:cNvSpPr>
            <a:spLocks noChangeArrowheads="1"/>
          </p:cNvSpPr>
          <p:nvPr/>
        </p:nvSpPr>
        <p:spPr bwMode="auto">
          <a:xfrm>
            <a:off x="6445250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694848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0" name="Rectangle 88"/>
          <p:cNvSpPr>
            <a:spLocks noChangeArrowheads="1"/>
          </p:cNvSpPr>
          <p:nvPr/>
        </p:nvSpPr>
        <p:spPr bwMode="auto">
          <a:xfrm>
            <a:off x="7453313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1" name="Rectangle 89"/>
          <p:cNvSpPr>
            <a:spLocks noChangeArrowheads="1"/>
          </p:cNvSpPr>
          <p:nvPr/>
        </p:nvSpPr>
        <p:spPr bwMode="auto">
          <a:xfrm>
            <a:off x="795813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2" name="Rectangle 90"/>
          <p:cNvSpPr>
            <a:spLocks noChangeArrowheads="1"/>
          </p:cNvSpPr>
          <p:nvPr/>
        </p:nvSpPr>
        <p:spPr bwMode="auto">
          <a:xfrm>
            <a:off x="8461375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3" name="Rectangle 91"/>
          <p:cNvSpPr>
            <a:spLocks noChangeArrowheads="1"/>
          </p:cNvSpPr>
          <p:nvPr/>
        </p:nvSpPr>
        <p:spPr bwMode="auto">
          <a:xfrm>
            <a:off x="6445250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4" name="Rectangle 92"/>
          <p:cNvSpPr>
            <a:spLocks noChangeArrowheads="1"/>
          </p:cNvSpPr>
          <p:nvPr/>
        </p:nvSpPr>
        <p:spPr bwMode="auto">
          <a:xfrm>
            <a:off x="694848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5" name="Rectangle 93"/>
          <p:cNvSpPr>
            <a:spLocks noChangeArrowheads="1"/>
          </p:cNvSpPr>
          <p:nvPr/>
        </p:nvSpPr>
        <p:spPr bwMode="auto">
          <a:xfrm>
            <a:off x="7453313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6" name="Rectangle 94"/>
          <p:cNvSpPr>
            <a:spLocks noChangeArrowheads="1"/>
          </p:cNvSpPr>
          <p:nvPr/>
        </p:nvSpPr>
        <p:spPr bwMode="auto">
          <a:xfrm>
            <a:off x="795813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87" name="Text Box 95"/>
          <p:cNvSpPr txBox="1">
            <a:spLocks noChangeArrowheads="1"/>
          </p:cNvSpPr>
          <p:nvPr/>
        </p:nvSpPr>
        <p:spPr bwMode="auto">
          <a:xfrm>
            <a:off x="6359525" y="40259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nexo</a:t>
            </a:r>
          </a:p>
        </p:txBody>
      </p:sp>
      <p:sp>
        <p:nvSpPr>
          <p:cNvPr id="59489" name="Rectangle 97"/>
          <p:cNvSpPr>
            <a:spLocks noChangeArrowheads="1"/>
          </p:cNvSpPr>
          <p:nvPr/>
        </p:nvSpPr>
        <p:spPr bwMode="auto">
          <a:xfrm>
            <a:off x="7413625" y="4846638"/>
            <a:ext cx="1401763" cy="3603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490" name="Rectangle 98"/>
          <p:cNvSpPr>
            <a:spLocks noChangeArrowheads="1"/>
          </p:cNvSpPr>
          <p:nvPr/>
        </p:nvSpPr>
        <p:spPr bwMode="auto">
          <a:xfrm>
            <a:off x="7472363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91" name="Rectangle 99"/>
          <p:cNvSpPr>
            <a:spLocks noChangeArrowheads="1"/>
          </p:cNvSpPr>
          <p:nvPr/>
        </p:nvSpPr>
        <p:spPr bwMode="auto">
          <a:xfrm>
            <a:off x="7977188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92" name="Rectangle 100"/>
          <p:cNvSpPr>
            <a:spLocks noChangeArrowheads="1"/>
          </p:cNvSpPr>
          <p:nvPr/>
        </p:nvSpPr>
        <p:spPr bwMode="auto">
          <a:xfrm>
            <a:off x="8480425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93" name="Text Box 101"/>
          <p:cNvSpPr txBox="1">
            <a:spLocks noChangeArrowheads="1"/>
          </p:cNvSpPr>
          <p:nvPr/>
        </p:nvSpPr>
        <p:spPr bwMode="auto">
          <a:xfrm>
            <a:off x="7388225" y="457993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trash</a:t>
            </a:r>
          </a:p>
        </p:txBody>
      </p:sp>
      <p:sp>
        <p:nvSpPr>
          <p:cNvPr id="59494" name="Text Box 102"/>
          <p:cNvSpPr txBox="1">
            <a:spLocks noChangeArrowheads="1"/>
          </p:cNvSpPr>
          <p:nvPr/>
        </p:nvSpPr>
        <p:spPr bwMode="auto">
          <a:xfrm>
            <a:off x="6443663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59495" name="Text Box 103"/>
          <p:cNvSpPr txBox="1">
            <a:spLocks noChangeArrowheads="1"/>
          </p:cNvSpPr>
          <p:nvPr/>
        </p:nvSpPr>
        <p:spPr bwMode="auto">
          <a:xfrm>
            <a:off x="6961188" y="430847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</a:t>
            </a:r>
          </a:p>
        </p:txBody>
      </p:sp>
      <p:sp>
        <p:nvSpPr>
          <p:cNvPr id="59496" name="Text Box 104"/>
          <p:cNvSpPr txBox="1">
            <a:spLocks noChangeArrowheads="1"/>
          </p:cNvSpPr>
          <p:nvPr/>
        </p:nvSpPr>
        <p:spPr bwMode="auto">
          <a:xfrm>
            <a:off x="7451725" y="431323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59497" name="Text Box 105"/>
          <p:cNvSpPr txBox="1">
            <a:spLocks noChangeArrowheads="1"/>
          </p:cNvSpPr>
          <p:nvPr/>
        </p:nvSpPr>
        <p:spPr bwMode="auto">
          <a:xfrm>
            <a:off x="7956550" y="429577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3</a:t>
            </a:r>
          </a:p>
        </p:txBody>
      </p:sp>
      <p:sp>
        <p:nvSpPr>
          <p:cNvPr id="59498" name="Text Box 106"/>
          <p:cNvSpPr txBox="1">
            <a:spLocks noChangeArrowheads="1"/>
          </p:cNvSpPr>
          <p:nvPr/>
        </p:nvSpPr>
        <p:spPr bwMode="auto">
          <a:xfrm>
            <a:off x="8472488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59499" name="Text Box 107"/>
          <p:cNvSpPr txBox="1">
            <a:spLocks noChangeArrowheads="1"/>
          </p:cNvSpPr>
          <p:nvPr/>
        </p:nvSpPr>
        <p:spPr bwMode="auto">
          <a:xfrm>
            <a:off x="6443663" y="48593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59500" name="Text Box 108"/>
          <p:cNvSpPr txBox="1">
            <a:spLocks noChangeArrowheads="1"/>
          </p:cNvSpPr>
          <p:nvPr/>
        </p:nvSpPr>
        <p:spPr bwMode="auto">
          <a:xfrm>
            <a:off x="6961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59501" name="Text Box 109"/>
          <p:cNvSpPr txBox="1">
            <a:spLocks noChangeArrowheads="1"/>
          </p:cNvSpPr>
          <p:nvPr/>
        </p:nvSpPr>
        <p:spPr bwMode="auto">
          <a:xfrm>
            <a:off x="7473950" y="48641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7</a:t>
            </a:r>
          </a:p>
        </p:txBody>
      </p:sp>
      <p:sp>
        <p:nvSpPr>
          <p:cNvPr id="59502" name="Text Box 110"/>
          <p:cNvSpPr txBox="1">
            <a:spLocks noChangeArrowheads="1"/>
          </p:cNvSpPr>
          <p:nvPr/>
        </p:nvSpPr>
        <p:spPr bwMode="auto">
          <a:xfrm>
            <a:off x="79898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8</a:t>
            </a:r>
          </a:p>
        </p:txBody>
      </p:sp>
      <p:sp>
        <p:nvSpPr>
          <p:cNvPr id="59503" name="Text Box 111"/>
          <p:cNvSpPr txBox="1">
            <a:spLocks noChangeArrowheads="1"/>
          </p:cNvSpPr>
          <p:nvPr/>
        </p:nvSpPr>
        <p:spPr bwMode="auto">
          <a:xfrm>
            <a:off x="8485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9</a:t>
            </a:r>
          </a:p>
        </p:txBody>
      </p:sp>
      <p:sp>
        <p:nvSpPr>
          <p:cNvPr id="59504" name="Text Box 112"/>
          <p:cNvSpPr txBox="1">
            <a:spLocks noChangeArrowheads="1"/>
          </p:cNvSpPr>
          <p:nvPr/>
        </p:nvSpPr>
        <p:spPr bwMode="auto">
          <a:xfrm>
            <a:off x="6397625" y="53943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10</a:t>
            </a:r>
          </a:p>
        </p:txBody>
      </p:sp>
      <p:sp>
        <p:nvSpPr>
          <p:cNvPr id="59505" name="Text Box 113"/>
          <p:cNvSpPr txBox="1">
            <a:spLocks noChangeArrowheads="1"/>
          </p:cNvSpPr>
          <p:nvPr/>
        </p:nvSpPr>
        <p:spPr bwMode="auto">
          <a:xfrm>
            <a:off x="6889750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11</a:t>
            </a:r>
          </a:p>
        </p:txBody>
      </p:sp>
      <p:sp>
        <p:nvSpPr>
          <p:cNvPr id="59506" name="Text Box 114"/>
          <p:cNvSpPr txBox="1">
            <a:spLocks noChangeArrowheads="1"/>
          </p:cNvSpPr>
          <p:nvPr/>
        </p:nvSpPr>
        <p:spPr bwMode="auto">
          <a:xfrm>
            <a:off x="7405688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59507" name="Text Box 115"/>
          <p:cNvSpPr txBox="1">
            <a:spLocks noChangeArrowheads="1"/>
          </p:cNvSpPr>
          <p:nvPr/>
        </p:nvSpPr>
        <p:spPr bwMode="auto">
          <a:xfrm>
            <a:off x="7897813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13</a:t>
            </a:r>
          </a:p>
        </p:txBody>
      </p:sp>
      <p:sp>
        <p:nvSpPr>
          <p:cNvPr id="59508" name="Text Box 116"/>
          <p:cNvSpPr txBox="1">
            <a:spLocks noChangeArrowheads="1"/>
          </p:cNvSpPr>
          <p:nvPr/>
        </p:nvSpPr>
        <p:spPr bwMode="auto">
          <a:xfrm>
            <a:off x="8401050" y="5410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14</a:t>
            </a:r>
          </a:p>
        </p:txBody>
      </p:sp>
      <p:sp>
        <p:nvSpPr>
          <p:cNvPr id="59509" name="Rectangle 117"/>
          <p:cNvSpPr>
            <a:spLocks noChangeArrowheads="1"/>
          </p:cNvSpPr>
          <p:nvPr/>
        </p:nvSpPr>
        <p:spPr bwMode="auto">
          <a:xfrm>
            <a:off x="6369050" y="5930900"/>
            <a:ext cx="2432050" cy="36036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510" name="Rectangle 118"/>
          <p:cNvSpPr>
            <a:spLocks noChangeArrowheads="1"/>
          </p:cNvSpPr>
          <p:nvPr/>
        </p:nvSpPr>
        <p:spPr bwMode="auto">
          <a:xfrm>
            <a:off x="6442075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1" name="Rectangle 119"/>
          <p:cNvSpPr>
            <a:spLocks noChangeArrowheads="1"/>
          </p:cNvSpPr>
          <p:nvPr/>
        </p:nvSpPr>
        <p:spPr bwMode="auto">
          <a:xfrm>
            <a:off x="694531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2" name="Rectangle 120"/>
          <p:cNvSpPr>
            <a:spLocks noChangeArrowheads="1"/>
          </p:cNvSpPr>
          <p:nvPr/>
        </p:nvSpPr>
        <p:spPr bwMode="auto">
          <a:xfrm>
            <a:off x="7450138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3" name="Rectangle 121"/>
          <p:cNvSpPr>
            <a:spLocks noChangeArrowheads="1"/>
          </p:cNvSpPr>
          <p:nvPr/>
        </p:nvSpPr>
        <p:spPr bwMode="auto">
          <a:xfrm>
            <a:off x="795496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4" name="Rectangle 122"/>
          <p:cNvSpPr>
            <a:spLocks noChangeArrowheads="1"/>
          </p:cNvSpPr>
          <p:nvPr/>
        </p:nvSpPr>
        <p:spPr bwMode="auto">
          <a:xfrm>
            <a:off x="8458200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59515" name="Text Box 123"/>
          <p:cNvSpPr txBox="1">
            <a:spLocks noChangeArrowheads="1"/>
          </p:cNvSpPr>
          <p:nvPr/>
        </p:nvSpPr>
        <p:spPr bwMode="auto">
          <a:xfrm>
            <a:off x="6369050" y="59531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59516" name="Text Box 124"/>
          <p:cNvSpPr txBox="1">
            <a:spLocks noChangeArrowheads="1"/>
          </p:cNvSpPr>
          <p:nvPr/>
        </p:nvSpPr>
        <p:spPr bwMode="auto">
          <a:xfrm>
            <a:off x="69072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16</a:t>
            </a:r>
          </a:p>
        </p:txBody>
      </p:sp>
      <p:sp>
        <p:nvSpPr>
          <p:cNvPr id="59517" name="Text Box 125"/>
          <p:cNvSpPr txBox="1">
            <a:spLocks noChangeArrowheads="1"/>
          </p:cNvSpPr>
          <p:nvPr/>
        </p:nvSpPr>
        <p:spPr bwMode="auto">
          <a:xfrm>
            <a:off x="74025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59518" name="Text Box 126"/>
          <p:cNvSpPr txBox="1">
            <a:spLocks noChangeArrowheads="1"/>
          </p:cNvSpPr>
          <p:nvPr/>
        </p:nvSpPr>
        <p:spPr bwMode="auto">
          <a:xfrm>
            <a:off x="7894638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18</a:t>
            </a:r>
          </a:p>
        </p:txBody>
      </p:sp>
      <p:sp>
        <p:nvSpPr>
          <p:cNvPr id="59519" name="Text Box 127"/>
          <p:cNvSpPr txBox="1">
            <a:spLocks noChangeArrowheads="1"/>
          </p:cNvSpPr>
          <p:nvPr/>
        </p:nvSpPr>
        <p:spPr bwMode="auto">
          <a:xfrm>
            <a:off x="8397875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sp>
        <p:nvSpPr>
          <p:cNvPr id="59520" name="Text Box 128"/>
          <p:cNvSpPr txBox="1">
            <a:spLocks noChangeArrowheads="1"/>
          </p:cNvSpPr>
          <p:nvPr/>
        </p:nvSpPr>
        <p:spPr bwMode="auto">
          <a:xfrm>
            <a:off x="6343650" y="565943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/>
      <p:bldP spid="59458" grpId="0"/>
      <p:bldP spid="59459" grpId="0"/>
      <p:bldP spid="59460" grpId="0"/>
      <p:bldP spid="59461" grpId="0"/>
      <p:bldP spid="59464" grpId="0"/>
      <p:bldP spid="59465" grpId="0"/>
      <p:bldP spid="59466" grpId="0"/>
      <p:bldP spid="59467" grpId="0"/>
      <p:bldP spid="59469" grpId="0" animBg="1"/>
      <p:bldP spid="59470" grpId="0" animBg="1"/>
      <p:bldP spid="59471" grpId="0" animBg="1"/>
      <p:bldP spid="59472" grpId="0" animBg="1"/>
      <p:bldP spid="59473" grpId="0" animBg="1"/>
      <p:bldP spid="59474" grpId="0" animBg="1"/>
      <p:bldP spid="59475" grpId="0" animBg="1"/>
      <p:bldP spid="59476" grpId="0" animBg="1"/>
      <p:bldP spid="59477" grpId="0" animBg="1"/>
      <p:bldP spid="59478" grpId="0" animBg="1"/>
      <p:bldP spid="59479" grpId="0" animBg="1"/>
      <p:bldP spid="59480" grpId="0" animBg="1"/>
      <p:bldP spid="59481" grpId="0" animBg="1"/>
      <p:bldP spid="59482" grpId="0" animBg="1"/>
      <p:bldP spid="59483" grpId="0" animBg="1"/>
      <p:bldP spid="59484" grpId="0" animBg="1"/>
      <p:bldP spid="59485" grpId="0" animBg="1"/>
      <p:bldP spid="59486" grpId="0" animBg="1"/>
      <p:bldP spid="59487" grpId="0"/>
      <p:bldP spid="59489" grpId="0" animBg="1"/>
      <p:bldP spid="59490" grpId="0" animBg="1"/>
      <p:bldP spid="59491" grpId="0" animBg="1"/>
      <p:bldP spid="59492" grpId="0" animBg="1"/>
      <p:bldP spid="59493" grpId="0"/>
      <p:bldP spid="59494" grpId="0"/>
      <p:bldP spid="59495" grpId="0"/>
      <p:bldP spid="59496" grpId="0"/>
      <p:bldP spid="59497" grpId="0"/>
      <p:bldP spid="59498" grpId="0"/>
      <p:bldP spid="59499" grpId="0"/>
      <p:bldP spid="59500" grpId="0"/>
      <p:bldP spid="59501" grpId="0"/>
      <p:bldP spid="59502" grpId="0"/>
      <p:bldP spid="59503" grpId="0"/>
      <p:bldP spid="59504" grpId="0"/>
      <p:bldP spid="59505" grpId="0"/>
      <p:bldP spid="59506" grpId="0"/>
      <p:bldP spid="59507" grpId="0"/>
      <p:bldP spid="59508" grpId="0"/>
      <p:bldP spid="59509" grpId="0" animBg="1"/>
      <p:bldP spid="59510" grpId="0" animBg="1"/>
      <p:bldP spid="59511" grpId="0" animBg="1"/>
      <p:bldP spid="59512" grpId="0" animBg="1"/>
      <p:bldP spid="59513" grpId="0" animBg="1"/>
      <p:bldP spid="59514" grpId="0" animBg="1"/>
      <p:bldP spid="59515" grpId="0"/>
      <p:bldP spid="59516" grpId="0"/>
      <p:bldP spid="59517" grpId="0"/>
      <p:bldP spid="59518" grpId="0"/>
      <p:bldP spid="59519" grpId="0"/>
      <p:bldP spid="595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DB8-D1D4-43F9-AAAA-19CA3116C546}" type="slidenum">
              <a:rPr lang="es-ES"/>
              <a:pPr/>
              <a:t>3</a:t>
            </a:fld>
            <a:endParaRPr lang="es-E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852613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contigua (cont):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1814513" y="1673225"/>
            <a:ext cx="7202487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Rapidez de acceso: para acceder a bloques consecutivos no hace falta mover el cabezal del disco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Adecuado para sistemas de archivos de sólo lectura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Dificultades en el crecimiento de los archivos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Provoca fragmentación externa</a:t>
            </a:r>
          </a:p>
        </p:txBody>
      </p:sp>
      <p:sp>
        <p:nvSpPr>
          <p:cNvPr id="61472" name="AutoShape 32"/>
          <p:cNvSpPr>
            <a:spLocks noChangeArrowheads="1"/>
          </p:cNvSpPr>
          <p:nvPr/>
        </p:nvSpPr>
        <p:spPr bwMode="ltGray">
          <a:xfrm>
            <a:off x="2195513" y="5661025"/>
            <a:ext cx="4681537" cy="1152525"/>
          </a:xfrm>
          <a:prstGeom prst="wedgeRoundRectCallout">
            <a:avLst>
              <a:gd name="adj1" fmla="val -1644"/>
              <a:gd name="adj2" fmla="val 55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marL="342900" indent="-342900" defTabSz="288925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r>
              <a:rPr lang="es-ES" b="1"/>
              <a:t>Crecimiento limitado</a:t>
            </a:r>
          </a:p>
          <a:p>
            <a:pPr marL="342900" indent="-342900" defTabSz="288925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r>
              <a:rPr lang="es-ES_tradnl" b="1"/>
              <a:t>Compactación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7EE3-0740-4D52-B2CE-B255D2C8FE46}" type="slidenum">
              <a:rPr lang="es-ES"/>
              <a:pPr/>
              <a:t>4</a:t>
            </a:fld>
            <a:endParaRPr lang="es-ES"/>
          </a:p>
        </p:txBody>
      </p:sp>
      <p:grpSp>
        <p:nvGrpSpPr>
          <p:cNvPr id="63682" name="Group 194"/>
          <p:cNvGrpSpPr>
            <a:grpSpLocks/>
          </p:cNvGrpSpPr>
          <p:nvPr/>
        </p:nvGrpSpPr>
        <p:grpSpPr bwMode="auto">
          <a:xfrm>
            <a:off x="2195513" y="4364038"/>
            <a:ext cx="2592387" cy="795337"/>
            <a:chOff x="1383" y="2749"/>
            <a:chExt cx="1633" cy="501"/>
          </a:xfrm>
        </p:grpSpPr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1383" y="2749"/>
              <a:ext cx="1633" cy="5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1383" y="298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1429" y="274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Archivo</a:t>
              </a:r>
            </a:p>
          </p:txBody>
        </p:sp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2064" y="2749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Inicio</a:t>
              </a:r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2064" y="274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38" name="Text Box 150"/>
            <p:cNvSpPr txBox="1">
              <a:spLocks noChangeArrowheads="1"/>
            </p:cNvSpPr>
            <p:nvPr/>
          </p:nvSpPr>
          <p:spPr bwMode="auto">
            <a:xfrm>
              <a:off x="2587" y="2750"/>
              <a:ext cx="4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Fin</a:t>
              </a:r>
            </a:p>
          </p:txBody>
        </p:sp>
        <p:sp>
          <p:nvSpPr>
            <p:cNvPr id="63640" name="Line 152"/>
            <p:cNvSpPr>
              <a:spLocks noChangeShapeType="1"/>
            </p:cNvSpPr>
            <p:nvPr/>
          </p:nvSpPr>
          <p:spPr bwMode="auto">
            <a:xfrm>
              <a:off x="2562" y="2750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865313" y="10795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enlazada: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789113" y="1609725"/>
            <a:ext cx="7599362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archivo es una lista enlazada de bloques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La asignación de un archivo está definida por la dirección del primer y del último bloque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bloque tiene un puntero al siguiente</a:t>
            </a:r>
            <a:endParaRPr lang="es-ES" sz="2700">
              <a:solidFill>
                <a:srgbClr val="0066FF"/>
              </a:solidFill>
            </a:endParaRP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2339975" y="477361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3492500" y="478313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0</a:t>
            </a:r>
          </a:p>
        </p:txBody>
      </p:sp>
      <p:sp>
        <p:nvSpPr>
          <p:cNvPr id="63572" name="Oval 84"/>
          <p:cNvSpPr>
            <a:spLocks noChangeArrowheads="1"/>
          </p:cNvSpPr>
          <p:nvPr/>
        </p:nvSpPr>
        <p:spPr bwMode="auto">
          <a:xfrm>
            <a:off x="6080125" y="6381750"/>
            <a:ext cx="2592388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73" name="Rectangle 85"/>
          <p:cNvSpPr>
            <a:spLocks noChangeArrowheads="1"/>
          </p:cNvSpPr>
          <p:nvPr/>
        </p:nvSpPr>
        <p:spPr bwMode="auto">
          <a:xfrm>
            <a:off x="6080125" y="4157663"/>
            <a:ext cx="2592388" cy="2424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74" name="Oval 86"/>
          <p:cNvSpPr>
            <a:spLocks noChangeArrowheads="1"/>
          </p:cNvSpPr>
          <p:nvPr/>
        </p:nvSpPr>
        <p:spPr bwMode="auto">
          <a:xfrm>
            <a:off x="6080125" y="3954463"/>
            <a:ext cx="2592388" cy="3603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75" name="Line 87"/>
          <p:cNvSpPr>
            <a:spLocks noChangeShapeType="1"/>
          </p:cNvSpPr>
          <p:nvPr/>
        </p:nvSpPr>
        <p:spPr bwMode="auto">
          <a:xfrm>
            <a:off x="6080125" y="4149725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576" name="Line 88"/>
          <p:cNvSpPr>
            <a:spLocks noChangeShapeType="1"/>
          </p:cNvSpPr>
          <p:nvPr/>
        </p:nvSpPr>
        <p:spPr bwMode="auto">
          <a:xfrm>
            <a:off x="8672513" y="4157663"/>
            <a:ext cx="0" cy="242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577" name="Rectangle 89"/>
          <p:cNvSpPr>
            <a:spLocks noChangeArrowheads="1"/>
          </p:cNvSpPr>
          <p:nvPr/>
        </p:nvSpPr>
        <p:spPr bwMode="auto">
          <a:xfrm>
            <a:off x="8240713" y="45307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78" name="Rectangle 90"/>
          <p:cNvSpPr>
            <a:spLocks noChangeArrowheads="1"/>
          </p:cNvSpPr>
          <p:nvPr/>
        </p:nvSpPr>
        <p:spPr bwMode="auto">
          <a:xfrm>
            <a:off x="6224588" y="50911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79" name="Rectangle 91"/>
          <p:cNvSpPr>
            <a:spLocks noChangeArrowheads="1"/>
          </p:cNvSpPr>
          <p:nvPr/>
        </p:nvSpPr>
        <p:spPr bwMode="auto">
          <a:xfrm>
            <a:off x="6727825" y="50911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0" name="Rectangle 92"/>
          <p:cNvSpPr>
            <a:spLocks noChangeArrowheads="1"/>
          </p:cNvSpPr>
          <p:nvPr/>
        </p:nvSpPr>
        <p:spPr bwMode="auto">
          <a:xfrm>
            <a:off x="6224588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1" name="Rectangle 93"/>
          <p:cNvSpPr>
            <a:spLocks noChangeArrowheads="1"/>
          </p:cNvSpPr>
          <p:nvPr/>
        </p:nvSpPr>
        <p:spPr bwMode="auto">
          <a:xfrm>
            <a:off x="6727825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2" name="Rectangle 94"/>
          <p:cNvSpPr>
            <a:spLocks noChangeArrowheads="1"/>
          </p:cNvSpPr>
          <p:nvPr/>
        </p:nvSpPr>
        <p:spPr bwMode="auto">
          <a:xfrm>
            <a:off x="7232650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3" name="Rectangle 95"/>
          <p:cNvSpPr>
            <a:spLocks noChangeArrowheads="1"/>
          </p:cNvSpPr>
          <p:nvPr/>
        </p:nvSpPr>
        <p:spPr bwMode="auto">
          <a:xfrm>
            <a:off x="7737475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4" name="Rectangle 96"/>
          <p:cNvSpPr>
            <a:spLocks noChangeArrowheads="1"/>
          </p:cNvSpPr>
          <p:nvPr/>
        </p:nvSpPr>
        <p:spPr bwMode="auto">
          <a:xfrm>
            <a:off x="8240713" y="56261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5" name="Rectangle 97"/>
          <p:cNvSpPr>
            <a:spLocks noChangeArrowheads="1"/>
          </p:cNvSpPr>
          <p:nvPr/>
        </p:nvSpPr>
        <p:spPr bwMode="auto">
          <a:xfrm>
            <a:off x="6224588" y="45386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6" name="Rectangle 98"/>
          <p:cNvSpPr>
            <a:spLocks noChangeArrowheads="1"/>
          </p:cNvSpPr>
          <p:nvPr/>
        </p:nvSpPr>
        <p:spPr bwMode="auto">
          <a:xfrm>
            <a:off x="6727825" y="45386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7" name="Rectangle 99"/>
          <p:cNvSpPr>
            <a:spLocks noChangeArrowheads="1"/>
          </p:cNvSpPr>
          <p:nvPr/>
        </p:nvSpPr>
        <p:spPr bwMode="auto">
          <a:xfrm>
            <a:off x="7232650" y="45386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8" name="Rectangle 100"/>
          <p:cNvSpPr>
            <a:spLocks noChangeArrowheads="1"/>
          </p:cNvSpPr>
          <p:nvPr/>
        </p:nvSpPr>
        <p:spPr bwMode="auto">
          <a:xfrm>
            <a:off x="7737475" y="45386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89" name="Text Box 101"/>
          <p:cNvSpPr txBox="1">
            <a:spLocks noChangeArrowheads="1"/>
          </p:cNvSpPr>
          <p:nvPr/>
        </p:nvSpPr>
        <p:spPr bwMode="auto">
          <a:xfrm>
            <a:off x="6138863" y="424338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nexo</a:t>
            </a:r>
          </a:p>
        </p:txBody>
      </p:sp>
      <p:sp>
        <p:nvSpPr>
          <p:cNvPr id="63590" name="Rectangle 102"/>
          <p:cNvSpPr>
            <a:spLocks noChangeArrowheads="1"/>
          </p:cNvSpPr>
          <p:nvPr/>
        </p:nvSpPr>
        <p:spPr bwMode="auto">
          <a:xfrm>
            <a:off x="7251700" y="50974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91" name="Rectangle 103"/>
          <p:cNvSpPr>
            <a:spLocks noChangeArrowheads="1"/>
          </p:cNvSpPr>
          <p:nvPr/>
        </p:nvSpPr>
        <p:spPr bwMode="auto">
          <a:xfrm>
            <a:off x="7756525" y="50974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92" name="Rectangle 104"/>
          <p:cNvSpPr>
            <a:spLocks noChangeArrowheads="1"/>
          </p:cNvSpPr>
          <p:nvPr/>
        </p:nvSpPr>
        <p:spPr bwMode="auto">
          <a:xfrm>
            <a:off x="8259763" y="509746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593" name="Text Box 105"/>
          <p:cNvSpPr txBox="1">
            <a:spLocks noChangeArrowheads="1"/>
          </p:cNvSpPr>
          <p:nvPr/>
        </p:nvSpPr>
        <p:spPr bwMode="auto">
          <a:xfrm>
            <a:off x="6223000" y="451802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63594" name="Text Box 106"/>
          <p:cNvSpPr txBox="1">
            <a:spLocks noChangeArrowheads="1"/>
          </p:cNvSpPr>
          <p:nvPr/>
        </p:nvSpPr>
        <p:spPr bwMode="auto">
          <a:xfrm>
            <a:off x="6740525" y="4525963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</a:t>
            </a:r>
          </a:p>
        </p:txBody>
      </p:sp>
      <p:sp>
        <p:nvSpPr>
          <p:cNvPr id="63595" name="Text Box 107"/>
          <p:cNvSpPr txBox="1">
            <a:spLocks noChangeArrowheads="1"/>
          </p:cNvSpPr>
          <p:nvPr/>
        </p:nvSpPr>
        <p:spPr bwMode="auto">
          <a:xfrm>
            <a:off x="7231063" y="453072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63596" name="Text Box 108"/>
          <p:cNvSpPr txBox="1">
            <a:spLocks noChangeArrowheads="1"/>
          </p:cNvSpPr>
          <p:nvPr/>
        </p:nvSpPr>
        <p:spPr bwMode="auto">
          <a:xfrm>
            <a:off x="7735888" y="4513263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3</a:t>
            </a:r>
          </a:p>
        </p:txBody>
      </p:sp>
      <p:sp>
        <p:nvSpPr>
          <p:cNvPr id="63597" name="Text Box 109"/>
          <p:cNvSpPr txBox="1">
            <a:spLocks noChangeArrowheads="1"/>
          </p:cNvSpPr>
          <p:nvPr/>
        </p:nvSpPr>
        <p:spPr bwMode="auto">
          <a:xfrm>
            <a:off x="8251825" y="451802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63598" name="Text Box 110"/>
          <p:cNvSpPr txBox="1">
            <a:spLocks noChangeArrowheads="1"/>
          </p:cNvSpPr>
          <p:nvPr/>
        </p:nvSpPr>
        <p:spPr bwMode="auto">
          <a:xfrm>
            <a:off x="6223000" y="507682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63599" name="Text Box 111"/>
          <p:cNvSpPr txBox="1">
            <a:spLocks noChangeArrowheads="1"/>
          </p:cNvSpPr>
          <p:nvPr/>
        </p:nvSpPr>
        <p:spPr bwMode="auto">
          <a:xfrm>
            <a:off x="6740525" y="50815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63600" name="Text Box 112"/>
          <p:cNvSpPr txBox="1">
            <a:spLocks noChangeArrowheads="1"/>
          </p:cNvSpPr>
          <p:nvPr/>
        </p:nvSpPr>
        <p:spPr bwMode="auto">
          <a:xfrm>
            <a:off x="7253288" y="508158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7</a:t>
            </a:r>
          </a:p>
        </p:txBody>
      </p:sp>
      <p:sp>
        <p:nvSpPr>
          <p:cNvPr id="63601" name="Text Box 113"/>
          <p:cNvSpPr txBox="1">
            <a:spLocks noChangeArrowheads="1"/>
          </p:cNvSpPr>
          <p:nvPr/>
        </p:nvSpPr>
        <p:spPr bwMode="auto">
          <a:xfrm>
            <a:off x="7769225" y="50815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8</a:t>
            </a:r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8264525" y="50815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9</a:t>
            </a: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6176963" y="56118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10</a:t>
            </a: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6669088" y="56149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11</a:t>
            </a: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7185025" y="56149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7677150" y="56149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13</a:t>
            </a: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8180388" y="56276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14</a:t>
            </a:r>
          </a:p>
        </p:txBody>
      </p:sp>
      <p:sp>
        <p:nvSpPr>
          <p:cNvPr id="63608" name="Rectangle 120"/>
          <p:cNvSpPr>
            <a:spLocks noChangeArrowheads="1"/>
          </p:cNvSpPr>
          <p:nvPr/>
        </p:nvSpPr>
        <p:spPr bwMode="auto">
          <a:xfrm>
            <a:off x="6221413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09" name="Rectangle 121"/>
          <p:cNvSpPr>
            <a:spLocks noChangeArrowheads="1"/>
          </p:cNvSpPr>
          <p:nvPr/>
        </p:nvSpPr>
        <p:spPr bwMode="auto">
          <a:xfrm>
            <a:off x="6724650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10" name="Rectangle 122"/>
          <p:cNvSpPr>
            <a:spLocks noChangeArrowheads="1"/>
          </p:cNvSpPr>
          <p:nvPr/>
        </p:nvSpPr>
        <p:spPr bwMode="auto">
          <a:xfrm>
            <a:off x="7229475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11" name="Rectangle 123"/>
          <p:cNvSpPr>
            <a:spLocks noChangeArrowheads="1"/>
          </p:cNvSpPr>
          <p:nvPr/>
        </p:nvSpPr>
        <p:spPr bwMode="auto">
          <a:xfrm>
            <a:off x="7734300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12" name="Rectangle 124"/>
          <p:cNvSpPr>
            <a:spLocks noChangeArrowheads="1"/>
          </p:cNvSpPr>
          <p:nvPr/>
        </p:nvSpPr>
        <p:spPr bwMode="auto">
          <a:xfrm>
            <a:off x="8237538" y="618648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13" name="Text Box 125"/>
          <p:cNvSpPr txBox="1">
            <a:spLocks noChangeArrowheads="1"/>
          </p:cNvSpPr>
          <p:nvPr/>
        </p:nvSpPr>
        <p:spPr bwMode="auto">
          <a:xfrm>
            <a:off x="6148388" y="61706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63614" name="Text Box 126"/>
          <p:cNvSpPr txBox="1">
            <a:spLocks noChangeArrowheads="1"/>
          </p:cNvSpPr>
          <p:nvPr/>
        </p:nvSpPr>
        <p:spPr bwMode="auto">
          <a:xfrm>
            <a:off x="6686550" y="61864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16</a:t>
            </a:r>
          </a:p>
        </p:txBody>
      </p:sp>
      <p:sp>
        <p:nvSpPr>
          <p:cNvPr id="63615" name="Text Box 127"/>
          <p:cNvSpPr txBox="1">
            <a:spLocks noChangeArrowheads="1"/>
          </p:cNvSpPr>
          <p:nvPr/>
        </p:nvSpPr>
        <p:spPr bwMode="auto">
          <a:xfrm>
            <a:off x="7181850" y="61864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63616" name="Text Box 128"/>
          <p:cNvSpPr txBox="1">
            <a:spLocks noChangeArrowheads="1"/>
          </p:cNvSpPr>
          <p:nvPr/>
        </p:nvSpPr>
        <p:spPr bwMode="auto">
          <a:xfrm>
            <a:off x="7673975" y="61864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18</a:t>
            </a:r>
          </a:p>
        </p:txBody>
      </p:sp>
      <p:sp>
        <p:nvSpPr>
          <p:cNvPr id="63617" name="Text Box 129"/>
          <p:cNvSpPr txBox="1">
            <a:spLocks noChangeArrowheads="1"/>
          </p:cNvSpPr>
          <p:nvPr/>
        </p:nvSpPr>
        <p:spPr bwMode="auto">
          <a:xfrm>
            <a:off x="8177213" y="61864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sp>
        <p:nvSpPr>
          <p:cNvPr id="63618" name="Freeform 130"/>
          <p:cNvSpPr>
            <a:spLocks/>
          </p:cNvSpPr>
          <p:nvPr/>
        </p:nvSpPr>
        <p:spPr bwMode="auto">
          <a:xfrm>
            <a:off x="5935663" y="4675188"/>
            <a:ext cx="288925" cy="503237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0" y="136"/>
              </a:cxn>
              <a:cxn ang="0">
                <a:pos x="182" y="317"/>
              </a:cxn>
            </a:cxnLst>
            <a:rect l="0" t="0" r="r" b="b"/>
            <a:pathLst>
              <a:path w="182" h="317">
                <a:moveTo>
                  <a:pt x="182" y="0"/>
                </a:moveTo>
                <a:cubicBezTo>
                  <a:pt x="91" y="41"/>
                  <a:pt x="0" y="83"/>
                  <a:pt x="0" y="136"/>
                </a:cubicBezTo>
                <a:cubicBezTo>
                  <a:pt x="0" y="189"/>
                  <a:pt x="159" y="272"/>
                  <a:pt x="182" y="31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19" name="Freeform 131"/>
          <p:cNvSpPr>
            <a:spLocks/>
          </p:cNvSpPr>
          <p:nvPr/>
        </p:nvSpPr>
        <p:spPr bwMode="auto">
          <a:xfrm>
            <a:off x="6511925" y="4818063"/>
            <a:ext cx="863600" cy="360362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136" y="46"/>
              </a:cxn>
              <a:cxn ang="0">
                <a:pos x="363" y="137"/>
              </a:cxn>
              <a:cxn ang="0">
                <a:pos x="544" y="0"/>
              </a:cxn>
            </a:cxnLst>
            <a:rect l="0" t="0" r="r" b="b"/>
            <a:pathLst>
              <a:path w="544" h="227">
                <a:moveTo>
                  <a:pt x="0" y="227"/>
                </a:moveTo>
                <a:cubicBezTo>
                  <a:pt x="38" y="144"/>
                  <a:pt x="76" y="61"/>
                  <a:pt x="136" y="46"/>
                </a:cubicBezTo>
                <a:cubicBezTo>
                  <a:pt x="196" y="31"/>
                  <a:pt x="295" y="145"/>
                  <a:pt x="363" y="137"/>
                </a:cubicBezTo>
                <a:cubicBezTo>
                  <a:pt x="431" y="129"/>
                  <a:pt x="487" y="64"/>
                  <a:pt x="544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20" name="Freeform 132"/>
          <p:cNvSpPr>
            <a:spLocks/>
          </p:cNvSpPr>
          <p:nvPr/>
        </p:nvSpPr>
        <p:spPr bwMode="auto">
          <a:xfrm>
            <a:off x="7519988" y="4675188"/>
            <a:ext cx="144462" cy="151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544"/>
              </a:cxn>
              <a:cxn ang="0">
                <a:pos x="0" y="952"/>
              </a:cxn>
            </a:cxnLst>
            <a:rect l="0" t="0" r="r" b="b"/>
            <a:pathLst>
              <a:path w="91" h="952">
                <a:moveTo>
                  <a:pt x="0" y="0"/>
                </a:moveTo>
                <a:cubicBezTo>
                  <a:pt x="45" y="192"/>
                  <a:pt x="91" y="385"/>
                  <a:pt x="91" y="544"/>
                </a:cubicBezTo>
                <a:cubicBezTo>
                  <a:pt x="91" y="703"/>
                  <a:pt x="45" y="884"/>
                  <a:pt x="0" y="952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21" name="Line 133"/>
          <p:cNvSpPr>
            <a:spLocks noChangeShapeType="1"/>
          </p:cNvSpPr>
          <p:nvPr/>
        </p:nvSpPr>
        <p:spPr bwMode="auto">
          <a:xfrm flipH="1" flipV="1">
            <a:off x="7016750" y="5394325"/>
            <a:ext cx="215900" cy="9366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22" name="Freeform 134"/>
          <p:cNvSpPr>
            <a:spLocks/>
          </p:cNvSpPr>
          <p:nvPr/>
        </p:nvSpPr>
        <p:spPr bwMode="auto">
          <a:xfrm>
            <a:off x="6067425" y="5394325"/>
            <a:ext cx="660400" cy="792163"/>
          </a:xfrm>
          <a:custGeom>
            <a:avLst/>
            <a:gdLst/>
            <a:ahLst/>
            <a:cxnLst>
              <a:cxn ang="0">
                <a:pos x="416" y="0"/>
              </a:cxn>
              <a:cxn ang="0">
                <a:pos x="53" y="91"/>
              </a:cxn>
              <a:cxn ang="0">
                <a:pos x="99" y="499"/>
              </a:cxn>
            </a:cxnLst>
            <a:rect l="0" t="0" r="r" b="b"/>
            <a:pathLst>
              <a:path w="416" h="499">
                <a:moveTo>
                  <a:pt x="416" y="0"/>
                </a:moveTo>
                <a:cubicBezTo>
                  <a:pt x="261" y="4"/>
                  <a:pt x="106" y="8"/>
                  <a:pt x="53" y="91"/>
                </a:cubicBezTo>
                <a:cubicBezTo>
                  <a:pt x="0" y="174"/>
                  <a:pt x="49" y="336"/>
                  <a:pt x="99" y="499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27" name="Freeform 139"/>
          <p:cNvSpPr>
            <a:spLocks/>
          </p:cNvSpPr>
          <p:nvPr/>
        </p:nvSpPr>
        <p:spPr bwMode="auto">
          <a:xfrm>
            <a:off x="6511925" y="6330950"/>
            <a:ext cx="1728788" cy="384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" y="227"/>
              </a:cxn>
              <a:cxn ang="0">
                <a:pos x="1089" y="91"/>
              </a:cxn>
            </a:cxnLst>
            <a:rect l="0" t="0" r="r" b="b"/>
            <a:pathLst>
              <a:path w="1089" h="242">
                <a:moveTo>
                  <a:pt x="0" y="0"/>
                </a:moveTo>
                <a:cubicBezTo>
                  <a:pt x="0" y="106"/>
                  <a:pt x="1" y="212"/>
                  <a:pt x="182" y="227"/>
                </a:cubicBezTo>
                <a:cubicBezTo>
                  <a:pt x="363" y="242"/>
                  <a:pt x="726" y="166"/>
                  <a:pt x="1089" y="91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63688" name="Group 200"/>
          <p:cNvGrpSpPr>
            <a:grpSpLocks/>
          </p:cNvGrpSpPr>
          <p:nvPr/>
        </p:nvGrpSpPr>
        <p:grpSpPr bwMode="auto">
          <a:xfrm>
            <a:off x="8528050" y="6330950"/>
            <a:ext cx="588963" cy="347663"/>
            <a:chOff x="5372" y="3988"/>
            <a:chExt cx="371" cy="219"/>
          </a:xfrm>
        </p:grpSpPr>
        <p:grpSp>
          <p:nvGrpSpPr>
            <p:cNvPr id="63623" name="Group 135"/>
            <p:cNvGrpSpPr>
              <a:grpSpLocks/>
            </p:cNvGrpSpPr>
            <p:nvPr/>
          </p:nvGrpSpPr>
          <p:grpSpPr bwMode="auto">
            <a:xfrm>
              <a:off x="5561" y="4132"/>
              <a:ext cx="182" cy="75"/>
              <a:chOff x="1882" y="3475"/>
              <a:chExt cx="182" cy="75"/>
            </a:xfrm>
          </p:grpSpPr>
          <p:sp>
            <p:nvSpPr>
              <p:cNvPr id="63624" name="Line 136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625" name="Line 137"/>
              <p:cNvSpPr>
                <a:spLocks noChangeShapeType="1"/>
              </p:cNvSpPr>
              <p:nvPr/>
            </p:nvSpPr>
            <p:spPr bwMode="auto">
              <a:xfrm>
                <a:off x="1951" y="3550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626" name="Line 138"/>
              <p:cNvSpPr>
                <a:spLocks noChangeShapeType="1"/>
              </p:cNvSpPr>
              <p:nvPr/>
            </p:nvSpPr>
            <p:spPr bwMode="auto">
              <a:xfrm>
                <a:off x="1927" y="3513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628" name="Line 140"/>
            <p:cNvSpPr>
              <a:spLocks noChangeShapeType="1"/>
            </p:cNvSpPr>
            <p:nvPr/>
          </p:nvSpPr>
          <p:spPr bwMode="auto">
            <a:xfrm>
              <a:off x="5372" y="3988"/>
              <a:ext cx="27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29" name="Line 141"/>
            <p:cNvSpPr>
              <a:spLocks noChangeShapeType="1"/>
            </p:cNvSpPr>
            <p:nvPr/>
          </p:nvSpPr>
          <p:spPr bwMode="auto">
            <a:xfrm>
              <a:off x="5644" y="3988"/>
              <a:ext cx="0" cy="1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630" name="Text Box 142"/>
          <p:cNvSpPr txBox="1">
            <a:spLocks noChangeArrowheads="1"/>
          </p:cNvSpPr>
          <p:nvPr/>
        </p:nvSpPr>
        <p:spPr bwMode="auto">
          <a:xfrm>
            <a:off x="2098675" y="54705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63631" name="Rectangle 143"/>
          <p:cNvSpPr>
            <a:spLocks noChangeArrowheads="1"/>
          </p:cNvSpPr>
          <p:nvPr/>
        </p:nvSpPr>
        <p:spPr bwMode="auto">
          <a:xfrm>
            <a:off x="2193925" y="5803900"/>
            <a:ext cx="288925" cy="28892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32" name="Rectangle 144"/>
          <p:cNvSpPr>
            <a:spLocks noChangeArrowheads="1"/>
          </p:cNvSpPr>
          <p:nvPr/>
        </p:nvSpPr>
        <p:spPr bwMode="auto">
          <a:xfrm>
            <a:off x="2698750" y="5805488"/>
            <a:ext cx="288925" cy="28892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3641" name="Text Box 153"/>
          <p:cNvSpPr txBox="1">
            <a:spLocks noChangeArrowheads="1"/>
          </p:cNvSpPr>
          <p:nvPr/>
        </p:nvSpPr>
        <p:spPr bwMode="auto">
          <a:xfrm>
            <a:off x="4140200" y="47974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19</a:t>
            </a:r>
          </a:p>
        </p:txBody>
      </p:sp>
      <p:sp>
        <p:nvSpPr>
          <p:cNvPr id="63642" name="Line 154"/>
          <p:cNvSpPr>
            <a:spLocks noChangeShapeType="1"/>
          </p:cNvSpPr>
          <p:nvPr/>
        </p:nvSpPr>
        <p:spPr bwMode="auto">
          <a:xfrm>
            <a:off x="2484438" y="59499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3655" name="Text Box 167"/>
          <p:cNvSpPr txBox="1">
            <a:spLocks noChangeArrowheads="1"/>
          </p:cNvSpPr>
          <p:nvPr/>
        </p:nvSpPr>
        <p:spPr bwMode="auto">
          <a:xfrm>
            <a:off x="2195513" y="578802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63656" name="Text Box 168"/>
          <p:cNvSpPr txBox="1">
            <a:spLocks noChangeArrowheads="1"/>
          </p:cNvSpPr>
          <p:nvPr/>
        </p:nvSpPr>
        <p:spPr bwMode="auto">
          <a:xfrm>
            <a:off x="2698750" y="580548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grpSp>
        <p:nvGrpSpPr>
          <p:cNvPr id="63683" name="Group 195"/>
          <p:cNvGrpSpPr>
            <a:grpSpLocks/>
          </p:cNvGrpSpPr>
          <p:nvPr/>
        </p:nvGrpSpPr>
        <p:grpSpPr bwMode="auto">
          <a:xfrm>
            <a:off x="2987675" y="5805488"/>
            <a:ext cx="576263" cy="304800"/>
            <a:chOff x="1882" y="3657"/>
            <a:chExt cx="363" cy="192"/>
          </a:xfrm>
        </p:grpSpPr>
        <p:sp>
          <p:nvSpPr>
            <p:cNvPr id="63633" name="Rectangle 145"/>
            <p:cNvSpPr>
              <a:spLocks noChangeArrowheads="1"/>
            </p:cNvSpPr>
            <p:nvPr/>
          </p:nvSpPr>
          <p:spPr bwMode="auto">
            <a:xfrm>
              <a:off x="2017" y="365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3" name="Line 155"/>
            <p:cNvSpPr>
              <a:spLocks noChangeShapeType="1"/>
            </p:cNvSpPr>
            <p:nvPr/>
          </p:nvSpPr>
          <p:spPr bwMode="auto">
            <a:xfrm>
              <a:off x="1882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57" name="Text Box 169"/>
            <p:cNvSpPr txBox="1">
              <a:spLocks noChangeArrowheads="1"/>
            </p:cNvSpPr>
            <p:nvPr/>
          </p:nvSpPr>
          <p:spPr bwMode="auto">
            <a:xfrm>
              <a:off x="2018" y="365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2</a:t>
              </a:r>
            </a:p>
          </p:txBody>
        </p:sp>
      </p:grpSp>
      <p:grpSp>
        <p:nvGrpSpPr>
          <p:cNvPr id="63684" name="Group 196"/>
          <p:cNvGrpSpPr>
            <a:grpSpLocks/>
          </p:cNvGrpSpPr>
          <p:nvPr/>
        </p:nvGrpSpPr>
        <p:grpSpPr bwMode="auto">
          <a:xfrm>
            <a:off x="3492500" y="5788025"/>
            <a:ext cx="658813" cy="306388"/>
            <a:chOff x="2200" y="3646"/>
            <a:chExt cx="415" cy="193"/>
          </a:xfrm>
        </p:grpSpPr>
        <p:sp>
          <p:nvSpPr>
            <p:cNvPr id="63634" name="Rectangle 146"/>
            <p:cNvSpPr>
              <a:spLocks noChangeArrowheads="1"/>
            </p:cNvSpPr>
            <p:nvPr/>
          </p:nvSpPr>
          <p:spPr bwMode="auto">
            <a:xfrm>
              <a:off x="2335" y="365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4" name="Line 156"/>
            <p:cNvSpPr>
              <a:spLocks noChangeShapeType="1"/>
            </p:cNvSpPr>
            <p:nvPr/>
          </p:nvSpPr>
          <p:spPr bwMode="auto">
            <a:xfrm>
              <a:off x="2200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58" name="Text Box 170"/>
            <p:cNvSpPr txBox="1">
              <a:spLocks noChangeArrowheads="1"/>
            </p:cNvSpPr>
            <p:nvPr/>
          </p:nvSpPr>
          <p:spPr bwMode="auto">
            <a:xfrm>
              <a:off x="2298" y="3646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17</a:t>
              </a:r>
            </a:p>
          </p:txBody>
        </p:sp>
      </p:grpSp>
      <p:grpSp>
        <p:nvGrpSpPr>
          <p:cNvPr id="63686" name="Group 198"/>
          <p:cNvGrpSpPr>
            <a:grpSpLocks/>
          </p:cNvGrpSpPr>
          <p:nvPr/>
        </p:nvGrpSpPr>
        <p:grpSpPr bwMode="auto">
          <a:xfrm>
            <a:off x="4500563" y="5788025"/>
            <a:ext cx="646112" cy="307975"/>
            <a:chOff x="2835" y="3646"/>
            <a:chExt cx="407" cy="194"/>
          </a:xfrm>
        </p:grpSpPr>
        <p:sp>
          <p:nvSpPr>
            <p:cNvPr id="63636" name="Rectangle 148"/>
            <p:cNvSpPr>
              <a:spLocks noChangeArrowheads="1"/>
            </p:cNvSpPr>
            <p:nvPr/>
          </p:nvSpPr>
          <p:spPr bwMode="auto">
            <a:xfrm>
              <a:off x="2970" y="3658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6" name="Line 158"/>
            <p:cNvSpPr>
              <a:spLocks noChangeShapeType="1"/>
            </p:cNvSpPr>
            <p:nvPr/>
          </p:nvSpPr>
          <p:spPr bwMode="auto">
            <a:xfrm>
              <a:off x="2835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59" name="Text Box 171"/>
            <p:cNvSpPr txBox="1">
              <a:spLocks noChangeArrowheads="1"/>
            </p:cNvSpPr>
            <p:nvPr/>
          </p:nvSpPr>
          <p:spPr bwMode="auto">
            <a:xfrm>
              <a:off x="2925" y="3646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15</a:t>
              </a:r>
            </a:p>
          </p:txBody>
        </p:sp>
      </p:grpSp>
      <p:grpSp>
        <p:nvGrpSpPr>
          <p:cNvPr id="63687" name="Group 199"/>
          <p:cNvGrpSpPr>
            <a:grpSpLocks/>
          </p:cNvGrpSpPr>
          <p:nvPr/>
        </p:nvGrpSpPr>
        <p:grpSpPr bwMode="auto">
          <a:xfrm>
            <a:off x="5003800" y="5805488"/>
            <a:ext cx="863600" cy="406400"/>
            <a:chOff x="3152" y="3657"/>
            <a:chExt cx="544" cy="256"/>
          </a:xfrm>
        </p:grpSpPr>
        <p:sp>
          <p:nvSpPr>
            <p:cNvPr id="63637" name="Rectangle 149"/>
            <p:cNvSpPr>
              <a:spLocks noChangeArrowheads="1"/>
            </p:cNvSpPr>
            <p:nvPr/>
          </p:nvSpPr>
          <p:spPr bwMode="auto">
            <a:xfrm>
              <a:off x="3287" y="3657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7" name="Line 159"/>
            <p:cNvSpPr>
              <a:spLocks noChangeShapeType="1"/>
            </p:cNvSpPr>
            <p:nvPr/>
          </p:nvSpPr>
          <p:spPr bwMode="auto">
            <a:xfrm>
              <a:off x="3152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48" name="Line 160"/>
            <p:cNvSpPr>
              <a:spLocks noChangeShapeType="1"/>
            </p:cNvSpPr>
            <p:nvPr/>
          </p:nvSpPr>
          <p:spPr bwMode="auto">
            <a:xfrm>
              <a:off x="3470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49" name="Line 161"/>
            <p:cNvSpPr>
              <a:spLocks noChangeShapeType="1"/>
            </p:cNvSpPr>
            <p:nvPr/>
          </p:nvSpPr>
          <p:spPr bwMode="auto">
            <a:xfrm>
              <a:off x="3606" y="374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grpSp>
          <p:nvGrpSpPr>
            <p:cNvPr id="63650" name="Group 162"/>
            <p:cNvGrpSpPr>
              <a:grpSpLocks/>
            </p:cNvGrpSpPr>
            <p:nvPr/>
          </p:nvGrpSpPr>
          <p:grpSpPr bwMode="auto">
            <a:xfrm>
              <a:off x="3514" y="3838"/>
              <a:ext cx="182" cy="75"/>
              <a:chOff x="1882" y="3475"/>
              <a:chExt cx="182" cy="75"/>
            </a:xfrm>
          </p:grpSpPr>
          <p:sp>
            <p:nvSpPr>
              <p:cNvPr id="63651" name="Line 163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652" name="Line 164"/>
              <p:cNvSpPr>
                <a:spLocks noChangeShapeType="1"/>
              </p:cNvSpPr>
              <p:nvPr/>
            </p:nvSpPr>
            <p:spPr bwMode="auto">
              <a:xfrm>
                <a:off x="1951" y="3550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653" name="Line 165"/>
              <p:cNvSpPr>
                <a:spLocks noChangeShapeType="1"/>
              </p:cNvSpPr>
              <p:nvPr/>
            </p:nvSpPr>
            <p:spPr bwMode="auto">
              <a:xfrm>
                <a:off x="1927" y="3513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3660" name="Text Box 172"/>
            <p:cNvSpPr txBox="1">
              <a:spLocks noChangeArrowheads="1"/>
            </p:cNvSpPr>
            <p:nvPr/>
          </p:nvSpPr>
          <p:spPr bwMode="auto">
            <a:xfrm>
              <a:off x="3251" y="3657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19</a:t>
              </a:r>
            </a:p>
          </p:txBody>
        </p:sp>
      </p:grpSp>
      <p:grpSp>
        <p:nvGrpSpPr>
          <p:cNvPr id="63685" name="Group 197"/>
          <p:cNvGrpSpPr>
            <a:grpSpLocks/>
          </p:cNvGrpSpPr>
          <p:nvPr/>
        </p:nvGrpSpPr>
        <p:grpSpPr bwMode="auto">
          <a:xfrm>
            <a:off x="3995738" y="5805488"/>
            <a:ext cx="576262" cy="304800"/>
            <a:chOff x="2517" y="3657"/>
            <a:chExt cx="363" cy="192"/>
          </a:xfrm>
        </p:grpSpPr>
        <p:sp>
          <p:nvSpPr>
            <p:cNvPr id="63635" name="Rectangle 147"/>
            <p:cNvSpPr>
              <a:spLocks noChangeArrowheads="1"/>
            </p:cNvSpPr>
            <p:nvPr/>
          </p:nvSpPr>
          <p:spPr bwMode="auto">
            <a:xfrm>
              <a:off x="2653" y="3658"/>
              <a:ext cx="182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645" name="Line 157"/>
            <p:cNvSpPr>
              <a:spLocks noChangeShapeType="1"/>
            </p:cNvSpPr>
            <p:nvPr/>
          </p:nvSpPr>
          <p:spPr bwMode="auto">
            <a:xfrm>
              <a:off x="2517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3661" name="Text Box 173"/>
            <p:cNvSpPr txBox="1">
              <a:spLocks noChangeArrowheads="1"/>
            </p:cNvSpPr>
            <p:nvPr/>
          </p:nvSpPr>
          <p:spPr bwMode="auto">
            <a:xfrm>
              <a:off x="2653" y="365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635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635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635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00" fill="hold"/>
                                        <p:tgtEl>
                                          <p:spTgt spid="63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63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63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63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63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635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0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500"/>
                            </p:stCondLst>
                            <p:childTnLst>
                              <p:par>
                                <p:cTn id="2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00" fill="hold"/>
                                        <p:tgtEl>
                                          <p:spTgt spid="63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10" dur="1000" fill="hold"/>
                                        <p:tgtEl>
                                          <p:spTgt spid="63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63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500"/>
                            </p:stCondLst>
                            <p:childTnLst>
                              <p:par>
                                <p:cTn id="2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6000"/>
                            </p:stCondLst>
                            <p:childTnLst>
                              <p:par>
                                <p:cTn id="2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6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63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63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63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0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6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500"/>
                            </p:stCondLst>
                            <p:childTnLst>
                              <p:par>
                                <p:cTn id="2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00" fill="hold"/>
                                        <p:tgtEl>
                                          <p:spTgt spid="63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36" dur="1000" fill="hold"/>
                                        <p:tgtEl>
                                          <p:spTgt spid="63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1000" fill="hold"/>
                                        <p:tgtEl>
                                          <p:spTgt spid="63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9500"/>
                            </p:stCondLst>
                            <p:childTnLst>
                              <p:par>
                                <p:cTn id="2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6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00" fill="hold"/>
                                        <p:tgtEl>
                                          <p:spTgt spid="63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49" dur="1000" fill="hold"/>
                                        <p:tgtEl>
                                          <p:spTgt spid="63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00" fill="hold"/>
                                        <p:tgtEl>
                                          <p:spTgt spid="63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6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6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/>
      <p:bldP spid="63510" grpId="0"/>
      <p:bldP spid="63572" grpId="0" animBg="1"/>
      <p:bldP spid="63573" grpId="0" animBg="1"/>
      <p:bldP spid="63574" grpId="0" animBg="1"/>
      <p:bldP spid="63575" grpId="0" animBg="1"/>
      <p:bldP spid="63576" grpId="0" animBg="1"/>
      <p:bldP spid="63577" grpId="0" animBg="1"/>
      <p:bldP spid="63578" grpId="0" animBg="1"/>
      <p:bldP spid="63579" grpId="0" animBg="1"/>
      <p:bldP spid="63580" grpId="0" animBg="1"/>
      <p:bldP spid="63581" grpId="0" animBg="1"/>
      <p:bldP spid="63582" grpId="0" animBg="1"/>
      <p:bldP spid="63583" grpId="0" animBg="1"/>
      <p:bldP spid="63584" grpId="0" animBg="1"/>
      <p:bldP spid="63585" grpId="0" animBg="1"/>
      <p:bldP spid="63586" grpId="0" animBg="1"/>
      <p:bldP spid="63587" grpId="0" animBg="1"/>
      <p:bldP spid="63588" grpId="0" animBg="1"/>
      <p:bldP spid="63589" grpId="0"/>
      <p:bldP spid="63590" grpId="0" animBg="1"/>
      <p:bldP spid="63591" grpId="0" animBg="1"/>
      <p:bldP spid="63592" grpId="0" animBg="1"/>
      <p:bldP spid="63593" grpId="0"/>
      <p:bldP spid="63594" grpId="0"/>
      <p:bldP spid="63595" grpId="0"/>
      <p:bldP spid="63596" grpId="0"/>
      <p:bldP spid="63597" grpId="0"/>
      <p:bldP spid="63598" grpId="0"/>
      <p:bldP spid="63599" grpId="0"/>
      <p:bldP spid="63600" grpId="0"/>
      <p:bldP spid="63601" grpId="0"/>
      <p:bldP spid="63602" grpId="0"/>
      <p:bldP spid="63603" grpId="0"/>
      <p:bldP spid="63604" grpId="0"/>
      <p:bldP spid="63605" grpId="0"/>
      <p:bldP spid="63606" grpId="0"/>
      <p:bldP spid="63607" grpId="0"/>
      <p:bldP spid="63608" grpId="0" animBg="1"/>
      <p:bldP spid="63609" grpId="0" animBg="1"/>
      <p:bldP spid="63610" grpId="0" animBg="1"/>
      <p:bldP spid="63611" grpId="0" animBg="1"/>
      <p:bldP spid="63612" grpId="0" animBg="1"/>
      <p:bldP spid="63613" grpId="0"/>
      <p:bldP spid="63614" grpId="0"/>
      <p:bldP spid="63615" grpId="0"/>
      <p:bldP spid="63616" grpId="0"/>
      <p:bldP spid="63617" grpId="0"/>
      <p:bldP spid="63618" grpId="0" animBg="1"/>
      <p:bldP spid="63619" grpId="0" animBg="1"/>
      <p:bldP spid="63620" grpId="0" animBg="1"/>
      <p:bldP spid="63621" grpId="0" animBg="1"/>
      <p:bldP spid="63622" grpId="0" animBg="1"/>
      <p:bldP spid="63627" grpId="0" animBg="1"/>
      <p:bldP spid="63630" grpId="0"/>
      <p:bldP spid="63631" grpId="0" animBg="1"/>
      <p:bldP spid="63632" grpId="0" animBg="1"/>
      <p:bldP spid="63641" grpId="0"/>
      <p:bldP spid="63642" grpId="0" animBg="1"/>
      <p:bldP spid="63655" grpId="0"/>
      <p:bldP spid="636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922B-F383-4236-90FC-B806AD8BB86B}" type="slidenum">
              <a:rPr lang="es-ES"/>
              <a:pPr/>
              <a:t>5</a:t>
            </a:fld>
            <a:endParaRPr lang="es-E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852613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enlazada (cont):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1814513" y="1673225"/>
            <a:ext cx="7202487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No limita el crecimiento de los archivos.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Buena gestión del espacio en disco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No provoca fragmentación externa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Presenta dificultades en el acceso directo a los archivos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Se reduce el espacio útil de cada bloque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Baja fiabilidad por punteros mal calculados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D4E-3B62-48CC-92B6-A65E5DD0A568}" type="slidenum">
              <a:rPr lang="es-ES"/>
              <a:pPr/>
              <a:t>6</a:t>
            </a:fld>
            <a:endParaRPr lang="es-ES"/>
          </a:p>
        </p:txBody>
      </p:sp>
      <p:grpSp>
        <p:nvGrpSpPr>
          <p:cNvPr id="66751" name="Group 191"/>
          <p:cNvGrpSpPr>
            <a:grpSpLocks/>
          </p:cNvGrpSpPr>
          <p:nvPr/>
        </p:nvGrpSpPr>
        <p:grpSpPr bwMode="auto">
          <a:xfrm>
            <a:off x="3971925" y="5116513"/>
            <a:ext cx="798513" cy="1368425"/>
            <a:chOff x="2502" y="3223"/>
            <a:chExt cx="503" cy="862"/>
          </a:xfrm>
        </p:grpSpPr>
        <p:sp>
          <p:nvSpPr>
            <p:cNvPr id="66719" name="Rectangle 159"/>
            <p:cNvSpPr>
              <a:spLocks noChangeArrowheads="1"/>
            </p:cNvSpPr>
            <p:nvPr/>
          </p:nvSpPr>
          <p:spPr bwMode="auto">
            <a:xfrm>
              <a:off x="2502" y="3223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725" name="Line 165"/>
            <p:cNvSpPr>
              <a:spLocks noChangeShapeType="1"/>
            </p:cNvSpPr>
            <p:nvPr/>
          </p:nvSpPr>
          <p:spPr bwMode="auto">
            <a:xfrm>
              <a:off x="2502" y="339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726" name="Line 166"/>
            <p:cNvSpPr>
              <a:spLocks noChangeShapeType="1"/>
            </p:cNvSpPr>
            <p:nvPr/>
          </p:nvSpPr>
          <p:spPr bwMode="auto">
            <a:xfrm>
              <a:off x="2507" y="3562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727" name="Line 167"/>
            <p:cNvSpPr>
              <a:spLocks noChangeShapeType="1"/>
            </p:cNvSpPr>
            <p:nvPr/>
          </p:nvSpPr>
          <p:spPr bwMode="auto">
            <a:xfrm>
              <a:off x="2502" y="37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728" name="Line 168"/>
            <p:cNvSpPr>
              <a:spLocks noChangeShapeType="1"/>
            </p:cNvSpPr>
            <p:nvPr/>
          </p:nvSpPr>
          <p:spPr bwMode="auto">
            <a:xfrm>
              <a:off x="2507" y="390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865313" y="10795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indexada: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789113" y="1609725"/>
            <a:ext cx="7599362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Cada archivo tiene un bloque de índices con un vector de las direcciones de los bloques del archivo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La i-ésima entrada del vector contiene el puntero al i-ésimo bloque</a:t>
            </a:r>
          </a:p>
        </p:txBody>
      </p:sp>
      <p:grpSp>
        <p:nvGrpSpPr>
          <p:cNvPr id="66750" name="Group 190"/>
          <p:cNvGrpSpPr>
            <a:grpSpLocks/>
          </p:cNvGrpSpPr>
          <p:nvPr/>
        </p:nvGrpSpPr>
        <p:grpSpPr bwMode="auto">
          <a:xfrm>
            <a:off x="2195513" y="4076700"/>
            <a:ext cx="2782887" cy="793750"/>
            <a:chOff x="1383" y="2568"/>
            <a:chExt cx="1753" cy="500"/>
          </a:xfrm>
        </p:grpSpPr>
        <p:sp>
          <p:nvSpPr>
            <p:cNvPr id="66572" name="Rectangle 12"/>
            <p:cNvSpPr>
              <a:spLocks noChangeArrowheads="1"/>
            </p:cNvSpPr>
            <p:nvPr/>
          </p:nvSpPr>
          <p:spPr bwMode="auto">
            <a:xfrm>
              <a:off x="1383" y="2568"/>
              <a:ext cx="1633" cy="5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1383" y="2808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1429" y="2568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Archivo</a:t>
              </a: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2048" y="2568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>
                  <a:solidFill>
                    <a:schemeClr val="accent2"/>
                  </a:solidFill>
                </a:rPr>
                <a:t>Bloque índice</a:t>
              </a:r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2064" y="2568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339975" y="448627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66648" name="Text Box 88"/>
          <p:cNvSpPr txBox="1">
            <a:spLocks noChangeArrowheads="1"/>
          </p:cNvSpPr>
          <p:nvPr/>
        </p:nvSpPr>
        <p:spPr bwMode="auto">
          <a:xfrm>
            <a:off x="3852863" y="45100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15</a:t>
            </a:r>
          </a:p>
        </p:txBody>
      </p:sp>
      <p:sp>
        <p:nvSpPr>
          <p:cNvPr id="66669" name="Oval 109"/>
          <p:cNvSpPr>
            <a:spLocks noChangeArrowheads="1"/>
          </p:cNvSpPr>
          <p:nvPr/>
        </p:nvSpPr>
        <p:spPr bwMode="auto">
          <a:xfrm>
            <a:off x="6300788" y="6164263"/>
            <a:ext cx="2592387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670" name="Rectangle 110"/>
          <p:cNvSpPr>
            <a:spLocks noChangeArrowheads="1"/>
          </p:cNvSpPr>
          <p:nvPr/>
        </p:nvSpPr>
        <p:spPr bwMode="auto">
          <a:xfrm>
            <a:off x="6300788" y="3940175"/>
            <a:ext cx="2592387" cy="2424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671" name="Oval 111"/>
          <p:cNvSpPr>
            <a:spLocks noChangeArrowheads="1"/>
          </p:cNvSpPr>
          <p:nvPr/>
        </p:nvSpPr>
        <p:spPr bwMode="auto">
          <a:xfrm>
            <a:off x="6300788" y="3736975"/>
            <a:ext cx="2592387" cy="3603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6672" name="Line 112"/>
          <p:cNvSpPr>
            <a:spLocks noChangeShapeType="1"/>
          </p:cNvSpPr>
          <p:nvPr/>
        </p:nvSpPr>
        <p:spPr bwMode="auto">
          <a:xfrm>
            <a:off x="6300788" y="3932238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673" name="Line 113"/>
          <p:cNvSpPr>
            <a:spLocks noChangeShapeType="1"/>
          </p:cNvSpPr>
          <p:nvPr/>
        </p:nvSpPr>
        <p:spPr bwMode="auto">
          <a:xfrm>
            <a:off x="8893175" y="3940175"/>
            <a:ext cx="0" cy="242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674" name="Rectangle 114"/>
          <p:cNvSpPr>
            <a:spLocks noChangeArrowheads="1"/>
          </p:cNvSpPr>
          <p:nvPr/>
        </p:nvSpPr>
        <p:spPr bwMode="auto">
          <a:xfrm>
            <a:off x="8461375" y="4313238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5" name="Rectangle 115"/>
          <p:cNvSpPr>
            <a:spLocks noChangeArrowheads="1"/>
          </p:cNvSpPr>
          <p:nvPr/>
        </p:nvSpPr>
        <p:spPr bwMode="auto">
          <a:xfrm>
            <a:off x="6445250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6" name="Rectangle 116"/>
          <p:cNvSpPr>
            <a:spLocks noChangeArrowheads="1"/>
          </p:cNvSpPr>
          <p:nvPr/>
        </p:nvSpPr>
        <p:spPr bwMode="auto">
          <a:xfrm>
            <a:off x="6948488" y="487362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7" name="Rectangle 117"/>
          <p:cNvSpPr>
            <a:spLocks noChangeArrowheads="1"/>
          </p:cNvSpPr>
          <p:nvPr/>
        </p:nvSpPr>
        <p:spPr bwMode="auto">
          <a:xfrm>
            <a:off x="6445250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8" name="Rectangle 118"/>
          <p:cNvSpPr>
            <a:spLocks noChangeArrowheads="1"/>
          </p:cNvSpPr>
          <p:nvPr/>
        </p:nvSpPr>
        <p:spPr bwMode="auto">
          <a:xfrm>
            <a:off x="694848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79" name="Rectangle 119"/>
          <p:cNvSpPr>
            <a:spLocks noChangeArrowheads="1"/>
          </p:cNvSpPr>
          <p:nvPr/>
        </p:nvSpPr>
        <p:spPr bwMode="auto">
          <a:xfrm>
            <a:off x="7453313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0" name="Rectangle 120"/>
          <p:cNvSpPr>
            <a:spLocks noChangeArrowheads="1"/>
          </p:cNvSpPr>
          <p:nvPr/>
        </p:nvSpPr>
        <p:spPr bwMode="auto">
          <a:xfrm>
            <a:off x="7958138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1" name="Rectangle 121"/>
          <p:cNvSpPr>
            <a:spLocks noChangeArrowheads="1"/>
          </p:cNvSpPr>
          <p:nvPr/>
        </p:nvSpPr>
        <p:spPr bwMode="auto">
          <a:xfrm>
            <a:off x="8461375" y="5408613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2" name="Rectangle 122"/>
          <p:cNvSpPr>
            <a:spLocks noChangeArrowheads="1"/>
          </p:cNvSpPr>
          <p:nvPr/>
        </p:nvSpPr>
        <p:spPr bwMode="auto">
          <a:xfrm>
            <a:off x="6445250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3" name="Rectangle 123"/>
          <p:cNvSpPr>
            <a:spLocks noChangeArrowheads="1"/>
          </p:cNvSpPr>
          <p:nvPr/>
        </p:nvSpPr>
        <p:spPr bwMode="auto">
          <a:xfrm>
            <a:off x="694848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4" name="Rectangle 124"/>
          <p:cNvSpPr>
            <a:spLocks noChangeArrowheads="1"/>
          </p:cNvSpPr>
          <p:nvPr/>
        </p:nvSpPr>
        <p:spPr bwMode="auto">
          <a:xfrm>
            <a:off x="7453313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5" name="Rectangle 125"/>
          <p:cNvSpPr>
            <a:spLocks noChangeArrowheads="1"/>
          </p:cNvSpPr>
          <p:nvPr/>
        </p:nvSpPr>
        <p:spPr bwMode="auto">
          <a:xfrm>
            <a:off x="7958138" y="43211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6" name="Rectangle 126"/>
          <p:cNvSpPr>
            <a:spLocks noChangeArrowheads="1"/>
          </p:cNvSpPr>
          <p:nvPr/>
        </p:nvSpPr>
        <p:spPr bwMode="auto">
          <a:xfrm>
            <a:off x="7472363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7" name="Rectangle 127"/>
          <p:cNvSpPr>
            <a:spLocks noChangeArrowheads="1"/>
          </p:cNvSpPr>
          <p:nvPr/>
        </p:nvSpPr>
        <p:spPr bwMode="auto">
          <a:xfrm>
            <a:off x="7977188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8" name="Rectangle 128"/>
          <p:cNvSpPr>
            <a:spLocks noChangeArrowheads="1"/>
          </p:cNvSpPr>
          <p:nvPr/>
        </p:nvSpPr>
        <p:spPr bwMode="auto">
          <a:xfrm>
            <a:off x="8480425" y="4879975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689" name="Text Box 129"/>
          <p:cNvSpPr txBox="1">
            <a:spLocks noChangeArrowheads="1"/>
          </p:cNvSpPr>
          <p:nvPr/>
        </p:nvSpPr>
        <p:spPr bwMode="auto">
          <a:xfrm>
            <a:off x="6443663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0</a:t>
            </a:r>
          </a:p>
        </p:txBody>
      </p:sp>
      <p:sp>
        <p:nvSpPr>
          <p:cNvPr id="66690" name="Text Box 130"/>
          <p:cNvSpPr txBox="1">
            <a:spLocks noChangeArrowheads="1"/>
          </p:cNvSpPr>
          <p:nvPr/>
        </p:nvSpPr>
        <p:spPr bwMode="auto">
          <a:xfrm>
            <a:off x="6961188" y="4308475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</a:t>
            </a:r>
          </a:p>
        </p:txBody>
      </p:sp>
      <p:sp>
        <p:nvSpPr>
          <p:cNvPr id="66691" name="Text Box 131"/>
          <p:cNvSpPr txBox="1">
            <a:spLocks noChangeArrowheads="1"/>
          </p:cNvSpPr>
          <p:nvPr/>
        </p:nvSpPr>
        <p:spPr bwMode="auto">
          <a:xfrm>
            <a:off x="7451725" y="4313238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2</a:t>
            </a:r>
          </a:p>
        </p:txBody>
      </p:sp>
      <p:sp>
        <p:nvSpPr>
          <p:cNvPr id="66692" name="Text Box 132"/>
          <p:cNvSpPr txBox="1">
            <a:spLocks noChangeArrowheads="1"/>
          </p:cNvSpPr>
          <p:nvPr/>
        </p:nvSpPr>
        <p:spPr bwMode="auto">
          <a:xfrm>
            <a:off x="7956550" y="4295775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3</a:t>
            </a:r>
          </a:p>
        </p:txBody>
      </p:sp>
      <p:sp>
        <p:nvSpPr>
          <p:cNvPr id="66693" name="Text Box 133"/>
          <p:cNvSpPr txBox="1">
            <a:spLocks noChangeArrowheads="1"/>
          </p:cNvSpPr>
          <p:nvPr/>
        </p:nvSpPr>
        <p:spPr bwMode="auto">
          <a:xfrm>
            <a:off x="8472488" y="43005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4</a:t>
            </a:r>
          </a:p>
        </p:txBody>
      </p:sp>
      <p:sp>
        <p:nvSpPr>
          <p:cNvPr id="66694" name="Text Box 134"/>
          <p:cNvSpPr txBox="1">
            <a:spLocks noChangeArrowheads="1"/>
          </p:cNvSpPr>
          <p:nvPr/>
        </p:nvSpPr>
        <p:spPr bwMode="auto">
          <a:xfrm>
            <a:off x="6443663" y="4859338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5</a:t>
            </a:r>
          </a:p>
        </p:txBody>
      </p:sp>
      <p:sp>
        <p:nvSpPr>
          <p:cNvPr id="66695" name="Text Box 135"/>
          <p:cNvSpPr txBox="1">
            <a:spLocks noChangeArrowheads="1"/>
          </p:cNvSpPr>
          <p:nvPr/>
        </p:nvSpPr>
        <p:spPr bwMode="auto">
          <a:xfrm>
            <a:off x="6961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6</a:t>
            </a:r>
          </a:p>
        </p:txBody>
      </p:sp>
      <p:sp>
        <p:nvSpPr>
          <p:cNvPr id="66696" name="Text Box 136"/>
          <p:cNvSpPr txBox="1">
            <a:spLocks noChangeArrowheads="1"/>
          </p:cNvSpPr>
          <p:nvPr/>
        </p:nvSpPr>
        <p:spPr bwMode="auto">
          <a:xfrm>
            <a:off x="7473950" y="4864100"/>
            <a:ext cx="36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7</a:t>
            </a:r>
          </a:p>
        </p:txBody>
      </p:sp>
      <p:sp>
        <p:nvSpPr>
          <p:cNvPr id="66697" name="Text Box 137"/>
          <p:cNvSpPr txBox="1">
            <a:spLocks noChangeArrowheads="1"/>
          </p:cNvSpPr>
          <p:nvPr/>
        </p:nvSpPr>
        <p:spPr bwMode="auto">
          <a:xfrm>
            <a:off x="79898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8</a:t>
            </a:r>
          </a:p>
        </p:txBody>
      </p:sp>
      <p:sp>
        <p:nvSpPr>
          <p:cNvPr id="66698" name="Text Box 138"/>
          <p:cNvSpPr txBox="1">
            <a:spLocks noChangeArrowheads="1"/>
          </p:cNvSpPr>
          <p:nvPr/>
        </p:nvSpPr>
        <p:spPr bwMode="auto">
          <a:xfrm>
            <a:off x="8485188" y="4864100"/>
            <a:ext cx="360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9</a:t>
            </a:r>
          </a:p>
        </p:txBody>
      </p:sp>
      <p:sp>
        <p:nvSpPr>
          <p:cNvPr id="66699" name="Text Box 139"/>
          <p:cNvSpPr txBox="1">
            <a:spLocks noChangeArrowheads="1"/>
          </p:cNvSpPr>
          <p:nvPr/>
        </p:nvSpPr>
        <p:spPr bwMode="auto">
          <a:xfrm>
            <a:off x="6397625" y="53943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10</a:t>
            </a:r>
          </a:p>
        </p:txBody>
      </p:sp>
      <p:sp>
        <p:nvSpPr>
          <p:cNvPr id="66700" name="Text Box 140"/>
          <p:cNvSpPr txBox="1">
            <a:spLocks noChangeArrowheads="1"/>
          </p:cNvSpPr>
          <p:nvPr/>
        </p:nvSpPr>
        <p:spPr bwMode="auto">
          <a:xfrm>
            <a:off x="6889750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11</a:t>
            </a:r>
          </a:p>
        </p:txBody>
      </p:sp>
      <p:sp>
        <p:nvSpPr>
          <p:cNvPr id="66701" name="Text Box 141"/>
          <p:cNvSpPr txBox="1">
            <a:spLocks noChangeArrowheads="1"/>
          </p:cNvSpPr>
          <p:nvPr/>
        </p:nvSpPr>
        <p:spPr bwMode="auto">
          <a:xfrm>
            <a:off x="7405688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12</a:t>
            </a:r>
          </a:p>
        </p:txBody>
      </p:sp>
      <p:sp>
        <p:nvSpPr>
          <p:cNvPr id="66702" name="Text Box 142"/>
          <p:cNvSpPr txBox="1">
            <a:spLocks noChangeArrowheads="1"/>
          </p:cNvSpPr>
          <p:nvPr/>
        </p:nvSpPr>
        <p:spPr bwMode="auto">
          <a:xfrm>
            <a:off x="7897813" y="53975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13</a:t>
            </a:r>
          </a:p>
        </p:txBody>
      </p:sp>
      <p:sp>
        <p:nvSpPr>
          <p:cNvPr id="66703" name="Text Box 143"/>
          <p:cNvSpPr txBox="1">
            <a:spLocks noChangeArrowheads="1"/>
          </p:cNvSpPr>
          <p:nvPr/>
        </p:nvSpPr>
        <p:spPr bwMode="auto">
          <a:xfrm>
            <a:off x="8401050" y="5410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14</a:t>
            </a: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6442075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5" name="Rectangle 145"/>
          <p:cNvSpPr>
            <a:spLocks noChangeArrowheads="1"/>
          </p:cNvSpPr>
          <p:nvPr/>
        </p:nvSpPr>
        <p:spPr bwMode="auto">
          <a:xfrm>
            <a:off x="694531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7450138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7" name="Rectangle 147"/>
          <p:cNvSpPr>
            <a:spLocks noChangeArrowheads="1"/>
          </p:cNvSpPr>
          <p:nvPr/>
        </p:nvSpPr>
        <p:spPr bwMode="auto">
          <a:xfrm>
            <a:off x="7954963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8" name="Rectangle 148"/>
          <p:cNvSpPr>
            <a:spLocks noChangeArrowheads="1"/>
          </p:cNvSpPr>
          <p:nvPr/>
        </p:nvSpPr>
        <p:spPr bwMode="auto">
          <a:xfrm>
            <a:off x="8458200" y="5969000"/>
            <a:ext cx="2889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709" name="Text Box 149"/>
          <p:cNvSpPr txBox="1">
            <a:spLocks noChangeArrowheads="1"/>
          </p:cNvSpPr>
          <p:nvPr/>
        </p:nvSpPr>
        <p:spPr bwMode="auto">
          <a:xfrm>
            <a:off x="6369050" y="5953125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15</a:t>
            </a:r>
          </a:p>
        </p:txBody>
      </p:sp>
      <p:sp>
        <p:nvSpPr>
          <p:cNvPr id="66710" name="Text Box 150"/>
          <p:cNvSpPr txBox="1">
            <a:spLocks noChangeArrowheads="1"/>
          </p:cNvSpPr>
          <p:nvPr/>
        </p:nvSpPr>
        <p:spPr bwMode="auto">
          <a:xfrm>
            <a:off x="69072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16</a:t>
            </a:r>
          </a:p>
        </p:txBody>
      </p:sp>
      <p:sp>
        <p:nvSpPr>
          <p:cNvPr id="66711" name="Text Box 151"/>
          <p:cNvSpPr txBox="1">
            <a:spLocks noChangeArrowheads="1"/>
          </p:cNvSpPr>
          <p:nvPr/>
        </p:nvSpPr>
        <p:spPr bwMode="auto">
          <a:xfrm>
            <a:off x="7402513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17</a:t>
            </a:r>
          </a:p>
        </p:txBody>
      </p:sp>
      <p:sp>
        <p:nvSpPr>
          <p:cNvPr id="66712" name="Text Box 152"/>
          <p:cNvSpPr txBox="1">
            <a:spLocks noChangeArrowheads="1"/>
          </p:cNvSpPr>
          <p:nvPr/>
        </p:nvSpPr>
        <p:spPr bwMode="auto">
          <a:xfrm>
            <a:off x="7894638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18</a:t>
            </a:r>
          </a:p>
        </p:txBody>
      </p:sp>
      <p:sp>
        <p:nvSpPr>
          <p:cNvPr id="66713" name="Text Box 153"/>
          <p:cNvSpPr txBox="1">
            <a:spLocks noChangeArrowheads="1"/>
          </p:cNvSpPr>
          <p:nvPr/>
        </p:nvSpPr>
        <p:spPr bwMode="auto">
          <a:xfrm>
            <a:off x="8397875" y="5969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/>
              <a:t>19</a:t>
            </a:r>
          </a:p>
        </p:txBody>
      </p:sp>
      <p:sp>
        <p:nvSpPr>
          <p:cNvPr id="66714" name="Freeform 154"/>
          <p:cNvSpPr>
            <a:spLocks/>
          </p:cNvSpPr>
          <p:nvPr/>
        </p:nvSpPr>
        <p:spPr bwMode="auto">
          <a:xfrm>
            <a:off x="6156325" y="4508500"/>
            <a:ext cx="287338" cy="1512888"/>
          </a:xfrm>
          <a:custGeom>
            <a:avLst/>
            <a:gdLst/>
            <a:ahLst/>
            <a:cxnLst>
              <a:cxn ang="0">
                <a:pos x="181" y="953"/>
              </a:cxn>
              <a:cxn ang="0">
                <a:pos x="0" y="772"/>
              </a:cxn>
              <a:cxn ang="0">
                <a:pos x="181" y="0"/>
              </a:cxn>
            </a:cxnLst>
            <a:rect l="0" t="0" r="r" b="b"/>
            <a:pathLst>
              <a:path w="181" h="953">
                <a:moveTo>
                  <a:pt x="181" y="953"/>
                </a:moveTo>
                <a:cubicBezTo>
                  <a:pt x="90" y="942"/>
                  <a:pt x="0" y="931"/>
                  <a:pt x="0" y="772"/>
                </a:cubicBezTo>
                <a:cubicBezTo>
                  <a:pt x="0" y="613"/>
                  <a:pt x="90" y="306"/>
                  <a:pt x="181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15" name="Freeform 155"/>
          <p:cNvSpPr>
            <a:spLocks/>
          </p:cNvSpPr>
          <p:nvPr/>
        </p:nvSpPr>
        <p:spPr bwMode="auto">
          <a:xfrm>
            <a:off x="6588125" y="6237288"/>
            <a:ext cx="1512888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227"/>
              </a:cxn>
              <a:cxn ang="0">
                <a:pos x="953" y="45"/>
              </a:cxn>
            </a:cxnLst>
            <a:rect l="0" t="0" r="r" b="b"/>
            <a:pathLst>
              <a:path w="953" h="234">
                <a:moveTo>
                  <a:pt x="0" y="0"/>
                </a:moveTo>
                <a:cubicBezTo>
                  <a:pt x="102" y="110"/>
                  <a:pt x="204" y="220"/>
                  <a:pt x="363" y="227"/>
                </a:cubicBezTo>
                <a:cubicBezTo>
                  <a:pt x="522" y="234"/>
                  <a:pt x="855" y="90"/>
                  <a:pt x="953" y="45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17" name="Freeform 157"/>
          <p:cNvSpPr>
            <a:spLocks/>
          </p:cNvSpPr>
          <p:nvPr/>
        </p:nvSpPr>
        <p:spPr bwMode="auto">
          <a:xfrm>
            <a:off x="6719888" y="5661025"/>
            <a:ext cx="1812925" cy="360363"/>
          </a:xfrm>
          <a:custGeom>
            <a:avLst/>
            <a:gdLst/>
            <a:ahLst/>
            <a:cxnLst>
              <a:cxn ang="0">
                <a:pos x="8" y="227"/>
              </a:cxn>
              <a:cxn ang="0">
                <a:pos x="144" y="136"/>
              </a:cxn>
              <a:cxn ang="0">
                <a:pos x="870" y="136"/>
              </a:cxn>
              <a:cxn ang="0">
                <a:pos x="1142" y="0"/>
              </a:cxn>
            </a:cxnLst>
            <a:rect l="0" t="0" r="r" b="b"/>
            <a:pathLst>
              <a:path w="1142" h="227">
                <a:moveTo>
                  <a:pt x="8" y="227"/>
                </a:moveTo>
                <a:cubicBezTo>
                  <a:pt x="4" y="189"/>
                  <a:pt x="0" y="151"/>
                  <a:pt x="144" y="136"/>
                </a:cubicBezTo>
                <a:cubicBezTo>
                  <a:pt x="288" y="121"/>
                  <a:pt x="704" y="159"/>
                  <a:pt x="870" y="136"/>
                </a:cubicBezTo>
                <a:cubicBezTo>
                  <a:pt x="1036" y="113"/>
                  <a:pt x="1089" y="45"/>
                  <a:pt x="1142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18" name="Freeform 158"/>
          <p:cNvSpPr>
            <a:spLocks/>
          </p:cNvSpPr>
          <p:nvPr/>
        </p:nvSpPr>
        <p:spPr bwMode="auto">
          <a:xfrm>
            <a:off x="6588125" y="4581525"/>
            <a:ext cx="1439863" cy="1368425"/>
          </a:xfrm>
          <a:custGeom>
            <a:avLst/>
            <a:gdLst/>
            <a:ahLst/>
            <a:cxnLst>
              <a:cxn ang="0">
                <a:pos x="0" y="862"/>
              </a:cxn>
              <a:cxn ang="0">
                <a:pos x="182" y="635"/>
              </a:cxn>
              <a:cxn ang="0">
                <a:pos x="136" y="136"/>
              </a:cxn>
              <a:cxn ang="0">
                <a:pos x="771" y="90"/>
              </a:cxn>
              <a:cxn ang="0">
                <a:pos x="907" y="0"/>
              </a:cxn>
            </a:cxnLst>
            <a:rect l="0" t="0" r="r" b="b"/>
            <a:pathLst>
              <a:path w="907" h="862">
                <a:moveTo>
                  <a:pt x="0" y="862"/>
                </a:moveTo>
                <a:cubicBezTo>
                  <a:pt x="79" y="809"/>
                  <a:pt x="159" y="756"/>
                  <a:pt x="182" y="635"/>
                </a:cubicBezTo>
                <a:cubicBezTo>
                  <a:pt x="205" y="514"/>
                  <a:pt x="38" y="227"/>
                  <a:pt x="136" y="136"/>
                </a:cubicBezTo>
                <a:cubicBezTo>
                  <a:pt x="234" y="45"/>
                  <a:pt x="643" y="113"/>
                  <a:pt x="771" y="90"/>
                </a:cubicBezTo>
                <a:cubicBezTo>
                  <a:pt x="899" y="67"/>
                  <a:pt x="869" y="23"/>
                  <a:pt x="907" y="0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20" name="Text Box 160"/>
          <p:cNvSpPr txBox="1">
            <a:spLocks noChangeArrowheads="1"/>
          </p:cNvSpPr>
          <p:nvPr/>
        </p:nvSpPr>
        <p:spPr bwMode="auto">
          <a:xfrm>
            <a:off x="4200525" y="50847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0</a:t>
            </a:r>
          </a:p>
        </p:txBody>
      </p:sp>
      <p:sp>
        <p:nvSpPr>
          <p:cNvPr id="66721" name="Text Box 161"/>
          <p:cNvSpPr txBox="1">
            <a:spLocks noChangeArrowheads="1"/>
          </p:cNvSpPr>
          <p:nvPr/>
        </p:nvSpPr>
        <p:spPr bwMode="auto">
          <a:xfrm>
            <a:off x="4114800" y="53387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14</a:t>
            </a:r>
          </a:p>
        </p:txBody>
      </p:sp>
      <p:sp>
        <p:nvSpPr>
          <p:cNvPr id="66722" name="Text Box 162"/>
          <p:cNvSpPr txBox="1">
            <a:spLocks noChangeArrowheads="1"/>
          </p:cNvSpPr>
          <p:nvPr/>
        </p:nvSpPr>
        <p:spPr bwMode="auto">
          <a:xfrm>
            <a:off x="4213225" y="56134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</a:t>
            </a:r>
          </a:p>
        </p:txBody>
      </p:sp>
      <p:sp>
        <p:nvSpPr>
          <p:cNvPr id="66723" name="Text Box 163"/>
          <p:cNvSpPr txBox="1">
            <a:spLocks noChangeArrowheads="1"/>
          </p:cNvSpPr>
          <p:nvPr/>
        </p:nvSpPr>
        <p:spPr bwMode="auto">
          <a:xfrm>
            <a:off x="4114800" y="58928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18</a:t>
            </a:r>
          </a:p>
        </p:txBody>
      </p:sp>
      <p:sp>
        <p:nvSpPr>
          <p:cNvPr id="66724" name="Text Box 164"/>
          <p:cNvSpPr txBox="1">
            <a:spLocks noChangeArrowheads="1"/>
          </p:cNvSpPr>
          <p:nvPr/>
        </p:nvSpPr>
        <p:spPr bwMode="auto">
          <a:xfrm>
            <a:off x="4127500" y="61595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-1</a:t>
            </a:r>
          </a:p>
        </p:txBody>
      </p:sp>
      <p:sp>
        <p:nvSpPr>
          <p:cNvPr id="66729" name="Line 169"/>
          <p:cNvSpPr>
            <a:spLocks noChangeShapeType="1"/>
          </p:cNvSpPr>
          <p:nvPr/>
        </p:nvSpPr>
        <p:spPr bwMode="auto">
          <a:xfrm flipH="1" flipV="1">
            <a:off x="4787900" y="5157788"/>
            <a:ext cx="1655763" cy="7921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30" name="Line 170"/>
          <p:cNvSpPr>
            <a:spLocks noChangeShapeType="1"/>
          </p:cNvSpPr>
          <p:nvPr/>
        </p:nvSpPr>
        <p:spPr bwMode="auto">
          <a:xfrm flipH="1">
            <a:off x="4787900" y="6237288"/>
            <a:ext cx="1655763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6752" name="AutoShape 192"/>
          <p:cNvSpPr>
            <a:spLocks noChangeArrowheads="1"/>
          </p:cNvSpPr>
          <p:nvPr/>
        </p:nvSpPr>
        <p:spPr bwMode="ltGray">
          <a:xfrm>
            <a:off x="3995738" y="1916113"/>
            <a:ext cx="4681537" cy="1152525"/>
          </a:xfrm>
          <a:prstGeom prst="wedgeRoundRectCallout">
            <a:avLst>
              <a:gd name="adj1" fmla="val -1644"/>
              <a:gd name="adj2" fmla="val 55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 anchorCtr="1"/>
          <a:lstStyle/>
          <a:p>
            <a:pPr marL="342900" indent="-342900" defTabSz="288925">
              <a:lnSpc>
                <a:spcPct val="160000"/>
              </a:lnSpc>
              <a:spcBef>
                <a:spcPct val="20000"/>
              </a:spcBef>
            </a:pPr>
            <a:r>
              <a:rPr lang="es-ES" b="1"/>
              <a:t>Uno de los bloques no se usa para datos,</a:t>
            </a:r>
          </a:p>
          <a:p>
            <a:pPr marL="342900" indent="-342900" defTabSz="288925">
              <a:lnSpc>
                <a:spcPct val="160000"/>
              </a:lnSpc>
              <a:spcBef>
                <a:spcPct val="20000"/>
              </a:spcBef>
            </a:pPr>
            <a:r>
              <a:rPr lang="es-ES" b="1"/>
              <a:t>Se usa para índices o enlaces</a:t>
            </a:r>
            <a:endParaRPr lang="es-ES_tradnl" b="1"/>
          </a:p>
        </p:txBody>
      </p:sp>
      <p:sp>
        <p:nvSpPr>
          <p:cNvPr id="66753" name="Line 193"/>
          <p:cNvSpPr>
            <a:spLocks noChangeShapeType="1"/>
          </p:cNvSpPr>
          <p:nvPr/>
        </p:nvSpPr>
        <p:spPr bwMode="auto">
          <a:xfrm flipH="1">
            <a:off x="4572000" y="3068638"/>
            <a:ext cx="1368425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6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667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667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667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6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6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00" fill="hold"/>
                                        <p:tgtEl>
                                          <p:spTgt spid="666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666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666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6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500"/>
                            </p:stCondLst>
                            <p:childTnLst>
                              <p:par>
                                <p:cTn id="1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1000" fill="hold"/>
                                        <p:tgtEl>
                                          <p:spTgt spid="666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666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666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1000"/>
                                        <p:tgtEl>
                                          <p:spTgt spid="6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500"/>
                            </p:stCondLst>
                            <p:childTnLst>
                              <p:par>
                                <p:cTn id="2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66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66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666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8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6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500"/>
                            </p:stCondLst>
                            <p:childTnLst>
                              <p:par>
                                <p:cTn id="2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00" fill="hold"/>
                                        <p:tgtEl>
                                          <p:spTgt spid="667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667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667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7" grpId="0"/>
      <p:bldP spid="66648" grpId="0"/>
      <p:bldP spid="66669" grpId="0" animBg="1"/>
      <p:bldP spid="66670" grpId="0" animBg="1"/>
      <p:bldP spid="66671" grpId="0" animBg="1"/>
      <p:bldP spid="66672" grpId="0" animBg="1"/>
      <p:bldP spid="66673" grpId="0" animBg="1"/>
      <p:bldP spid="66674" grpId="0" animBg="1"/>
      <p:bldP spid="66675" grpId="0" animBg="1"/>
      <p:bldP spid="66676" grpId="0" animBg="1"/>
      <p:bldP spid="66677" grpId="0" animBg="1"/>
      <p:bldP spid="66678" grpId="0" animBg="1"/>
      <p:bldP spid="66679" grpId="0" animBg="1"/>
      <p:bldP spid="66680" grpId="0" animBg="1"/>
      <p:bldP spid="66681" grpId="0" animBg="1"/>
      <p:bldP spid="66682" grpId="0" animBg="1"/>
      <p:bldP spid="66683" grpId="0" animBg="1"/>
      <p:bldP spid="66684" grpId="0" animBg="1"/>
      <p:bldP spid="66685" grpId="0" animBg="1"/>
      <p:bldP spid="66686" grpId="0" animBg="1"/>
      <p:bldP spid="66687" grpId="0" animBg="1"/>
      <p:bldP spid="66688" grpId="0" animBg="1"/>
      <p:bldP spid="66689" grpId="0"/>
      <p:bldP spid="66690" grpId="0"/>
      <p:bldP spid="66691" grpId="0"/>
      <p:bldP spid="66692" grpId="0"/>
      <p:bldP spid="66693" grpId="0"/>
      <p:bldP spid="66694" grpId="0"/>
      <p:bldP spid="66695" grpId="0"/>
      <p:bldP spid="66696" grpId="0"/>
      <p:bldP spid="66697" grpId="0"/>
      <p:bldP spid="66698" grpId="0"/>
      <p:bldP spid="66699" grpId="0"/>
      <p:bldP spid="66700" grpId="0"/>
      <p:bldP spid="66701" grpId="0"/>
      <p:bldP spid="66702" grpId="0"/>
      <p:bldP spid="66703" grpId="0"/>
      <p:bldP spid="66704" grpId="0" animBg="1"/>
      <p:bldP spid="66705" grpId="0" animBg="1"/>
      <p:bldP spid="66706" grpId="0" animBg="1"/>
      <p:bldP spid="66707" grpId="0" animBg="1"/>
      <p:bldP spid="66708" grpId="0" animBg="1"/>
      <p:bldP spid="66709" grpId="0"/>
      <p:bldP spid="66710" grpId="0"/>
      <p:bldP spid="66711" grpId="0"/>
      <p:bldP spid="66712" grpId="0"/>
      <p:bldP spid="66713" grpId="0"/>
      <p:bldP spid="66714" grpId="0" animBg="1"/>
      <p:bldP spid="66715" grpId="0" animBg="1"/>
      <p:bldP spid="66717" grpId="0" animBg="1"/>
      <p:bldP spid="66718" grpId="0" animBg="1"/>
      <p:bldP spid="66720" grpId="0"/>
      <p:bldP spid="66721" grpId="0"/>
      <p:bldP spid="66722" grpId="0"/>
      <p:bldP spid="66723" grpId="0"/>
      <p:bldP spid="66724" grpId="0"/>
      <p:bldP spid="66729" grpId="0" animBg="1"/>
      <p:bldP spid="66730" grpId="0" animBg="1"/>
      <p:bldP spid="66752" grpId="0" animBg="1"/>
      <p:bldP spid="667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C64-B462-405A-90E7-79083578DAE0}" type="slidenum">
              <a:rPr lang="es-ES"/>
              <a:pPr/>
              <a:t>7</a:t>
            </a:fld>
            <a:endParaRPr lang="es-E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852613" y="1143000"/>
            <a:ext cx="6994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Asignación indexada (cont):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14513" y="1673225"/>
            <a:ext cx="720248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Ventajas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Implementación eficiente del acceso aleatorio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Buena gestión del espacio en disco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No provoca fragmentación externa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Diseño más fiable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Inconvenientes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Fragmentación interna en el bloque índice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s-ES" sz="2100"/>
              <a:t>Si hay pocos bloques </a:t>
            </a:r>
            <a:r>
              <a:rPr lang="es-ES" sz="2100">
                <a:sym typeface="Wingdings" pitchFamily="2" charset="2"/>
              </a:rPr>
              <a:t> desperdicio alto</a:t>
            </a:r>
            <a:endParaRPr lang="es-ES" sz="2100"/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ES" sz="2300"/>
              <a:t>El tamaño máximo del archivo depende de la cantidad de bloques que caben en el bloque índice</a:t>
            </a:r>
          </a:p>
          <a:p>
            <a:pPr marL="742950" lvl="1" indent="-285750">
              <a:spcBef>
                <a:spcPct val="20000"/>
              </a:spcBef>
            </a:pPr>
            <a:endParaRPr lang="es-ES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9A4D-9C50-4B56-B0E8-43B844C82876}" type="slidenum">
              <a:rPr lang="es-ES"/>
              <a:pPr/>
              <a:t>8</a:t>
            </a:fld>
            <a:endParaRPr lang="es-ES"/>
          </a:p>
        </p:txBody>
      </p:sp>
      <p:grpSp>
        <p:nvGrpSpPr>
          <p:cNvPr id="72587" name="Group 907"/>
          <p:cNvGrpSpPr>
            <a:grpSpLocks/>
          </p:cNvGrpSpPr>
          <p:nvPr/>
        </p:nvGrpSpPr>
        <p:grpSpPr bwMode="auto">
          <a:xfrm>
            <a:off x="2700338" y="1773238"/>
            <a:ext cx="5329237" cy="3600450"/>
            <a:chOff x="1701" y="1117"/>
            <a:chExt cx="3357" cy="2268"/>
          </a:xfrm>
        </p:grpSpPr>
        <p:sp>
          <p:nvSpPr>
            <p:cNvPr id="72494" name="AutoShape 814"/>
            <p:cNvSpPr>
              <a:spLocks noChangeArrowheads="1"/>
            </p:cNvSpPr>
            <p:nvPr/>
          </p:nvSpPr>
          <p:spPr bwMode="auto">
            <a:xfrm>
              <a:off x="1701" y="1117"/>
              <a:ext cx="3357" cy="22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6" name="Text Box 836"/>
            <p:cNvSpPr txBox="1">
              <a:spLocks noChangeArrowheads="1"/>
            </p:cNvSpPr>
            <p:nvPr/>
          </p:nvSpPr>
          <p:spPr bwMode="auto">
            <a:xfrm>
              <a:off x="1821" y="1163"/>
              <a:ext cx="31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000099"/>
                  </a:solidFill>
                </a:rPr>
                <a:t>Esquema de índice consecutivo</a:t>
              </a:r>
            </a:p>
          </p:txBody>
        </p:sp>
      </p:grp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Implementación de archivos</a:t>
            </a:r>
          </a:p>
        </p:txBody>
      </p:sp>
      <p:grpSp>
        <p:nvGrpSpPr>
          <p:cNvPr id="72543" name="Group 863"/>
          <p:cNvGrpSpPr>
            <a:grpSpLocks/>
          </p:cNvGrpSpPr>
          <p:nvPr/>
        </p:nvGrpSpPr>
        <p:grpSpPr bwMode="auto">
          <a:xfrm>
            <a:off x="3636963" y="3430588"/>
            <a:ext cx="1368425" cy="1727200"/>
            <a:chOff x="2291" y="2161"/>
            <a:chExt cx="862" cy="1088"/>
          </a:xfrm>
        </p:grpSpPr>
        <p:sp>
          <p:nvSpPr>
            <p:cNvPr id="72495" name="Rectangle 815"/>
            <p:cNvSpPr>
              <a:spLocks noChangeArrowheads="1"/>
            </p:cNvSpPr>
            <p:nvPr/>
          </p:nvSpPr>
          <p:spPr bwMode="auto">
            <a:xfrm>
              <a:off x="2427" y="2362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6" name="Text Box 816"/>
            <p:cNvSpPr txBox="1">
              <a:spLocks noChangeArrowheads="1"/>
            </p:cNvSpPr>
            <p:nvPr/>
          </p:nvSpPr>
          <p:spPr bwMode="auto">
            <a:xfrm>
              <a:off x="2571" y="234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0</a:t>
              </a:r>
            </a:p>
          </p:txBody>
        </p:sp>
        <p:sp>
          <p:nvSpPr>
            <p:cNvPr id="72497" name="Text Box 817"/>
            <p:cNvSpPr txBox="1">
              <a:spLocks noChangeArrowheads="1"/>
            </p:cNvSpPr>
            <p:nvPr/>
          </p:nvSpPr>
          <p:spPr bwMode="auto">
            <a:xfrm>
              <a:off x="2517" y="250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17</a:t>
              </a:r>
            </a:p>
          </p:txBody>
        </p:sp>
        <p:sp>
          <p:nvSpPr>
            <p:cNvPr id="72498" name="Text Box 818"/>
            <p:cNvSpPr txBox="1">
              <a:spLocks noChangeArrowheads="1"/>
            </p:cNvSpPr>
            <p:nvPr/>
          </p:nvSpPr>
          <p:spPr bwMode="auto">
            <a:xfrm>
              <a:off x="2579" y="267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  <p:sp>
          <p:nvSpPr>
            <p:cNvPr id="72499" name="Text Box 819"/>
            <p:cNvSpPr txBox="1">
              <a:spLocks noChangeArrowheads="1"/>
            </p:cNvSpPr>
            <p:nvPr/>
          </p:nvSpPr>
          <p:spPr bwMode="auto">
            <a:xfrm>
              <a:off x="2517" y="285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</a:t>
              </a:r>
            </a:p>
          </p:txBody>
        </p:sp>
        <p:sp>
          <p:nvSpPr>
            <p:cNvPr id="72500" name="Line 820"/>
            <p:cNvSpPr>
              <a:spLocks noChangeShapeType="1"/>
            </p:cNvSpPr>
            <p:nvPr/>
          </p:nvSpPr>
          <p:spPr bwMode="auto">
            <a:xfrm>
              <a:off x="2427" y="25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01" name="Line 821"/>
            <p:cNvSpPr>
              <a:spLocks noChangeShapeType="1"/>
            </p:cNvSpPr>
            <p:nvPr/>
          </p:nvSpPr>
          <p:spPr bwMode="auto">
            <a:xfrm>
              <a:off x="2432" y="270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02" name="Line 822"/>
            <p:cNvSpPr>
              <a:spLocks noChangeShapeType="1"/>
            </p:cNvSpPr>
            <p:nvPr/>
          </p:nvSpPr>
          <p:spPr bwMode="auto">
            <a:xfrm>
              <a:off x="2427" y="286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11" name="Text Box 831"/>
            <p:cNvSpPr txBox="1">
              <a:spLocks noChangeArrowheads="1"/>
            </p:cNvSpPr>
            <p:nvPr/>
          </p:nvSpPr>
          <p:spPr bwMode="auto">
            <a:xfrm>
              <a:off x="2517" y="301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127</a:t>
              </a:r>
            </a:p>
          </p:txBody>
        </p:sp>
        <p:sp>
          <p:nvSpPr>
            <p:cNvPr id="72512" name="Line 832"/>
            <p:cNvSpPr>
              <a:spLocks noChangeShapeType="1"/>
            </p:cNvSpPr>
            <p:nvPr/>
          </p:nvSpPr>
          <p:spPr bwMode="auto">
            <a:xfrm>
              <a:off x="2432" y="304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15" name="Text Box 835"/>
            <p:cNvSpPr txBox="1">
              <a:spLocks noChangeArrowheads="1"/>
            </p:cNvSpPr>
            <p:nvPr/>
          </p:nvSpPr>
          <p:spPr bwMode="auto">
            <a:xfrm>
              <a:off x="2291" y="2161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31</a:t>
              </a:r>
            </a:p>
          </p:txBody>
        </p:sp>
      </p:grpSp>
      <p:grpSp>
        <p:nvGrpSpPr>
          <p:cNvPr id="72527" name="Group 847"/>
          <p:cNvGrpSpPr>
            <a:grpSpLocks/>
          </p:cNvGrpSpPr>
          <p:nvPr/>
        </p:nvGrpSpPr>
        <p:grpSpPr bwMode="auto">
          <a:xfrm>
            <a:off x="5927725" y="4416425"/>
            <a:ext cx="358775" cy="71438"/>
            <a:chOff x="703" y="3884"/>
            <a:chExt cx="226" cy="45"/>
          </a:xfrm>
        </p:grpSpPr>
        <p:sp>
          <p:nvSpPr>
            <p:cNvPr id="72528" name="Oval 848"/>
            <p:cNvSpPr>
              <a:spLocks noChangeArrowheads="1"/>
            </p:cNvSpPr>
            <p:nvPr/>
          </p:nvSpPr>
          <p:spPr bwMode="auto">
            <a:xfrm>
              <a:off x="703" y="38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9" name="Oval 849"/>
            <p:cNvSpPr>
              <a:spLocks noChangeArrowheads="1"/>
            </p:cNvSpPr>
            <p:nvPr/>
          </p:nvSpPr>
          <p:spPr bwMode="auto">
            <a:xfrm>
              <a:off x="793" y="38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0" name="Oval 850"/>
            <p:cNvSpPr>
              <a:spLocks noChangeArrowheads="1"/>
            </p:cNvSpPr>
            <p:nvPr/>
          </p:nvSpPr>
          <p:spPr bwMode="auto">
            <a:xfrm>
              <a:off x="884" y="38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2531" name="Rectangle 851"/>
          <p:cNvSpPr>
            <a:spLocks noChangeArrowheads="1"/>
          </p:cNvSpPr>
          <p:nvPr/>
        </p:nvSpPr>
        <p:spPr bwMode="auto">
          <a:xfrm>
            <a:off x="4046538" y="2413000"/>
            <a:ext cx="2447925" cy="793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2532" name="Line 852"/>
          <p:cNvSpPr>
            <a:spLocks noChangeShapeType="1"/>
          </p:cNvSpPr>
          <p:nvPr/>
        </p:nvSpPr>
        <p:spPr bwMode="auto">
          <a:xfrm>
            <a:off x="4046538" y="27940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533" name="Text Box 853"/>
          <p:cNvSpPr txBox="1">
            <a:spLocks noChangeArrowheads="1"/>
          </p:cNvSpPr>
          <p:nvPr/>
        </p:nvSpPr>
        <p:spPr bwMode="auto">
          <a:xfrm>
            <a:off x="4119563" y="24130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Archivo</a:t>
            </a:r>
          </a:p>
        </p:txBody>
      </p:sp>
      <p:sp>
        <p:nvSpPr>
          <p:cNvPr id="72534" name="Text Box 854"/>
          <p:cNvSpPr txBox="1">
            <a:spLocks noChangeArrowheads="1"/>
          </p:cNvSpPr>
          <p:nvPr/>
        </p:nvSpPr>
        <p:spPr bwMode="auto">
          <a:xfrm>
            <a:off x="5102225" y="2413000"/>
            <a:ext cx="744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inicio</a:t>
            </a:r>
          </a:p>
        </p:txBody>
      </p:sp>
      <p:sp>
        <p:nvSpPr>
          <p:cNvPr id="72535" name="Line 855"/>
          <p:cNvSpPr>
            <a:spLocks noChangeShapeType="1"/>
          </p:cNvSpPr>
          <p:nvPr/>
        </p:nvSpPr>
        <p:spPr bwMode="auto">
          <a:xfrm>
            <a:off x="5127625" y="24130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536" name="Text Box 856"/>
          <p:cNvSpPr txBox="1">
            <a:spLocks noChangeArrowheads="1"/>
          </p:cNvSpPr>
          <p:nvPr/>
        </p:nvSpPr>
        <p:spPr bwMode="auto">
          <a:xfrm>
            <a:off x="4191000" y="282257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nexo</a:t>
            </a:r>
          </a:p>
        </p:txBody>
      </p:sp>
      <p:sp>
        <p:nvSpPr>
          <p:cNvPr id="72537" name="Text Box 857"/>
          <p:cNvSpPr txBox="1">
            <a:spLocks noChangeArrowheads="1"/>
          </p:cNvSpPr>
          <p:nvPr/>
        </p:nvSpPr>
        <p:spPr bwMode="auto">
          <a:xfrm>
            <a:off x="5270500" y="28463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31</a:t>
            </a:r>
          </a:p>
        </p:txBody>
      </p:sp>
      <p:sp>
        <p:nvSpPr>
          <p:cNvPr id="72538" name="Text Box 858"/>
          <p:cNvSpPr txBox="1">
            <a:spLocks noChangeArrowheads="1"/>
          </p:cNvSpPr>
          <p:nvPr/>
        </p:nvSpPr>
        <p:spPr bwMode="auto">
          <a:xfrm>
            <a:off x="5918200" y="2420938"/>
            <a:ext cx="744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accent2"/>
                </a:solidFill>
              </a:rPr>
              <a:t>fin</a:t>
            </a:r>
          </a:p>
        </p:txBody>
      </p:sp>
      <p:sp>
        <p:nvSpPr>
          <p:cNvPr id="72539" name="Text Box 859"/>
          <p:cNvSpPr txBox="1">
            <a:spLocks noChangeArrowheads="1"/>
          </p:cNvSpPr>
          <p:nvPr/>
        </p:nvSpPr>
        <p:spPr bwMode="auto">
          <a:xfrm>
            <a:off x="5919788" y="2836863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45</a:t>
            </a:r>
          </a:p>
        </p:txBody>
      </p:sp>
      <p:sp>
        <p:nvSpPr>
          <p:cNvPr id="72540" name="Line 860"/>
          <p:cNvSpPr>
            <a:spLocks noChangeShapeType="1"/>
          </p:cNvSpPr>
          <p:nvPr/>
        </p:nvSpPr>
        <p:spPr bwMode="auto">
          <a:xfrm>
            <a:off x="5867400" y="2420938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544" name="Group 864"/>
          <p:cNvGrpSpPr>
            <a:grpSpLocks/>
          </p:cNvGrpSpPr>
          <p:nvPr/>
        </p:nvGrpSpPr>
        <p:grpSpPr bwMode="auto">
          <a:xfrm>
            <a:off x="4764088" y="3430588"/>
            <a:ext cx="1368425" cy="1719262"/>
            <a:chOff x="3001" y="2161"/>
            <a:chExt cx="862" cy="1083"/>
          </a:xfrm>
        </p:grpSpPr>
        <p:sp>
          <p:nvSpPr>
            <p:cNvPr id="72503" name="Rectangle 823"/>
            <p:cNvSpPr>
              <a:spLocks noChangeArrowheads="1"/>
            </p:cNvSpPr>
            <p:nvPr/>
          </p:nvSpPr>
          <p:spPr bwMode="auto">
            <a:xfrm>
              <a:off x="3103" y="2362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4" name="Text Box 824"/>
            <p:cNvSpPr txBox="1">
              <a:spLocks noChangeArrowheads="1"/>
            </p:cNvSpPr>
            <p:nvPr/>
          </p:nvSpPr>
          <p:spPr bwMode="auto">
            <a:xfrm>
              <a:off x="3188" y="234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10</a:t>
              </a:r>
            </a:p>
          </p:txBody>
        </p:sp>
        <p:sp>
          <p:nvSpPr>
            <p:cNvPr id="72505" name="Text Box 825"/>
            <p:cNvSpPr txBox="1">
              <a:spLocks noChangeArrowheads="1"/>
            </p:cNvSpPr>
            <p:nvPr/>
          </p:nvSpPr>
          <p:spPr bwMode="auto">
            <a:xfrm>
              <a:off x="3193" y="250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14</a:t>
              </a:r>
            </a:p>
          </p:txBody>
        </p:sp>
        <p:sp>
          <p:nvSpPr>
            <p:cNvPr id="72506" name="Text Box 826"/>
            <p:cNvSpPr txBox="1">
              <a:spLocks noChangeArrowheads="1"/>
            </p:cNvSpPr>
            <p:nvPr/>
          </p:nvSpPr>
          <p:spPr bwMode="auto">
            <a:xfrm>
              <a:off x="3209" y="267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30</a:t>
              </a:r>
            </a:p>
          </p:txBody>
        </p:sp>
        <p:sp>
          <p:nvSpPr>
            <p:cNvPr id="72507" name="Text Box 827"/>
            <p:cNvSpPr txBox="1">
              <a:spLocks noChangeArrowheads="1"/>
            </p:cNvSpPr>
            <p:nvPr/>
          </p:nvSpPr>
          <p:spPr bwMode="auto">
            <a:xfrm>
              <a:off x="3161" y="285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180</a:t>
              </a:r>
            </a:p>
          </p:txBody>
        </p:sp>
        <p:sp>
          <p:nvSpPr>
            <p:cNvPr id="72508" name="Line 828"/>
            <p:cNvSpPr>
              <a:spLocks noChangeShapeType="1"/>
            </p:cNvSpPr>
            <p:nvPr/>
          </p:nvSpPr>
          <p:spPr bwMode="auto">
            <a:xfrm>
              <a:off x="3103" y="253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09" name="Line 829"/>
            <p:cNvSpPr>
              <a:spLocks noChangeShapeType="1"/>
            </p:cNvSpPr>
            <p:nvPr/>
          </p:nvSpPr>
          <p:spPr bwMode="auto">
            <a:xfrm>
              <a:off x="3108" y="270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10" name="Line 830"/>
            <p:cNvSpPr>
              <a:spLocks noChangeShapeType="1"/>
            </p:cNvSpPr>
            <p:nvPr/>
          </p:nvSpPr>
          <p:spPr bwMode="auto">
            <a:xfrm>
              <a:off x="3103" y="286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13" name="Text Box 833"/>
            <p:cNvSpPr txBox="1">
              <a:spLocks noChangeArrowheads="1"/>
            </p:cNvSpPr>
            <p:nvPr/>
          </p:nvSpPr>
          <p:spPr bwMode="auto">
            <a:xfrm>
              <a:off x="3181" y="301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415</a:t>
              </a:r>
            </a:p>
          </p:txBody>
        </p:sp>
        <p:sp>
          <p:nvSpPr>
            <p:cNvPr id="72514" name="Line 834"/>
            <p:cNvSpPr>
              <a:spLocks noChangeShapeType="1"/>
            </p:cNvSpPr>
            <p:nvPr/>
          </p:nvSpPr>
          <p:spPr bwMode="auto">
            <a:xfrm>
              <a:off x="3108" y="304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41" name="Text Box 861"/>
            <p:cNvSpPr txBox="1">
              <a:spLocks noChangeArrowheads="1"/>
            </p:cNvSpPr>
            <p:nvPr/>
          </p:nvSpPr>
          <p:spPr bwMode="auto">
            <a:xfrm>
              <a:off x="3001" y="2161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32</a:t>
              </a:r>
            </a:p>
          </p:txBody>
        </p:sp>
      </p:grpSp>
      <p:grpSp>
        <p:nvGrpSpPr>
          <p:cNvPr id="72545" name="Group 865"/>
          <p:cNvGrpSpPr>
            <a:grpSpLocks/>
          </p:cNvGrpSpPr>
          <p:nvPr/>
        </p:nvGrpSpPr>
        <p:grpSpPr bwMode="auto">
          <a:xfrm>
            <a:off x="6330950" y="3438525"/>
            <a:ext cx="1368425" cy="1704975"/>
            <a:chOff x="3988" y="2166"/>
            <a:chExt cx="862" cy="1074"/>
          </a:xfrm>
        </p:grpSpPr>
        <p:sp>
          <p:nvSpPr>
            <p:cNvPr id="72517" name="Rectangle 837"/>
            <p:cNvSpPr>
              <a:spLocks noChangeArrowheads="1"/>
            </p:cNvSpPr>
            <p:nvPr/>
          </p:nvSpPr>
          <p:spPr bwMode="auto">
            <a:xfrm>
              <a:off x="4101" y="2358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8" name="Text Box 838"/>
            <p:cNvSpPr txBox="1">
              <a:spLocks noChangeArrowheads="1"/>
            </p:cNvSpPr>
            <p:nvPr/>
          </p:nvSpPr>
          <p:spPr bwMode="auto">
            <a:xfrm>
              <a:off x="4186" y="233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98</a:t>
              </a:r>
            </a:p>
          </p:txBody>
        </p:sp>
        <p:sp>
          <p:nvSpPr>
            <p:cNvPr id="72519" name="Text Box 839"/>
            <p:cNvSpPr txBox="1">
              <a:spLocks noChangeArrowheads="1"/>
            </p:cNvSpPr>
            <p:nvPr/>
          </p:nvSpPr>
          <p:spPr bwMode="auto">
            <a:xfrm>
              <a:off x="4167" y="249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235</a:t>
              </a:r>
            </a:p>
          </p:txBody>
        </p:sp>
        <p:sp>
          <p:nvSpPr>
            <p:cNvPr id="72520" name="Text Box 840"/>
            <p:cNvSpPr txBox="1">
              <a:spLocks noChangeArrowheads="1"/>
            </p:cNvSpPr>
            <p:nvPr/>
          </p:nvSpPr>
          <p:spPr bwMode="auto">
            <a:xfrm>
              <a:off x="4207" y="267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61</a:t>
              </a:r>
            </a:p>
          </p:txBody>
        </p:sp>
        <p:sp>
          <p:nvSpPr>
            <p:cNvPr id="72521" name="Text Box 841"/>
            <p:cNvSpPr txBox="1">
              <a:spLocks noChangeArrowheads="1"/>
            </p:cNvSpPr>
            <p:nvPr/>
          </p:nvSpPr>
          <p:spPr bwMode="auto">
            <a:xfrm>
              <a:off x="4207" y="284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72</a:t>
              </a:r>
            </a:p>
          </p:txBody>
        </p:sp>
        <p:sp>
          <p:nvSpPr>
            <p:cNvPr id="72522" name="Line 842"/>
            <p:cNvSpPr>
              <a:spLocks noChangeShapeType="1"/>
            </p:cNvSpPr>
            <p:nvPr/>
          </p:nvSpPr>
          <p:spPr bwMode="auto">
            <a:xfrm>
              <a:off x="4101" y="252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23" name="Line 843"/>
            <p:cNvSpPr>
              <a:spLocks noChangeShapeType="1"/>
            </p:cNvSpPr>
            <p:nvPr/>
          </p:nvSpPr>
          <p:spPr bwMode="auto">
            <a:xfrm>
              <a:off x="4106" y="269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24" name="Line 844"/>
            <p:cNvSpPr>
              <a:spLocks noChangeShapeType="1"/>
            </p:cNvSpPr>
            <p:nvPr/>
          </p:nvSpPr>
          <p:spPr bwMode="auto">
            <a:xfrm>
              <a:off x="4101" y="286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25" name="Text Box 845"/>
            <p:cNvSpPr txBox="1">
              <a:spLocks noChangeArrowheads="1"/>
            </p:cNvSpPr>
            <p:nvPr/>
          </p:nvSpPr>
          <p:spPr bwMode="auto">
            <a:xfrm>
              <a:off x="4187" y="300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526" name="Line 846"/>
            <p:cNvSpPr>
              <a:spLocks noChangeShapeType="1"/>
            </p:cNvSpPr>
            <p:nvPr/>
          </p:nvSpPr>
          <p:spPr bwMode="auto">
            <a:xfrm>
              <a:off x="4106" y="30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42" name="Text Box 862"/>
            <p:cNvSpPr txBox="1">
              <a:spLocks noChangeArrowheads="1"/>
            </p:cNvSpPr>
            <p:nvPr/>
          </p:nvSpPr>
          <p:spPr bwMode="auto">
            <a:xfrm>
              <a:off x="3988" y="2166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45</a:t>
              </a:r>
            </a:p>
          </p:txBody>
        </p:sp>
      </p:grpSp>
      <p:grpSp>
        <p:nvGrpSpPr>
          <p:cNvPr id="72591" name="Group 911"/>
          <p:cNvGrpSpPr>
            <a:grpSpLocks/>
          </p:cNvGrpSpPr>
          <p:nvPr/>
        </p:nvGrpSpPr>
        <p:grpSpPr bwMode="auto">
          <a:xfrm>
            <a:off x="2700338" y="2060575"/>
            <a:ext cx="5329237" cy="3097213"/>
            <a:chOff x="1701" y="1298"/>
            <a:chExt cx="3357" cy="1951"/>
          </a:xfrm>
        </p:grpSpPr>
        <p:sp>
          <p:nvSpPr>
            <p:cNvPr id="72547" name="AutoShape 867"/>
            <p:cNvSpPr>
              <a:spLocks noChangeArrowheads="1"/>
            </p:cNvSpPr>
            <p:nvPr/>
          </p:nvSpPr>
          <p:spPr bwMode="auto">
            <a:xfrm>
              <a:off x="1701" y="1298"/>
              <a:ext cx="3357" cy="195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6" name="Text Box 906"/>
            <p:cNvSpPr txBox="1">
              <a:spLocks noChangeArrowheads="1"/>
            </p:cNvSpPr>
            <p:nvPr/>
          </p:nvSpPr>
          <p:spPr bwMode="auto">
            <a:xfrm>
              <a:off x="2006" y="1344"/>
              <a:ext cx="2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000099"/>
                  </a:solidFill>
                </a:rPr>
                <a:t>Esquema de índice enlazado</a:t>
              </a:r>
            </a:p>
          </p:txBody>
        </p:sp>
      </p:grpSp>
      <p:grpSp>
        <p:nvGrpSpPr>
          <p:cNvPr id="72588" name="Group 908"/>
          <p:cNvGrpSpPr>
            <a:grpSpLocks/>
          </p:cNvGrpSpPr>
          <p:nvPr/>
        </p:nvGrpSpPr>
        <p:grpSpPr bwMode="auto">
          <a:xfrm>
            <a:off x="3276600" y="3090863"/>
            <a:ext cx="815975" cy="1439862"/>
            <a:chOff x="2064" y="3748"/>
            <a:chExt cx="514" cy="907"/>
          </a:xfrm>
        </p:grpSpPr>
        <p:sp>
          <p:nvSpPr>
            <p:cNvPr id="72549" name="Rectangle 869"/>
            <p:cNvSpPr>
              <a:spLocks noChangeArrowheads="1"/>
            </p:cNvSpPr>
            <p:nvPr/>
          </p:nvSpPr>
          <p:spPr bwMode="auto">
            <a:xfrm>
              <a:off x="2064" y="3768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0" name="Text Box 870"/>
            <p:cNvSpPr txBox="1">
              <a:spLocks noChangeArrowheads="1"/>
            </p:cNvSpPr>
            <p:nvPr/>
          </p:nvSpPr>
          <p:spPr bwMode="auto">
            <a:xfrm>
              <a:off x="2208" y="374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0</a:t>
              </a:r>
            </a:p>
          </p:txBody>
        </p:sp>
        <p:sp>
          <p:nvSpPr>
            <p:cNvPr id="72551" name="Text Box 871"/>
            <p:cNvSpPr txBox="1">
              <a:spLocks noChangeArrowheads="1"/>
            </p:cNvSpPr>
            <p:nvPr/>
          </p:nvSpPr>
          <p:spPr bwMode="auto">
            <a:xfrm>
              <a:off x="2154" y="390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17</a:t>
              </a:r>
            </a:p>
          </p:txBody>
        </p:sp>
        <p:sp>
          <p:nvSpPr>
            <p:cNvPr id="72552" name="Text Box 872"/>
            <p:cNvSpPr txBox="1">
              <a:spLocks noChangeArrowheads="1"/>
            </p:cNvSpPr>
            <p:nvPr/>
          </p:nvSpPr>
          <p:spPr bwMode="auto">
            <a:xfrm>
              <a:off x="2216" y="408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  <p:sp>
          <p:nvSpPr>
            <p:cNvPr id="72553" name="Text Box 873"/>
            <p:cNvSpPr txBox="1">
              <a:spLocks noChangeArrowheads="1"/>
            </p:cNvSpPr>
            <p:nvPr/>
          </p:nvSpPr>
          <p:spPr bwMode="auto">
            <a:xfrm>
              <a:off x="2154" y="425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</a:t>
              </a:r>
            </a:p>
          </p:txBody>
        </p:sp>
        <p:sp>
          <p:nvSpPr>
            <p:cNvPr id="72554" name="Line 874"/>
            <p:cNvSpPr>
              <a:spLocks noChangeShapeType="1"/>
            </p:cNvSpPr>
            <p:nvPr/>
          </p:nvSpPr>
          <p:spPr bwMode="auto">
            <a:xfrm>
              <a:off x="2064" y="39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55" name="Line 875"/>
            <p:cNvSpPr>
              <a:spLocks noChangeShapeType="1"/>
            </p:cNvSpPr>
            <p:nvPr/>
          </p:nvSpPr>
          <p:spPr bwMode="auto">
            <a:xfrm>
              <a:off x="2069" y="41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56" name="Line 876"/>
            <p:cNvSpPr>
              <a:spLocks noChangeShapeType="1"/>
            </p:cNvSpPr>
            <p:nvPr/>
          </p:nvSpPr>
          <p:spPr bwMode="auto">
            <a:xfrm>
              <a:off x="2064" y="427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3" name="Rectangle 893"/>
            <p:cNvSpPr>
              <a:spLocks noChangeArrowheads="1"/>
            </p:cNvSpPr>
            <p:nvPr/>
          </p:nvSpPr>
          <p:spPr bwMode="auto">
            <a:xfrm>
              <a:off x="2079" y="4453"/>
              <a:ext cx="474" cy="181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4" name="Text Box 894"/>
            <p:cNvSpPr txBox="1">
              <a:spLocks noChangeArrowheads="1"/>
            </p:cNvSpPr>
            <p:nvPr/>
          </p:nvSpPr>
          <p:spPr bwMode="auto">
            <a:xfrm>
              <a:off x="2154" y="442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127</a:t>
              </a:r>
            </a:p>
          </p:txBody>
        </p:sp>
        <p:sp>
          <p:nvSpPr>
            <p:cNvPr id="72575" name="Line 895"/>
            <p:cNvSpPr>
              <a:spLocks noChangeShapeType="1"/>
            </p:cNvSpPr>
            <p:nvPr/>
          </p:nvSpPr>
          <p:spPr bwMode="auto">
            <a:xfrm>
              <a:off x="2069" y="444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582" name="Freeform 902"/>
          <p:cNvSpPr>
            <a:spLocks/>
          </p:cNvSpPr>
          <p:nvPr/>
        </p:nvSpPr>
        <p:spPr bwMode="auto">
          <a:xfrm>
            <a:off x="4092575" y="3224213"/>
            <a:ext cx="792163" cy="1103312"/>
          </a:xfrm>
          <a:custGeom>
            <a:avLst/>
            <a:gdLst/>
            <a:ahLst/>
            <a:cxnLst>
              <a:cxn ang="0">
                <a:pos x="0" y="687"/>
              </a:cxn>
              <a:cxn ang="0">
                <a:pos x="182" y="597"/>
              </a:cxn>
              <a:cxn ang="0">
                <a:pos x="136" y="98"/>
              </a:cxn>
              <a:cxn ang="0">
                <a:pos x="499" y="7"/>
              </a:cxn>
            </a:cxnLst>
            <a:rect l="0" t="0" r="r" b="b"/>
            <a:pathLst>
              <a:path w="499" h="695">
                <a:moveTo>
                  <a:pt x="0" y="687"/>
                </a:moveTo>
                <a:cubicBezTo>
                  <a:pt x="79" y="691"/>
                  <a:pt x="159" y="695"/>
                  <a:pt x="182" y="597"/>
                </a:cubicBezTo>
                <a:cubicBezTo>
                  <a:pt x="205" y="499"/>
                  <a:pt x="83" y="196"/>
                  <a:pt x="136" y="98"/>
                </a:cubicBezTo>
                <a:cubicBezTo>
                  <a:pt x="189" y="0"/>
                  <a:pt x="378" y="22"/>
                  <a:pt x="499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583" name="Freeform 903"/>
          <p:cNvSpPr>
            <a:spLocks/>
          </p:cNvSpPr>
          <p:nvPr/>
        </p:nvSpPr>
        <p:spPr bwMode="auto">
          <a:xfrm>
            <a:off x="5656263" y="3235325"/>
            <a:ext cx="792162" cy="1103313"/>
          </a:xfrm>
          <a:custGeom>
            <a:avLst/>
            <a:gdLst/>
            <a:ahLst/>
            <a:cxnLst>
              <a:cxn ang="0">
                <a:pos x="0" y="687"/>
              </a:cxn>
              <a:cxn ang="0">
                <a:pos x="182" y="597"/>
              </a:cxn>
              <a:cxn ang="0">
                <a:pos x="136" y="98"/>
              </a:cxn>
              <a:cxn ang="0">
                <a:pos x="499" y="7"/>
              </a:cxn>
            </a:cxnLst>
            <a:rect l="0" t="0" r="r" b="b"/>
            <a:pathLst>
              <a:path w="499" h="695">
                <a:moveTo>
                  <a:pt x="0" y="687"/>
                </a:moveTo>
                <a:cubicBezTo>
                  <a:pt x="79" y="691"/>
                  <a:pt x="159" y="695"/>
                  <a:pt x="182" y="597"/>
                </a:cubicBezTo>
                <a:cubicBezTo>
                  <a:pt x="205" y="499"/>
                  <a:pt x="83" y="196"/>
                  <a:pt x="136" y="98"/>
                </a:cubicBezTo>
                <a:cubicBezTo>
                  <a:pt x="189" y="0"/>
                  <a:pt x="378" y="22"/>
                  <a:pt x="499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589" name="Group 909"/>
          <p:cNvGrpSpPr>
            <a:grpSpLocks/>
          </p:cNvGrpSpPr>
          <p:nvPr/>
        </p:nvGrpSpPr>
        <p:grpSpPr bwMode="auto">
          <a:xfrm>
            <a:off x="4651375" y="2781300"/>
            <a:ext cx="1368425" cy="1741488"/>
            <a:chOff x="2930" y="3553"/>
            <a:chExt cx="862" cy="1097"/>
          </a:xfrm>
        </p:grpSpPr>
        <p:sp>
          <p:nvSpPr>
            <p:cNvPr id="72557" name="Rectangle 877"/>
            <p:cNvSpPr>
              <a:spLocks noChangeArrowheads="1"/>
            </p:cNvSpPr>
            <p:nvPr/>
          </p:nvSpPr>
          <p:spPr bwMode="auto">
            <a:xfrm>
              <a:off x="3073" y="3768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8" name="Text Box 878"/>
            <p:cNvSpPr txBox="1">
              <a:spLocks noChangeArrowheads="1"/>
            </p:cNvSpPr>
            <p:nvPr/>
          </p:nvSpPr>
          <p:spPr bwMode="auto">
            <a:xfrm>
              <a:off x="3158" y="374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10</a:t>
              </a:r>
            </a:p>
          </p:txBody>
        </p:sp>
        <p:sp>
          <p:nvSpPr>
            <p:cNvPr id="72559" name="Text Box 879"/>
            <p:cNvSpPr txBox="1">
              <a:spLocks noChangeArrowheads="1"/>
            </p:cNvSpPr>
            <p:nvPr/>
          </p:nvSpPr>
          <p:spPr bwMode="auto">
            <a:xfrm>
              <a:off x="3163" y="390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14</a:t>
              </a:r>
            </a:p>
          </p:txBody>
        </p:sp>
        <p:sp>
          <p:nvSpPr>
            <p:cNvPr id="72560" name="Text Box 880"/>
            <p:cNvSpPr txBox="1">
              <a:spLocks noChangeArrowheads="1"/>
            </p:cNvSpPr>
            <p:nvPr/>
          </p:nvSpPr>
          <p:spPr bwMode="auto">
            <a:xfrm>
              <a:off x="3179" y="408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30</a:t>
              </a:r>
            </a:p>
          </p:txBody>
        </p:sp>
        <p:sp>
          <p:nvSpPr>
            <p:cNvPr id="72561" name="Text Box 881"/>
            <p:cNvSpPr txBox="1">
              <a:spLocks noChangeArrowheads="1"/>
            </p:cNvSpPr>
            <p:nvPr/>
          </p:nvSpPr>
          <p:spPr bwMode="auto">
            <a:xfrm>
              <a:off x="3131" y="425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180</a:t>
              </a:r>
            </a:p>
          </p:txBody>
        </p:sp>
        <p:sp>
          <p:nvSpPr>
            <p:cNvPr id="72562" name="Line 882"/>
            <p:cNvSpPr>
              <a:spLocks noChangeShapeType="1"/>
            </p:cNvSpPr>
            <p:nvPr/>
          </p:nvSpPr>
          <p:spPr bwMode="auto">
            <a:xfrm>
              <a:off x="3073" y="39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63" name="Line 883"/>
            <p:cNvSpPr>
              <a:spLocks noChangeShapeType="1"/>
            </p:cNvSpPr>
            <p:nvPr/>
          </p:nvSpPr>
          <p:spPr bwMode="auto">
            <a:xfrm>
              <a:off x="3078" y="41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64" name="Line 884"/>
            <p:cNvSpPr>
              <a:spLocks noChangeShapeType="1"/>
            </p:cNvSpPr>
            <p:nvPr/>
          </p:nvSpPr>
          <p:spPr bwMode="auto">
            <a:xfrm>
              <a:off x="3073" y="427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8" name="Rectangle 898"/>
            <p:cNvSpPr>
              <a:spLocks noChangeArrowheads="1"/>
            </p:cNvSpPr>
            <p:nvPr/>
          </p:nvSpPr>
          <p:spPr bwMode="auto">
            <a:xfrm>
              <a:off x="3085" y="4453"/>
              <a:ext cx="481" cy="181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9" name="Text Box 899"/>
            <p:cNvSpPr txBox="1">
              <a:spLocks noChangeArrowheads="1"/>
            </p:cNvSpPr>
            <p:nvPr/>
          </p:nvSpPr>
          <p:spPr bwMode="auto">
            <a:xfrm>
              <a:off x="3151" y="441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415</a:t>
              </a:r>
            </a:p>
          </p:txBody>
        </p:sp>
        <p:sp>
          <p:nvSpPr>
            <p:cNvPr id="72580" name="Line 900"/>
            <p:cNvSpPr>
              <a:spLocks noChangeShapeType="1"/>
            </p:cNvSpPr>
            <p:nvPr/>
          </p:nvSpPr>
          <p:spPr bwMode="auto">
            <a:xfrm>
              <a:off x="3078" y="444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84" name="Text Box 904"/>
            <p:cNvSpPr txBox="1">
              <a:spLocks noChangeArrowheads="1"/>
            </p:cNvSpPr>
            <p:nvPr/>
          </p:nvSpPr>
          <p:spPr bwMode="auto">
            <a:xfrm>
              <a:off x="2930" y="3553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127</a:t>
              </a:r>
            </a:p>
          </p:txBody>
        </p:sp>
      </p:grpSp>
      <p:grpSp>
        <p:nvGrpSpPr>
          <p:cNvPr id="72590" name="Group 910"/>
          <p:cNvGrpSpPr>
            <a:grpSpLocks/>
          </p:cNvGrpSpPr>
          <p:nvPr/>
        </p:nvGrpSpPr>
        <p:grpSpPr bwMode="auto">
          <a:xfrm>
            <a:off x="6253163" y="2781300"/>
            <a:ext cx="1368425" cy="1735138"/>
            <a:chOff x="3939" y="3553"/>
            <a:chExt cx="862" cy="1093"/>
          </a:xfrm>
        </p:grpSpPr>
        <p:sp>
          <p:nvSpPr>
            <p:cNvPr id="72565" name="Rectangle 885"/>
            <p:cNvSpPr>
              <a:spLocks noChangeArrowheads="1"/>
            </p:cNvSpPr>
            <p:nvPr/>
          </p:nvSpPr>
          <p:spPr bwMode="auto">
            <a:xfrm>
              <a:off x="4079" y="3768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6" name="Text Box 886"/>
            <p:cNvSpPr txBox="1">
              <a:spLocks noChangeArrowheads="1"/>
            </p:cNvSpPr>
            <p:nvPr/>
          </p:nvSpPr>
          <p:spPr bwMode="auto">
            <a:xfrm>
              <a:off x="4183" y="374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45</a:t>
              </a:r>
            </a:p>
          </p:txBody>
        </p:sp>
        <p:sp>
          <p:nvSpPr>
            <p:cNvPr id="72567" name="Text Box 887"/>
            <p:cNvSpPr txBox="1">
              <a:spLocks noChangeArrowheads="1"/>
            </p:cNvSpPr>
            <p:nvPr/>
          </p:nvSpPr>
          <p:spPr bwMode="auto">
            <a:xfrm>
              <a:off x="4169" y="390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65</a:t>
              </a:r>
            </a:p>
          </p:txBody>
        </p:sp>
        <p:sp>
          <p:nvSpPr>
            <p:cNvPr id="72568" name="Text Box 888"/>
            <p:cNvSpPr txBox="1">
              <a:spLocks noChangeArrowheads="1"/>
            </p:cNvSpPr>
            <p:nvPr/>
          </p:nvSpPr>
          <p:spPr bwMode="auto">
            <a:xfrm>
              <a:off x="4175" y="408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94</a:t>
              </a:r>
            </a:p>
          </p:txBody>
        </p:sp>
        <p:sp>
          <p:nvSpPr>
            <p:cNvPr id="72569" name="Text Box 889"/>
            <p:cNvSpPr txBox="1">
              <a:spLocks noChangeArrowheads="1"/>
            </p:cNvSpPr>
            <p:nvPr/>
          </p:nvSpPr>
          <p:spPr bwMode="auto">
            <a:xfrm>
              <a:off x="4169" y="425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570" name="Line 890"/>
            <p:cNvSpPr>
              <a:spLocks noChangeShapeType="1"/>
            </p:cNvSpPr>
            <p:nvPr/>
          </p:nvSpPr>
          <p:spPr bwMode="auto">
            <a:xfrm>
              <a:off x="4079" y="39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1" name="Line 891"/>
            <p:cNvSpPr>
              <a:spLocks noChangeShapeType="1"/>
            </p:cNvSpPr>
            <p:nvPr/>
          </p:nvSpPr>
          <p:spPr bwMode="auto">
            <a:xfrm>
              <a:off x="4084" y="41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2" name="Line 892"/>
            <p:cNvSpPr>
              <a:spLocks noChangeShapeType="1"/>
            </p:cNvSpPr>
            <p:nvPr/>
          </p:nvSpPr>
          <p:spPr bwMode="auto">
            <a:xfrm>
              <a:off x="4079" y="427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76" name="Rectangle 896"/>
            <p:cNvSpPr>
              <a:spLocks noChangeArrowheads="1"/>
            </p:cNvSpPr>
            <p:nvPr/>
          </p:nvSpPr>
          <p:spPr bwMode="auto">
            <a:xfrm>
              <a:off x="4091" y="4449"/>
              <a:ext cx="478" cy="181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7" name="Text Box 897"/>
            <p:cNvSpPr txBox="1">
              <a:spLocks noChangeArrowheads="1"/>
            </p:cNvSpPr>
            <p:nvPr/>
          </p:nvSpPr>
          <p:spPr bwMode="auto">
            <a:xfrm>
              <a:off x="4174" y="441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581" name="Line 901"/>
            <p:cNvSpPr>
              <a:spLocks noChangeShapeType="1"/>
            </p:cNvSpPr>
            <p:nvPr/>
          </p:nvSpPr>
          <p:spPr bwMode="auto">
            <a:xfrm>
              <a:off x="4084" y="444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585" name="Text Box 905"/>
            <p:cNvSpPr txBox="1">
              <a:spLocks noChangeArrowheads="1"/>
            </p:cNvSpPr>
            <p:nvPr/>
          </p:nvSpPr>
          <p:spPr bwMode="auto">
            <a:xfrm>
              <a:off x="3939" y="3553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Bloque 415</a:t>
              </a:r>
            </a:p>
          </p:txBody>
        </p:sp>
      </p:grpSp>
      <p:grpSp>
        <p:nvGrpSpPr>
          <p:cNvPr id="72636" name="Group 956"/>
          <p:cNvGrpSpPr>
            <a:grpSpLocks/>
          </p:cNvGrpSpPr>
          <p:nvPr/>
        </p:nvGrpSpPr>
        <p:grpSpPr bwMode="auto">
          <a:xfrm>
            <a:off x="2692400" y="1581150"/>
            <a:ext cx="5329238" cy="4824413"/>
            <a:chOff x="1701" y="3339"/>
            <a:chExt cx="3357" cy="3039"/>
          </a:xfrm>
        </p:grpSpPr>
        <p:sp>
          <p:nvSpPr>
            <p:cNvPr id="72593" name="AutoShape 913"/>
            <p:cNvSpPr>
              <a:spLocks noChangeArrowheads="1"/>
            </p:cNvSpPr>
            <p:nvPr/>
          </p:nvSpPr>
          <p:spPr bwMode="auto">
            <a:xfrm>
              <a:off x="1701" y="3339"/>
              <a:ext cx="3357" cy="30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1" name="Text Box 951"/>
            <p:cNvSpPr txBox="1">
              <a:spLocks noChangeArrowheads="1"/>
            </p:cNvSpPr>
            <p:nvPr/>
          </p:nvSpPr>
          <p:spPr bwMode="auto">
            <a:xfrm>
              <a:off x="1882" y="3355"/>
              <a:ext cx="29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000099"/>
                  </a:solidFill>
                </a:rPr>
                <a:t>Esquema multinivel</a:t>
              </a:r>
            </a:p>
          </p:txBody>
        </p:sp>
      </p:grpSp>
      <p:grpSp>
        <p:nvGrpSpPr>
          <p:cNvPr id="72637" name="Group 957"/>
          <p:cNvGrpSpPr>
            <a:grpSpLocks/>
          </p:cNvGrpSpPr>
          <p:nvPr/>
        </p:nvGrpSpPr>
        <p:grpSpPr bwMode="auto">
          <a:xfrm>
            <a:off x="3665538" y="3597275"/>
            <a:ext cx="815975" cy="1439863"/>
            <a:chOff x="2178" y="4609"/>
            <a:chExt cx="514" cy="907"/>
          </a:xfrm>
        </p:grpSpPr>
        <p:sp>
          <p:nvSpPr>
            <p:cNvPr id="72594" name="Rectangle 914"/>
            <p:cNvSpPr>
              <a:spLocks noChangeArrowheads="1"/>
            </p:cNvSpPr>
            <p:nvPr/>
          </p:nvSpPr>
          <p:spPr bwMode="auto">
            <a:xfrm>
              <a:off x="2178" y="4629"/>
              <a:ext cx="498" cy="862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5" name="Text Box 915"/>
            <p:cNvSpPr txBox="1">
              <a:spLocks noChangeArrowheads="1"/>
            </p:cNvSpPr>
            <p:nvPr/>
          </p:nvSpPr>
          <p:spPr bwMode="auto">
            <a:xfrm>
              <a:off x="2269" y="460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14</a:t>
              </a:r>
            </a:p>
          </p:txBody>
        </p:sp>
        <p:sp>
          <p:nvSpPr>
            <p:cNvPr id="72596" name="Text Box 916"/>
            <p:cNvSpPr txBox="1">
              <a:spLocks noChangeArrowheads="1"/>
            </p:cNvSpPr>
            <p:nvPr/>
          </p:nvSpPr>
          <p:spPr bwMode="auto">
            <a:xfrm>
              <a:off x="2268" y="476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17</a:t>
              </a:r>
            </a:p>
          </p:txBody>
        </p:sp>
        <p:sp>
          <p:nvSpPr>
            <p:cNvPr id="72597" name="Text Box 917"/>
            <p:cNvSpPr txBox="1">
              <a:spLocks noChangeArrowheads="1"/>
            </p:cNvSpPr>
            <p:nvPr/>
          </p:nvSpPr>
          <p:spPr bwMode="auto">
            <a:xfrm>
              <a:off x="2330" y="494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  <p:sp>
          <p:nvSpPr>
            <p:cNvPr id="72598" name="Text Box 918"/>
            <p:cNvSpPr txBox="1">
              <a:spLocks noChangeArrowheads="1"/>
            </p:cNvSpPr>
            <p:nvPr/>
          </p:nvSpPr>
          <p:spPr bwMode="auto">
            <a:xfrm>
              <a:off x="2268" y="511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</a:t>
              </a:r>
            </a:p>
          </p:txBody>
        </p:sp>
        <p:sp>
          <p:nvSpPr>
            <p:cNvPr id="72599" name="Line 919"/>
            <p:cNvSpPr>
              <a:spLocks noChangeShapeType="1"/>
            </p:cNvSpPr>
            <p:nvPr/>
          </p:nvSpPr>
          <p:spPr bwMode="auto">
            <a:xfrm>
              <a:off x="2178" y="479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00" name="Line 920"/>
            <p:cNvSpPr>
              <a:spLocks noChangeShapeType="1"/>
            </p:cNvSpPr>
            <p:nvPr/>
          </p:nvSpPr>
          <p:spPr bwMode="auto">
            <a:xfrm>
              <a:off x="2183" y="49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01" name="Line 921"/>
            <p:cNvSpPr>
              <a:spLocks noChangeShapeType="1"/>
            </p:cNvSpPr>
            <p:nvPr/>
          </p:nvSpPr>
          <p:spPr bwMode="auto">
            <a:xfrm>
              <a:off x="2178" y="513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02" name="Text Box 922"/>
            <p:cNvSpPr txBox="1">
              <a:spLocks noChangeArrowheads="1"/>
            </p:cNvSpPr>
            <p:nvPr/>
          </p:nvSpPr>
          <p:spPr bwMode="auto">
            <a:xfrm>
              <a:off x="2268" y="528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127</a:t>
              </a:r>
            </a:p>
          </p:txBody>
        </p:sp>
        <p:sp>
          <p:nvSpPr>
            <p:cNvPr id="72603" name="Line 923"/>
            <p:cNvSpPr>
              <a:spLocks noChangeShapeType="1"/>
            </p:cNvSpPr>
            <p:nvPr/>
          </p:nvSpPr>
          <p:spPr bwMode="auto">
            <a:xfrm>
              <a:off x="2183" y="53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2639" name="Group 959"/>
          <p:cNvGrpSpPr>
            <a:grpSpLocks/>
          </p:cNvGrpSpPr>
          <p:nvPr/>
        </p:nvGrpSpPr>
        <p:grpSpPr bwMode="auto">
          <a:xfrm>
            <a:off x="5499100" y="4549775"/>
            <a:ext cx="1368425" cy="1711325"/>
            <a:chOff x="3333" y="5209"/>
            <a:chExt cx="862" cy="1078"/>
          </a:xfrm>
        </p:grpSpPr>
        <p:sp>
          <p:nvSpPr>
            <p:cNvPr id="72614" name="Rectangle 934"/>
            <p:cNvSpPr>
              <a:spLocks noChangeArrowheads="1"/>
            </p:cNvSpPr>
            <p:nvPr/>
          </p:nvSpPr>
          <p:spPr bwMode="auto">
            <a:xfrm>
              <a:off x="3425" y="5400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5" name="Text Box 935"/>
            <p:cNvSpPr txBox="1">
              <a:spLocks noChangeArrowheads="1"/>
            </p:cNvSpPr>
            <p:nvPr/>
          </p:nvSpPr>
          <p:spPr bwMode="auto">
            <a:xfrm>
              <a:off x="3569" y="5380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</a:t>
              </a:r>
            </a:p>
          </p:txBody>
        </p:sp>
        <p:sp>
          <p:nvSpPr>
            <p:cNvPr id="72616" name="Text Box 936"/>
            <p:cNvSpPr txBox="1">
              <a:spLocks noChangeArrowheads="1"/>
            </p:cNvSpPr>
            <p:nvPr/>
          </p:nvSpPr>
          <p:spPr bwMode="auto">
            <a:xfrm>
              <a:off x="3515" y="5540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96</a:t>
              </a:r>
            </a:p>
          </p:txBody>
        </p:sp>
        <p:sp>
          <p:nvSpPr>
            <p:cNvPr id="72617" name="Text Box 937"/>
            <p:cNvSpPr txBox="1">
              <a:spLocks noChangeArrowheads="1"/>
            </p:cNvSpPr>
            <p:nvPr/>
          </p:nvSpPr>
          <p:spPr bwMode="auto">
            <a:xfrm>
              <a:off x="3577" y="571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</a:t>
              </a:r>
            </a:p>
          </p:txBody>
        </p:sp>
        <p:sp>
          <p:nvSpPr>
            <p:cNvPr id="72618" name="Text Box 938"/>
            <p:cNvSpPr txBox="1">
              <a:spLocks noChangeArrowheads="1"/>
            </p:cNvSpPr>
            <p:nvPr/>
          </p:nvSpPr>
          <p:spPr bwMode="auto">
            <a:xfrm>
              <a:off x="3515" y="5889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619" name="Line 939"/>
            <p:cNvSpPr>
              <a:spLocks noChangeShapeType="1"/>
            </p:cNvSpPr>
            <p:nvPr/>
          </p:nvSpPr>
          <p:spPr bwMode="auto">
            <a:xfrm>
              <a:off x="3425" y="556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0" name="Line 940"/>
            <p:cNvSpPr>
              <a:spLocks noChangeShapeType="1"/>
            </p:cNvSpPr>
            <p:nvPr/>
          </p:nvSpPr>
          <p:spPr bwMode="auto">
            <a:xfrm>
              <a:off x="3430" y="573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1" name="Line 941"/>
            <p:cNvSpPr>
              <a:spLocks noChangeShapeType="1"/>
            </p:cNvSpPr>
            <p:nvPr/>
          </p:nvSpPr>
          <p:spPr bwMode="auto">
            <a:xfrm>
              <a:off x="3425" y="590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2" name="Text Box 942"/>
            <p:cNvSpPr txBox="1">
              <a:spLocks noChangeArrowheads="1"/>
            </p:cNvSpPr>
            <p:nvPr/>
          </p:nvSpPr>
          <p:spPr bwMode="auto">
            <a:xfrm>
              <a:off x="3515" y="6056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623" name="Line 943"/>
            <p:cNvSpPr>
              <a:spLocks noChangeShapeType="1"/>
            </p:cNvSpPr>
            <p:nvPr/>
          </p:nvSpPr>
          <p:spPr bwMode="auto">
            <a:xfrm>
              <a:off x="3430" y="607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4" name="Text Box 944"/>
            <p:cNvSpPr txBox="1">
              <a:spLocks noChangeArrowheads="1"/>
            </p:cNvSpPr>
            <p:nvPr/>
          </p:nvSpPr>
          <p:spPr bwMode="auto">
            <a:xfrm>
              <a:off x="3333" y="5209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Bloque 127</a:t>
              </a:r>
            </a:p>
          </p:txBody>
        </p:sp>
      </p:grpSp>
      <p:grpSp>
        <p:nvGrpSpPr>
          <p:cNvPr id="72638" name="Group 958"/>
          <p:cNvGrpSpPr>
            <a:grpSpLocks/>
          </p:cNvGrpSpPr>
          <p:nvPr/>
        </p:nvGrpSpPr>
        <p:grpSpPr bwMode="auto">
          <a:xfrm>
            <a:off x="5380038" y="2109788"/>
            <a:ext cx="1368425" cy="1701800"/>
            <a:chOff x="3258" y="3672"/>
            <a:chExt cx="862" cy="1072"/>
          </a:xfrm>
        </p:grpSpPr>
        <p:sp>
          <p:nvSpPr>
            <p:cNvPr id="72604" name="Rectangle 924"/>
            <p:cNvSpPr>
              <a:spLocks noChangeArrowheads="1"/>
            </p:cNvSpPr>
            <p:nvPr/>
          </p:nvSpPr>
          <p:spPr bwMode="auto">
            <a:xfrm>
              <a:off x="3358" y="3857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5" name="Text Box 925"/>
            <p:cNvSpPr txBox="1">
              <a:spLocks noChangeArrowheads="1"/>
            </p:cNvSpPr>
            <p:nvPr/>
          </p:nvSpPr>
          <p:spPr bwMode="auto">
            <a:xfrm>
              <a:off x="3502" y="383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0</a:t>
              </a:r>
            </a:p>
          </p:txBody>
        </p:sp>
        <p:sp>
          <p:nvSpPr>
            <p:cNvPr id="72606" name="Text Box 926"/>
            <p:cNvSpPr txBox="1">
              <a:spLocks noChangeArrowheads="1"/>
            </p:cNvSpPr>
            <p:nvPr/>
          </p:nvSpPr>
          <p:spPr bwMode="auto">
            <a:xfrm>
              <a:off x="3448" y="399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65</a:t>
              </a:r>
            </a:p>
          </p:txBody>
        </p:sp>
        <p:sp>
          <p:nvSpPr>
            <p:cNvPr id="72607" name="Text Box 927"/>
            <p:cNvSpPr txBox="1">
              <a:spLocks noChangeArrowheads="1"/>
            </p:cNvSpPr>
            <p:nvPr/>
          </p:nvSpPr>
          <p:spPr bwMode="auto">
            <a:xfrm>
              <a:off x="3510" y="4170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</a:t>
              </a:r>
            </a:p>
          </p:txBody>
        </p:sp>
        <p:sp>
          <p:nvSpPr>
            <p:cNvPr id="72608" name="Text Box 928"/>
            <p:cNvSpPr txBox="1">
              <a:spLocks noChangeArrowheads="1"/>
            </p:cNvSpPr>
            <p:nvPr/>
          </p:nvSpPr>
          <p:spPr bwMode="auto">
            <a:xfrm>
              <a:off x="3448" y="4346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19</a:t>
              </a:r>
            </a:p>
          </p:txBody>
        </p:sp>
        <p:sp>
          <p:nvSpPr>
            <p:cNvPr id="72609" name="Line 929"/>
            <p:cNvSpPr>
              <a:spLocks noChangeShapeType="1"/>
            </p:cNvSpPr>
            <p:nvPr/>
          </p:nvSpPr>
          <p:spPr bwMode="auto">
            <a:xfrm>
              <a:off x="3358" y="402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10" name="Line 930"/>
            <p:cNvSpPr>
              <a:spLocks noChangeShapeType="1"/>
            </p:cNvSpPr>
            <p:nvPr/>
          </p:nvSpPr>
          <p:spPr bwMode="auto">
            <a:xfrm>
              <a:off x="3363" y="419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11" name="Line 931"/>
            <p:cNvSpPr>
              <a:spLocks noChangeShapeType="1"/>
            </p:cNvSpPr>
            <p:nvPr/>
          </p:nvSpPr>
          <p:spPr bwMode="auto">
            <a:xfrm>
              <a:off x="3358" y="4364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12" name="Text Box 932"/>
            <p:cNvSpPr txBox="1">
              <a:spLocks noChangeArrowheads="1"/>
            </p:cNvSpPr>
            <p:nvPr/>
          </p:nvSpPr>
          <p:spPr bwMode="auto">
            <a:xfrm>
              <a:off x="3448" y="451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223</a:t>
              </a:r>
            </a:p>
          </p:txBody>
        </p:sp>
        <p:sp>
          <p:nvSpPr>
            <p:cNvPr id="72613" name="Line 933"/>
            <p:cNvSpPr>
              <a:spLocks noChangeShapeType="1"/>
            </p:cNvSpPr>
            <p:nvPr/>
          </p:nvSpPr>
          <p:spPr bwMode="auto">
            <a:xfrm>
              <a:off x="3363" y="453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25" name="Text Box 945"/>
            <p:cNvSpPr txBox="1">
              <a:spLocks noChangeArrowheads="1"/>
            </p:cNvSpPr>
            <p:nvPr/>
          </p:nvSpPr>
          <p:spPr bwMode="auto">
            <a:xfrm>
              <a:off x="3258" y="3672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400" b="1"/>
                <a:t>Bloque 14</a:t>
              </a:r>
            </a:p>
          </p:txBody>
        </p:sp>
      </p:grpSp>
      <p:sp>
        <p:nvSpPr>
          <p:cNvPr id="72626" name="Line 946"/>
          <p:cNvSpPr>
            <a:spLocks noChangeShapeType="1"/>
          </p:cNvSpPr>
          <p:nvPr/>
        </p:nvSpPr>
        <p:spPr bwMode="auto">
          <a:xfrm flipV="1">
            <a:off x="4465638" y="2528888"/>
            <a:ext cx="1046162" cy="12969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27" name="Line 947"/>
          <p:cNvSpPr>
            <a:spLocks noChangeShapeType="1"/>
          </p:cNvSpPr>
          <p:nvPr/>
        </p:nvSpPr>
        <p:spPr bwMode="auto">
          <a:xfrm>
            <a:off x="4491038" y="4821238"/>
            <a:ext cx="1152525" cy="1444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28" name="Line 948"/>
          <p:cNvSpPr>
            <a:spLocks noChangeShapeType="1"/>
          </p:cNvSpPr>
          <p:nvPr/>
        </p:nvSpPr>
        <p:spPr bwMode="auto">
          <a:xfrm>
            <a:off x="4491038" y="4029075"/>
            <a:ext cx="9366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29" name="Line 949"/>
          <p:cNvSpPr>
            <a:spLocks noChangeShapeType="1"/>
          </p:cNvSpPr>
          <p:nvPr/>
        </p:nvSpPr>
        <p:spPr bwMode="auto">
          <a:xfrm flipV="1">
            <a:off x="4491038" y="4244975"/>
            <a:ext cx="1008062" cy="730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30" name="Line 950"/>
          <p:cNvSpPr>
            <a:spLocks noChangeShapeType="1"/>
          </p:cNvSpPr>
          <p:nvPr/>
        </p:nvSpPr>
        <p:spPr bwMode="auto">
          <a:xfrm flipV="1">
            <a:off x="4457700" y="4460875"/>
            <a:ext cx="1114425" cy="1174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632" name="Group 952"/>
          <p:cNvGrpSpPr>
            <a:grpSpLocks/>
          </p:cNvGrpSpPr>
          <p:nvPr/>
        </p:nvGrpSpPr>
        <p:grpSpPr bwMode="auto">
          <a:xfrm>
            <a:off x="5872163" y="3983038"/>
            <a:ext cx="71437" cy="360362"/>
            <a:chOff x="1338" y="3929"/>
            <a:chExt cx="45" cy="227"/>
          </a:xfrm>
        </p:grpSpPr>
        <p:sp>
          <p:nvSpPr>
            <p:cNvPr id="72633" name="Oval 953"/>
            <p:cNvSpPr>
              <a:spLocks noChangeArrowheads="1"/>
            </p:cNvSpPr>
            <p:nvPr/>
          </p:nvSpPr>
          <p:spPr bwMode="auto">
            <a:xfrm>
              <a:off x="1338" y="392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4" name="Oval 954"/>
            <p:cNvSpPr>
              <a:spLocks noChangeArrowheads="1"/>
            </p:cNvSpPr>
            <p:nvPr/>
          </p:nvSpPr>
          <p:spPr bwMode="auto">
            <a:xfrm>
              <a:off x="1338" y="411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5" name="Oval 955"/>
            <p:cNvSpPr>
              <a:spLocks noChangeArrowheads="1"/>
            </p:cNvSpPr>
            <p:nvPr/>
          </p:nvSpPr>
          <p:spPr bwMode="auto">
            <a:xfrm>
              <a:off x="1338" y="402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2640" name="Group 960"/>
          <p:cNvGrpSpPr>
            <a:grpSpLocks/>
          </p:cNvGrpSpPr>
          <p:nvPr/>
        </p:nvGrpSpPr>
        <p:grpSpPr bwMode="auto">
          <a:xfrm>
            <a:off x="2627313" y="1557338"/>
            <a:ext cx="5400675" cy="5040312"/>
            <a:chOff x="1610" y="845"/>
            <a:chExt cx="3402" cy="3130"/>
          </a:xfrm>
        </p:grpSpPr>
        <p:sp>
          <p:nvSpPr>
            <p:cNvPr id="72641" name="AutoShape 961"/>
            <p:cNvSpPr>
              <a:spLocks noChangeArrowheads="1"/>
            </p:cNvSpPr>
            <p:nvPr/>
          </p:nvSpPr>
          <p:spPr bwMode="auto">
            <a:xfrm>
              <a:off x="1610" y="845"/>
              <a:ext cx="3402" cy="31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2" name="Text Box 962"/>
            <p:cNvSpPr txBox="1">
              <a:spLocks noChangeArrowheads="1"/>
            </p:cNvSpPr>
            <p:nvPr/>
          </p:nvSpPr>
          <p:spPr bwMode="auto">
            <a:xfrm>
              <a:off x="1922" y="872"/>
              <a:ext cx="299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2400">
                  <a:solidFill>
                    <a:srgbClr val="000099"/>
                  </a:solidFill>
                </a:rPr>
                <a:t>Esquema combinado</a:t>
              </a:r>
            </a:p>
          </p:txBody>
        </p:sp>
      </p:grpSp>
      <p:grpSp>
        <p:nvGrpSpPr>
          <p:cNvPr id="72643" name="Group 963"/>
          <p:cNvGrpSpPr>
            <a:grpSpLocks/>
          </p:cNvGrpSpPr>
          <p:nvPr/>
        </p:nvGrpSpPr>
        <p:grpSpPr bwMode="auto">
          <a:xfrm>
            <a:off x="5702300" y="5081588"/>
            <a:ext cx="803275" cy="1439862"/>
            <a:chOff x="3456" y="2974"/>
            <a:chExt cx="506" cy="907"/>
          </a:xfrm>
        </p:grpSpPr>
        <p:sp>
          <p:nvSpPr>
            <p:cNvPr id="72644" name="Rectangle 964"/>
            <p:cNvSpPr>
              <a:spLocks noChangeArrowheads="1"/>
            </p:cNvSpPr>
            <p:nvPr/>
          </p:nvSpPr>
          <p:spPr bwMode="auto">
            <a:xfrm>
              <a:off x="3456" y="2994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5" name="Text Box 965"/>
            <p:cNvSpPr txBox="1">
              <a:spLocks noChangeArrowheads="1"/>
            </p:cNvSpPr>
            <p:nvPr/>
          </p:nvSpPr>
          <p:spPr bwMode="auto">
            <a:xfrm>
              <a:off x="3600" y="297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0</a:t>
              </a:r>
            </a:p>
          </p:txBody>
        </p:sp>
        <p:sp>
          <p:nvSpPr>
            <p:cNvPr id="72646" name="Text Box 966"/>
            <p:cNvSpPr txBox="1">
              <a:spLocks noChangeArrowheads="1"/>
            </p:cNvSpPr>
            <p:nvPr/>
          </p:nvSpPr>
          <p:spPr bwMode="auto">
            <a:xfrm>
              <a:off x="3546" y="313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65</a:t>
              </a:r>
            </a:p>
          </p:txBody>
        </p:sp>
        <p:sp>
          <p:nvSpPr>
            <p:cNvPr id="72647" name="Text Box 967"/>
            <p:cNvSpPr txBox="1">
              <a:spLocks noChangeArrowheads="1"/>
            </p:cNvSpPr>
            <p:nvPr/>
          </p:nvSpPr>
          <p:spPr bwMode="auto">
            <a:xfrm>
              <a:off x="3547" y="330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23</a:t>
              </a:r>
            </a:p>
          </p:txBody>
        </p:sp>
        <p:sp>
          <p:nvSpPr>
            <p:cNvPr id="72648" name="Text Box 968"/>
            <p:cNvSpPr txBox="1">
              <a:spLocks noChangeArrowheads="1"/>
            </p:cNvSpPr>
            <p:nvPr/>
          </p:nvSpPr>
          <p:spPr bwMode="auto">
            <a:xfrm>
              <a:off x="3546" y="3483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649" name="Line 969"/>
            <p:cNvSpPr>
              <a:spLocks noChangeShapeType="1"/>
            </p:cNvSpPr>
            <p:nvPr/>
          </p:nvSpPr>
          <p:spPr bwMode="auto">
            <a:xfrm>
              <a:off x="3456" y="3162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50" name="Line 970"/>
            <p:cNvSpPr>
              <a:spLocks noChangeShapeType="1"/>
            </p:cNvSpPr>
            <p:nvPr/>
          </p:nvSpPr>
          <p:spPr bwMode="auto">
            <a:xfrm>
              <a:off x="3461" y="333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51" name="Line 971"/>
            <p:cNvSpPr>
              <a:spLocks noChangeShapeType="1"/>
            </p:cNvSpPr>
            <p:nvPr/>
          </p:nvSpPr>
          <p:spPr bwMode="auto">
            <a:xfrm>
              <a:off x="3456" y="350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52" name="Text Box 972"/>
            <p:cNvSpPr txBox="1">
              <a:spLocks noChangeArrowheads="1"/>
            </p:cNvSpPr>
            <p:nvPr/>
          </p:nvSpPr>
          <p:spPr bwMode="auto">
            <a:xfrm>
              <a:off x="3546" y="3650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-1</a:t>
              </a:r>
            </a:p>
          </p:txBody>
        </p:sp>
        <p:sp>
          <p:nvSpPr>
            <p:cNvPr id="72653" name="Line 973"/>
            <p:cNvSpPr>
              <a:spLocks noChangeShapeType="1"/>
            </p:cNvSpPr>
            <p:nvPr/>
          </p:nvSpPr>
          <p:spPr bwMode="auto">
            <a:xfrm>
              <a:off x="3461" y="3672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2654" name="Group 974"/>
          <p:cNvGrpSpPr>
            <a:grpSpLocks/>
          </p:cNvGrpSpPr>
          <p:nvPr/>
        </p:nvGrpSpPr>
        <p:grpSpPr bwMode="auto">
          <a:xfrm>
            <a:off x="5272088" y="3209925"/>
            <a:ext cx="815975" cy="1439863"/>
            <a:chOff x="3185" y="1795"/>
            <a:chExt cx="514" cy="907"/>
          </a:xfrm>
        </p:grpSpPr>
        <p:sp>
          <p:nvSpPr>
            <p:cNvPr id="72655" name="Rectangle 975"/>
            <p:cNvSpPr>
              <a:spLocks noChangeArrowheads="1"/>
            </p:cNvSpPr>
            <p:nvPr/>
          </p:nvSpPr>
          <p:spPr bwMode="auto">
            <a:xfrm>
              <a:off x="3185" y="1815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6" name="Text Box 976"/>
            <p:cNvSpPr txBox="1">
              <a:spLocks noChangeArrowheads="1"/>
            </p:cNvSpPr>
            <p:nvPr/>
          </p:nvSpPr>
          <p:spPr bwMode="auto">
            <a:xfrm>
              <a:off x="3329" y="179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</a:t>
              </a:r>
            </a:p>
          </p:txBody>
        </p:sp>
        <p:sp>
          <p:nvSpPr>
            <p:cNvPr id="72657" name="Text Box 977"/>
            <p:cNvSpPr txBox="1">
              <a:spLocks noChangeArrowheads="1"/>
            </p:cNvSpPr>
            <p:nvPr/>
          </p:nvSpPr>
          <p:spPr bwMode="auto">
            <a:xfrm>
              <a:off x="3275" y="195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96</a:t>
              </a:r>
            </a:p>
          </p:txBody>
        </p:sp>
        <p:sp>
          <p:nvSpPr>
            <p:cNvPr id="72658" name="Text Box 978"/>
            <p:cNvSpPr txBox="1">
              <a:spLocks noChangeArrowheads="1"/>
            </p:cNvSpPr>
            <p:nvPr/>
          </p:nvSpPr>
          <p:spPr bwMode="auto">
            <a:xfrm>
              <a:off x="3337" y="212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</a:t>
              </a:r>
            </a:p>
          </p:txBody>
        </p:sp>
        <p:sp>
          <p:nvSpPr>
            <p:cNvPr id="72659" name="Text Box 979"/>
            <p:cNvSpPr txBox="1">
              <a:spLocks noChangeArrowheads="1"/>
            </p:cNvSpPr>
            <p:nvPr/>
          </p:nvSpPr>
          <p:spPr bwMode="auto">
            <a:xfrm>
              <a:off x="3251" y="230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183</a:t>
              </a:r>
            </a:p>
          </p:txBody>
        </p:sp>
        <p:sp>
          <p:nvSpPr>
            <p:cNvPr id="72660" name="Line 980"/>
            <p:cNvSpPr>
              <a:spLocks noChangeShapeType="1"/>
            </p:cNvSpPr>
            <p:nvPr/>
          </p:nvSpPr>
          <p:spPr bwMode="auto">
            <a:xfrm>
              <a:off x="3185" y="198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61" name="Line 981"/>
            <p:cNvSpPr>
              <a:spLocks noChangeShapeType="1"/>
            </p:cNvSpPr>
            <p:nvPr/>
          </p:nvSpPr>
          <p:spPr bwMode="auto">
            <a:xfrm>
              <a:off x="3190" y="2154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62" name="Line 982"/>
            <p:cNvSpPr>
              <a:spLocks noChangeShapeType="1"/>
            </p:cNvSpPr>
            <p:nvPr/>
          </p:nvSpPr>
          <p:spPr bwMode="auto">
            <a:xfrm>
              <a:off x="3185" y="2322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63" name="Text Box 983"/>
            <p:cNvSpPr txBox="1">
              <a:spLocks noChangeArrowheads="1"/>
            </p:cNvSpPr>
            <p:nvPr/>
          </p:nvSpPr>
          <p:spPr bwMode="auto">
            <a:xfrm>
              <a:off x="3299" y="247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45</a:t>
              </a:r>
            </a:p>
          </p:txBody>
        </p:sp>
        <p:sp>
          <p:nvSpPr>
            <p:cNvPr id="72664" name="Line 984"/>
            <p:cNvSpPr>
              <a:spLocks noChangeShapeType="1"/>
            </p:cNvSpPr>
            <p:nvPr/>
          </p:nvSpPr>
          <p:spPr bwMode="auto">
            <a:xfrm>
              <a:off x="3190" y="249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665" name="Line 985"/>
          <p:cNvSpPr>
            <a:spLocks noChangeShapeType="1"/>
          </p:cNvSpPr>
          <p:nvPr/>
        </p:nvSpPr>
        <p:spPr bwMode="auto">
          <a:xfrm flipV="1">
            <a:off x="3889375" y="2417763"/>
            <a:ext cx="1165225" cy="15970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66" name="Line 986"/>
          <p:cNvSpPr>
            <a:spLocks noChangeShapeType="1"/>
          </p:cNvSpPr>
          <p:nvPr/>
        </p:nvSpPr>
        <p:spPr bwMode="auto">
          <a:xfrm>
            <a:off x="3902075" y="5010150"/>
            <a:ext cx="1800225" cy="228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67" name="Line 987"/>
          <p:cNvSpPr>
            <a:spLocks noChangeShapeType="1"/>
          </p:cNvSpPr>
          <p:nvPr/>
        </p:nvSpPr>
        <p:spPr bwMode="auto">
          <a:xfrm flipV="1">
            <a:off x="3902075" y="2778125"/>
            <a:ext cx="1152525" cy="143986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2668" name="Line 988"/>
          <p:cNvSpPr>
            <a:spLocks noChangeShapeType="1"/>
          </p:cNvSpPr>
          <p:nvPr/>
        </p:nvSpPr>
        <p:spPr bwMode="auto">
          <a:xfrm flipV="1">
            <a:off x="3902075" y="3425825"/>
            <a:ext cx="1368425" cy="10795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669" name="Group 989"/>
          <p:cNvGrpSpPr>
            <a:grpSpLocks/>
          </p:cNvGrpSpPr>
          <p:nvPr/>
        </p:nvGrpSpPr>
        <p:grpSpPr bwMode="auto">
          <a:xfrm>
            <a:off x="6856413" y="3779838"/>
            <a:ext cx="798512" cy="1452562"/>
            <a:chOff x="4183" y="2154"/>
            <a:chExt cx="503" cy="915"/>
          </a:xfrm>
        </p:grpSpPr>
        <p:sp>
          <p:nvSpPr>
            <p:cNvPr id="72670" name="Rectangle 990"/>
            <p:cNvSpPr>
              <a:spLocks noChangeArrowheads="1"/>
            </p:cNvSpPr>
            <p:nvPr/>
          </p:nvSpPr>
          <p:spPr bwMode="auto">
            <a:xfrm>
              <a:off x="4183" y="2182"/>
              <a:ext cx="498" cy="8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1" name="Text Box 991"/>
            <p:cNvSpPr txBox="1">
              <a:spLocks noChangeArrowheads="1"/>
            </p:cNvSpPr>
            <p:nvPr/>
          </p:nvSpPr>
          <p:spPr bwMode="auto">
            <a:xfrm>
              <a:off x="4287" y="215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70</a:t>
              </a:r>
            </a:p>
          </p:txBody>
        </p:sp>
        <p:sp>
          <p:nvSpPr>
            <p:cNvPr id="72672" name="Text Box 992"/>
            <p:cNvSpPr txBox="1">
              <a:spLocks noChangeArrowheads="1"/>
            </p:cNvSpPr>
            <p:nvPr/>
          </p:nvSpPr>
          <p:spPr bwMode="auto">
            <a:xfrm>
              <a:off x="4289" y="232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51</a:t>
              </a:r>
            </a:p>
          </p:txBody>
        </p:sp>
        <p:sp>
          <p:nvSpPr>
            <p:cNvPr id="72673" name="Text Box 993"/>
            <p:cNvSpPr txBox="1">
              <a:spLocks noChangeArrowheads="1"/>
            </p:cNvSpPr>
            <p:nvPr/>
          </p:nvSpPr>
          <p:spPr bwMode="auto">
            <a:xfrm>
              <a:off x="4227" y="2495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193</a:t>
              </a:r>
            </a:p>
          </p:txBody>
        </p:sp>
        <p:sp>
          <p:nvSpPr>
            <p:cNvPr id="72674" name="Text Box 994"/>
            <p:cNvSpPr txBox="1">
              <a:spLocks noChangeArrowheads="1"/>
            </p:cNvSpPr>
            <p:nvPr/>
          </p:nvSpPr>
          <p:spPr bwMode="auto">
            <a:xfrm>
              <a:off x="4241" y="267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231</a:t>
              </a:r>
            </a:p>
          </p:txBody>
        </p:sp>
        <p:sp>
          <p:nvSpPr>
            <p:cNvPr id="72675" name="Line 995"/>
            <p:cNvSpPr>
              <a:spLocks noChangeShapeType="1"/>
            </p:cNvSpPr>
            <p:nvPr/>
          </p:nvSpPr>
          <p:spPr bwMode="auto">
            <a:xfrm>
              <a:off x="4183" y="235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76" name="Line 996"/>
            <p:cNvSpPr>
              <a:spLocks noChangeShapeType="1"/>
            </p:cNvSpPr>
            <p:nvPr/>
          </p:nvSpPr>
          <p:spPr bwMode="auto">
            <a:xfrm>
              <a:off x="4188" y="252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77" name="Line 997"/>
            <p:cNvSpPr>
              <a:spLocks noChangeShapeType="1"/>
            </p:cNvSpPr>
            <p:nvPr/>
          </p:nvSpPr>
          <p:spPr bwMode="auto">
            <a:xfrm>
              <a:off x="4183" y="268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78" name="Text Box 998"/>
            <p:cNvSpPr txBox="1">
              <a:spLocks noChangeArrowheads="1"/>
            </p:cNvSpPr>
            <p:nvPr/>
          </p:nvSpPr>
          <p:spPr bwMode="auto">
            <a:xfrm>
              <a:off x="4273" y="283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27</a:t>
              </a:r>
            </a:p>
          </p:txBody>
        </p:sp>
        <p:sp>
          <p:nvSpPr>
            <p:cNvPr id="72679" name="Line 999"/>
            <p:cNvSpPr>
              <a:spLocks noChangeShapeType="1"/>
            </p:cNvSpPr>
            <p:nvPr/>
          </p:nvSpPr>
          <p:spPr bwMode="auto">
            <a:xfrm>
              <a:off x="4188" y="2860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680" name="Freeform 1000"/>
          <p:cNvSpPr>
            <a:spLocks/>
          </p:cNvSpPr>
          <p:nvPr/>
        </p:nvSpPr>
        <p:spPr bwMode="auto">
          <a:xfrm>
            <a:off x="3902075" y="3917950"/>
            <a:ext cx="2952750" cy="1055688"/>
          </a:xfrm>
          <a:custGeom>
            <a:avLst/>
            <a:gdLst/>
            <a:ahLst/>
            <a:cxnLst>
              <a:cxn ang="0">
                <a:pos x="0" y="506"/>
              </a:cxn>
              <a:cxn ang="0">
                <a:pos x="1270" y="597"/>
              </a:cxn>
              <a:cxn ang="0">
                <a:pos x="1633" y="98"/>
              </a:cxn>
              <a:cxn ang="0">
                <a:pos x="1860" y="7"/>
              </a:cxn>
            </a:cxnLst>
            <a:rect l="0" t="0" r="r" b="b"/>
            <a:pathLst>
              <a:path w="1860" h="665">
                <a:moveTo>
                  <a:pt x="0" y="506"/>
                </a:moveTo>
                <a:cubicBezTo>
                  <a:pt x="499" y="585"/>
                  <a:pt x="998" y="665"/>
                  <a:pt x="1270" y="597"/>
                </a:cubicBezTo>
                <a:cubicBezTo>
                  <a:pt x="1542" y="529"/>
                  <a:pt x="1535" y="196"/>
                  <a:pt x="1633" y="98"/>
                </a:cubicBezTo>
                <a:cubicBezTo>
                  <a:pt x="1731" y="0"/>
                  <a:pt x="1795" y="3"/>
                  <a:pt x="1860" y="7"/>
                </a:cubicBezTo>
              </a:path>
            </a:pathLst>
          </a:custGeom>
          <a:noFill/>
          <a:ln w="19050" cmpd="sng">
            <a:solidFill>
              <a:srgbClr val="000099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72681" name="Group 1001"/>
          <p:cNvGrpSpPr>
            <a:grpSpLocks/>
          </p:cNvGrpSpPr>
          <p:nvPr/>
        </p:nvGrpSpPr>
        <p:grpSpPr bwMode="auto">
          <a:xfrm>
            <a:off x="5133975" y="2201863"/>
            <a:ext cx="1073150" cy="336550"/>
            <a:chOff x="3098" y="1160"/>
            <a:chExt cx="676" cy="212"/>
          </a:xfrm>
        </p:grpSpPr>
        <p:sp>
          <p:nvSpPr>
            <p:cNvPr id="72682" name="Rectangle 1002"/>
            <p:cNvSpPr>
              <a:spLocks noChangeArrowheads="1"/>
            </p:cNvSpPr>
            <p:nvPr/>
          </p:nvSpPr>
          <p:spPr bwMode="auto">
            <a:xfrm>
              <a:off x="3098" y="1180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3" name="Text Box 1003"/>
            <p:cNvSpPr txBox="1">
              <a:spLocks noChangeArrowheads="1"/>
            </p:cNvSpPr>
            <p:nvPr/>
          </p:nvSpPr>
          <p:spPr bwMode="auto">
            <a:xfrm>
              <a:off x="3184" y="1160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2684" name="Group 1004"/>
          <p:cNvGrpSpPr>
            <a:grpSpLocks/>
          </p:cNvGrpSpPr>
          <p:nvPr/>
        </p:nvGrpSpPr>
        <p:grpSpPr bwMode="auto">
          <a:xfrm>
            <a:off x="5168900" y="2562225"/>
            <a:ext cx="1073150" cy="336550"/>
            <a:chOff x="3120" y="1387"/>
            <a:chExt cx="676" cy="212"/>
          </a:xfrm>
        </p:grpSpPr>
        <p:sp>
          <p:nvSpPr>
            <p:cNvPr id="72685" name="Rectangle 1005"/>
            <p:cNvSpPr>
              <a:spLocks noChangeArrowheads="1"/>
            </p:cNvSpPr>
            <p:nvPr/>
          </p:nvSpPr>
          <p:spPr bwMode="auto">
            <a:xfrm>
              <a:off x="3120" y="1407"/>
              <a:ext cx="635" cy="18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6" name="Text Box 1006"/>
            <p:cNvSpPr txBox="1">
              <a:spLocks noChangeArrowheads="1"/>
            </p:cNvSpPr>
            <p:nvPr/>
          </p:nvSpPr>
          <p:spPr bwMode="auto">
            <a:xfrm>
              <a:off x="3206" y="1387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 b="1"/>
                <a:t>Datos</a:t>
              </a:r>
            </a:p>
          </p:txBody>
        </p:sp>
      </p:grpSp>
      <p:grpSp>
        <p:nvGrpSpPr>
          <p:cNvPr id="72687" name="Group 1007"/>
          <p:cNvGrpSpPr>
            <a:grpSpLocks/>
          </p:cNvGrpSpPr>
          <p:nvPr/>
        </p:nvGrpSpPr>
        <p:grpSpPr bwMode="auto">
          <a:xfrm>
            <a:off x="3089275" y="3786188"/>
            <a:ext cx="815975" cy="1439862"/>
            <a:chOff x="1810" y="2158"/>
            <a:chExt cx="514" cy="907"/>
          </a:xfrm>
        </p:grpSpPr>
        <p:sp>
          <p:nvSpPr>
            <p:cNvPr id="72688" name="Rectangle 1008"/>
            <p:cNvSpPr>
              <a:spLocks noChangeArrowheads="1"/>
            </p:cNvSpPr>
            <p:nvPr/>
          </p:nvSpPr>
          <p:spPr bwMode="auto">
            <a:xfrm>
              <a:off x="1810" y="2178"/>
              <a:ext cx="498" cy="862"/>
            </a:xfrm>
            <a:prstGeom prst="rect">
              <a:avLst/>
            </a:prstGeom>
            <a:solidFill>
              <a:srgbClr val="9DD3D7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9" name="Text Box 1009"/>
            <p:cNvSpPr txBox="1">
              <a:spLocks noChangeArrowheads="1"/>
            </p:cNvSpPr>
            <p:nvPr/>
          </p:nvSpPr>
          <p:spPr bwMode="auto">
            <a:xfrm>
              <a:off x="1901" y="215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14</a:t>
              </a:r>
            </a:p>
          </p:txBody>
        </p:sp>
        <p:sp>
          <p:nvSpPr>
            <p:cNvPr id="72690" name="Text Box 1010"/>
            <p:cNvSpPr txBox="1">
              <a:spLocks noChangeArrowheads="1"/>
            </p:cNvSpPr>
            <p:nvPr/>
          </p:nvSpPr>
          <p:spPr bwMode="auto">
            <a:xfrm>
              <a:off x="1900" y="2318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17</a:t>
              </a:r>
            </a:p>
          </p:txBody>
        </p:sp>
        <p:sp>
          <p:nvSpPr>
            <p:cNvPr id="72691" name="Line 1011"/>
            <p:cNvSpPr>
              <a:spLocks noChangeShapeType="1"/>
            </p:cNvSpPr>
            <p:nvPr/>
          </p:nvSpPr>
          <p:spPr bwMode="auto">
            <a:xfrm>
              <a:off x="1810" y="234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92" name="Rectangle 1012"/>
            <p:cNvSpPr>
              <a:spLocks noChangeArrowheads="1"/>
            </p:cNvSpPr>
            <p:nvPr/>
          </p:nvSpPr>
          <p:spPr bwMode="auto">
            <a:xfrm>
              <a:off x="1818" y="2529"/>
              <a:ext cx="487" cy="499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3" name="Text Box 1013"/>
            <p:cNvSpPr txBox="1">
              <a:spLocks noChangeArrowheads="1"/>
            </p:cNvSpPr>
            <p:nvPr/>
          </p:nvSpPr>
          <p:spPr bwMode="auto">
            <a:xfrm>
              <a:off x="1962" y="2491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3</a:t>
              </a:r>
            </a:p>
          </p:txBody>
        </p:sp>
        <p:sp>
          <p:nvSpPr>
            <p:cNvPr id="72694" name="Text Box 1014"/>
            <p:cNvSpPr txBox="1">
              <a:spLocks noChangeArrowheads="1"/>
            </p:cNvSpPr>
            <p:nvPr/>
          </p:nvSpPr>
          <p:spPr bwMode="auto">
            <a:xfrm>
              <a:off x="1900" y="2667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18</a:t>
              </a:r>
            </a:p>
          </p:txBody>
        </p:sp>
        <p:sp>
          <p:nvSpPr>
            <p:cNvPr id="72695" name="Line 1015"/>
            <p:cNvSpPr>
              <a:spLocks noChangeShapeType="1"/>
            </p:cNvSpPr>
            <p:nvPr/>
          </p:nvSpPr>
          <p:spPr bwMode="auto">
            <a:xfrm>
              <a:off x="1815" y="2517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96" name="Line 1016"/>
            <p:cNvSpPr>
              <a:spLocks noChangeShapeType="1"/>
            </p:cNvSpPr>
            <p:nvPr/>
          </p:nvSpPr>
          <p:spPr bwMode="auto">
            <a:xfrm>
              <a:off x="1810" y="268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72697" name="Text Box 1017"/>
            <p:cNvSpPr txBox="1">
              <a:spLocks noChangeArrowheads="1"/>
            </p:cNvSpPr>
            <p:nvPr/>
          </p:nvSpPr>
          <p:spPr bwMode="auto">
            <a:xfrm>
              <a:off x="1900" y="283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127</a:t>
              </a:r>
            </a:p>
          </p:txBody>
        </p:sp>
        <p:sp>
          <p:nvSpPr>
            <p:cNvPr id="72698" name="Line 1018"/>
            <p:cNvSpPr>
              <a:spLocks noChangeShapeType="1"/>
            </p:cNvSpPr>
            <p:nvPr/>
          </p:nvSpPr>
          <p:spPr bwMode="auto">
            <a:xfrm>
              <a:off x="1815" y="285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4334" name="Rectangle 1038"/>
          <p:cNvSpPr>
            <a:spLocks noChangeArrowheads="1"/>
          </p:cNvSpPr>
          <p:nvPr/>
        </p:nvSpPr>
        <p:spPr bwMode="auto">
          <a:xfrm>
            <a:off x="1865313" y="1079500"/>
            <a:ext cx="72786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800">
                <a:solidFill>
                  <a:srgbClr val="0066FF"/>
                </a:solidFill>
              </a:rPr>
              <a:t>Variantes de la asignación indexada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2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7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7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7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7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7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82" grpId="0" animBg="1"/>
      <p:bldP spid="72583" grpId="0" animBg="1"/>
      <p:bldP spid="72626" grpId="0" animBg="1"/>
      <p:bldP spid="72627" grpId="0" animBg="1"/>
      <p:bldP spid="72628" grpId="0" animBg="1"/>
      <p:bldP spid="72629" grpId="0" animBg="1"/>
      <p:bldP spid="72630" grpId="0" animBg="1"/>
      <p:bldP spid="72665" grpId="0" animBg="1"/>
      <p:bldP spid="72666" grpId="0" animBg="1"/>
      <p:bldP spid="72667" grpId="0" animBg="1"/>
      <p:bldP spid="72668" grpId="0" animBg="1"/>
      <p:bldP spid="726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BFA2-8046-4E42-8A9D-4DCA743B2722}" type="slidenum">
              <a:rPr lang="es-ES"/>
              <a:pPr/>
              <a:t>9</a:t>
            </a:fld>
            <a:endParaRPr lang="es-ES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1692275" y="44450"/>
            <a:ext cx="745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>
                <a:solidFill>
                  <a:srgbClr val="000099"/>
                </a:solidFill>
              </a:rPr>
              <a:t>Ejemplos</a:t>
            </a:r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1789113" y="1079500"/>
            <a:ext cx="69945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75" indent="11113">
              <a:spcBef>
                <a:spcPct val="20000"/>
              </a:spcBef>
            </a:pPr>
            <a:r>
              <a:rPr lang="es-ES" sz="2700">
                <a:solidFill>
                  <a:srgbClr val="0066FF"/>
                </a:solidFill>
              </a:rPr>
              <a:t>Esquema nodo-i</a:t>
            </a:r>
          </a:p>
        </p:txBody>
      </p:sp>
      <p:sp>
        <p:nvSpPr>
          <p:cNvPr id="75814" name="Rectangle 38"/>
          <p:cNvSpPr>
            <a:spLocks noChangeArrowheads="1"/>
          </p:cNvSpPr>
          <p:nvPr/>
        </p:nvSpPr>
        <p:spPr bwMode="auto">
          <a:xfrm>
            <a:off x="1808163" y="1628775"/>
            <a:ext cx="741838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UNIX, Linux, Minix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3366"/>
                </a:solidFill>
              </a:rPr>
              <a:t>Variante de la asignación indexada, según un esquema combinado con enlaces a bloques directos e indirectos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ES" sz="2700">
                <a:solidFill>
                  <a:srgbClr val="0066FF"/>
                </a:solidFill>
              </a:rPr>
              <a:t>Nodo-i</a:t>
            </a:r>
            <a:r>
              <a:rPr lang="es-ES" sz="2700">
                <a:solidFill>
                  <a:srgbClr val="003366"/>
                </a:solidFill>
              </a:rPr>
              <a:t>: Tipo Abstracto de Datos que contiene información sobre las propiedades de un archivo excepto el nombre, así como los enlaces a los datos.</a:t>
            </a:r>
            <a:endParaRPr lang="es-ES" sz="28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1">
  <a:themeElements>
    <a:clrScheme name="h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h1</Template>
  <TotalTime>12272</TotalTime>
  <Words>667</Words>
  <Application>Microsoft Office PowerPoint</Application>
  <PresentationFormat>Presentación en pantalla (4:3)</PresentationFormat>
  <Paragraphs>285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Wingdings</vt:lpstr>
      <vt:lpstr>h1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Tecnología Informática y Computación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Higinio Mora Mora</dc:creator>
  <cp:lastModifiedBy>david</cp:lastModifiedBy>
  <cp:revision>257</cp:revision>
  <dcterms:created xsi:type="dcterms:W3CDTF">2002-04-12T11:14:28Z</dcterms:created>
  <dcterms:modified xsi:type="dcterms:W3CDTF">2017-12-10T11:33:10Z</dcterms:modified>
</cp:coreProperties>
</file>