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80" r:id="rId3"/>
    <p:sldId id="281" r:id="rId4"/>
    <p:sldId id="282" r:id="rId5"/>
    <p:sldId id="283" r:id="rId6"/>
    <p:sldId id="284" r:id="rId7"/>
    <p:sldId id="286" r:id="rId8"/>
    <p:sldId id="287" r:id="rId9"/>
    <p:sldId id="288" r:id="rId10"/>
    <p:sldId id="261" r:id="rId11"/>
    <p:sldId id="262" r:id="rId12"/>
    <p:sldId id="285" r:id="rId13"/>
    <p:sldId id="259" r:id="rId14"/>
    <p:sldId id="260" r:id="rId15"/>
    <p:sldId id="258" r:id="rId16"/>
    <p:sldId id="266" r:id="rId17"/>
    <p:sldId id="267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/>
    <p:restoredTop sz="94674"/>
  </p:normalViewPr>
  <p:slideViewPr>
    <p:cSldViewPr snapToGrid="0" snapToObjects="1">
      <p:cViewPr>
        <p:scale>
          <a:sx n="100" d="100"/>
          <a:sy n="100" d="100"/>
        </p:scale>
        <p:origin x="5760" y="3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2F2A9-8910-E542-B2A2-230EC3A0684F}" type="datetimeFigureOut">
              <a:rPr lang="es-ES" smtClean="0"/>
              <a:t>15/10/18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AB6B0-30FD-8F4B-9C77-03D054E951F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7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B8F006-4CFE-3C4F-B2B1-AED1CFE2F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90538" y="1027113"/>
            <a:ext cx="6578600" cy="3700462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6A9E20-0666-BA41-96A5-338B78F0A8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36" y="5086798"/>
            <a:ext cx="5226116" cy="4017242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231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D13E5-BAF2-C949-85D2-048EB70E7B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634B3-F37E-F44D-BFA8-7E7CAF1F69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356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3E236B-BE0A-D64B-8297-1A2FBDA701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4D9D35-67D3-1242-AFFC-412E746047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7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2D18D7-6502-EB4E-8D07-B58BBD368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17CD59-5B4E-2648-83CF-F2771D6594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68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811E9-D65E-D44F-8CA3-B5E1F68FE8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6D2E3-B1B6-5E49-815B-1006863D68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91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615805-B119-A743-A41C-26C946BD73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6AA6C4-FE68-6E4F-AC79-8CC4A618C7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66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98CE35-3B77-BE40-8956-F79F209541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0546E-9810-C840-BE7A-E36EA39368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370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7D8AC1-35DE-394D-95E3-9B6992E1ED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135BD9-6B2F-1945-AB82-705A8E5C31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656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95FB42-ED0B-FA43-A917-63D253775B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9C0A0C-68B5-E54A-8A77-3AA68B381A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00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FAA88-ED39-4941-96DB-A50DD25ED95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AC2964-59C1-384A-B22F-9E0E21C8CF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711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025131-41D8-5D4F-83AC-B4EA7C4175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2AF41-FA28-234F-9C31-CBEEB2B76E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34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104F-C960-074F-8ED9-7D7431993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42033-ED8E-3944-9139-7842E02F0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1B49C-9DB4-C246-BD26-7BC7F895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15/10/18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0ABB9-BE1B-8E48-A860-E7351BAF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D40BA-8069-514D-B320-DBA9C4CD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83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B4C7-7661-1349-B41B-C7FF4D9E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835F-D8BC-F545-9458-50F2F2FF6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7EA0-FAD2-8F4C-A376-6B31D905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15/10/18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9ABB0-0019-BB4E-B0F6-3AD76FC8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AA6D1-E643-4747-8121-C9D8C0CF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0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E40FF-A360-8343-97FB-78C2B4CF6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2AE49-0A46-5F45-B599-24D635A4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7D96-ACBF-2543-B1BB-2965D2F3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15/10/18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5D7E-5135-7F47-A0EB-D6E0A589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26C17-641C-DA4E-8A4C-BDD7345F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0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F1B3-A4AA-E447-8D2D-FCA1AFC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4EB9-5E44-974A-8DBD-73C7899E2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9BD8B-E0C2-8245-A077-62B34557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15/10/18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2E0E-A25D-0B45-A555-7691E134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6557F-F8E6-F24A-B7ED-8EBCDE13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9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4A80-1504-7D48-8338-3CEE031D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14F28-EA2F-BC4F-8A7F-829D026FF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5FA8-B9C8-4842-8C1B-4DBB3A1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15/10/18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89CB-06DF-0446-A146-F802DE25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1B63-88B2-314C-86F7-29B9C722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06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7044-A03D-7F48-B2E3-BB30C298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2957-200B-9F43-8E00-20935E874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4156-8311-7D45-ADF9-F2CA7F98A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6999-433F-8A4A-832A-0D89DD11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15/10/18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59F53-4385-1C40-9F10-0848AC23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06224-2FDF-2444-A8BB-58D03268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02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6D8-396B-5645-89F4-BC882B96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748E-548F-2049-81F1-CA0F1D4F1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98537-B2A1-E440-A89D-88DA9FEC6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70C50-D06F-4047-BB5E-158F8AD3F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17991-7FE4-5A41-9537-A39350340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5FA90-4BC2-FB4D-9B09-6A9FBAFD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15/10/18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7F956-6156-0549-B085-348E37A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AFE1D-F7DA-B441-8597-799DBE00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66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DE45-5340-0641-AE78-2BABB7C4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64C9A-FBFB-4447-930F-BA569FD9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15/10/18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1B215-B834-9044-A357-296638ED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C8FA9-C7BA-E245-8745-308D6CE6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6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02906-D07B-744E-876E-6728FC16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15/10/18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29B2E-81AD-7C42-9B41-A4217FD9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9C79D-2D07-0145-8A17-35975AA4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48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3E9-9765-6447-85EA-E1436A54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A364-D010-174D-9526-D4B3124E3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B9138-6BD4-3E40-84E3-E1A575403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9CD2C-5659-CD42-ADFD-27A40A3E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15/10/18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EA601-5F22-F54B-B0DD-7D20B75D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6891C-CF9B-2547-BF06-36099BD2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13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94FD-4DC2-FD4E-B153-35016F27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C5387-38B9-3A4F-B0BF-6E02DA521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7A015-00D1-AF45-982B-AA3AEFDE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E359B-E85A-7B4D-A8BF-F52275E4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2B6E-E83A-D348-BF09-17D635823DFC}" type="datetimeFigureOut">
              <a:rPr lang="es-ES" smtClean="0"/>
              <a:t>15/10/18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53598-703E-5946-8439-735BF8B0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E9290-3F1E-124B-B0B0-6637D4B1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65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B7C41-B722-1A41-9AED-E9698868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8FAB7-4510-CB40-9D24-C16897B6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0623F-77F6-524B-AE9E-95952D495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2B6E-E83A-D348-BF09-17D635823DFC}" type="datetimeFigureOut">
              <a:rPr lang="es-ES" smtClean="0"/>
              <a:t>15/10/18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B41D0-5E6B-994E-B282-0CEFD4996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E249-A593-FE4A-9F57-464556EDF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15F4-48D4-7048-993C-8884EB5846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61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rman.gonzalez@ua.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zi.com/AdventureInProlog/advfrtop.htm" TargetMode="External"/><Relationship Id="rId7" Type="http://schemas.openxmlformats.org/officeDocument/2006/relationships/hyperlink" Target="http://gaudi.ua.es/uhtbin/cgisirsi/?ps=5h8XgkxL2D/x/185850102/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audi.ua.es/uhtbin/cgisirsi/?ps=glXvHaO0MD/0/274340092/9" TargetMode="External"/><Relationship Id="rId5" Type="http://schemas.openxmlformats.org/officeDocument/2006/relationships/hyperlink" Target="http://www.dccia.ua.es/logica/prolog/material.htm" TargetMode="External"/><Relationship Id="rId4" Type="http://schemas.openxmlformats.org/officeDocument/2006/relationships/hyperlink" Target="http://www.dccia.ua.es/logica/prolog/docs/prolog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mzi.com/AdventureInProlog/advfrtop.ht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cia.ua.es/logica/prolog/material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5A2A-D99D-124E-B2DE-881406166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Practicas</a:t>
            </a:r>
            <a:r>
              <a:rPr lang="en-US" dirty="0"/>
              <a:t> </a:t>
            </a:r>
            <a:r>
              <a:rPr lang="en-US" dirty="0" err="1"/>
              <a:t>Matematicas</a:t>
            </a:r>
            <a:r>
              <a:rPr lang="en-US" dirty="0"/>
              <a:t> I – </a:t>
            </a:r>
            <a:r>
              <a:rPr lang="en-US" dirty="0" err="1"/>
              <a:t>Sesion</a:t>
            </a:r>
            <a:r>
              <a:rPr lang="en-US" dirty="0"/>
              <a:t> V - 2018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9B1AE-3EA5-7746-BC9E-02A83CE8A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german.gonzalez@ua.es</a:t>
            </a:r>
            <a:endParaRPr lang="en-US" dirty="0"/>
          </a:p>
          <a:p>
            <a:endParaRPr lang="en-US" dirty="0"/>
          </a:p>
          <a:p>
            <a:r>
              <a:rPr lang="en-US" dirty="0"/>
              <a:t>15 </a:t>
            </a:r>
            <a:r>
              <a:rPr lang="en-US" dirty="0" err="1"/>
              <a:t>Octubre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0755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5D9-2A9C-EC48-994B-6B826DCDA9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95632" y="360438"/>
            <a:ext cx="7808985" cy="701731"/>
          </a:xfrm>
        </p:spPr>
        <p:txBody>
          <a:bodyPr>
            <a:spAutoFit/>
          </a:bodyPr>
          <a:lstStyle/>
          <a:p>
            <a:pPr lvl="0"/>
            <a:r>
              <a:rPr lang="es-ES"/>
              <a:t>Más consejos….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5298C-93FA-9945-AC4E-4AC7230524D9}"/>
              </a:ext>
            </a:extLst>
          </p:cNvPr>
          <p:cNvSpPr txBox="1"/>
          <p:nvPr/>
        </p:nvSpPr>
        <p:spPr>
          <a:xfrm>
            <a:off x="413717" y="2280628"/>
            <a:ext cx="10787683" cy="382192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compatLnSpc="0">
            <a:spAutoFit/>
          </a:bodyPr>
          <a:lstStyle/>
          <a:p>
            <a:pPr algn="just" hangingPunct="0"/>
            <a:endParaRPr lang="es-ES" sz="2400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just" hangingPunct="0">
              <a:buSzPct val="45000"/>
            </a:pP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Algunas veces la mejor acción a tomar es la de quedarnos quietos: do(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move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(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none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))</a:t>
            </a:r>
          </a:p>
          <a:p>
            <a:pPr algn="just" hangingPunct="0">
              <a:buSzPct val="45000"/>
              <a:buFont typeface="StarSymbol"/>
              <a:buChar char="●"/>
            </a:pPr>
            <a:endParaRPr lang="es-ES" sz="2400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just" hangingPunct="0">
              <a:buSzPct val="45000"/>
            </a:pP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Las decisiones no solo las podemos tomar en función de lo que haya alrededor, si no en función de lo que NO haya</a:t>
            </a:r>
          </a:p>
          <a:p>
            <a:pPr algn="just" hangingPunct="0">
              <a:buSzPct val="45000"/>
              <a:buFont typeface="StarSymbol"/>
              <a:buChar char="●"/>
            </a:pPr>
            <a:endParaRPr lang="es-ES" sz="2400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just" hangingPunct="0">
              <a:buSzPct val="45000"/>
            </a:pP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do(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move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(up)):-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see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(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normal,right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,'.'),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not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(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see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(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normal,up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,'*')).</a:t>
            </a:r>
          </a:p>
          <a:p>
            <a:pPr algn="just" hangingPunct="0"/>
            <a:endParaRPr lang="es-ES" sz="2400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just" hangingPunct="0"/>
            <a:endParaRPr lang="es-ES" sz="2400" dirty="0">
              <a:latin typeface="DejaVu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7806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A4D5-30D5-414B-8ED9-EF8CE3F3C1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95959" y="360438"/>
            <a:ext cx="7808985" cy="701731"/>
          </a:xfrm>
        </p:spPr>
        <p:txBody>
          <a:bodyPr>
            <a:spAutoFit/>
          </a:bodyPr>
          <a:lstStyle/>
          <a:p>
            <a:pPr lvl="0"/>
            <a:r>
              <a:rPr lang="es-ES" dirty="0"/>
              <a:t>Más consejos….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C27A6-F63A-E74F-8FF7-C0C44B9B6346}"/>
              </a:ext>
            </a:extLst>
          </p:cNvPr>
          <p:cNvSpPr txBox="1"/>
          <p:nvPr/>
        </p:nvSpPr>
        <p:spPr>
          <a:xfrm>
            <a:off x="623449" y="1930400"/>
            <a:ext cx="10374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buSzPct val="45000"/>
            </a:pP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No es posible (con lo que hemos visto ahora) que ante dos situaciones exactas (con las mismas cosas alrededor) hagamos acciones diferentes. </a:t>
            </a:r>
          </a:p>
          <a:p>
            <a:pPr algn="just" hangingPunct="0">
              <a:buSzPct val="45000"/>
            </a:pPr>
            <a:endParaRPr lang="es-ES" sz="2400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just" hangingPunct="0">
              <a:buSzPct val="45000"/>
            </a:pP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Por lo tanto, intenta evitar que se produzcan situaciones de este tipo, </a:t>
            </a:r>
            <a:r>
              <a:rPr lang="es-ES" sz="2400" b="1" dirty="0">
                <a:latin typeface="DejaVu Sans" pitchFamily="18"/>
                <a:ea typeface="DejaVu Sans" pitchFamily="2"/>
                <a:cs typeface="DejaVu Sans" pitchFamily="2"/>
              </a:rPr>
              <a:t>cambiando la estrategia si fuese necesario.</a:t>
            </a:r>
          </a:p>
          <a:p>
            <a:pPr algn="just" hangingPunct="0">
              <a:buSzPct val="45000"/>
              <a:buFont typeface="StarSymbol"/>
              <a:buChar char="●"/>
            </a:pPr>
            <a:endParaRPr lang="es-ES" sz="2400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just" hangingPunct="0">
              <a:buSzPct val="45000"/>
            </a:pP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No es empecinéis en recorrer un mapa de una forma determinada. A veces es mejor </a:t>
            </a:r>
            <a:r>
              <a:rPr lang="es-ES" sz="2400" b="1" dirty="0">
                <a:latin typeface="DejaVu Sans" pitchFamily="18"/>
                <a:ea typeface="DejaVu Sans" pitchFamily="2"/>
                <a:cs typeface="DejaVu Sans" pitchFamily="2"/>
              </a:rPr>
              <a:t>empezar de cero.</a:t>
            </a:r>
          </a:p>
          <a:p>
            <a:pPr algn="just" hangingPunct="0">
              <a:buSzPct val="45000"/>
              <a:buFont typeface="StarSymbol"/>
              <a:buChar char="●"/>
            </a:pPr>
            <a:endParaRPr lang="es-ES" sz="2400" b="1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just" hangingPunct="0"/>
            <a:endParaRPr lang="es-ES" sz="2400" dirty="0">
              <a:latin typeface="DejaVu Sans" pitchFamily="18"/>
              <a:ea typeface="DejaVu Sans" pitchFamily="2"/>
              <a:cs typeface="DejaVu Sans" pitchFamily="2"/>
            </a:endParaRP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3129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3727C7-6DF7-D34B-B472-01320469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49" y="1342273"/>
            <a:ext cx="8223868" cy="5106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DB34DC-6900-4946-9E7C-BC0DDA11B57B}"/>
              </a:ext>
            </a:extLst>
          </p:cNvPr>
          <p:cNvSpPr txBox="1"/>
          <p:nvPr/>
        </p:nvSpPr>
        <p:spPr>
          <a:xfrm>
            <a:off x="388390" y="420029"/>
            <a:ext cx="5714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Resolución en clase: mapa ejemplo Fase I - 5</a:t>
            </a:r>
          </a:p>
        </p:txBody>
      </p:sp>
    </p:spTree>
    <p:extLst>
      <p:ext uri="{BB962C8B-B14F-4D97-AF65-F5344CB8AC3E}">
        <p14:creationId xmlns:p14="http://schemas.microsoft.com/office/powerpoint/2010/main" val="158457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1C56CB30-1655-E94A-980D-97D435952C2F}"/>
              </a:ext>
            </a:extLst>
          </p:cNvPr>
          <p:cNvSpPr/>
          <p:nvPr/>
        </p:nvSpPr>
        <p:spPr>
          <a:xfrm>
            <a:off x="1850106" y="4245611"/>
            <a:ext cx="8491222" cy="13063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>
            <a:noFill/>
            <a:prstDash val="solid"/>
          </a:ln>
          <a:effectLst>
            <a:outerShdw dist="76368" dir="2700000" algn="tl">
              <a:srgbClr val="000000">
                <a:alpha val="80000"/>
              </a:srgbClr>
            </a:outerShdw>
          </a:effectLst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es-ES" sz="1633">
              <a:latin typeface="DejaVu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07E38B-A774-1548-8FAB-E62BCBC577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s-ES"/>
              <a:t>¿Llevo objeto conmigo?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0E222-0EF5-EA4C-A4B2-4B038DDCA4AE}"/>
              </a:ext>
            </a:extLst>
          </p:cNvPr>
          <p:cNvSpPr txBox="1"/>
          <p:nvPr/>
        </p:nvSpPr>
        <p:spPr>
          <a:xfrm>
            <a:off x="924555" y="2185638"/>
            <a:ext cx="10057213" cy="362584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compatLnSpc="0">
            <a:spAutoFit/>
          </a:bodyPr>
          <a:lstStyle/>
          <a:p>
            <a:pPr algn="just" hangingPunct="0"/>
            <a:r>
              <a:rPr lang="es-ES" sz="3175" b="1" dirty="0" err="1">
                <a:solidFill>
                  <a:srgbClr val="00AE00"/>
                </a:solidFill>
                <a:latin typeface="Courier 10 Pitch" pitchFamily="17"/>
                <a:ea typeface="DejaVu Sans" pitchFamily="2"/>
                <a:cs typeface="DejaVu Sans" pitchFamily="2"/>
              </a:rPr>
              <a:t>havingObject</a:t>
            </a:r>
            <a:r>
              <a:rPr lang="es-ES" sz="2903" dirty="0">
                <a:solidFill>
                  <a:srgbClr val="FFFFFF"/>
                </a:solidFill>
                <a:latin typeface="DejaVu Sans" pitchFamily="34"/>
                <a:ea typeface="DejaVu Sans" pitchFamily="2"/>
                <a:cs typeface="DejaVu Sans" pitchFamily="2"/>
              </a:rPr>
              <a:t> </a:t>
            </a:r>
            <a:r>
              <a:rPr lang="es-ES" sz="2540" dirty="0">
                <a:latin typeface="DejaVu Sans" pitchFamily="34"/>
                <a:ea typeface="DejaVu Sans" pitchFamily="2"/>
                <a:cs typeface="DejaVu Sans" pitchFamily="2"/>
              </a:rPr>
              <a:t>Tiene éxito si llevo un objeto encima, sea el objeto que sea. Fracasa si no llevo objetos conmigo.</a:t>
            </a:r>
          </a:p>
          <a:p>
            <a:pPr algn="just" hangingPunct="0"/>
            <a:endParaRPr lang="es-ES" sz="2903" dirty="0">
              <a:latin typeface="Courier 10 Pitch" pitchFamily="17"/>
              <a:ea typeface="DejaVu Sans" pitchFamily="2"/>
              <a:cs typeface="DejaVu Sans" pitchFamily="2"/>
            </a:endParaRPr>
          </a:p>
          <a:p>
            <a:pPr algn="just" hangingPunct="0"/>
            <a:r>
              <a:rPr lang="es-ES" sz="2903" dirty="0">
                <a:latin typeface="DejaVu Sans" pitchFamily="34"/>
                <a:ea typeface="DejaVu Sans" pitchFamily="2"/>
                <a:cs typeface="DejaVu Sans" pitchFamily="2"/>
              </a:rPr>
              <a:t>EJEMPLO</a:t>
            </a:r>
          </a:p>
          <a:p>
            <a:pPr algn="just" hangingPunct="0"/>
            <a:endParaRPr lang="es-ES" sz="2903" dirty="0">
              <a:solidFill>
                <a:srgbClr val="FFFFFF"/>
              </a:solidFill>
              <a:latin typeface="DejaVu Sans" pitchFamily="34"/>
              <a:ea typeface="DejaVu Sans" pitchFamily="2"/>
              <a:cs typeface="DejaVu Sans" pitchFamily="2"/>
            </a:endParaRPr>
          </a:p>
          <a:p>
            <a:pPr hangingPunct="0"/>
            <a:r>
              <a:rPr lang="es-ES" sz="2177" b="1" dirty="0">
                <a:solidFill>
                  <a:srgbClr val="000000"/>
                </a:solidFill>
                <a:latin typeface="Courier 10 Pitch" pitchFamily="17"/>
                <a:ea typeface="DejaVu Sans" pitchFamily="2"/>
                <a:cs typeface="DejaVu Sans" pitchFamily="2"/>
              </a:rPr>
              <a:t>       ...</a:t>
            </a:r>
          </a:p>
          <a:p>
            <a:pPr hangingPunct="0"/>
            <a:r>
              <a:rPr lang="es-ES" sz="2177" b="1" dirty="0">
                <a:solidFill>
                  <a:srgbClr val="000000"/>
                </a:solidFill>
                <a:latin typeface="Courier 10 Pitch" pitchFamily="17"/>
                <a:ea typeface="DejaVu Sans" pitchFamily="2"/>
                <a:cs typeface="DejaVu Sans" pitchFamily="2"/>
              </a:rPr>
              <a:t>      do(</a:t>
            </a:r>
            <a:r>
              <a:rPr lang="es-ES" sz="2177" b="1" dirty="0" err="1">
                <a:solidFill>
                  <a:srgbClr val="000000"/>
                </a:solidFill>
                <a:latin typeface="Courier 10 Pitch" pitchFamily="17"/>
                <a:ea typeface="DejaVu Sans" pitchFamily="2"/>
                <a:cs typeface="DejaVu Sans" pitchFamily="2"/>
              </a:rPr>
              <a:t>move</a:t>
            </a:r>
            <a:r>
              <a:rPr lang="es-ES" sz="2177" b="1" dirty="0">
                <a:solidFill>
                  <a:srgbClr val="000000"/>
                </a:solidFill>
                <a:latin typeface="Courier 10 Pitch" pitchFamily="17"/>
                <a:ea typeface="DejaVu Sans" pitchFamily="2"/>
                <a:cs typeface="DejaVu Sans" pitchFamily="2"/>
              </a:rPr>
              <a:t>(</a:t>
            </a:r>
            <a:r>
              <a:rPr lang="es-ES" sz="2177" b="1" dirty="0" err="1">
                <a:solidFill>
                  <a:srgbClr val="000000"/>
                </a:solidFill>
                <a:latin typeface="Courier 10 Pitch" pitchFamily="17"/>
                <a:ea typeface="DejaVu Sans" pitchFamily="2"/>
                <a:cs typeface="DejaVu Sans" pitchFamily="2"/>
              </a:rPr>
              <a:t>left</a:t>
            </a:r>
            <a:r>
              <a:rPr lang="es-ES" sz="2177" b="1" dirty="0">
                <a:solidFill>
                  <a:srgbClr val="000000"/>
                </a:solidFill>
                <a:latin typeface="Courier 10 Pitch" pitchFamily="17"/>
                <a:ea typeface="DejaVu Sans" pitchFamily="2"/>
                <a:cs typeface="DejaVu Sans" pitchFamily="2"/>
              </a:rPr>
              <a:t>)) :-</a:t>
            </a:r>
            <a:r>
              <a:rPr lang="es-ES" sz="2177" b="1" dirty="0">
                <a:solidFill>
                  <a:srgbClr val="00AE00"/>
                </a:solidFill>
                <a:latin typeface="Courier 10 Pitch" pitchFamily="17"/>
                <a:ea typeface="DejaVu Sans" pitchFamily="2"/>
                <a:cs typeface="DejaVu Sans" pitchFamily="2"/>
              </a:rPr>
              <a:t> </a:t>
            </a:r>
            <a:r>
              <a:rPr lang="es-ES" sz="2177" b="1" dirty="0" err="1">
                <a:solidFill>
                  <a:srgbClr val="0066CC"/>
                </a:solidFill>
                <a:latin typeface="Courier 10 Pitch" pitchFamily="17"/>
                <a:ea typeface="DejaVu Sans" pitchFamily="2"/>
                <a:cs typeface="DejaVu Sans" pitchFamily="2"/>
              </a:rPr>
              <a:t>havingObject</a:t>
            </a:r>
            <a:r>
              <a:rPr lang="es-ES" sz="2177" b="1" dirty="0">
                <a:solidFill>
                  <a:srgbClr val="000000"/>
                </a:solidFill>
                <a:latin typeface="Courier 10 Pitch" pitchFamily="17"/>
                <a:ea typeface="DejaVu Sans" pitchFamily="2"/>
                <a:cs typeface="DejaVu Sans" pitchFamily="2"/>
              </a:rPr>
              <a:t>.</a:t>
            </a:r>
          </a:p>
          <a:p>
            <a:pPr hangingPunct="0"/>
            <a:r>
              <a:rPr lang="es-ES" sz="2177" b="1" dirty="0">
                <a:solidFill>
                  <a:srgbClr val="000000"/>
                </a:solidFill>
                <a:latin typeface="Courier 10 Pitch" pitchFamily="17"/>
                <a:ea typeface="DejaVu Sans" pitchFamily="2"/>
                <a:cs typeface="DejaVu Sans" pitchFamily="2"/>
              </a:rPr>
              <a:t>      do(</a:t>
            </a:r>
            <a:r>
              <a:rPr lang="es-ES" sz="2177" b="1" dirty="0" err="1">
                <a:solidFill>
                  <a:srgbClr val="000000"/>
                </a:solidFill>
                <a:latin typeface="Courier 10 Pitch" pitchFamily="17"/>
                <a:ea typeface="DejaVu Sans" pitchFamily="2"/>
                <a:cs typeface="DejaVu Sans" pitchFamily="2"/>
              </a:rPr>
              <a:t>move</a:t>
            </a:r>
            <a:r>
              <a:rPr lang="es-ES" sz="2177" b="1" dirty="0">
                <a:solidFill>
                  <a:srgbClr val="000000"/>
                </a:solidFill>
                <a:latin typeface="Courier 10 Pitch" pitchFamily="17"/>
                <a:ea typeface="DejaVu Sans" pitchFamily="2"/>
                <a:cs typeface="DejaVu Sans" pitchFamily="2"/>
              </a:rPr>
              <a:t>(</a:t>
            </a:r>
            <a:r>
              <a:rPr lang="es-ES" sz="2177" b="1" dirty="0" err="1">
                <a:solidFill>
                  <a:srgbClr val="000000"/>
                </a:solidFill>
                <a:latin typeface="Courier 10 Pitch" pitchFamily="17"/>
                <a:ea typeface="DejaVu Sans" pitchFamily="2"/>
                <a:cs typeface="DejaVu Sans" pitchFamily="2"/>
              </a:rPr>
              <a:t>right</a:t>
            </a:r>
            <a:r>
              <a:rPr lang="es-ES" sz="2177" b="1" dirty="0">
                <a:solidFill>
                  <a:srgbClr val="000000"/>
                </a:solidFill>
                <a:latin typeface="Courier 10 Pitch" pitchFamily="17"/>
                <a:ea typeface="DejaVu Sans" pitchFamily="2"/>
                <a:cs typeface="DejaVu Sans" pitchFamily="2"/>
              </a:rPr>
              <a:t>)):-</a:t>
            </a:r>
            <a:r>
              <a:rPr lang="es-ES" sz="2177" b="1" dirty="0">
                <a:solidFill>
                  <a:srgbClr val="00AE00"/>
                </a:solidFill>
                <a:latin typeface="Courier 10 Pitch" pitchFamily="17"/>
                <a:ea typeface="DejaVu Sans" pitchFamily="2"/>
                <a:cs typeface="DejaVu Sans" pitchFamily="2"/>
              </a:rPr>
              <a:t> </a:t>
            </a:r>
            <a:r>
              <a:rPr lang="es-ES" sz="2177" b="1" dirty="0" err="1">
                <a:solidFill>
                  <a:srgbClr val="0066CC"/>
                </a:solidFill>
                <a:latin typeface="Courier 10 Pitch" pitchFamily="17"/>
                <a:ea typeface="DejaVu Sans" pitchFamily="2"/>
                <a:cs typeface="DejaVu Sans" pitchFamily="2"/>
              </a:rPr>
              <a:t>not</a:t>
            </a:r>
            <a:r>
              <a:rPr lang="es-ES" sz="2177" b="1" dirty="0">
                <a:solidFill>
                  <a:srgbClr val="000000"/>
                </a:solidFill>
                <a:latin typeface="Courier 10 Pitch" pitchFamily="17"/>
                <a:ea typeface="DejaVu Sans" pitchFamily="2"/>
                <a:cs typeface="DejaVu Sans" pitchFamily="2"/>
              </a:rPr>
              <a:t>(</a:t>
            </a:r>
            <a:r>
              <a:rPr lang="es-ES" sz="2177" b="1" dirty="0" err="1">
                <a:solidFill>
                  <a:srgbClr val="0066CC"/>
                </a:solidFill>
                <a:latin typeface="Courier 10 Pitch" pitchFamily="17"/>
                <a:ea typeface="DejaVu Sans" pitchFamily="2"/>
                <a:cs typeface="DejaVu Sans" pitchFamily="2"/>
              </a:rPr>
              <a:t>havingObject</a:t>
            </a:r>
            <a:r>
              <a:rPr lang="es-ES" sz="2177" b="1" dirty="0">
                <a:solidFill>
                  <a:srgbClr val="000000"/>
                </a:solidFill>
                <a:latin typeface="Courier 10 Pitch" pitchFamily="17"/>
                <a:ea typeface="DejaVu Sans" pitchFamily="2"/>
                <a:cs typeface="DejaVu Sans" pitchFamily="2"/>
              </a:rPr>
              <a:t>).</a:t>
            </a:r>
          </a:p>
          <a:p>
            <a:pPr hangingPunct="0"/>
            <a:r>
              <a:rPr lang="es-ES" sz="2177" b="1" dirty="0">
                <a:solidFill>
                  <a:srgbClr val="000000"/>
                </a:solidFill>
                <a:latin typeface="Courier 10 Pitch" pitchFamily="17"/>
                <a:ea typeface="DejaVu Sans" pitchFamily="2"/>
                <a:cs typeface="DejaVu Sans" pitchFamily="2"/>
              </a:rPr>
              <a:t>      ...</a:t>
            </a:r>
          </a:p>
          <a:p>
            <a:pPr hangingPunct="0"/>
            <a:endParaRPr lang="es-ES" sz="2177" b="1" dirty="0">
              <a:solidFill>
                <a:srgbClr val="00AE00"/>
              </a:solidFill>
              <a:latin typeface="Courier 10 Pitch" pitchFamily="17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5198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5360-FAE7-B240-B56A-3E4449E83B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s-ES"/>
              <a:t>¿Qué objeto llevo?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3B780-46DF-5040-8E23-6582F9192ECC}"/>
              </a:ext>
            </a:extLst>
          </p:cNvPr>
          <p:cNvSpPr txBox="1"/>
          <p:nvPr/>
        </p:nvSpPr>
        <p:spPr>
          <a:xfrm>
            <a:off x="568712" y="1632928"/>
            <a:ext cx="10381786" cy="363969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compatLnSpc="0">
            <a:spAutoFit/>
          </a:bodyPr>
          <a:lstStyle/>
          <a:p>
            <a:pPr algn="ctr" hangingPunct="0"/>
            <a:r>
              <a:rPr lang="es-ES" sz="3175" b="1" dirty="0" err="1">
                <a:solidFill>
                  <a:schemeClr val="accent6"/>
                </a:solidFill>
                <a:latin typeface="Courier 10 Pitch" pitchFamily="17"/>
                <a:ea typeface="DejaVu Sans" pitchFamily="2"/>
                <a:cs typeface="DejaVu Sans" pitchFamily="2"/>
              </a:rPr>
              <a:t>havingObject</a:t>
            </a:r>
            <a:r>
              <a:rPr lang="es-ES" sz="3175" b="1" dirty="0">
                <a:solidFill>
                  <a:schemeClr val="accent6"/>
                </a:solidFill>
                <a:latin typeface="Courier 10 Pitch" pitchFamily="17"/>
                <a:ea typeface="DejaVu Sans" pitchFamily="2"/>
                <a:cs typeface="DejaVu Sans" pitchFamily="2"/>
              </a:rPr>
              <a:t>(</a:t>
            </a:r>
            <a:r>
              <a:rPr lang="es-ES" sz="3175" b="1" dirty="0" err="1">
                <a:solidFill>
                  <a:schemeClr val="accent6"/>
                </a:solidFill>
                <a:latin typeface="Courier 10 Pitch" pitchFamily="17"/>
                <a:ea typeface="DejaVu Sans" pitchFamily="2"/>
                <a:cs typeface="DejaVu Sans" pitchFamily="2"/>
              </a:rPr>
              <a:t>appearance</a:t>
            </a:r>
            <a:r>
              <a:rPr lang="es-ES" sz="3175" b="1" dirty="0">
                <a:solidFill>
                  <a:schemeClr val="accent6"/>
                </a:solidFill>
                <a:latin typeface="Courier 10 Pitch" pitchFamily="17"/>
                <a:ea typeface="DejaVu Sans" pitchFamily="2"/>
                <a:cs typeface="DejaVu Sans" pitchFamily="2"/>
              </a:rPr>
              <a:t>(CARACT))</a:t>
            </a:r>
          </a:p>
          <a:p>
            <a:pPr algn="ctr" hangingPunct="0"/>
            <a:r>
              <a:rPr lang="es-ES" sz="2540" b="1" dirty="0">
                <a:latin typeface="DejaVu Sans" pitchFamily="34"/>
                <a:ea typeface="DejaVu Sans" pitchFamily="2"/>
                <a:cs typeface="DejaVu Sans" pitchFamily="2"/>
              </a:rPr>
              <a:t>CARACT</a:t>
            </a:r>
            <a:r>
              <a:rPr lang="es-ES" sz="2540" dirty="0">
                <a:latin typeface="DejaVu Sans" pitchFamily="34"/>
                <a:ea typeface="DejaVu Sans" pitchFamily="2"/>
                <a:cs typeface="DejaVu Sans" pitchFamily="2"/>
              </a:rPr>
              <a:t> es el carácter que representa el objeto.</a:t>
            </a:r>
          </a:p>
          <a:p>
            <a:pPr algn="just" hangingPunct="0"/>
            <a:endParaRPr lang="es-ES" sz="2540" dirty="0">
              <a:latin typeface="DejaVu Sans" pitchFamily="34"/>
              <a:ea typeface="DejaVu Sans" pitchFamily="2"/>
              <a:cs typeface="DejaVu Sans" pitchFamily="2"/>
            </a:endParaRPr>
          </a:p>
          <a:p>
            <a:pPr algn="ctr" hangingPunct="0"/>
            <a:r>
              <a:rPr lang="es-ES" sz="3175" b="1" dirty="0" err="1">
                <a:solidFill>
                  <a:schemeClr val="accent6"/>
                </a:solidFill>
                <a:latin typeface="Courier 10 Pitch" pitchFamily="17"/>
                <a:ea typeface="DejaVu Sans" pitchFamily="2"/>
                <a:cs typeface="DejaVu Sans" pitchFamily="2"/>
              </a:rPr>
              <a:t>havingObject</a:t>
            </a:r>
            <a:r>
              <a:rPr lang="es-ES" sz="3175" b="1" dirty="0">
                <a:solidFill>
                  <a:schemeClr val="accent6"/>
                </a:solidFill>
                <a:latin typeface="Courier 10 Pitch" pitchFamily="17"/>
                <a:ea typeface="DejaVu Sans" pitchFamily="2"/>
                <a:cs typeface="DejaVu Sans" pitchFamily="2"/>
              </a:rPr>
              <a:t>(</a:t>
            </a:r>
            <a:r>
              <a:rPr lang="es-ES" sz="3175" b="1" dirty="0" err="1">
                <a:solidFill>
                  <a:schemeClr val="accent6"/>
                </a:solidFill>
                <a:latin typeface="Courier 10 Pitch" pitchFamily="17"/>
                <a:ea typeface="DejaVu Sans" pitchFamily="2"/>
                <a:cs typeface="DejaVu Sans" pitchFamily="2"/>
              </a:rPr>
              <a:t>name</a:t>
            </a:r>
            <a:r>
              <a:rPr lang="es-ES" sz="3175" b="1" dirty="0">
                <a:solidFill>
                  <a:schemeClr val="accent6"/>
                </a:solidFill>
                <a:latin typeface="Courier 10 Pitch" pitchFamily="17"/>
                <a:ea typeface="DejaVu Sans" pitchFamily="2"/>
                <a:cs typeface="DejaVu Sans" pitchFamily="2"/>
              </a:rPr>
              <a:t>(NAME))</a:t>
            </a:r>
          </a:p>
          <a:p>
            <a:pPr algn="ctr" hangingPunct="0"/>
            <a:r>
              <a:rPr lang="es-ES" sz="2540" b="1" dirty="0">
                <a:latin typeface="DejaVu Sans" pitchFamily="34"/>
                <a:ea typeface="DejaVu Sans" pitchFamily="2"/>
                <a:cs typeface="DejaVu Sans" pitchFamily="2"/>
              </a:rPr>
              <a:t>NAME</a:t>
            </a:r>
            <a:r>
              <a:rPr lang="es-ES" sz="2540" dirty="0">
                <a:latin typeface="DejaVu Sans" pitchFamily="34"/>
                <a:ea typeface="DejaVu Sans" pitchFamily="2"/>
                <a:cs typeface="DejaVu Sans" pitchFamily="2"/>
              </a:rPr>
              <a:t> es el nombre del objeto.</a:t>
            </a:r>
          </a:p>
          <a:p>
            <a:pPr algn="just" hangingPunct="0"/>
            <a:endParaRPr lang="es-ES" sz="2540" dirty="0">
              <a:latin typeface="DejaVu Sans" pitchFamily="34"/>
              <a:ea typeface="DejaVu Sans" pitchFamily="2"/>
              <a:cs typeface="DejaVu Sans" pitchFamily="2"/>
            </a:endParaRPr>
          </a:p>
          <a:p>
            <a:pPr algn="just" hangingPunct="0"/>
            <a:r>
              <a:rPr lang="es-ES" sz="2540" dirty="0">
                <a:latin typeface="DejaVu Sans" pitchFamily="34"/>
                <a:ea typeface="DejaVu Sans" pitchFamily="2"/>
                <a:cs typeface="DejaVu Sans" pitchFamily="2"/>
              </a:rPr>
              <a:t>Tiene éxito </a:t>
            </a:r>
            <a:r>
              <a:rPr lang="es-ES" sz="2540" b="1" dirty="0">
                <a:latin typeface="DejaVu Sans" pitchFamily="34"/>
                <a:ea typeface="DejaVu Sans" pitchFamily="2"/>
                <a:cs typeface="DejaVu Sans" pitchFamily="2"/>
              </a:rPr>
              <a:t>sólo si</a:t>
            </a:r>
            <a:r>
              <a:rPr lang="es-ES" sz="2540" dirty="0">
                <a:latin typeface="DejaVu Sans" pitchFamily="34"/>
                <a:ea typeface="DejaVu Sans" pitchFamily="2"/>
                <a:cs typeface="DejaVu Sans" pitchFamily="2"/>
              </a:rPr>
              <a:t> </a:t>
            </a:r>
            <a:r>
              <a:rPr lang="es-ES" sz="2540" dirty="0" err="1">
                <a:latin typeface="DejaVu Sans" pitchFamily="34"/>
                <a:ea typeface="DejaVu Sans" pitchFamily="2"/>
                <a:cs typeface="DejaVu Sans" pitchFamily="2"/>
              </a:rPr>
              <a:t>PLMan</a:t>
            </a:r>
            <a:r>
              <a:rPr lang="es-ES" sz="2540" dirty="0">
                <a:latin typeface="DejaVu Sans" pitchFamily="34"/>
                <a:ea typeface="DejaVu Sans" pitchFamily="2"/>
                <a:cs typeface="DejaVu Sans" pitchFamily="2"/>
              </a:rPr>
              <a:t> lleva consigo el </a:t>
            </a:r>
            <a:r>
              <a:rPr lang="es-ES" sz="2540" dirty="0" err="1">
                <a:latin typeface="DejaVu Sans" pitchFamily="34"/>
                <a:ea typeface="DejaVu Sans" pitchFamily="2"/>
                <a:cs typeface="DejaVu Sans" pitchFamily="2"/>
              </a:rPr>
              <a:t>objecto</a:t>
            </a:r>
            <a:r>
              <a:rPr lang="es-ES" sz="2540" dirty="0">
                <a:latin typeface="DejaVu Sans" pitchFamily="34"/>
                <a:ea typeface="DejaVu Sans" pitchFamily="2"/>
                <a:cs typeface="DejaVu Sans" pitchFamily="2"/>
              </a:rPr>
              <a:t> exacto por el que preguntamos.</a:t>
            </a:r>
          </a:p>
          <a:p>
            <a:pPr algn="just" hangingPunct="0"/>
            <a:endParaRPr lang="es-ES" sz="2359" dirty="0">
              <a:latin typeface="DejaVu Sans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9462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E28D-20B6-F34F-821A-25C33195DE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s-ES"/>
              <a:t>¿Qué hay de nuevo en Fase 2?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1C9E7-1685-4940-9D10-6417C77FD937}"/>
              </a:ext>
            </a:extLst>
          </p:cNvPr>
          <p:cNvSpPr txBox="1"/>
          <p:nvPr/>
        </p:nvSpPr>
        <p:spPr>
          <a:xfrm>
            <a:off x="2975604" y="1632928"/>
            <a:ext cx="6403518" cy="470524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compatLnSpc="0">
            <a:spAutoFit/>
          </a:bodyPr>
          <a:lstStyle/>
          <a:p>
            <a:pPr algn="just" hangingPunct="0"/>
            <a:endParaRPr lang="es-ES" sz="2177" dirty="0">
              <a:solidFill>
                <a:srgbClr val="00AE00"/>
              </a:solidFill>
              <a:latin typeface="Courier 10 Pitch" pitchFamily="17"/>
              <a:ea typeface="DejaVu Sans" pitchFamily="2"/>
              <a:cs typeface="DejaVu Sans" pitchFamily="2"/>
            </a:endParaRPr>
          </a:p>
          <a:p>
            <a:pPr algn="ctr" hangingPunct="0"/>
            <a:r>
              <a:rPr lang="es-ES" sz="3266" b="1" dirty="0" err="1">
                <a:latin typeface="FreeMono" pitchFamily="49"/>
                <a:ea typeface="DejaVu Sans" pitchFamily="2"/>
                <a:cs typeface="DejaVu Sans" pitchFamily="2"/>
              </a:rPr>
              <a:t>maps</a:t>
            </a:r>
            <a:r>
              <a:rPr lang="es-ES" sz="3266" b="1" dirty="0">
                <a:latin typeface="FreeMono" pitchFamily="49"/>
                <a:ea typeface="DejaVu Sans" pitchFamily="2"/>
                <a:cs typeface="DejaVu Sans" pitchFamily="2"/>
              </a:rPr>
              <a:t>/fase2/mapa0.pl</a:t>
            </a: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endParaRPr lang="es-ES" sz="2359" b="1" dirty="0">
              <a:solidFill>
                <a:srgbClr val="FFFFFF"/>
              </a:solidFill>
              <a:latin typeface="FreeMono" pitchFamily="49"/>
              <a:ea typeface="DejaVu Sans" pitchFamily="2"/>
              <a:cs typeface="DejaVu Sans" pitchFamily="2"/>
            </a:endParaRPr>
          </a:p>
          <a:p>
            <a:pPr algn="ctr" hangingPunct="0"/>
            <a:r>
              <a:rPr lang="es-ES" sz="3266" b="1" dirty="0">
                <a:solidFill>
                  <a:srgbClr val="FFFFFF"/>
                </a:solidFill>
                <a:latin typeface="DejaVu Sans" pitchFamily="34"/>
                <a:ea typeface="DejaVu Sans" pitchFamily="2"/>
                <a:cs typeface="DejaVu Sans" pitchFamily="2"/>
              </a:rPr>
              <a:t>INTENTAD RESOLVERLO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7BFD1-98E4-FF45-B37E-B048B87BD5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89826" y="3029733"/>
            <a:ext cx="5118574" cy="1705756"/>
          </a:xfrm>
          <a:prstGeom prst="rect">
            <a:avLst/>
          </a:prstGeom>
          <a:noFill/>
          <a:ln>
            <a:noFill/>
          </a:ln>
          <a:effectLst>
            <a:outerShdw dist="76368" dir="2700000" algn="tl">
              <a:srgbClr val="000000">
                <a:alpha val="8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13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1AB5-C979-E949-AB88-784ECC90A8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s-ES"/>
              <a:t>Consejo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2AE39-3360-B444-81C2-A4B286F29B8D}"/>
              </a:ext>
            </a:extLst>
          </p:cNvPr>
          <p:cNvSpPr txBox="1"/>
          <p:nvPr/>
        </p:nvSpPr>
        <p:spPr>
          <a:xfrm>
            <a:off x="412796" y="677041"/>
            <a:ext cx="11368082" cy="4962369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compatLnSpc="0">
            <a:spAutoFit/>
          </a:bodyPr>
          <a:lstStyle/>
          <a:p>
            <a:pPr algn="ctr" hangingPunct="0"/>
            <a:endParaRPr lang="es-ES" sz="2177" dirty="0">
              <a:latin typeface="DejaVu Sans" pitchFamily="34"/>
              <a:ea typeface="DejaVu Sans" pitchFamily="2"/>
              <a:cs typeface="DejaVu Sans" pitchFamily="2"/>
            </a:endParaRPr>
          </a:p>
          <a:p>
            <a:pPr algn="ctr" hangingPunct="0"/>
            <a:r>
              <a:rPr lang="es-ES" sz="2400" b="1" dirty="0" err="1">
                <a:latin typeface="FreeMono" pitchFamily="49"/>
                <a:ea typeface="DejaVu Sans" pitchFamily="2"/>
                <a:cs typeface="DejaVu Sans" pitchFamily="2"/>
              </a:rPr>
              <a:t>maps</a:t>
            </a:r>
            <a:r>
              <a:rPr lang="es-ES" sz="2400" b="1" dirty="0">
                <a:latin typeface="FreeMono" pitchFamily="49"/>
                <a:ea typeface="DejaVu Sans" pitchFamily="2"/>
                <a:cs typeface="DejaVu Sans" pitchFamily="2"/>
              </a:rPr>
              <a:t>/fase2/mapa00.pl</a:t>
            </a:r>
          </a:p>
          <a:p>
            <a:pPr algn="ctr" hangingPunct="0"/>
            <a:endParaRPr lang="es-ES" sz="2177" dirty="0">
              <a:latin typeface="DejaVu Sans" pitchFamily="34"/>
              <a:ea typeface="DejaVu Sans" pitchFamily="2"/>
              <a:cs typeface="DejaVu Sans" pitchFamily="2"/>
            </a:endParaRPr>
          </a:p>
          <a:p>
            <a:pPr algn="r" hangingPunct="0"/>
            <a:r>
              <a:rPr lang="es-ES" sz="3629" dirty="0">
                <a:latin typeface="DejaVu Sans" pitchFamily="34"/>
                <a:ea typeface="DejaVu Sans" pitchFamily="2"/>
                <a:cs typeface="DejaVu Sans" pitchFamily="2"/>
              </a:rPr>
              <a:t>Dividid el código</a:t>
            </a:r>
          </a:p>
          <a:p>
            <a:pPr algn="r" hangingPunct="0"/>
            <a:r>
              <a:rPr lang="es-ES" sz="3629" b="1" u="sng" dirty="0">
                <a:latin typeface="DejaVu Sans" pitchFamily="34"/>
                <a:ea typeface="DejaVu Sans" pitchFamily="2"/>
                <a:cs typeface="DejaVu Sans" pitchFamily="2"/>
              </a:rPr>
              <a:t>por objetos</a:t>
            </a:r>
          </a:p>
          <a:p>
            <a:pPr algn="r" hangingPunct="0"/>
            <a:endParaRPr lang="es-ES" sz="2903" dirty="0">
              <a:latin typeface="DejaVu Sans" pitchFamily="34"/>
              <a:ea typeface="DejaVu Sans" pitchFamily="2"/>
              <a:cs typeface="DejaVu Sans" pitchFamily="2"/>
            </a:endParaRPr>
          </a:p>
          <a:p>
            <a:pPr algn="r" hangingPunct="0"/>
            <a:r>
              <a:rPr lang="es-ES" sz="2903" dirty="0">
                <a:latin typeface="DejaVu Sans" pitchFamily="34"/>
                <a:ea typeface="DejaVu Sans" pitchFamily="2"/>
                <a:cs typeface="DejaVu Sans" pitchFamily="2"/>
              </a:rPr>
              <a:t>Necesitaréis</a:t>
            </a:r>
          </a:p>
          <a:p>
            <a:pPr algn="r" hangingPunct="0"/>
            <a:r>
              <a:rPr lang="es-ES" sz="3629" b="1" dirty="0" err="1">
                <a:solidFill>
                  <a:srgbClr val="00AE00"/>
                </a:solidFill>
                <a:latin typeface="Courier 10 Pitch" pitchFamily="17"/>
                <a:ea typeface="DejaVu Sans" pitchFamily="2"/>
                <a:cs typeface="DejaVu Sans" pitchFamily="2"/>
              </a:rPr>
              <a:t>havingObject</a:t>
            </a:r>
            <a:endParaRPr lang="es-ES" sz="2903" dirty="0">
              <a:latin typeface="DejaVu Sans" pitchFamily="34"/>
              <a:ea typeface="DejaVu Sans" pitchFamily="2"/>
              <a:cs typeface="DejaVu Sans" pitchFamily="2"/>
            </a:endParaRPr>
          </a:p>
          <a:p>
            <a:pPr algn="r" hangingPunct="0"/>
            <a:endParaRPr lang="es-ES" sz="2903" dirty="0">
              <a:latin typeface="DejaVu Sans" pitchFamily="34"/>
              <a:ea typeface="DejaVu Sans" pitchFamily="2"/>
              <a:cs typeface="DejaVu Sans" pitchFamily="2"/>
            </a:endParaRPr>
          </a:p>
          <a:p>
            <a:pPr algn="r" hangingPunct="0"/>
            <a:endParaRPr lang="es-ES" sz="2903" dirty="0">
              <a:latin typeface="DejaVu Sans" pitchFamily="34"/>
              <a:ea typeface="DejaVu Sans" pitchFamily="2"/>
              <a:cs typeface="DejaVu Sans" pitchFamily="2"/>
            </a:endParaRPr>
          </a:p>
          <a:p>
            <a:pPr algn="just" hangingPunct="0"/>
            <a:endParaRPr lang="es-ES" sz="2359" dirty="0">
              <a:latin typeface="Courier 10 Pitch" pitchFamily="17"/>
              <a:ea typeface="DejaVu Sans" pitchFamily="2"/>
              <a:cs typeface="DejaVu 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D9EC1-8757-1745-8097-AE1EC68BA30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01511" y="1752784"/>
            <a:ext cx="3168859" cy="4640453"/>
          </a:xfrm>
          <a:prstGeom prst="rect">
            <a:avLst/>
          </a:prstGeom>
          <a:noFill/>
          <a:ln>
            <a:noFill/>
          </a:ln>
          <a:effectLst>
            <a:outerShdw dist="76368" dir="2700000" algn="tl">
              <a:srgbClr val="000000">
                <a:alpha val="8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204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8337-DA3D-AF4F-B98F-46A53942F6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s-ES"/>
              <a:t>Competición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09F5D-ACD5-6E4E-8561-ADDFB85479A6}"/>
              </a:ext>
            </a:extLst>
          </p:cNvPr>
          <p:cNvSpPr txBox="1"/>
          <p:nvPr/>
        </p:nvSpPr>
        <p:spPr>
          <a:xfrm>
            <a:off x="6453294" y="1980062"/>
            <a:ext cx="4289478" cy="4041219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compatLnSpc="0">
            <a:spAutoFit/>
          </a:bodyPr>
          <a:lstStyle/>
          <a:p>
            <a:pPr algn="r" hangingPunct="0"/>
            <a:endParaRPr lang="es-ES" sz="2540" b="1" dirty="0">
              <a:latin typeface="DejaVu Sans Mono" pitchFamily="49"/>
              <a:ea typeface="DejaVu Sans" pitchFamily="2"/>
              <a:cs typeface="DejaVu Sans" pitchFamily="2"/>
            </a:endParaRPr>
          </a:p>
          <a:p>
            <a:pPr algn="r" hangingPunct="0"/>
            <a:endParaRPr lang="es-ES" sz="2540" b="1" dirty="0">
              <a:latin typeface="DejaVu Sans Mono" pitchFamily="49"/>
              <a:ea typeface="DejaVu Sans" pitchFamily="2"/>
              <a:cs typeface="DejaVu Sans" pitchFamily="2"/>
            </a:endParaRPr>
          </a:p>
          <a:p>
            <a:pPr algn="r" hangingPunct="0"/>
            <a:r>
              <a:rPr lang="es-ES" sz="2540" b="1" dirty="0" err="1">
                <a:latin typeface="DejaVu Sans Mono" pitchFamily="49"/>
                <a:ea typeface="DejaVu Sans" pitchFamily="2"/>
                <a:cs typeface="DejaVu Sans" pitchFamily="2"/>
              </a:rPr>
              <a:t>maps</a:t>
            </a:r>
            <a:r>
              <a:rPr lang="es-ES" sz="2540" b="1" dirty="0">
                <a:latin typeface="DejaVu Sans Mono" pitchFamily="49"/>
                <a:ea typeface="DejaVu Sans" pitchFamily="2"/>
                <a:cs typeface="DejaVu Sans" pitchFamily="2"/>
              </a:rPr>
              <a:t>/fase1/mapa5.pl</a:t>
            </a:r>
          </a:p>
          <a:p>
            <a:pPr algn="r" hangingPunct="0"/>
            <a:endParaRPr lang="es-ES" sz="2540" b="1" dirty="0">
              <a:latin typeface="DejaVu Sans Mono" pitchFamily="49"/>
              <a:ea typeface="DejaVu Sans" pitchFamily="2"/>
              <a:cs typeface="DejaVu Sans" pitchFamily="2"/>
            </a:endParaRPr>
          </a:p>
          <a:p>
            <a:pPr algn="r" hangingPunct="0"/>
            <a:endParaRPr lang="es-ES" sz="2540" b="1" dirty="0">
              <a:latin typeface="DejaVu Sans Mono" pitchFamily="49"/>
              <a:ea typeface="DejaVu Sans" pitchFamily="2"/>
              <a:cs typeface="DejaVu Sans" pitchFamily="2"/>
            </a:endParaRPr>
          </a:p>
          <a:p>
            <a:pPr algn="r" hangingPunct="0"/>
            <a:r>
              <a:rPr lang="es-ES" sz="2540" dirty="0">
                <a:latin typeface="DejaVu Sans Mono" pitchFamily="49"/>
                <a:ea typeface="DejaVu Sans" pitchFamily="2"/>
                <a:cs typeface="DejaVu Sans" pitchFamily="2"/>
              </a:rPr>
              <a:t>Consigue la mejor</a:t>
            </a:r>
          </a:p>
          <a:p>
            <a:pPr algn="r" hangingPunct="0"/>
            <a:r>
              <a:rPr lang="es-ES" sz="2540" dirty="0">
                <a:latin typeface="DejaVu Sans Mono" pitchFamily="49"/>
                <a:ea typeface="DejaVu Sans" pitchFamily="2"/>
                <a:cs typeface="DejaVu Sans" pitchFamily="2"/>
              </a:rPr>
              <a:t>solución al mapa</a:t>
            </a:r>
          </a:p>
          <a:p>
            <a:pPr algn="r" hangingPunct="0"/>
            <a:endParaRPr lang="es-ES" sz="2540" dirty="0">
              <a:latin typeface="DejaVu Sans Mono" pitchFamily="49"/>
              <a:ea typeface="DejaVu Sans" pitchFamily="2"/>
              <a:cs typeface="DejaVu Sans" pitchFamily="2"/>
            </a:endParaRPr>
          </a:p>
          <a:p>
            <a:pPr algn="r" hangingPunct="0"/>
            <a:endParaRPr lang="es-ES" sz="2540" dirty="0">
              <a:latin typeface="DejaVu Sans Mono" pitchFamily="49"/>
              <a:ea typeface="DejaVu Sans" pitchFamily="2"/>
              <a:cs typeface="DejaVu Sans" pitchFamily="2"/>
            </a:endParaRPr>
          </a:p>
          <a:p>
            <a:pPr algn="r" hangingPunct="0"/>
            <a:endParaRPr lang="es-ES" sz="2540" dirty="0">
              <a:latin typeface="DejaVu Sans Mono" pitchFamily="49"/>
              <a:ea typeface="DejaVu Sans" pitchFamily="2"/>
              <a:cs typeface="DejaVu 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274F8-4D3C-A446-A50C-7DC4D3EF4A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08238" y="1959513"/>
            <a:ext cx="4187479" cy="4082318"/>
          </a:xfrm>
          <a:prstGeom prst="rect">
            <a:avLst/>
          </a:prstGeom>
          <a:noFill/>
          <a:ln>
            <a:noFill/>
          </a:ln>
          <a:effectLst>
            <a:outerShdw dist="76368" dir="2700000" algn="tl">
              <a:srgbClr val="000000">
                <a:alpha val="8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955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AF3C-7830-774B-8F25-81CBCDA978D4}"/>
              </a:ext>
            </a:extLst>
          </p:cNvPr>
          <p:cNvSpPr txBox="1"/>
          <p:nvPr/>
        </p:nvSpPr>
        <p:spPr>
          <a:xfrm>
            <a:off x="2195636" y="399400"/>
            <a:ext cx="7808985" cy="5584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spAutoFit/>
          </a:bodyPr>
          <a:lstStyle/>
          <a:p>
            <a:pPr marL="326591" indent="-326591"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3629" b="1" i="1" kern="0" dirty="0">
                <a:solidFill>
                  <a:srgbClr val="E6E6E6"/>
                </a:solidFill>
                <a:effectLst>
                  <a:outerShdw dist="17962" dir="2700000">
                    <a:srgbClr val="000000"/>
                  </a:outerShdw>
                </a:effectLst>
                <a:latin typeface="Albany" pitchFamily="34"/>
                <a:ea typeface="DejaVu Sans" pitchFamily="2"/>
                <a:cs typeface="DejaVu Sans" pitchFamily="2"/>
              </a:rPr>
              <a:t>Planificación de la asignatura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0A6B88-1DFB-5E4B-8D68-01F6DA90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3" y="1707266"/>
            <a:ext cx="11044790" cy="4158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ight Arrow 4">
            <a:extLst>
              <a:ext uri="{FF2B5EF4-FFF2-40B4-BE49-F238E27FC236}">
                <a16:creationId xmlns:a16="http://schemas.microsoft.com/office/drawing/2014/main" id="{153B81B1-AE89-D245-A486-4DF664815AB8}"/>
              </a:ext>
            </a:extLst>
          </p:cNvPr>
          <p:cNvSpPr/>
          <p:nvPr/>
        </p:nvSpPr>
        <p:spPr>
          <a:xfrm rot="10799991">
            <a:off x="10004621" y="3202908"/>
            <a:ext cx="685263" cy="295742"/>
          </a:xfrm>
          <a:custGeom>
            <a:avLst>
              <a:gd name="f0" fmla="val 1693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82953" tIns="41476" rIns="82953" bIns="41476" anchor="ctr" anchorCtr="1" compatLnSpc="1">
            <a:normAutofit/>
          </a:bodyPr>
          <a:lstStyle/>
          <a:p>
            <a:pPr algn="ctr" defTabSz="829544">
              <a:lnSpc>
                <a:spcPct val="80000"/>
              </a:lnSpc>
              <a:defRPr sz="5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54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63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DB69-DA83-CA46-9352-72E99928DA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lvl="0"/>
            <a:r>
              <a:rPr lang="es-ES" dirty="0"/>
              <a:t>Fuentes para aprender PROLOG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B89DB-A6BD-1B46-9BDD-E0C8AAB40500}"/>
              </a:ext>
            </a:extLst>
          </p:cNvPr>
          <p:cNvSpPr txBox="1"/>
          <p:nvPr/>
        </p:nvSpPr>
        <p:spPr>
          <a:xfrm>
            <a:off x="2017628" y="1300922"/>
            <a:ext cx="8225307" cy="528411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81650" tIns="40820" rIns="81650" bIns="40820" anchor="t" anchorCtr="0" compatLnSpc="0">
            <a:spAutoFit/>
          </a:bodyPr>
          <a:lstStyle/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b="1" u="sng" dirty="0">
                <a:solidFill>
                  <a:srgbClr val="B3B3B3"/>
                </a:solidFill>
                <a:latin typeface="DejaVu Sans" pitchFamily="18"/>
                <a:ea typeface="DejaVu Sans" pitchFamily="2"/>
                <a:cs typeface="DejaVu Sans" pitchFamily="2"/>
              </a:rPr>
              <a:t>TUTORIALES Y APUNTES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Adventure</a:t>
            </a: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 in </a:t>
            </a: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prolog</a:t>
            </a: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 (inglés)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3"/>
              </a:rPr>
              <a:t>http://www.amzi.com/AdventureInProlog/advfrtop.htm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177" dirty="0">
              <a:solidFill>
                <a:srgbClr val="FFFFFF"/>
              </a:solidFill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Apuntes de </a:t>
            </a: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Prolog</a:t>
            </a: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 y material (castellano)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4"/>
              </a:rPr>
              <a:t>http://www.dccia.ua.es/logica/prolog/docs/prolog.pdf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5"/>
              </a:rPr>
              <a:t>http://www.dccia.ua.es/logica/prolog/material.htm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177" b="1" u="sng" dirty="0">
              <a:solidFill>
                <a:srgbClr val="B3B3B3"/>
              </a:solidFill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b="1" u="sng" dirty="0">
                <a:solidFill>
                  <a:srgbClr val="B3B3B3"/>
                </a:solidFill>
                <a:latin typeface="DejaVu Sans" pitchFamily="18"/>
                <a:ea typeface="DejaVu Sans" pitchFamily="2"/>
                <a:cs typeface="DejaVu Sans" pitchFamily="2"/>
              </a:rPr>
              <a:t>LIBROS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The</a:t>
            </a: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 Art of </a:t>
            </a: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Prolog</a:t>
            </a:r>
            <a:endParaRPr lang="es-ES" sz="2177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14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6"/>
              </a:rPr>
              <a:t>http://gaudi.ua.es/uhtbin/cgisirsi/?ps=glXvHaO0MD/0/274340092/9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14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</a:rPr>
              <a:t>ejemplos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Programación en </a:t>
            </a: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Prolog</a:t>
            </a:r>
            <a:endParaRPr lang="es-ES" sz="2177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14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7"/>
              </a:rPr>
              <a:t>http://gaudi.ua.es/uhtbin/cgisirsi/?ps=5h8XgkxL2D/x/185850102/9</a:t>
            </a:r>
          </a:p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14" dirty="0">
              <a:solidFill>
                <a:srgbClr val="00AE00"/>
              </a:solidFill>
              <a:latin typeface="DejaVu Sans" pitchFamily="18"/>
              <a:ea typeface="DejaVu Sans" pitchFamily="2"/>
              <a:cs typeface="DejaVu Sans" pitchFamily="2"/>
            </a:endParaRPr>
          </a:p>
          <a:p>
            <a:pPr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177" dirty="0">
              <a:solidFill>
                <a:srgbClr val="FFFFFF"/>
              </a:solidFill>
              <a:latin typeface="DejaVu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C835C-1CA3-F54A-B6AD-FC9857D05617}"/>
              </a:ext>
            </a:extLst>
          </p:cNvPr>
          <p:cNvSpPr/>
          <p:nvPr/>
        </p:nvSpPr>
        <p:spPr>
          <a:xfrm>
            <a:off x="2017628" y="6195273"/>
            <a:ext cx="8514730" cy="3350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2953" tIns="41476" rIns="82953" bIns="41476" anchor="t" anchorCtr="0" compatLnSpc="1">
            <a:spAutoFit/>
          </a:bodyPr>
          <a:lstStyle/>
          <a:p>
            <a:pPr defTabSz="829544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33" dirty="0">
                <a:latin typeface="Calibri" pitchFamily="34"/>
                <a:ea typeface="Calibri" pitchFamily="34"/>
                <a:cs typeface="Times New Roman" pitchFamily="18"/>
              </a:rPr>
              <a:t>https://</a:t>
            </a:r>
            <a:r>
              <a:rPr lang="es-ES" sz="1633" dirty="0" err="1">
                <a:latin typeface="Calibri" pitchFamily="34"/>
                <a:ea typeface="Calibri" pitchFamily="34"/>
                <a:cs typeface="Times New Roman" pitchFamily="18"/>
              </a:rPr>
              <a:t>www.youtube.com</a:t>
            </a:r>
            <a:r>
              <a:rPr lang="es-ES" sz="1633" dirty="0">
                <a:latin typeface="Calibri" pitchFamily="34"/>
                <a:ea typeface="Calibri" pitchFamily="34"/>
                <a:cs typeface="Times New Roman" pitchFamily="18"/>
              </a:rPr>
              <a:t>/</a:t>
            </a:r>
            <a:r>
              <a:rPr lang="es-ES" sz="1633" dirty="0" err="1">
                <a:latin typeface="Calibri" pitchFamily="34"/>
                <a:ea typeface="Calibri" pitchFamily="34"/>
                <a:cs typeface="Times New Roman" pitchFamily="18"/>
              </a:rPr>
              <a:t>watch?v</a:t>
            </a:r>
            <a:r>
              <a:rPr lang="es-ES" sz="1633" dirty="0">
                <a:latin typeface="Calibri" pitchFamily="34"/>
                <a:ea typeface="Calibri" pitchFamily="34"/>
                <a:cs typeface="Times New Roman" pitchFamily="18"/>
              </a:rPr>
              <a:t>=7I6X5NZd2kw&amp;list=PLmxqg54iaXrgiF20LM2JfetrnZF87UMBD</a:t>
            </a:r>
          </a:p>
        </p:txBody>
      </p:sp>
    </p:spTree>
    <p:extLst>
      <p:ext uri="{BB962C8B-B14F-4D97-AF65-F5344CB8AC3E}">
        <p14:creationId xmlns:p14="http://schemas.microsoft.com/office/powerpoint/2010/main" val="58632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5D9CDD-4DB4-C549-879C-9279E964CCF5}"/>
              </a:ext>
            </a:extLst>
          </p:cNvPr>
          <p:cNvSpPr/>
          <p:nvPr/>
        </p:nvSpPr>
        <p:spPr>
          <a:xfrm>
            <a:off x="159834" y="217669"/>
            <a:ext cx="4579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2"/>
              </a:rPr>
              <a:t>http://www.amzi.com/AdventureInProlog/advfrtop.htm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40A60-99CE-F743-82E9-E2E8108FD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327" y="0"/>
            <a:ext cx="5560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1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72344-3D0B-8744-A988-E6E2E958C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50" y="0"/>
            <a:ext cx="721795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FDA878-10AD-FD4C-8F19-E3535090D3A4}"/>
              </a:ext>
            </a:extLst>
          </p:cNvPr>
          <p:cNvSpPr/>
          <p:nvPr/>
        </p:nvSpPr>
        <p:spPr>
          <a:xfrm>
            <a:off x="165838" y="222353"/>
            <a:ext cx="3815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29544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>
                <a:solidFill>
                  <a:srgbClr val="00AE00"/>
                </a:solidFill>
                <a:latin typeface="DejaVu Sans" pitchFamily="18"/>
                <a:ea typeface="DejaVu Sans" pitchFamily="2"/>
                <a:cs typeface="DejaVu Sans" pitchFamily="2"/>
                <a:hlinkClick r:id="rId3"/>
              </a:rPr>
              <a:t>http://www.dccia.ua.es/logica/prolog/material.htm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F1EA823-7FFA-1240-B776-62CB7182CFEC}"/>
              </a:ext>
            </a:extLst>
          </p:cNvPr>
          <p:cNvSpPr/>
          <p:nvPr/>
        </p:nvSpPr>
        <p:spPr>
          <a:xfrm>
            <a:off x="3980985" y="1605776"/>
            <a:ext cx="1170878" cy="490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78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93A3F6-C59B-7047-85B0-33A8DCFE5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86" y="0"/>
            <a:ext cx="5509846" cy="685800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5C4D7E02-1E19-1E40-A9B2-BAAACCD8D80F}"/>
              </a:ext>
            </a:extLst>
          </p:cNvPr>
          <p:cNvSpPr/>
          <p:nvPr/>
        </p:nvSpPr>
        <p:spPr>
          <a:xfrm>
            <a:off x="4088208" y="323386"/>
            <a:ext cx="1170878" cy="490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632BBB0-B403-C146-847A-46B272CFFA91}"/>
              </a:ext>
            </a:extLst>
          </p:cNvPr>
          <p:cNvSpPr/>
          <p:nvPr/>
        </p:nvSpPr>
        <p:spPr>
          <a:xfrm>
            <a:off x="4088208" y="1393901"/>
            <a:ext cx="1170878" cy="490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31C1D16-850A-8441-A7AF-3B301068D765}"/>
              </a:ext>
            </a:extLst>
          </p:cNvPr>
          <p:cNvSpPr/>
          <p:nvPr/>
        </p:nvSpPr>
        <p:spPr>
          <a:xfrm>
            <a:off x="4088208" y="2141035"/>
            <a:ext cx="1170878" cy="490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0A7B9E3-9CDE-F749-96CC-BC13CC7A5203}"/>
              </a:ext>
            </a:extLst>
          </p:cNvPr>
          <p:cNvSpPr/>
          <p:nvPr/>
        </p:nvSpPr>
        <p:spPr>
          <a:xfrm>
            <a:off x="4088208" y="2681868"/>
            <a:ext cx="1170878" cy="490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CBAF054-C1BF-5342-A7A6-0152B847C76F}"/>
              </a:ext>
            </a:extLst>
          </p:cNvPr>
          <p:cNvSpPr/>
          <p:nvPr/>
        </p:nvSpPr>
        <p:spPr>
          <a:xfrm>
            <a:off x="4088208" y="4279281"/>
            <a:ext cx="1170878" cy="490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35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063C-308D-F64E-BE0A-14D2FDC494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es-ES"/>
              <a:t>Importante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80AA3-76FC-7848-BC1C-F0E32CFE3388}"/>
              </a:ext>
            </a:extLst>
          </p:cNvPr>
          <p:cNvSpPr txBox="1"/>
          <p:nvPr/>
        </p:nvSpPr>
        <p:spPr>
          <a:xfrm>
            <a:off x="2135187" y="1941625"/>
            <a:ext cx="7921625" cy="3968379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compatLnSpc="0">
            <a:spAutoFit/>
          </a:bodyPr>
          <a:lstStyle/>
          <a:p>
            <a:pPr algn="ctr" hangingPunct="0">
              <a:spcBef>
                <a:spcPts val="1543"/>
              </a:spcBef>
              <a:spcAft>
                <a:spcPts val="1543"/>
              </a:spcAft>
            </a:pPr>
            <a:r>
              <a:rPr lang="es-ES" sz="2722" b="1" i="1" dirty="0">
                <a:latin typeface="DejaVu Sans" pitchFamily="18"/>
                <a:ea typeface="DejaVu Sans" pitchFamily="2"/>
                <a:cs typeface="DejaVu Sans" pitchFamily="2"/>
              </a:rPr>
              <a:t>¡</a:t>
            </a:r>
            <a:r>
              <a:rPr lang="es-ES" sz="2722" b="1" i="1" dirty="0">
                <a:solidFill>
                  <a:srgbClr val="FF0000"/>
                </a:solidFill>
                <a:latin typeface="DejaVu Sans" pitchFamily="18"/>
                <a:ea typeface="DejaVu Sans" pitchFamily="2"/>
                <a:cs typeface="DejaVu Sans" pitchFamily="2"/>
              </a:rPr>
              <a:t>OJO</a:t>
            </a:r>
            <a:r>
              <a:rPr lang="es-ES" sz="2722" b="1" i="1" dirty="0">
                <a:latin typeface="DejaVu Sans" pitchFamily="18"/>
                <a:ea typeface="DejaVu Sans" pitchFamily="2"/>
                <a:cs typeface="DejaVu Sans" pitchFamily="2"/>
              </a:rPr>
              <a:t> con adelantarse más de la cuenta!</a:t>
            </a:r>
            <a:endParaRPr lang="es-ES" sz="1814" b="1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hangingPunct="0">
              <a:spcBef>
                <a:spcPts val="1543"/>
              </a:spcBef>
              <a:spcAft>
                <a:spcPts val="1543"/>
              </a:spcAft>
            </a:pPr>
            <a:r>
              <a:rPr lang="es-ES" sz="3266" b="1" dirty="0">
                <a:solidFill>
                  <a:srgbClr val="E6E64C"/>
                </a:solidFill>
                <a:latin typeface="DejaVu Sans" pitchFamily="18"/>
                <a:ea typeface="DejaVu Sans" pitchFamily="2"/>
                <a:cs typeface="DejaVu Sans" pitchFamily="2"/>
              </a:rPr>
              <a:t>Predicados dinámicos</a:t>
            </a:r>
          </a:p>
          <a:p>
            <a:pPr algn="ctr" hangingPunct="0">
              <a:spcBef>
                <a:spcPts val="1543"/>
              </a:spcBef>
              <a:spcAft>
                <a:spcPts val="1543"/>
              </a:spcAft>
            </a:pPr>
            <a:r>
              <a:rPr lang="es-ES" sz="2903" b="1" dirty="0">
                <a:solidFill>
                  <a:srgbClr val="B80047"/>
                </a:solidFill>
                <a:latin typeface="DejaVu Sans" pitchFamily="18"/>
                <a:ea typeface="DejaVu Sans" pitchFamily="2"/>
                <a:cs typeface="DejaVu Sans" pitchFamily="2"/>
              </a:rPr>
              <a:t>NO permitidos</a:t>
            </a:r>
            <a:r>
              <a:rPr lang="es-ES" sz="2903" b="1" dirty="0">
                <a:latin typeface="DejaVu Sans" pitchFamily="18"/>
                <a:ea typeface="DejaVu Sans" pitchFamily="2"/>
                <a:cs typeface="DejaVu Sans" pitchFamily="2"/>
              </a:rPr>
              <a:t> </a:t>
            </a:r>
            <a:r>
              <a:rPr lang="es-ES" sz="2903" dirty="0">
                <a:latin typeface="DejaVu Sans" pitchFamily="18"/>
                <a:ea typeface="DejaVu Sans" pitchFamily="2"/>
                <a:cs typeface="DejaVu Sans" pitchFamily="2"/>
              </a:rPr>
              <a:t>hasta </a:t>
            </a:r>
            <a:r>
              <a:rPr lang="es-ES" sz="2903" b="1" dirty="0">
                <a:latin typeface="DejaVu Sans" pitchFamily="18"/>
                <a:ea typeface="DejaVu Sans" pitchFamily="2"/>
                <a:cs typeface="DejaVu Sans" pitchFamily="2"/>
              </a:rPr>
              <a:t>Fase 3</a:t>
            </a:r>
            <a:endParaRPr lang="es-ES" sz="2177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hangingPunct="0">
              <a:spcBef>
                <a:spcPts val="1543"/>
              </a:spcBef>
              <a:spcAft>
                <a:spcPts val="1543"/>
              </a:spcAft>
            </a:pPr>
            <a:r>
              <a:rPr lang="es-ES" sz="3266" b="1" dirty="0">
                <a:solidFill>
                  <a:srgbClr val="E6E64C"/>
                </a:solidFill>
                <a:latin typeface="DejaVu Sans" pitchFamily="18"/>
                <a:ea typeface="DejaVu Sans" pitchFamily="2"/>
                <a:cs typeface="DejaVu Sans" pitchFamily="2"/>
              </a:rPr>
              <a:t>Listas y sensores de distancia</a:t>
            </a:r>
          </a:p>
          <a:p>
            <a:pPr algn="ctr" hangingPunct="0">
              <a:spcBef>
                <a:spcPts val="1543"/>
              </a:spcBef>
              <a:spcAft>
                <a:spcPts val="1543"/>
              </a:spcAft>
            </a:pPr>
            <a:r>
              <a:rPr lang="es-ES" sz="2903" b="1" dirty="0">
                <a:solidFill>
                  <a:srgbClr val="B80047"/>
                </a:solidFill>
                <a:latin typeface="DejaVu Sans" pitchFamily="18"/>
                <a:ea typeface="DejaVu Sans" pitchFamily="2"/>
                <a:cs typeface="DejaVu Sans" pitchFamily="2"/>
              </a:rPr>
              <a:t>NO permitidas</a:t>
            </a:r>
            <a:r>
              <a:rPr lang="es-ES" sz="2903" dirty="0">
                <a:latin typeface="DejaVu Sans" pitchFamily="18"/>
                <a:ea typeface="DejaVu Sans" pitchFamily="2"/>
                <a:cs typeface="DejaVu Sans" pitchFamily="2"/>
              </a:rPr>
              <a:t> hasta </a:t>
            </a:r>
            <a:r>
              <a:rPr lang="es-ES" sz="2903" b="1" dirty="0">
                <a:latin typeface="DejaVu Sans" pitchFamily="18"/>
                <a:ea typeface="DejaVu Sans" pitchFamily="2"/>
                <a:cs typeface="DejaVu Sans" pitchFamily="2"/>
              </a:rPr>
              <a:t>Fase 4</a:t>
            </a:r>
          </a:p>
        </p:txBody>
      </p:sp>
    </p:spTree>
    <p:extLst>
      <p:ext uri="{BB962C8B-B14F-4D97-AF65-F5344CB8AC3E}">
        <p14:creationId xmlns:p14="http://schemas.microsoft.com/office/powerpoint/2010/main" val="175095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25F4-06CA-0242-B5F5-DF91EB606D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s-ES"/>
              <a:t>Estrategias de Solución</a:t>
            </a:r>
            <a:br>
              <a:rPr lang="es-ES"/>
            </a:br>
            <a:r>
              <a:rPr lang="es-ES"/>
              <a:t>La Regla de Oro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BA0FE-8A63-6C4B-97A3-A0F2037A6408}"/>
              </a:ext>
            </a:extLst>
          </p:cNvPr>
          <p:cNvSpPr txBox="1"/>
          <p:nvPr/>
        </p:nvSpPr>
        <p:spPr>
          <a:xfrm>
            <a:off x="838200" y="2483828"/>
            <a:ext cx="10604500" cy="2853202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compatLnSpc="0">
            <a:spAutoFit/>
          </a:bodyPr>
          <a:lstStyle/>
          <a:p>
            <a:pPr algn="just" hangingPunct="0"/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En los mapas de fases 0, 1 y 2, la regla fundamental para conseguir completar vuestras soluciones es:</a:t>
            </a:r>
          </a:p>
          <a:p>
            <a:pPr algn="just" hangingPunct="0"/>
            <a:endParaRPr lang="es-ES" sz="2177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ctr" hangingPunct="0"/>
            <a:r>
              <a:rPr lang="es-ES" sz="2359" b="1" dirty="0">
                <a:latin typeface="DejaVu Sans" pitchFamily="18"/>
                <a:ea typeface="DejaVu Sans" pitchFamily="2"/>
                <a:cs typeface="DejaVu Sans" pitchFamily="2"/>
              </a:rPr>
              <a:t>Come siempre todos los cocos cuando pases por un sitio</a:t>
            </a:r>
          </a:p>
          <a:p>
            <a:pPr algn="just" hangingPunct="0"/>
            <a:endParaRPr lang="es-ES" sz="2359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just" hangingPunct="0"/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Es decir, no dejar lagunas de cocos al pasar esperando que </a:t>
            </a: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PLMan</a:t>
            </a: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 vuelva luego a comérselos al final. Hacer que </a:t>
            </a:r>
            <a:r>
              <a:rPr lang="es-ES" sz="2177" dirty="0" err="1">
                <a:latin typeface="DejaVu Sans" pitchFamily="18"/>
                <a:ea typeface="DejaVu Sans" pitchFamily="2"/>
                <a:cs typeface="DejaVu Sans" pitchFamily="2"/>
              </a:rPr>
              <a:t>PLMan</a:t>
            </a: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 vuelva, en muchos casos, resulta </a:t>
            </a:r>
            <a:r>
              <a:rPr lang="es-ES" sz="2177" b="1" dirty="0">
                <a:latin typeface="DejaVu Sans" pitchFamily="18"/>
                <a:ea typeface="DejaVu Sans" pitchFamily="2"/>
                <a:cs typeface="DejaVu Sans" pitchFamily="2"/>
              </a:rPr>
              <a:t>imposible</a:t>
            </a:r>
            <a:r>
              <a:rPr lang="es-ES" sz="2177" dirty="0">
                <a:latin typeface="DejaVu Sans" pitchFamily="18"/>
                <a:ea typeface="DejaVu Sans" pitchFamily="2"/>
                <a:cs typeface="DejaVu Sans" pitchFamily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23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72F1-FA85-CE44-9558-A870DF012B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95632" y="360438"/>
            <a:ext cx="7808985" cy="701731"/>
          </a:xfrm>
        </p:spPr>
        <p:txBody>
          <a:bodyPr>
            <a:spAutoFit/>
          </a:bodyPr>
          <a:lstStyle/>
          <a:p>
            <a:pPr lvl="0"/>
            <a:r>
              <a:rPr lang="es-ES"/>
              <a:t>Más consejos….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591A4-496B-5644-9ACA-7255E3C6EAC4}"/>
              </a:ext>
            </a:extLst>
          </p:cNvPr>
          <p:cNvSpPr txBox="1"/>
          <p:nvPr/>
        </p:nvSpPr>
        <p:spPr>
          <a:xfrm>
            <a:off x="800100" y="1950428"/>
            <a:ext cx="10464800" cy="419587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compatLnSpc="0">
            <a:spAutoFit/>
          </a:bodyPr>
          <a:lstStyle/>
          <a:p>
            <a:pPr algn="just" hangingPunct="0">
              <a:buSzPct val="45000"/>
            </a:pP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Los casos particulares deben ir antes que los casos generales. Ejemplo:</a:t>
            </a:r>
          </a:p>
          <a:p>
            <a:pPr algn="just" hangingPunct="0">
              <a:buSzPct val="45000"/>
              <a:buFont typeface="StarSymbol"/>
              <a:buChar char="●"/>
            </a:pPr>
            <a:endParaRPr lang="es-ES" sz="2400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just" hangingPunct="0">
              <a:buSzPct val="45000"/>
            </a:pP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Supongamos que por norma general queremos que se mueva hacia abajo, excepto si hay un '.' a la derecha, en cuyo caso queremos que se lo coma, excepto cuando además haya un '*' arriba, en cuyo caso queremos que suba hacia arriba:</a:t>
            </a:r>
          </a:p>
          <a:p>
            <a:pPr algn="just" hangingPunct="0">
              <a:buSzPct val="45000"/>
              <a:buFont typeface="StarSymbol"/>
              <a:buChar char="●"/>
            </a:pPr>
            <a:endParaRPr lang="es-ES" sz="2400" dirty="0">
              <a:latin typeface="DejaVu Sans" pitchFamily="18"/>
              <a:ea typeface="DejaVu Sans" pitchFamily="2"/>
              <a:cs typeface="DejaVu Sans" pitchFamily="2"/>
            </a:endParaRPr>
          </a:p>
          <a:p>
            <a:pPr algn="just" hangingPunct="0">
              <a:buSzPct val="45000"/>
            </a:pP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do(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move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(up))     :- 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see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(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normal,right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,'.'), 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see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(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normal,up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,'*').</a:t>
            </a:r>
          </a:p>
          <a:p>
            <a:pPr algn="just" hangingPunct="0"/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do(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move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(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right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))  :- 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see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(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normal,right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,'.').</a:t>
            </a:r>
          </a:p>
          <a:p>
            <a:pPr algn="just" hangingPunct="0"/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do(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move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(</a:t>
            </a:r>
            <a:r>
              <a:rPr lang="es-ES" sz="2400" dirty="0" err="1">
                <a:latin typeface="DejaVu Sans" pitchFamily="18"/>
                <a:ea typeface="DejaVu Sans" pitchFamily="2"/>
                <a:cs typeface="DejaVu Sans" pitchFamily="2"/>
              </a:rPr>
              <a:t>down</a:t>
            </a:r>
            <a:r>
              <a:rPr lang="es-ES" sz="2400" dirty="0">
                <a:latin typeface="DejaVu Sans" pitchFamily="18"/>
                <a:ea typeface="DejaVu Sans" pitchFamily="2"/>
                <a:cs typeface="DejaVu Sans" pitchFamily="2"/>
              </a:rPr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216987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673</Words>
  <Application>Microsoft Macintosh PowerPoint</Application>
  <PresentationFormat>Widescreen</PresentationFormat>
  <Paragraphs>107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Albany</vt:lpstr>
      <vt:lpstr>Arial</vt:lpstr>
      <vt:lpstr>Calibri</vt:lpstr>
      <vt:lpstr>Calibri Light</vt:lpstr>
      <vt:lpstr>Courier 10 Pitch</vt:lpstr>
      <vt:lpstr>DejaVu Sans</vt:lpstr>
      <vt:lpstr>DejaVu Sans Mono</vt:lpstr>
      <vt:lpstr>FreeMono</vt:lpstr>
      <vt:lpstr>StarSymbol</vt:lpstr>
      <vt:lpstr>Times New Roman</vt:lpstr>
      <vt:lpstr>Office Theme</vt:lpstr>
      <vt:lpstr>Practicas Matematicas I – Sesion V - 2018</vt:lpstr>
      <vt:lpstr>PowerPoint Presentation</vt:lpstr>
      <vt:lpstr>Fuentes para aprender PROLOG</vt:lpstr>
      <vt:lpstr>PowerPoint Presentation</vt:lpstr>
      <vt:lpstr>PowerPoint Presentation</vt:lpstr>
      <vt:lpstr>PowerPoint Presentation</vt:lpstr>
      <vt:lpstr>Importante</vt:lpstr>
      <vt:lpstr>Estrategias de Solución La Regla de Oro</vt:lpstr>
      <vt:lpstr>Más consejos….</vt:lpstr>
      <vt:lpstr>Más consejos….</vt:lpstr>
      <vt:lpstr>Más consejos….</vt:lpstr>
      <vt:lpstr>PowerPoint Presentation</vt:lpstr>
      <vt:lpstr>¿Llevo objeto conmigo?</vt:lpstr>
      <vt:lpstr>¿Qué objeto llevo?</vt:lpstr>
      <vt:lpstr>¿Qué hay de nuevo en Fase 2?</vt:lpstr>
      <vt:lpstr>Consejo</vt:lpstr>
      <vt:lpstr>Competición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Practicas Matematicas I – Sesion V - 2018</dc:title>
  <dc:creator>German Gonzalez Serrano</dc:creator>
  <cp:lastModifiedBy>German Gonzalez Serrano</cp:lastModifiedBy>
  <cp:revision>12</cp:revision>
  <dcterms:created xsi:type="dcterms:W3CDTF">2018-10-14T16:06:03Z</dcterms:created>
  <dcterms:modified xsi:type="dcterms:W3CDTF">2018-10-15T07:46:30Z</dcterms:modified>
</cp:coreProperties>
</file>