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80" r:id="rId3"/>
    <p:sldId id="281" r:id="rId4"/>
    <p:sldId id="286" r:id="rId5"/>
    <p:sldId id="258" r:id="rId6"/>
    <p:sldId id="287" r:id="rId7"/>
    <p:sldId id="26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/>
    <p:restoredTop sz="94674"/>
  </p:normalViewPr>
  <p:slideViewPr>
    <p:cSldViewPr snapToGrid="0" snapToObjects="1">
      <p:cViewPr varScale="1">
        <p:scale>
          <a:sx n="179" d="100"/>
          <a:sy n="17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2F2A9-8910-E542-B2A2-230EC3A0684F}" type="datetimeFigureOut">
              <a:rPr lang="es-ES" smtClean="0"/>
              <a:t>21/10/18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AB6B0-30FD-8F4B-9C77-03D054E951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7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B8F006-4CFE-3C4F-B2B1-AED1CFE2F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6A9E20-0666-BA41-96A5-338B78F0A8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23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2D18D7-6502-EB4E-8D07-B58BBD368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17CD59-5B4E-2648-83CF-F2771D6594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68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025131-41D8-5D4F-83AC-B4EA7C4175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2AF41-FA28-234F-9C31-CBEEB2B76E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344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3E236B-BE0A-D64B-8297-1A2FBDA701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4D9D35-67D3-1242-AFFC-412E746047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7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104F-C960-074F-8ED9-7D7431993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42033-ED8E-3944-9139-7842E02F0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1B49C-9DB4-C246-BD26-7BC7F895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21/10/18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0ABB9-BE1B-8E48-A860-E7351BAF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D40BA-8069-514D-B320-DBA9C4CD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83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B4C7-7661-1349-B41B-C7FF4D9E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835F-D8BC-F545-9458-50F2F2FF6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7EA0-FAD2-8F4C-A376-6B31D905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21/10/18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9ABB0-0019-BB4E-B0F6-3AD76FC8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AA6D1-E643-4747-8121-C9D8C0CF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0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E40FF-A360-8343-97FB-78C2B4CF6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2AE49-0A46-5F45-B599-24D635A4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7D96-ACBF-2543-B1BB-2965D2F3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21/10/18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5D7E-5135-7F47-A0EB-D6E0A589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26C17-641C-DA4E-8A4C-BDD7345F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0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F1B3-A4AA-E447-8D2D-FCA1AFC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4EB9-5E44-974A-8DBD-73C7899E2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9BD8B-E0C2-8245-A077-62B34557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21/10/18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2E0E-A25D-0B45-A555-7691E134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6557F-F8E6-F24A-B7ED-8EBCDE13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9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4A80-1504-7D48-8338-3CEE031D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14F28-EA2F-BC4F-8A7F-829D026FF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5FA8-B9C8-4842-8C1B-4DBB3A1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21/10/18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89CB-06DF-0446-A146-F802DE25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1B63-88B2-314C-86F7-29B9C722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06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7044-A03D-7F48-B2E3-BB30C298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2957-200B-9F43-8E00-20935E874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4156-8311-7D45-ADF9-F2CA7F98A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6999-433F-8A4A-832A-0D89DD11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21/10/18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59F53-4385-1C40-9F10-0848AC23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06224-2FDF-2444-A8BB-58D03268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02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6D8-396B-5645-89F4-BC882B96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748E-548F-2049-81F1-CA0F1D4F1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98537-B2A1-E440-A89D-88DA9FEC6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70C50-D06F-4047-BB5E-158F8AD3F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17991-7FE4-5A41-9537-A39350340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5FA90-4BC2-FB4D-9B09-6A9FBAF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21/10/18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7F956-6156-0549-B085-348E37A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AFE1D-F7DA-B441-8597-799DBE00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66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DE45-5340-0641-AE78-2BABB7C4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64C9A-FBFB-4447-930F-BA569FD9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21/10/18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1B215-B834-9044-A357-296638ED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C8FA9-C7BA-E245-8745-308D6CE6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6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02906-D07B-744E-876E-6728FC16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21/10/18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29B2E-81AD-7C42-9B41-A4217FD9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9C79D-2D07-0145-8A17-35975AA4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48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3E9-9765-6447-85EA-E1436A54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A364-D010-174D-9526-D4B3124E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B9138-6BD4-3E40-84E3-E1A575403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9CD2C-5659-CD42-ADFD-27A40A3E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21/10/18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EA601-5F22-F54B-B0DD-7D20B75D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6891C-CF9B-2547-BF06-36099BD2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13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94FD-4DC2-FD4E-B153-35016F27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C5387-38B9-3A4F-B0BF-6E02DA521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7A015-00D1-AF45-982B-AA3AEFDE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E359B-E85A-7B4D-A8BF-F52275E4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21/10/18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53598-703E-5946-8439-735BF8B0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E9290-3F1E-124B-B0B0-6637D4B1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65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B7C41-B722-1A41-9AED-E9698868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8FAB7-4510-CB40-9D24-C16897B6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0623F-77F6-524B-AE9E-95952D495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2B6E-E83A-D348-BF09-17D635823DFC}" type="datetimeFigureOut">
              <a:rPr lang="es-ES" smtClean="0"/>
              <a:t>21/10/18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B41D0-5E6B-994E-B282-0CEFD4996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E249-A593-FE4A-9F57-464556EDF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61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rman.gonzalez@ua.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zi.com/AdventureInProlog/advfrtop.htm" TargetMode="External"/><Relationship Id="rId7" Type="http://schemas.openxmlformats.org/officeDocument/2006/relationships/hyperlink" Target="http://gaudi.ua.es/uhtbin/cgisirsi/?ps=5h8XgkxL2D/x/185850102/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audi.ua.es/uhtbin/cgisirsi/?ps=glXvHaO0MD/0/274340092/9" TargetMode="External"/><Relationship Id="rId5" Type="http://schemas.openxmlformats.org/officeDocument/2006/relationships/hyperlink" Target="http://www.dccia.ua.es/logica/prolog/material.htm" TargetMode="External"/><Relationship Id="rId4" Type="http://schemas.openxmlformats.org/officeDocument/2006/relationships/hyperlink" Target="http://www.dccia.ua.es/logica/prolog/docs/prolog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75A2A-D99D-124E-B2DE-881406166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Practicas Matematicas I – Sesion VI - 2018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9B1AE-3EA5-7746-BC9E-02A83CE8A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hlinkClick r:id="rId3"/>
              </a:rPr>
              <a:t>german.gonzalez@ua.es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22 </a:t>
            </a:r>
            <a:r>
              <a:rPr lang="en-US" dirty="0" err="1">
                <a:solidFill>
                  <a:srgbClr val="000000"/>
                </a:solidFill>
              </a:rPr>
              <a:t>Octubre</a:t>
            </a:r>
            <a:r>
              <a:rPr lang="en-US" dirty="0">
                <a:solidFill>
                  <a:srgbClr val="000000"/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0755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706213-4255-1347-AC69-3ED4698C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80" y="901700"/>
            <a:ext cx="3860800" cy="5054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EB9D52-07F9-744C-B91C-4A48BB9A7614}"/>
              </a:ext>
            </a:extLst>
          </p:cNvPr>
          <p:cNvSpPr txBox="1"/>
          <p:nvPr/>
        </p:nvSpPr>
        <p:spPr>
          <a:xfrm>
            <a:off x="5323473" y="674161"/>
            <a:ext cx="669991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maps</a:t>
            </a:r>
            <a:r>
              <a:rPr lang="es-ES" sz="2800" dirty="0"/>
              <a:t>/fase3/mapa1.pl</a:t>
            </a:r>
          </a:p>
          <a:p>
            <a:endParaRPr lang="es-ES" sz="2800" dirty="0"/>
          </a:p>
          <a:p>
            <a:r>
              <a:rPr lang="es-ES" sz="2800" dirty="0"/>
              <a:t>Puntos a) y b) son iguales para </a:t>
            </a:r>
            <a:r>
              <a:rPr lang="es-ES" sz="2800" dirty="0" err="1"/>
              <a:t>pl-man</a:t>
            </a:r>
            <a:endParaRPr lang="es-ES" sz="2800" dirty="0"/>
          </a:p>
          <a:p>
            <a:r>
              <a:rPr lang="es-ES" sz="2800" dirty="0"/>
              <a:t>En uno tiene que ir a la derecha, en otro a la</a:t>
            </a:r>
          </a:p>
          <a:p>
            <a:r>
              <a:rPr lang="es-ES" sz="2800" dirty="0"/>
              <a:t>Izquierda</a:t>
            </a:r>
          </a:p>
          <a:p>
            <a:endParaRPr lang="es-ES" sz="2800" dirty="0"/>
          </a:p>
          <a:p>
            <a:r>
              <a:rPr lang="es-ES" sz="2800" dirty="0"/>
              <a:t>¿Cómo resolverlo? – Mirad los apuntes de clase!</a:t>
            </a:r>
          </a:p>
          <a:p>
            <a:endParaRPr lang="es-ES" sz="2800" dirty="0"/>
          </a:p>
          <a:p>
            <a:r>
              <a:rPr lang="es-ES" sz="2800" dirty="0"/>
              <a:t>Predicados dinámicos</a:t>
            </a:r>
          </a:p>
          <a:p>
            <a:endParaRPr lang="es-ES" sz="2800" dirty="0"/>
          </a:p>
          <a:p>
            <a:r>
              <a:rPr lang="es-ES" sz="2800" dirty="0"/>
              <a:t>Ojo! Estos predicados no se aceptan hasta fase 3!!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AD0755-AB75-554C-9CEA-40CD610A2E6D}"/>
              </a:ext>
            </a:extLst>
          </p:cNvPr>
          <p:cNvCxnSpPr/>
          <p:nvPr/>
        </p:nvCxnSpPr>
        <p:spPr>
          <a:xfrm flipH="1" flipV="1">
            <a:off x="1877438" y="1634247"/>
            <a:ext cx="1682885" cy="1595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A04235-DC89-F842-BA6A-3F1F3B2CF0BD}"/>
              </a:ext>
            </a:extLst>
          </p:cNvPr>
          <p:cNvCxnSpPr/>
          <p:nvPr/>
        </p:nvCxnSpPr>
        <p:spPr>
          <a:xfrm flipH="1" flipV="1">
            <a:off x="1877437" y="2830750"/>
            <a:ext cx="1682885" cy="1595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3BA4E9-BAAC-C545-ACA4-0A9BE87C9DD6}"/>
              </a:ext>
            </a:extLst>
          </p:cNvPr>
          <p:cNvSpPr txBox="1"/>
          <p:nvPr/>
        </p:nvSpPr>
        <p:spPr>
          <a:xfrm>
            <a:off x="3560322" y="315176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6073F-631B-2344-9832-827C1B641F65}"/>
              </a:ext>
            </a:extLst>
          </p:cNvPr>
          <p:cNvSpPr txBox="1"/>
          <p:nvPr/>
        </p:nvSpPr>
        <p:spPr>
          <a:xfrm>
            <a:off x="3560004" y="42414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61102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4681EA-7EF9-1E49-9C01-5087F751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37" y="831541"/>
            <a:ext cx="3911600" cy="501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BBD1F-4914-9F49-8E4E-6EB8F8F7624F}"/>
              </a:ext>
            </a:extLst>
          </p:cNvPr>
          <p:cNvSpPr txBox="1"/>
          <p:nvPr/>
        </p:nvSpPr>
        <p:spPr>
          <a:xfrm>
            <a:off x="5333199" y="1238497"/>
            <a:ext cx="6353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maps</a:t>
            </a:r>
            <a:r>
              <a:rPr lang="es-ES" sz="2800" dirty="0"/>
              <a:t>/fase3/mapa2.pl</a:t>
            </a:r>
          </a:p>
          <a:p>
            <a:endParaRPr lang="es-ES" sz="2800" dirty="0"/>
          </a:p>
          <a:p>
            <a:r>
              <a:rPr lang="es-ES" sz="2800" dirty="0"/>
              <a:t>La llave n aparece en la izquierda o en la derecha.</a:t>
            </a:r>
          </a:p>
          <a:p>
            <a:endParaRPr lang="es-ES" sz="2800" dirty="0"/>
          </a:p>
          <a:p>
            <a:r>
              <a:rPr lang="es-ES" sz="2800" dirty="0"/>
              <a:t>¿Cómo buscarla siempre? (movimiento coche fantástico)</a:t>
            </a:r>
          </a:p>
        </p:txBody>
      </p:sp>
    </p:spTree>
    <p:extLst>
      <p:ext uri="{BB962C8B-B14F-4D97-AF65-F5344CB8AC3E}">
        <p14:creationId xmlns:p14="http://schemas.microsoft.com/office/powerpoint/2010/main" val="8189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DD896B-40B7-1F4A-9242-CE9A2478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7" y="889000"/>
            <a:ext cx="3924300" cy="5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A5C8A-A645-B247-8AEB-0818BF07B857}"/>
              </a:ext>
            </a:extLst>
          </p:cNvPr>
          <p:cNvSpPr txBox="1"/>
          <p:nvPr/>
        </p:nvSpPr>
        <p:spPr>
          <a:xfrm>
            <a:off x="5333199" y="1238497"/>
            <a:ext cx="63532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maps</a:t>
            </a:r>
            <a:r>
              <a:rPr lang="es-ES" sz="2800" dirty="0"/>
              <a:t>/fase3/mapa3.pl</a:t>
            </a:r>
          </a:p>
          <a:p>
            <a:endParaRPr lang="es-ES" sz="2800" dirty="0"/>
          </a:p>
          <a:p>
            <a:r>
              <a:rPr lang="es-ES" sz="2800" dirty="0" err="1"/>
              <a:t>Pl-man</a:t>
            </a:r>
            <a:r>
              <a:rPr lang="es-ES" sz="2800" dirty="0"/>
              <a:t> aparece en cualquier sitio </a:t>
            </a:r>
          </a:p>
          <a:p>
            <a:endParaRPr lang="es-ES" sz="2800" dirty="0"/>
          </a:p>
          <a:p>
            <a:r>
              <a:rPr lang="es-ES" sz="2800" dirty="0"/>
              <a:t>¿Cómo comer siempre todos los cocos?</a:t>
            </a:r>
          </a:p>
        </p:txBody>
      </p:sp>
    </p:spTree>
    <p:extLst>
      <p:ext uri="{BB962C8B-B14F-4D97-AF65-F5344CB8AC3E}">
        <p14:creationId xmlns:p14="http://schemas.microsoft.com/office/powerpoint/2010/main" val="103831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C5CDA3-AB28-3141-BBD9-CE14ECD2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7" y="889000"/>
            <a:ext cx="3898900" cy="5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517C81-6360-794A-A07D-D77FD7152FDB}"/>
              </a:ext>
            </a:extLst>
          </p:cNvPr>
          <p:cNvSpPr txBox="1"/>
          <p:nvPr/>
        </p:nvSpPr>
        <p:spPr>
          <a:xfrm>
            <a:off x="5333199" y="1238497"/>
            <a:ext cx="63532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maps</a:t>
            </a:r>
            <a:r>
              <a:rPr lang="es-ES" sz="2800" dirty="0"/>
              <a:t>/fase3/mapa4.pl</a:t>
            </a:r>
          </a:p>
          <a:p>
            <a:endParaRPr lang="es-ES" sz="2800" dirty="0"/>
          </a:p>
          <a:p>
            <a:r>
              <a:rPr lang="es-ES" sz="2800" dirty="0"/>
              <a:t>Enemigos en posiciones aleatorias</a:t>
            </a:r>
          </a:p>
          <a:p>
            <a:endParaRPr lang="es-ES" sz="2800" dirty="0"/>
          </a:p>
          <a:p>
            <a:r>
              <a:rPr lang="es-ES" sz="2800" dirty="0"/>
              <a:t>¿Cómo comer siempre todos los cocos?</a:t>
            </a:r>
          </a:p>
        </p:txBody>
      </p:sp>
    </p:spTree>
    <p:extLst>
      <p:ext uri="{BB962C8B-B14F-4D97-AF65-F5344CB8AC3E}">
        <p14:creationId xmlns:p14="http://schemas.microsoft.com/office/powerpoint/2010/main" val="94351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097B5-D5F8-C54B-9340-0F2B3B98A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63" y="895350"/>
            <a:ext cx="3937000" cy="5067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FC815B-682B-C247-A706-40419962EA63}"/>
              </a:ext>
            </a:extLst>
          </p:cNvPr>
          <p:cNvSpPr txBox="1"/>
          <p:nvPr/>
        </p:nvSpPr>
        <p:spPr>
          <a:xfrm>
            <a:off x="5333199" y="1238497"/>
            <a:ext cx="6353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maps</a:t>
            </a:r>
            <a:r>
              <a:rPr lang="es-ES" sz="2800" dirty="0"/>
              <a:t>/fase3/mapa5.pl</a:t>
            </a:r>
          </a:p>
          <a:p>
            <a:endParaRPr lang="es-ES" sz="2800" dirty="0"/>
          </a:p>
          <a:p>
            <a:r>
              <a:rPr lang="es-ES" sz="2800" dirty="0"/>
              <a:t>Coger la pistola y dispara tres veces!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8112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A8A93C-31D5-6D4A-8293-9D2BEDFC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8" y="908050"/>
            <a:ext cx="3911600" cy="504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783A18-5B0E-AB44-897D-52D4FF592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572000"/>
            <a:ext cx="9982200" cy="228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3EB042-AFD7-2046-ADC3-FFB30F0712E2}"/>
              </a:ext>
            </a:extLst>
          </p:cNvPr>
          <p:cNvSpPr txBox="1"/>
          <p:nvPr/>
        </p:nvSpPr>
        <p:spPr>
          <a:xfrm>
            <a:off x="5333199" y="1238497"/>
            <a:ext cx="6353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maps</a:t>
            </a:r>
            <a:r>
              <a:rPr lang="es-ES" sz="2800" dirty="0"/>
              <a:t>/fase3/mapa6.pl</a:t>
            </a:r>
          </a:p>
          <a:p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91536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0AAA7E-BE41-5D46-937A-73DE3333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3" y="790847"/>
            <a:ext cx="3911600" cy="5067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4E843-B809-F743-A476-97FD2DF6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07" y="4398917"/>
            <a:ext cx="10858500" cy="236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34F5C2-6D5E-4842-9A98-C6A7DDF136EE}"/>
              </a:ext>
            </a:extLst>
          </p:cNvPr>
          <p:cNvSpPr txBox="1"/>
          <p:nvPr/>
        </p:nvSpPr>
        <p:spPr>
          <a:xfrm>
            <a:off x="5333199" y="1238497"/>
            <a:ext cx="6353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maps</a:t>
            </a:r>
            <a:r>
              <a:rPr lang="es-ES" sz="2800" dirty="0"/>
              <a:t>/fase3/mapa7.pl</a:t>
            </a:r>
          </a:p>
          <a:p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1847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AF3C-7830-774B-8F25-81CBCDA978D4}"/>
              </a:ext>
            </a:extLst>
          </p:cNvPr>
          <p:cNvSpPr txBox="1"/>
          <p:nvPr/>
        </p:nvSpPr>
        <p:spPr>
          <a:xfrm>
            <a:off x="2195636" y="399400"/>
            <a:ext cx="7808985" cy="5584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326591" indent="-326591"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29" b="1" i="1" kern="0" dirty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latin typeface="Albany" pitchFamily="34"/>
                <a:ea typeface="DejaVu Sans" pitchFamily="2"/>
                <a:cs typeface="DejaVu Sans" pitchFamily="2"/>
              </a:rPr>
              <a:t>Planificación de la asignatura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0A6B88-1DFB-5E4B-8D68-01F6DA90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66" y="1707266"/>
            <a:ext cx="11044790" cy="415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4C31E-6EE1-6942-A4D6-126F2708EFE5}"/>
              </a:ext>
            </a:extLst>
          </p:cNvPr>
          <p:cNvSpPr/>
          <p:nvPr/>
        </p:nvSpPr>
        <p:spPr>
          <a:xfrm>
            <a:off x="5350211" y="1707266"/>
            <a:ext cx="7879405" cy="4158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824F6-4184-5F4D-B014-FBBC6FB5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212" y="1707266"/>
            <a:ext cx="3516351" cy="4180551"/>
          </a:xfrm>
          <a:prstGeom prst="rect">
            <a:avLst/>
          </a:prstGeom>
        </p:spPr>
      </p:pic>
      <p:sp>
        <p:nvSpPr>
          <p:cNvPr id="4" name="Right Arrow 4">
            <a:extLst>
              <a:ext uri="{FF2B5EF4-FFF2-40B4-BE49-F238E27FC236}">
                <a16:creationId xmlns:a16="http://schemas.microsoft.com/office/drawing/2014/main" id="{153B81B1-AE89-D245-A486-4DF664815AB8}"/>
              </a:ext>
            </a:extLst>
          </p:cNvPr>
          <p:cNvSpPr/>
          <p:nvPr/>
        </p:nvSpPr>
        <p:spPr>
          <a:xfrm rot="10799991">
            <a:off x="7365712" y="3429000"/>
            <a:ext cx="685263" cy="295742"/>
          </a:xfrm>
          <a:custGeom>
            <a:avLst>
              <a:gd name="f0" fmla="val 1693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82953" tIns="41476" rIns="82953" bIns="41476" anchor="ctr" anchorCtr="1" compatLnSpc="1">
            <a:normAutofit/>
          </a:bodyPr>
          <a:lstStyle/>
          <a:p>
            <a:pPr algn="ctr" defTabSz="829544">
              <a:lnSpc>
                <a:spcPct val="80000"/>
              </a:lnSpc>
              <a:defRPr sz="5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54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63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DB69-DA83-CA46-9352-72E99928DA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lvl="0"/>
            <a:r>
              <a:rPr lang="es-ES" dirty="0"/>
              <a:t>Fuentes para aprender PROLOG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B89DB-A6BD-1B46-9BDD-E0C8AAB40500}"/>
              </a:ext>
            </a:extLst>
          </p:cNvPr>
          <p:cNvSpPr txBox="1"/>
          <p:nvPr/>
        </p:nvSpPr>
        <p:spPr>
          <a:xfrm>
            <a:off x="2017628" y="1300922"/>
            <a:ext cx="8225307" cy="528411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81650" tIns="40820" rIns="81650" bIns="40820" anchor="t" anchorCtr="0" compatLnSpc="0">
            <a:spAutoFit/>
          </a:bodyPr>
          <a:lstStyle/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b="1" u="sng" dirty="0">
                <a:solidFill>
                  <a:srgbClr val="B3B3B3"/>
                </a:solidFill>
                <a:latin typeface="DejaVu Sans" pitchFamily="18"/>
                <a:ea typeface="DejaVu Sans" pitchFamily="2"/>
                <a:cs typeface="DejaVu Sans" pitchFamily="2"/>
              </a:rPr>
              <a:t>TUTORIALES Y APUNTES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Adventure</a:t>
            </a: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 in </a:t>
            </a: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prolog</a:t>
            </a: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 (inglés)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3"/>
              </a:rPr>
              <a:t>http://www.amzi.com/AdventureInProlog/advfrtop.htm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177" dirty="0">
              <a:solidFill>
                <a:srgbClr val="FFFFFF"/>
              </a:solidFill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Apuntes de </a:t>
            </a: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Prolog</a:t>
            </a: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 y material (castellano)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4"/>
              </a:rPr>
              <a:t>http://www.dccia.ua.es/logica/prolog/docs/prolog.pdf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5"/>
              </a:rPr>
              <a:t>http://www.dccia.ua.es/logica/prolog/material.htm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177" b="1" u="sng" dirty="0">
              <a:solidFill>
                <a:srgbClr val="B3B3B3"/>
              </a:solidFill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b="1" u="sng" dirty="0">
                <a:solidFill>
                  <a:srgbClr val="B3B3B3"/>
                </a:solidFill>
                <a:latin typeface="DejaVu Sans" pitchFamily="18"/>
                <a:ea typeface="DejaVu Sans" pitchFamily="2"/>
                <a:cs typeface="DejaVu Sans" pitchFamily="2"/>
              </a:rPr>
              <a:t>LIBROS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The</a:t>
            </a: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 Art of </a:t>
            </a: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Prolog</a:t>
            </a:r>
            <a:endParaRPr lang="es-ES" sz="2177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14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6"/>
              </a:rPr>
              <a:t>http://gaudi.ua.es/uhtbin/cgisirsi/?ps=glXvHaO0MD/0/274340092/9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14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</a:rPr>
              <a:t>ejemplos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Programación en </a:t>
            </a: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Prolog</a:t>
            </a:r>
            <a:endParaRPr lang="es-ES" sz="2177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14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7"/>
              </a:rPr>
              <a:t>http://gaudi.ua.es/uhtbin/cgisirsi/?ps=5h8XgkxL2D/x/185850102/9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14" dirty="0">
              <a:solidFill>
                <a:srgbClr val="00AE00"/>
              </a:solidFill>
              <a:latin typeface="DejaVu Sans" pitchFamily="18"/>
              <a:ea typeface="DejaVu Sans" pitchFamily="2"/>
              <a:cs typeface="DejaVu Sans" pitchFamily="2"/>
            </a:endParaRPr>
          </a:p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177" dirty="0">
              <a:solidFill>
                <a:srgbClr val="FFFFFF"/>
              </a:solidFill>
              <a:latin typeface="DejaVu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C835C-1CA3-F54A-B6AD-FC9857D05617}"/>
              </a:ext>
            </a:extLst>
          </p:cNvPr>
          <p:cNvSpPr/>
          <p:nvPr/>
        </p:nvSpPr>
        <p:spPr>
          <a:xfrm>
            <a:off x="2017628" y="6195273"/>
            <a:ext cx="8514730" cy="3350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2953" tIns="41476" rIns="82953" bIns="41476" anchor="t" anchorCtr="0" compatLnSpc="1">
            <a:spAutoFit/>
          </a:bodyPr>
          <a:lstStyle/>
          <a:p>
            <a:pPr defTabSz="829544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33" dirty="0">
                <a:latin typeface="Calibri" pitchFamily="34"/>
                <a:ea typeface="Calibri" pitchFamily="34"/>
                <a:cs typeface="Times New Roman" pitchFamily="18"/>
              </a:rPr>
              <a:t>https://</a:t>
            </a:r>
            <a:r>
              <a:rPr lang="es-ES" sz="1633" dirty="0" err="1">
                <a:latin typeface="Calibri" pitchFamily="34"/>
                <a:ea typeface="Calibri" pitchFamily="34"/>
                <a:cs typeface="Times New Roman" pitchFamily="18"/>
              </a:rPr>
              <a:t>www.youtube.com</a:t>
            </a:r>
            <a:r>
              <a:rPr lang="es-ES" sz="1633" dirty="0">
                <a:latin typeface="Calibri" pitchFamily="34"/>
                <a:ea typeface="Calibri" pitchFamily="34"/>
                <a:cs typeface="Times New Roman" pitchFamily="18"/>
              </a:rPr>
              <a:t>/</a:t>
            </a:r>
            <a:r>
              <a:rPr lang="es-ES" sz="1633" dirty="0" err="1">
                <a:latin typeface="Calibri" pitchFamily="34"/>
                <a:ea typeface="Calibri" pitchFamily="34"/>
                <a:cs typeface="Times New Roman" pitchFamily="18"/>
              </a:rPr>
              <a:t>watch?v</a:t>
            </a:r>
            <a:r>
              <a:rPr lang="es-ES" sz="1633" dirty="0">
                <a:latin typeface="Calibri" pitchFamily="34"/>
                <a:ea typeface="Calibri" pitchFamily="34"/>
                <a:cs typeface="Times New Roman" pitchFamily="18"/>
              </a:rPr>
              <a:t>=7I6X5NZd2kw&amp;list=PLmxqg54iaXrgiF20LM2JfetrnZF87UMBD</a:t>
            </a:r>
          </a:p>
        </p:txBody>
      </p:sp>
    </p:spTree>
    <p:extLst>
      <p:ext uri="{BB962C8B-B14F-4D97-AF65-F5344CB8AC3E}">
        <p14:creationId xmlns:p14="http://schemas.microsoft.com/office/powerpoint/2010/main" val="58632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063C-308D-F64E-BE0A-14D2FDC494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s-ES"/>
              <a:t>Importante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80AA3-76FC-7848-BC1C-F0E32CFE3388}"/>
              </a:ext>
            </a:extLst>
          </p:cNvPr>
          <p:cNvSpPr txBox="1"/>
          <p:nvPr/>
        </p:nvSpPr>
        <p:spPr>
          <a:xfrm>
            <a:off x="2135187" y="1941625"/>
            <a:ext cx="7921625" cy="3968379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compatLnSpc="0">
            <a:spAutoFit/>
          </a:bodyPr>
          <a:lstStyle/>
          <a:p>
            <a:pPr algn="ctr" hangingPunct="0">
              <a:spcBef>
                <a:spcPts val="1543"/>
              </a:spcBef>
              <a:spcAft>
                <a:spcPts val="1543"/>
              </a:spcAft>
            </a:pPr>
            <a:r>
              <a:rPr lang="es-ES" sz="2722" b="1" i="1" dirty="0">
                <a:latin typeface="DejaVu Sans" pitchFamily="18"/>
                <a:ea typeface="DejaVu Sans" pitchFamily="2"/>
                <a:cs typeface="DejaVu Sans" pitchFamily="2"/>
              </a:rPr>
              <a:t>¡</a:t>
            </a:r>
            <a:r>
              <a:rPr lang="es-ES" sz="2722" b="1" i="1" dirty="0">
                <a:solidFill>
                  <a:srgbClr val="FF0000"/>
                </a:solidFill>
                <a:latin typeface="DejaVu Sans" pitchFamily="18"/>
                <a:ea typeface="DejaVu Sans" pitchFamily="2"/>
                <a:cs typeface="DejaVu Sans" pitchFamily="2"/>
              </a:rPr>
              <a:t>OJO</a:t>
            </a:r>
            <a:r>
              <a:rPr lang="es-ES" sz="2722" b="1" i="1" dirty="0">
                <a:latin typeface="DejaVu Sans" pitchFamily="18"/>
                <a:ea typeface="DejaVu Sans" pitchFamily="2"/>
                <a:cs typeface="DejaVu Sans" pitchFamily="2"/>
              </a:rPr>
              <a:t> con adelantarse más de la cuenta!</a:t>
            </a:r>
            <a:endParaRPr lang="es-ES" sz="1814" b="1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hangingPunct="0">
              <a:spcBef>
                <a:spcPts val="1543"/>
              </a:spcBef>
              <a:spcAft>
                <a:spcPts val="1543"/>
              </a:spcAft>
            </a:pPr>
            <a:r>
              <a:rPr lang="es-ES" sz="3266" b="1" dirty="0">
                <a:solidFill>
                  <a:srgbClr val="E6E64C"/>
                </a:solidFill>
                <a:latin typeface="DejaVu Sans" pitchFamily="18"/>
                <a:ea typeface="DejaVu Sans" pitchFamily="2"/>
                <a:cs typeface="DejaVu Sans" pitchFamily="2"/>
              </a:rPr>
              <a:t>Predicados dinámicos</a:t>
            </a:r>
          </a:p>
          <a:p>
            <a:pPr algn="ctr" hangingPunct="0">
              <a:spcBef>
                <a:spcPts val="1543"/>
              </a:spcBef>
              <a:spcAft>
                <a:spcPts val="1543"/>
              </a:spcAft>
            </a:pPr>
            <a:r>
              <a:rPr lang="es-ES" sz="2903" b="1" dirty="0">
                <a:solidFill>
                  <a:srgbClr val="B80047"/>
                </a:solidFill>
                <a:latin typeface="DejaVu Sans" pitchFamily="18"/>
                <a:ea typeface="DejaVu Sans" pitchFamily="2"/>
                <a:cs typeface="DejaVu Sans" pitchFamily="2"/>
              </a:rPr>
              <a:t>NO permitidos</a:t>
            </a:r>
            <a:r>
              <a:rPr lang="es-ES" sz="2903" b="1" dirty="0">
                <a:latin typeface="DejaVu Sans" pitchFamily="18"/>
                <a:ea typeface="DejaVu Sans" pitchFamily="2"/>
                <a:cs typeface="DejaVu Sans" pitchFamily="2"/>
              </a:rPr>
              <a:t> </a:t>
            </a:r>
            <a:r>
              <a:rPr lang="es-ES" sz="2903" dirty="0">
                <a:latin typeface="DejaVu Sans" pitchFamily="18"/>
                <a:ea typeface="DejaVu Sans" pitchFamily="2"/>
                <a:cs typeface="DejaVu Sans" pitchFamily="2"/>
              </a:rPr>
              <a:t>hasta </a:t>
            </a:r>
            <a:r>
              <a:rPr lang="es-ES" sz="2903" b="1" dirty="0">
                <a:latin typeface="DejaVu Sans" pitchFamily="18"/>
                <a:ea typeface="DejaVu Sans" pitchFamily="2"/>
                <a:cs typeface="DejaVu Sans" pitchFamily="2"/>
              </a:rPr>
              <a:t>Fase 3</a:t>
            </a:r>
            <a:endParaRPr lang="es-ES" sz="2177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hangingPunct="0">
              <a:spcBef>
                <a:spcPts val="1543"/>
              </a:spcBef>
              <a:spcAft>
                <a:spcPts val="1543"/>
              </a:spcAft>
            </a:pPr>
            <a:r>
              <a:rPr lang="es-ES" sz="3266" b="1" dirty="0">
                <a:solidFill>
                  <a:srgbClr val="E6E64C"/>
                </a:solidFill>
                <a:latin typeface="DejaVu Sans" pitchFamily="18"/>
                <a:ea typeface="DejaVu Sans" pitchFamily="2"/>
                <a:cs typeface="DejaVu Sans" pitchFamily="2"/>
              </a:rPr>
              <a:t>Listas y sensores de distancia</a:t>
            </a:r>
          </a:p>
          <a:p>
            <a:pPr algn="ctr" hangingPunct="0">
              <a:spcBef>
                <a:spcPts val="1543"/>
              </a:spcBef>
              <a:spcAft>
                <a:spcPts val="1543"/>
              </a:spcAft>
            </a:pPr>
            <a:r>
              <a:rPr lang="es-ES" sz="2903" b="1" dirty="0">
                <a:solidFill>
                  <a:srgbClr val="B80047"/>
                </a:solidFill>
                <a:latin typeface="DejaVu Sans" pitchFamily="18"/>
                <a:ea typeface="DejaVu Sans" pitchFamily="2"/>
                <a:cs typeface="DejaVu Sans" pitchFamily="2"/>
              </a:rPr>
              <a:t>NO permitidas</a:t>
            </a:r>
            <a:r>
              <a:rPr lang="es-ES" sz="2903" dirty="0">
                <a:latin typeface="DejaVu Sans" pitchFamily="18"/>
                <a:ea typeface="DejaVu Sans" pitchFamily="2"/>
                <a:cs typeface="DejaVu Sans" pitchFamily="2"/>
              </a:rPr>
              <a:t> hasta </a:t>
            </a:r>
            <a:r>
              <a:rPr lang="es-ES" sz="2903" b="1" dirty="0">
                <a:latin typeface="DejaVu Sans" pitchFamily="18"/>
                <a:ea typeface="DejaVu Sans" pitchFamily="2"/>
                <a:cs typeface="DejaVu Sans" pitchFamily="2"/>
              </a:rPr>
              <a:t>Fase 4</a:t>
            </a:r>
          </a:p>
        </p:txBody>
      </p:sp>
    </p:spTree>
    <p:extLst>
      <p:ext uri="{BB962C8B-B14F-4D97-AF65-F5344CB8AC3E}">
        <p14:creationId xmlns:p14="http://schemas.microsoft.com/office/powerpoint/2010/main" val="175095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E28D-20B6-F34F-821A-25C33195DE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s-ES" dirty="0"/>
              <a:t>¿Qué hay de nuevo en Fase 2?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1C9E7-1685-4940-9D10-6417C77FD937}"/>
              </a:ext>
            </a:extLst>
          </p:cNvPr>
          <p:cNvSpPr txBox="1"/>
          <p:nvPr/>
        </p:nvSpPr>
        <p:spPr>
          <a:xfrm>
            <a:off x="4246136" y="1378772"/>
            <a:ext cx="6403518" cy="470524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compatLnSpc="0">
            <a:spAutoFit/>
          </a:bodyPr>
          <a:lstStyle/>
          <a:p>
            <a:pPr algn="just" hangingPunct="0"/>
            <a:endParaRPr lang="es-ES" sz="2177" dirty="0">
              <a:solidFill>
                <a:srgbClr val="00AE00"/>
              </a:solidFill>
              <a:latin typeface="Courier 10 Pitch" pitchFamily="17"/>
              <a:ea typeface="DejaVu Sans" pitchFamily="2"/>
              <a:cs typeface="DejaVu Sans" pitchFamily="2"/>
            </a:endParaRPr>
          </a:p>
          <a:p>
            <a:pPr algn="ctr" hangingPunct="0"/>
            <a:r>
              <a:rPr lang="es-ES" sz="3266" b="1" dirty="0" err="1">
                <a:latin typeface="FreeMono" pitchFamily="49"/>
                <a:ea typeface="DejaVu Sans" pitchFamily="2"/>
                <a:cs typeface="DejaVu Sans" pitchFamily="2"/>
              </a:rPr>
              <a:t>maps</a:t>
            </a:r>
            <a:r>
              <a:rPr lang="es-ES" sz="3266" b="1" dirty="0">
                <a:latin typeface="FreeMono" pitchFamily="49"/>
                <a:ea typeface="DejaVu Sans" pitchFamily="2"/>
                <a:cs typeface="DejaVu Sans" pitchFamily="2"/>
              </a:rPr>
              <a:t>/fase2/mapa0.pl</a:t>
            </a: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r>
              <a:rPr lang="es-ES" sz="3266" b="1" dirty="0">
                <a:solidFill>
                  <a:srgbClr val="FFFFFF"/>
                </a:solidFill>
                <a:latin typeface="DejaVu Sans" pitchFamily="34"/>
                <a:ea typeface="DejaVu Sans" pitchFamily="2"/>
                <a:cs typeface="DejaVu Sans" pitchFamily="2"/>
              </a:rPr>
              <a:t>INTENTAD RESOLVERLO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10508-39CE-C743-9807-876248F06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36" y="1553272"/>
            <a:ext cx="3860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3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DECF5C-AE28-F14A-94C3-47C75803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37" y="1330093"/>
            <a:ext cx="3911600" cy="49784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C5A61E3-3735-4F45-9491-DDAF3843D060}"/>
              </a:ext>
            </a:extLst>
          </p:cNvPr>
          <p:cNvSpPr txBox="1">
            <a:spLocks/>
          </p:cNvSpPr>
          <p:nvPr/>
        </p:nvSpPr>
        <p:spPr>
          <a:xfrm>
            <a:off x="838200" y="677041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¿Qué hay de nuevo en Fase 2?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A51E9-E660-2A4B-98BF-EA50AD602185}"/>
              </a:ext>
            </a:extLst>
          </p:cNvPr>
          <p:cNvSpPr txBox="1"/>
          <p:nvPr/>
        </p:nvSpPr>
        <p:spPr>
          <a:xfrm>
            <a:off x="4470107" y="1378772"/>
            <a:ext cx="5955574" cy="4989171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compatLnSpc="0">
            <a:spAutoFit/>
          </a:bodyPr>
          <a:lstStyle/>
          <a:p>
            <a:pPr algn="just" hangingPunct="0"/>
            <a:endParaRPr lang="es-ES" sz="2177" dirty="0">
              <a:solidFill>
                <a:srgbClr val="00AE00"/>
              </a:solidFill>
              <a:latin typeface="Courier 10 Pitch" pitchFamily="17"/>
              <a:ea typeface="DejaVu Sans" pitchFamily="2"/>
              <a:cs typeface="DejaVu Sans" pitchFamily="2"/>
            </a:endParaRPr>
          </a:p>
          <a:p>
            <a:pPr algn="ctr" hangingPunct="0"/>
            <a:r>
              <a:rPr lang="es-ES" sz="3266" b="1" dirty="0" err="1">
                <a:latin typeface="FreeMono" pitchFamily="49"/>
                <a:ea typeface="DejaVu Sans" pitchFamily="2"/>
                <a:cs typeface="DejaVu Sans" pitchFamily="2"/>
              </a:rPr>
              <a:t>maps</a:t>
            </a:r>
            <a:r>
              <a:rPr lang="es-ES" sz="3266" b="1" dirty="0">
                <a:latin typeface="FreeMono" pitchFamily="49"/>
                <a:ea typeface="DejaVu Sans" pitchFamily="2"/>
                <a:cs typeface="DejaVu Sans" pitchFamily="2"/>
              </a:rPr>
              <a:t>/fase2/mapa00.pl</a:t>
            </a:r>
          </a:p>
          <a:p>
            <a:pPr algn="ctr" hangingPunct="0"/>
            <a:endParaRPr lang="es-ES" sz="3266" b="1" dirty="0"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r>
              <a:rPr lang="es-ES" sz="3266" b="1" dirty="0" err="1">
                <a:latin typeface="FreeMono" pitchFamily="49"/>
                <a:ea typeface="DejaVu Sans" pitchFamily="2"/>
                <a:cs typeface="DejaVu Sans" pitchFamily="2"/>
              </a:rPr>
              <a:t>havingObject</a:t>
            </a:r>
            <a:r>
              <a:rPr lang="es-ES" sz="3266" b="1" dirty="0">
                <a:latin typeface="FreeMono" pitchFamily="49"/>
                <a:ea typeface="DejaVu Sans" pitchFamily="2"/>
                <a:cs typeface="DejaVu Sans" pitchFamily="2"/>
              </a:rPr>
              <a:t>(</a:t>
            </a:r>
            <a:r>
              <a:rPr lang="es-ES" sz="3266" b="1" dirty="0" err="1">
                <a:latin typeface="FreeMono" pitchFamily="49"/>
                <a:ea typeface="DejaVu Sans" pitchFamily="2"/>
                <a:cs typeface="DejaVu Sans" pitchFamily="2"/>
              </a:rPr>
              <a:t>appearance</a:t>
            </a:r>
            <a:r>
              <a:rPr lang="es-ES" sz="3266" b="1" dirty="0">
                <a:latin typeface="FreeMono" pitchFamily="49"/>
                <a:ea typeface="DejaVu Sans" pitchFamily="2"/>
                <a:cs typeface="DejaVu Sans" pitchFamily="2"/>
              </a:rPr>
              <a:t>(a))</a:t>
            </a: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r>
              <a:rPr lang="es-ES" sz="3266" b="1" dirty="0">
                <a:solidFill>
                  <a:srgbClr val="FFFFFF"/>
                </a:solidFill>
                <a:latin typeface="DejaVu Sans" pitchFamily="34"/>
                <a:ea typeface="DejaVu Sans" pitchFamily="2"/>
                <a:cs typeface="DejaVu Sans" pitchFamily="2"/>
              </a:rPr>
              <a:t>INTENTAD RESOLVERLO</a:t>
            </a:r>
          </a:p>
        </p:txBody>
      </p:sp>
    </p:spTree>
    <p:extLst>
      <p:ext uri="{BB962C8B-B14F-4D97-AF65-F5344CB8AC3E}">
        <p14:creationId xmlns:p14="http://schemas.microsoft.com/office/powerpoint/2010/main" val="291948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8337-DA3D-AF4F-B98F-46A53942F6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s-ES"/>
              <a:t>Competición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09F5D-ACD5-6E4E-8561-ADDFB85479A6}"/>
              </a:ext>
            </a:extLst>
          </p:cNvPr>
          <p:cNvSpPr txBox="1"/>
          <p:nvPr/>
        </p:nvSpPr>
        <p:spPr>
          <a:xfrm>
            <a:off x="6453294" y="1980062"/>
            <a:ext cx="4289478" cy="4041219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compatLnSpc="0">
            <a:spAutoFit/>
          </a:bodyPr>
          <a:lstStyle/>
          <a:p>
            <a:pPr algn="r" hangingPunct="0"/>
            <a:endParaRPr lang="es-ES" sz="2540" b="1" dirty="0">
              <a:latin typeface="DejaVu Sans Mono" pitchFamily="49"/>
              <a:ea typeface="DejaVu Sans" pitchFamily="2"/>
              <a:cs typeface="DejaVu Sans" pitchFamily="2"/>
            </a:endParaRPr>
          </a:p>
          <a:p>
            <a:pPr algn="r" hangingPunct="0"/>
            <a:endParaRPr lang="es-ES" sz="2540" b="1" dirty="0">
              <a:latin typeface="DejaVu Sans Mono" pitchFamily="49"/>
              <a:ea typeface="DejaVu Sans" pitchFamily="2"/>
              <a:cs typeface="DejaVu Sans" pitchFamily="2"/>
            </a:endParaRPr>
          </a:p>
          <a:p>
            <a:pPr algn="r" hangingPunct="0"/>
            <a:r>
              <a:rPr lang="es-ES" sz="2540" b="1" dirty="0" err="1">
                <a:latin typeface="DejaVu Sans Mono" pitchFamily="49"/>
                <a:ea typeface="DejaVu Sans" pitchFamily="2"/>
                <a:cs typeface="DejaVu Sans" pitchFamily="2"/>
              </a:rPr>
              <a:t>maps</a:t>
            </a:r>
            <a:r>
              <a:rPr lang="es-ES" sz="2540" b="1" dirty="0">
                <a:latin typeface="DejaVu Sans Mono" pitchFamily="49"/>
                <a:ea typeface="DejaVu Sans" pitchFamily="2"/>
                <a:cs typeface="DejaVu Sans" pitchFamily="2"/>
              </a:rPr>
              <a:t>/fase2/mapa5.pl</a:t>
            </a:r>
          </a:p>
          <a:p>
            <a:pPr algn="r" hangingPunct="0"/>
            <a:endParaRPr lang="es-ES" sz="2540" b="1" dirty="0">
              <a:latin typeface="DejaVu Sans Mono" pitchFamily="49"/>
              <a:ea typeface="DejaVu Sans" pitchFamily="2"/>
              <a:cs typeface="DejaVu Sans" pitchFamily="2"/>
            </a:endParaRPr>
          </a:p>
          <a:p>
            <a:pPr algn="r" hangingPunct="0"/>
            <a:endParaRPr lang="es-ES" sz="2540" b="1" dirty="0">
              <a:latin typeface="DejaVu Sans Mono" pitchFamily="49"/>
              <a:ea typeface="DejaVu Sans" pitchFamily="2"/>
              <a:cs typeface="DejaVu Sans" pitchFamily="2"/>
            </a:endParaRPr>
          </a:p>
          <a:p>
            <a:pPr algn="r" hangingPunct="0"/>
            <a:r>
              <a:rPr lang="es-ES" sz="2540" dirty="0">
                <a:latin typeface="DejaVu Sans Mono" pitchFamily="49"/>
                <a:ea typeface="DejaVu Sans" pitchFamily="2"/>
                <a:cs typeface="DejaVu Sans" pitchFamily="2"/>
              </a:rPr>
              <a:t>Consigue la mejor</a:t>
            </a:r>
          </a:p>
          <a:p>
            <a:pPr algn="r" hangingPunct="0"/>
            <a:r>
              <a:rPr lang="es-ES" sz="2540" dirty="0">
                <a:latin typeface="DejaVu Sans Mono" pitchFamily="49"/>
                <a:ea typeface="DejaVu Sans" pitchFamily="2"/>
                <a:cs typeface="DejaVu Sans" pitchFamily="2"/>
              </a:rPr>
              <a:t>solución al mapa</a:t>
            </a:r>
          </a:p>
          <a:p>
            <a:pPr algn="r" hangingPunct="0"/>
            <a:endParaRPr lang="es-ES" sz="2540" dirty="0">
              <a:latin typeface="DejaVu Sans Mono" pitchFamily="49"/>
              <a:ea typeface="DejaVu Sans" pitchFamily="2"/>
              <a:cs typeface="DejaVu Sans" pitchFamily="2"/>
            </a:endParaRPr>
          </a:p>
          <a:p>
            <a:pPr algn="r" hangingPunct="0"/>
            <a:endParaRPr lang="es-ES" sz="2540" dirty="0">
              <a:latin typeface="DejaVu Sans Mono" pitchFamily="49"/>
              <a:ea typeface="DejaVu Sans" pitchFamily="2"/>
              <a:cs typeface="DejaVu Sans" pitchFamily="2"/>
            </a:endParaRPr>
          </a:p>
          <a:p>
            <a:pPr algn="r" hangingPunct="0"/>
            <a:endParaRPr lang="es-ES" sz="2540" dirty="0">
              <a:latin typeface="DejaVu Sans Mono" pitchFamily="49"/>
              <a:ea typeface="DejaVu Sans" pitchFamily="2"/>
              <a:cs typeface="DejaVu 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274F8-4D3C-A446-A50C-7DC4D3EF4A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61828" y="1980062"/>
            <a:ext cx="4187479" cy="4082318"/>
          </a:xfrm>
          <a:prstGeom prst="rect">
            <a:avLst/>
          </a:prstGeom>
          <a:noFill/>
          <a:ln>
            <a:noFill/>
          </a:ln>
          <a:effectLst>
            <a:outerShdw dist="76368" dir="2700000" algn="tl">
              <a:srgbClr val="000000">
                <a:alpha val="8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955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7966-B949-F247-9543-A524461C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Ya he hecho todo eso … me aburro…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45269-186A-FD4E-9E2E-0578A13FE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Vamos adelantando fase 3</a:t>
            </a:r>
          </a:p>
        </p:txBody>
      </p:sp>
    </p:spTree>
    <p:extLst>
      <p:ext uri="{BB962C8B-B14F-4D97-AF65-F5344CB8AC3E}">
        <p14:creationId xmlns:p14="http://schemas.microsoft.com/office/powerpoint/2010/main" val="259513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EEBD48-1318-E345-B2D5-735782F4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44" y="1013213"/>
            <a:ext cx="3886200" cy="505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871CC-12BA-A843-9AEC-AE60D6DC388C}"/>
              </a:ext>
            </a:extLst>
          </p:cNvPr>
          <p:cNvSpPr txBox="1"/>
          <p:nvPr/>
        </p:nvSpPr>
        <p:spPr>
          <a:xfrm>
            <a:off x="5333199" y="1238497"/>
            <a:ext cx="685880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maps</a:t>
            </a:r>
            <a:r>
              <a:rPr lang="es-ES" sz="2800" dirty="0"/>
              <a:t>/fase3/mapa0.pl</a:t>
            </a:r>
          </a:p>
          <a:p>
            <a:endParaRPr lang="es-ES" sz="2800" dirty="0"/>
          </a:p>
          <a:p>
            <a:r>
              <a:rPr lang="es-ES" sz="2800" dirty="0"/>
              <a:t>Aleatoriedad</a:t>
            </a:r>
          </a:p>
          <a:p>
            <a:endParaRPr lang="es-ES" sz="2800" dirty="0"/>
          </a:p>
          <a:p>
            <a:r>
              <a:rPr lang="es-ES" sz="2800" dirty="0"/>
              <a:t>La llave roja puede aparecer en cualquier sitio</a:t>
            </a:r>
          </a:p>
          <a:p>
            <a:endParaRPr lang="es-ES" sz="2800" dirty="0"/>
          </a:p>
          <a:p>
            <a:r>
              <a:rPr lang="es-ES" sz="2800" dirty="0"/>
              <a:t>La solución debe funcionar </a:t>
            </a:r>
            <a:r>
              <a:rPr lang="es-ES" sz="2800" b="1" dirty="0"/>
              <a:t>siempre</a:t>
            </a:r>
          </a:p>
        </p:txBody>
      </p:sp>
    </p:spTree>
    <p:extLst>
      <p:ext uri="{BB962C8B-B14F-4D97-AF65-F5344CB8AC3E}">
        <p14:creationId xmlns:p14="http://schemas.microsoft.com/office/powerpoint/2010/main" val="408589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427</Words>
  <Application>Microsoft Macintosh PowerPoint</Application>
  <PresentationFormat>Widescreen</PresentationFormat>
  <Paragraphs>104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Albany</vt:lpstr>
      <vt:lpstr>Arial</vt:lpstr>
      <vt:lpstr>Calibri</vt:lpstr>
      <vt:lpstr>Calibri Light</vt:lpstr>
      <vt:lpstr>Courier 10 Pitch</vt:lpstr>
      <vt:lpstr>DejaVu Sans</vt:lpstr>
      <vt:lpstr>DejaVu Sans Mono</vt:lpstr>
      <vt:lpstr>FreeMono</vt:lpstr>
      <vt:lpstr>Times New Roman</vt:lpstr>
      <vt:lpstr>Office Theme</vt:lpstr>
      <vt:lpstr>Practicas Matematicas I – Sesion VI - 2018</vt:lpstr>
      <vt:lpstr>PowerPoint Presentation</vt:lpstr>
      <vt:lpstr>Fuentes para aprender PROLOG</vt:lpstr>
      <vt:lpstr>Importante</vt:lpstr>
      <vt:lpstr>¿Qué hay de nuevo en Fase 2?</vt:lpstr>
      <vt:lpstr>PowerPoint Presentation</vt:lpstr>
      <vt:lpstr>Competición</vt:lpstr>
      <vt:lpstr>Ya he hecho todo eso … me aburro…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Practicas Matematicas I – Sesion V - 2018</dc:title>
  <dc:creator>German Gonzalez Serrano</dc:creator>
  <cp:lastModifiedBy>German Gonzalez Serrano</cp:lastModifiedBy>
  <cp:revision>28</cp:revision>
  <dcterms:created xsi:type="dcterms:W3CDTF">2018-10-14T16:06:03Z</dcterms:created>
  <dcterms:modified xsi:type="dcterms:W3CDTF">2018-10-21T21:20:41Z</dcterms:modified>
</cp:coreProperties>
</file>