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81" r:id="rId4"/>
    <p:sldId id="286" r:id="rId5"/>
    <p:sldId id="290" r:id="rId6"/>
    <p:sldId id="291" r:id="rId7"/>
    <p:sldId id="259" r:id="rId8"/>
    <p:sldId id="29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8" y="3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F2A9-8910-E542-B2A2-230EC3A0684F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B6B0-30FD-8F4B-9C77-03D054E951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7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8F006-4CFE-3C4F-B2B1-AED1CFE2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A9E20-0666-BA41-96A5-338B78F0A8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23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D18D7-6502-EB4E-8D07-B58BBD368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7CD59-5B4E-2648-83CF-F2771D6594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8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95FB42-ED0B-FA43-A917-63D253775B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C0A0C-68B5-E54A-8A77-3AA68B381A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18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104F-C960-074F-8ED9-7D743199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2033-ED8E-3944-9139-7842E02F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B49C-9DB4-C246-BD26-7BC7F895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ABB9-BE1B-8E48-A860-E7351BAF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40BA-8069-514D-B320-DBA9C4C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B4C7-7661-1349-B41B-C7FF4D9E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835F-D8BC-F545-9458-50F2F2FF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7EA0-FAD2-8F4C-A376-6B31D90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ABB0-0019-BB4E-B0F6-3AD76FC8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A6D1-E643-4747-8121-C9D8C0C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E40FF-A360-8343-97FB-78C2B4CF6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AE49-0A46-5F45-B599-24D635A4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7D96-ACBF-2543-B1BB-2965D2F3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5D7E-5135-7F47-A0EB-D6E0A589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6C17-641C-DA4E-8A4C-BDD7345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1B3-A4AA-E447-8D2D-FCA1AFC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4EB9-5E44-974A-8DBD-73C7899E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BD8B-E0C2-8245-A077-62B34557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2E0E-A25D-0B45-A555-7691E134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57F-F8E6-F24A-B7ED-8EBCDE1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A80-1504-7D48-8338-3CEE031D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4F28-EA2F-BC4F-8A7F-829D026F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5FA8-B9C8-4842-8C1B-4DBB3A1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89CB-06DF-0446-A146-F802DE2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1B63-88B2-314C-86F7-29B9C722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7044-A03D-7F48-B2E3-BB30C29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2957-200B-9F43-8E00-20935E87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4156-8311-7D45-ADF9-F2CA7F98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6999-433F-8A4A-832A-0D89DD1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9F53-4385-1C40-9F10-0848AC2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6224-2FDF-2444-A8BB-58D0326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6D8-396B-5645-89F4-BC882B9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48E-548F-2049-81F1-CA0F1D4F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8537-B2A1-E440-A89D-88DA9FEC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0C50-D06F-4047-BB5E-158F8AD3F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7991-7FE4-5A41-9537-A39350340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5FA90-4BC2-FB4D-9B09-6A9FBAF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7F956-6156-0549-B085-348E37A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AFE1D-F7DA-B441-8597-799DBE0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DE45-5340-0641-AE78-2BABB7C4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64C9A-FBFB-4447-930F-BA569FD9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1B215-B834-9044-A357-296638E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C8FA9-C7BA-E245-8745-308D6CE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2906-D07B-744E-876E-6728FC1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9B2E-81AD-7C42-9B41-A4217FD9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C79D-2D07-0145-8A17-35975AA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4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3E9-9765-6447-85EA-E1436A54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A364-D010-174D-9526-D4B3124E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9138-6BD4-3E40-84E3-E1A575403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D2C-5659-CD42-ADFD-27A40A3E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A601-5F22-F54B-B0DD-7D20B75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891C-CF9B-2547-BF06-36099B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1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94FD-4DC2-FD4E-B153-35016F27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387-38B9-3A4F-B0BF-6E02DA521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A015-00D1-AF45-982B-AA3AEFDE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359B-E85A-7B4D-A8BF-F52275E4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3598-703E-5946-8439-735BF8B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9290-3F1E-124B-B0B0-6637D4B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6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B7C41-B722-1A41-9AED-E9698868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FAB7-4510-CB40-9D24-C16897B6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623F-77F6-524B-AE9E-95952D495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2B6E-E83A-D348-BF09-17D635823DFC}" type="datetimeFigureOut">
              <a:rPr lang="es-ES" smtClean="0"/>
              <a:t>29/10/18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41D0-5E6B-994E-B282-0CEFD499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E249-A593-FE4A-9F57-464556ED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6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rman.gonzalez@ua.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zi.com/AdventureInProlog/advfrtop.htm" TargetMode="External"/><Relationship Id="rId7" Type="http://schemas.openxmlformats.org/officeDocument/2006/relationships/hyperlink" Target="http://gaudi.ua.es/uhtbin/cgisirsi/?ps=5h8XgkxL2D/x/185850102/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audi.ua.es/uhtbin/cgisirsi/?ps=glXvHaO0MD/0/274340092/9" TargetMode="External"/><Relationship Id="rId5" Type="http://schemas.openxmlformats.org/officeDocument/2006/relationships/hyperlink" Target="http://www.dccia.ua.es/logica/prolog/material.htm" TargetMode="External"/><Relationship Id="rId4" Type="http://schemas.openxmlformats.org/officeDocument/2006/relationships/hyperlink" Target="http://www.dccia.ua.es/logica/prolog/docs/prolog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75A2A-D99D-124E-B2DE-88140616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err="1">
                <a:solidFill>
                  <a:srgbClr val="FFFFFF"/>
                </a:solidFill>
              </a:rPr>
              <a:t>Practicas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Matematicas</a:t>
            </a:r>
            <a:r>
              <a:rPr lang="en-US" sz="6600" dirty="0">
                <a:solidFill>
                  <a:srgbClr val="FFFFFF"/>
                </a:solidFill>
              </a:rPr>
              <a:t> I – </a:t>
            </a:r>
            <a:r>
              <a:rPr lang="en-US" sz="6600" dirty="0" err="1">
                <a:solidFill>
                  <a:srgbClr val="FFFFFF"/>
                </a:solidFill>
              </a:rPr>
              <a:t>Sesion</a:t>
            </a:r>
            <a:r>
              <a:rPr lang="en-US" sz="6600" dirty="0">
                <a:solidFill>
                  <a:srgbClr val="FFFFFF"/>
                </a:solidFill>
              </a:rPr>
              <a:t> VII - 2018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9B1AE-3EA5-7746-BC9E-02A83CE8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hlinkClick r:id="rId3"/>
              </a:rPr>
              <a:t>german.gonzalez@ua.es</a:t>
            </a:r>
            <a:endParaRPr lang="en-US" sz="36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29 </a:t>
            </a:r>
            <a:r>
              <a:rPr lang="en-US" dirty="0" err="1">
                <a:solidFill>
                  <a:srgbClr val="000000"/>
                </a:solidFill>
              </a:rPr>
              <a:t>Octubre</a:t>
            </a:r>
            <a:r>
              <a:rPr lang="en-US" dirty="0">
                <a:solidFill>
                  <a:srgbClr val="000000"/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755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AF3C-7830-774B-8F25-81CBCDA978D4}"/>
              </a:ext>
            </a:extLst>
          </p:cNvPr>
          <p:cNvSpPr txBox="1"/>
          <p:nvPr/>
        </p:nvSpPr>
        <p:spPr>
          <a:xfrm>
            <a:off x="2195636" y="399400"/>
            <a:ext cx="7808985" cy="5584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26591" indent="-326591"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29" b="1" i="1" kern="0" dirty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latin typeface="Albany" pitchFamily="34"/>
                <a:ea typeface="DejaVu Sans" pitchFamily="2"/>
                <a:cs typeface="DejaVu Sans" pitchFamily="2"/>
              </a:rPr>
              <a:t>Planificación de la asignatura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0A6B88-1DFB-5E4B-8D68-01F6DA90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66" y="1707266"/>
            <a:ext cx="11044790" cy="415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4C31E-6EE1-6942-A4D6-126F2708EFE5}"/>
              </a:ext>
            </a:extLst>
          </p:cNvPr>
          <p:cNvSpPr/>
          <p:nvPr/>
        </p:nvSpPr>
        <p:spPr>
          <a:xfrm>
            <a:off x="5350211" y="1707266"/>
            <a:ext cx="7879405" cy="4158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824F6-4184-5F4D-B014-FBBC6FB5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12" y="1707266"/>
            <a:ext cx="3516351" cy="4180551"/>
          </a:xfrm>
          <a:prstGeom prst="rect">
            <a:avLst/>
          </a:prstGeom>
        </p:spPr>
      </p:pic>
      <p:sp>
        <p:nvSpPr>
          <p:cNvPr id="4" name="Right Arrow 4">
            <a:extLst>
              <a:ext uri="{FF2B5EF4-FFF2-40B4-BE49-F238E27FC236}">
                <a16:creationId xmlns:a16="http://schemas.microsoft.com/office/drawing/2014/main" id="{153B81B1-AE89-D245-A486-4DF664815AB8}"/>
              </a:ext>
            </a:extLst>
          </p:cNvPr>
          <p:cNvSpPr/>
          <p:nvPr/>
        </p:nvSpPr>
        <p:spPr>
          <a:xfrm rot="10799991">
            <a:off x="8947282" y="3797542"/>
            <a:ext cx="685263" cy="295742"/>
          </a:xfrm>
          <a:custGeom>
            <a:avLst>
              <a:gd name="f0" fmla="val 169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82953" tIns="41476" rIns="82953" bIns="41476" anchor="ctr" anchorCtr="1" compatLnSpc="1">
            <a:normAutofit/>
          </a:bodyPr>
          <a:lstStyle/>
          <a:p>
            <a:pPr algn="ctr" defTabSz="829544">
              <a:lnSpc>
                <a:spcPct val="80000"/>
              </a:lnSpc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54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3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B69-DA83-CA46-9352-72E99928DA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/>
            <a:r>
              <a:rPr lang="es-ES" dirty="0"/>
              <a:t>Fuentes para aprender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89DB-A6BD-1B46-9BDD-E0C8AAB40500}"/>
              </a:ext>
            </a:extLst>
          </p:cNvPr>
          <p:cNvSpPr txBox="1"/>
          <p:nvPr/>
        </p:nvSpPr>
        <p:spPr>
          <a:xfrm>
            <a:off x="2017628" y="1300922"/>
            <a:ext cx="8225307" cy="52841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TUTORIALES Y APUNTES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Adventure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in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(inglés)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http://www.amzi.com/AdventureInProlog/advfrtop.htm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Apuntes de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y material (castellano)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4"/>
              </a:rPr>
              <a:t>http://www.dccia.ua.es/logica/prolog/docs/prolog.pdf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5"/>
              </a:rPr>
              <a:t>http://www.dccia.ua.es/logica/prolog/material.htm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b="1" u="sng" dirty="0">
              <a:solidFill>
                <a:srgbClr val="B3B3B3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LIBROS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The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Art of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6"/>
              </a:rPr>
              <a:t>http://gaudi.ua.es/uhtbin/cgisirsi/?ps=glXvHaO0MD/0/274340092/9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</a:rPr>
              <a:t>ejemplos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Programación en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7"/>
              </a:rPr>
              <a:t>http://gaudi.ua.es/uhtbin/cgisirsi/?ps=5h8XgkxL2D/x/185850102/9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14" dirty="0">
              <a:solidFill>
                <a:srgbClr val="00AE00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C835C-1CA3-F54A-B6AD-FC9857D05617}"/>
              </a:ext>
            </a:extLst>
          </p:cNvPr>
          <p:cNvSpPr/>
          <p:nvPr/>
        </p:nvSpPr>
        <p:spPr>
          <a:xfrm>
            <a:off x="2017628" y="6195273"/>
            <a:ext cx="8514730" cy="3350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53" tIns="41476" rIns="82953" bIns="41476" anchor="t" anchorCtr="0" compatLnSpc="1">
            <a:spAutoFit/>
          </a:bodyPr>
          <a:lstStyle/>
          <a:p>
            <a:pPr defTabSz="82954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https://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www.youtube.com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watch?v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=7I6X5NZd2kw&amp;list=PLmxqg54iaXrgiF20LM2JfetrnZF87UMBD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6FB79A8-B385-1741-B8C4-162E2786BD1C}"/>
              </a:ext>
            </a:extLst>
          </p:cNvPr>
          <p:cNvSpPr/>
          <p:nvPr/>
        </p:nvSpPr>
        <p:spPr>
          <a:xfrm rot="10799991">
            <a:off x="10045015" y="3074730"/>
            <a:ext cx="685263" cy="295742"/>
          </a:xfrm>
          <a:custGeom>
            <a:avLst>
              <a:gd name="f0" fmla="val 169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82953" tIns="41476" rIns="82953" bIns="41476" anchor="ctr" anchorCtr="1" compatLnSpc="1">
            <a:normAutofit/>
          </a:bodyPr>
          <a:lstStyle/>
          <a:p>
            <a:pPr algn="ctr" defTabSz="829544">
              <a:lnSpc>
                <a:spcPct val="80000"/>
              </a:lnSpc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54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5C818892-46DD-8449-8D88-D9DA009CBB20}"/>
              </a:ext>
            </a:extLst>
          </p:cNvPr>
          <p:cNvSpPr/>
          <p:nvPr/>
        </p:nvSpPr>
        <p:spPr>
          <a:xfrm rot="10799991">
            <a:off x="10172968" y="2052275"/>
            <a:ext cx="685263" cy="295742"/>
          </a:xfrm>
          <a:custGeom>
            <a:avLst>
              <a:gd name="f0" fmla="val 169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82953" tIns="41476" rIns="82953" bIns="41476" anchor="ctr" anchorCtr="1" compatLnSpc="1">
            <a:normAutofit/>
          </a:bodyPr>
          <a:lstStyle/>
          <a:p>
            <a:pPr algn="ctr" defTabSz="829544">
              <a:lnSpc>
                <a:spcPct val="80000"/>
              </a:lnSpc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54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3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63C-308D-F64E-BE0A-14D2FDC49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Importante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0AA3-76FC-7848-BC1C-F0E32CFE3388}"/>
              </a:ext>
            </a:extLst>
          </p:cNvPr>
          <p:cNvSpPr txBox="1"/>
          <p:nvPr/>
        </p:nvSpPr>
        <p:spPr>
          <a:xfrm>
            <a:off x="2135187" y="1941625"/>
            <a:ext cx="7921625" cy="396837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¡</a:t>
            </a:r>
            <a:r>
              <a:rPr lang="es-ES" sz="2722" b="1" i="1" dirty="0">
                <a:solidFill>
                  <a:srgbClr val="FF0000"/>
                </a:solidFill>
                <a:latin typeface="DejaVu Sans" pitchFamily="18"/>
                <a:ea typeface="DejaVu Sans" pitchFamily="2"/>
                <a:cs typeface="DejaVu Sans" pitchFamily="2"/>
              </a:rPr>
              <a:t>OJO</a:t>
            </a: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 con adelantarse más de la cuenta!</a:t>
            </a:r>
            <a:endParaRPr lang="es-ES" sz="1814" b="1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Predicados dinámicos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permitidos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 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3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Listas y sensores de distancia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permitidas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 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4</a:t>
            </a:r>
          </a:p>
        </p:txBody>
      </p:sp>
    </p:spTree>
    <p:extLst>
      <p:ext uri="{BB962C8B-B14F-4D97-AF65-F5344CB8AC3E}">
        <p14:creationId xmlns:p14="http://schemas.microsoft.com/office/powerpoint/2010/main" val="17509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EBD48-1318-E345-B2D5-735782F4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24" b="62905"/>
          <a:stretch/>
        </p:blipFill>
        <p:spPr>
          <a:xfrm>
            <a:off x="362608" y="653599"/>
            <a:ext cx="4245770" cy="4564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871CC-12BA-A843-9AEC-AE60D6DC388C}"/>
              </a:ext>
            </a:extLst>
          </p:cNvPr>
          <p:cNvSpPr txBox="1"/>
          <p:nvPr/>
        </p:nvSpPr>
        <p:spPr>
          <a:xfrm>
            <a:off x="5333199" y="1238497"/>
            <a:ext cx="68588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maps</a:t>
            </a:r>
            <a:r>
              <a:rPr lang="es-ES" sz="2800" dirty="0"/>
              <a:t>/fase3/mapa0.pl</a:t>
            </a:r>
          </a:p>
          <a:p>
            <a:endParaRPr lang="es-ES" sz="2800" dirty="0"/>
          </a:p>
          <a:p>
            <a:r>
              <a:rPr lang="es-ES" sz="2800" dirty="0"/>
              <a:t>Aleatoriedad</a:t>
            </a:r>
          </a:p>
          <a:p>
            <a:endParaRPr lang="es-ES" sz="2800" dirty="0"/>
          </a:p>
          <a:p>
            <a:r>
              <a:rPr lang="es-ES" sz="2800" dirty="0"/>
              <a:t>La llave roja puede aparecer en cualquier sitio</a:t>
            </a:r>
          </a:p>
          <a:p>
            <a:endParaRPr lang="es-ES" sz="2800" dirty="0"/>
          </a:p>
          <a:p>
            <a:r>
              <a:rPr lang="es-ES" sz="2800" dirty="0"/>
              <a:t>La solución debe funcionar </a:t>
            </a:r>
            <a:r>
              <a:rPr lang="es-ES" sz="2800" b="1" dirty="0"/>
              <a:t>siempre</a:t>
            </a:r>
          </a:p>
          <a:p>
            <a:endParaRPr lang="es-ES" sz="2800" b="1" dirty="0"/>
          </a:p>
          <a:p>
            <a:r>
              <a:rPr lang="es-ES" sz="2800" b="1" dirty="0"/>
              <a:t>Script </a:t>
            </a:r>
            <a:r>
              <a:rPr lang="es-ES" sz="2800" b="1" dirty="0" err="1"/>
              <a:t>launch</a:t>
            </a:r>
            <a:endParaRPr lang="es-ES" sz="2800" b="1" dirty="0"/>
          </a:p>
          <a:p>
            <a:r>
              <a:rPr lang="es-ES" sz="2800" dirty="0" err="1"/>
              <a:t>launch</a:t>
            </a:r>
            <a:r>
              <a:rPr lang="es-ES" sz="2800" dirty="0"/>
              <a:t> 10 </a:t>
            </a:r>
            <a:r>
              <a:rPr lang="es-ES" sz="2800" dirty="0" err="1"/>
              <a:t>mapa.pl</a:t>
            </a:r>
            <a:r>
              <a:rPr lang="es-ES" sz="2800" dirty="0"/>
              <a:t> </a:t>
            </a:r>
            <a:r>
              <a:rPr lang="es-ES" sz="2800" dirty="0" err="1"/>
              <a:t>solucion.pl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8589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A762089-5AED-CA43-8F7D-6443F3EED2C9}"/>
              </a:ext>
            </a:extLst>
          </p:cNvPr>
          <p:cNvSpPr txBox="1">
            <a:spLocks/>
          </p:cNvSpPr>
          <p:nvPr/>
        </p:nvSpPr>
        <p:spPr>
          <a:xfrm>
            <a:off x="453372" y="466517"/>
            <a:ext cx="5592701" cy="35825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¿Cómo saber dónde puede estar la llave roja?</a:t>
            </a:r>
          </a:p>
          <a:p>
            <a:endParaRPr lang="es-ES" sz="3600" dirty="0"/>
          </a:p>
          <a:p>
            <a:r>
              <a:rPr lang="es-ES" sz="3600" dirty="0"/>
              <a:t>Cada mapa es una matriz</a:t>
            </a:r>
          </a:p>
          <a:p>
            <a:endParaRPr lang="es-ES" sz="3600" dirty="0"/>
          </a:p>
          <a:p>
            <a:r>
              <a:rPr lang="es-ES" sz="3600" dirty="0"/>
              <a:t>Leed el código – ¿dónde esta la aleatoriedad?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BA04E-A864-534B-B2D4-AAE183498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" t="7675" r="57554" b="63949"/>
          <a:stretch/>
        </p:blipFill>
        <p:spPr>
          <a:xfrm>
            <a:off x="7572704" y="717522"/>
            <a:ext cx="3781096" cy="35832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924F09-EA4A-714A-BFB4-630673947AF1}"/>
              </a:ext>
            </a:extLst>
          </p:cNvPr>
          <p:cNvCxnSpPr>
            <a:cxnSpLocks/>
          </p:cNvCxnSpPr>
          <p:nvPr/>
        </p:nvCxnSpPr>
        <p:spPr>
          <a:xfrm>
            <a:off x="7486553" y="607472"/>
            <a:ext cx="3867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82DDA-0DC9-1043-A74C-9486DEAEC631}"/>
              </a:ext>
            </a:extLst>
          </p:cNvPr>
          <p:cNvCxnSpPr>
            <a:cxnSpLocks/>
          </p:cNvCxnSpPr>
          <p:nvPr/>
        </p:nvCxnSpPr>
        <p:spPr>
          <a:xfrm>
            <a:off x="7368336" y="717522"/>
            <a:ext cx="0" cy="3413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283C1-5B5A-154C-8DF5-2BDB0721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4" y="4765860"/>
            <a:ext cx="11650132" cy="18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1C78C5-4E9F-7149-A4FC-0F526B562946}"/>
              </a:ext>
            </a:extLst>
          </p:cNvPr>
          <p:cNvSpPr/>
          <p:nvPr/>
        </p:nvSpPr>
        <p:spPr>
          <a:xfrm>
            <a:off x="270934" y="4765859"/>
            <a:ext cx="2283080" cy="29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98F35-CEE0-9E40-A119-65186F0A43F0}"/>
              </a:ext>
            </a:extLst>
          </p:cNvPr>
          <p:cNvSpPr/>
          <p:nvPr/>
        </p:nvSpPr>
        <p:spPr>
          <a:xfrm>
            <a:off x="4950368" y="5880537"/>
            <a:ext cx="2191411" cy="25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22C323-9D0D-C144-9562-8D03CEB01454}"/>
              </a:ext>
            </a:extLst>
          </p:cNvPr>
          <p:cNvSpPr txBox="1"/>
          <p:nvPr/>
        </p:nvSpPr>
        <p:spPr>
          <a:xfrm>
            <a:off x="6986928" y="717522"/>
            <a:ext cx="381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0</a:t>
            </a:r>
          </a:p>
          <a:p>
            <a:r>
              <a:rPr lang="es-ES" sz="3600" dirty="0"/>
              <a:t>1</a:t>
            </a:r>
          </a:p>
          <a:p>
            <a:r>
              <a:rPr lang="es-ES" sz="3600" dirty="0"/>
              <a:t>2</a:t>
            </a:r>
          </a:p>
          <a:p>
            <a:r>
              <a:rPr lang="es-ES" sz="3600" dirty="0"/>
              <a:t>3</a:t>
            </a:r>
          </a:p>
          <a:p>
            <a:r>
              <a:rPr lang="es-ES" sz="3600" dirty="0"/>
              <a:t>4</a:t>
            </a:r>
          </a:p>
          <a:p>
            <a:r>
              <a:rPr lang="es-ES" sz="36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64117-DDBD-F047-8BFC-CD22F8900F2C}"/>
              </a:ext>
            </a:extLst>
          </p:cNvPr>
          <p:cNvSpPr txBox="1"/>
          <p:nvPr/>
        </p:nvSpPr>
        <p:spPr>
          <a:xfrm>
            <a:off x="7486553" y="78490"/>
            <a:ext cx="456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0  1  2  3 4 5 6 7 8 9 10 11 12 13</a:t>
            </a:r>
            <a:r>
              <a:rPr lang="es-ES" sz="36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44004-2C38-8F4D-B8D0-0C8A2D136213}"/>
              </a:ext>
            </a:extLst>
          </p:cNvPr>
          <p:cNvSpPr/>
          <p:nvPr/>
        </p:nvSpPr>
        <p:spPr>
          <a:xfrm>
            <a:off x="8087710" y="1119352"/>
            <a:ext cx="2017987" cy="263284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425FD-2D7D-AF4E-9F9F-5AFC8CEC1B88}"/>
              </a:ext>
            </a:extLst>
          </p:cNvPr>
          <p:cNvCxnSpPr>
            <a:stCxn id="17" idx="0"/>
          </p:cNvCxnSpPr>
          <p:nvPr/>
        </p:nvCxnSpPr>
        <p:spPr>
          <a:xfrm flipV="1">
            <a:off x="6046074" y="3310759"/>
            <a:ext cx="2735319" cy="2569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7E38B-A774-1548-8FAB-E62BCBC57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1238186" cy="701731"/>
          </a:xfrm>
        </p:spPr>
        <p:txBody>
          <a:bodyPr wrap="square">
            <a:spAutoFit/>
          </a:bodyPr>
          <a:lstStyle/>
          <a:p>
            <a:pPr lvl="0"/>
            <a:r>
              <a:rPr lang="es-ES" dirty="0"/>
              <a:t>¿La cosa se complica? – ¡Estamos programando!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C86D3-233A-464C-9AC3-47C08EA76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91" b="66805"/>
          <a:stretch/>
        </p:blipFill>
        <p:spPr>
          <a:xfrm>
            <a:off x="838200" y="1856515"/>
            <a:ext cx="3465786" cy="433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9F6DF-41C5-664A-B4E8-6B7F19D76BED}"/>
              </a:ext>
            </a:extLst>
          </p:cNvPr>
          <p:cNvSpPr txBox="1"/>
          <p:nvPr/>
        </p:nvSpPr>
        <p:spPr>
          <a:xfrm>
            <a:off x="5333199" y="2292747"/>
            <a:ext cx="53791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mapsPlusFase2/mapaArit1.pl</a:t>
            </a:r>
          </a:p>
          <a:p>
            <a:endParaRPr lang="es-ES" sz="2800" dirty="0"/>
          </a:p>
          <a:p>
            <a:r>
              <a:rPr lang="es-ES" sz="2800" dirty="0"/>
              <a:t>Aleatoriedad</a:t>
            </a:r>
          </a:p>
          <a:p>
            <a:endParaRPr lang="es-ES" sz="2800" dirty="0"/>
          </a:p>
          <a:p>
            <a:r>
              <a:rPr lang="es-ES" sz="2800" dirty="0"/>
              <a:t>La solución debe funcionar </a:t>
            </a:r>
            <a:r>
              <a:rPr lang="es-ES" sz="2800" b="1" dirty="0"/>
              <a:t>siempre</a:t>
            </a:r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8494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98A92D2-49B6-364B-80BD-20E24EE37A08}"/>
              </a:ext>
            </a:extLst>
          </p:cNvPr>
          <p:cNvSpPr txBox="1">
            <a:spLocks/>
          </p:cNvSpPr>
          <p:nvPr/>
        </p:nvSpPr>
        <p:spPr>
          <a:xfrm>
            <a:off x="838199" y="677041"/>
            <a:ext cx="11206655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¿La cosa se complica? – ¡Estamos programando!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DD68D-CC98-194F-878D-590B05BA021C}"/>
              </a:ext>
            </a:extLst>
          </p:cNvPr>
          <p:cNvSpPr txBox="1"/>
          <p:nvPr/>
        </p:nvSpPr>
        <p:spPr>
          <a:xfrm>
            <a:off x="5333199" y="2292747"/>
            <a:ext cx="53791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mapsPlusFase2/mapaArit2.pl</a:t>
            </a:r>
          </a:p>
          <a:p>
            <a:endParaRPr lang="es-ES" sz="2800" dirty="0"/>
          </a:p>
          <a:p>
            <a:r>
              <a:rPr lang="es-ES" sz="2800" dirty="0"/>
              <a:t>Aleatoriedad en el operador</a:t>
            </a:r>
          </a:p>
          <a:p>
            <a:endParaRPr lang="es-ES" sz="2800" dirty="0"/>
          </a:p>
          <a:p>
            <a:r>
              <a:rPr lang="es-ES" sz="2800" dirty="0"/>
              <a:t>La solución debe funcionar </a:t>
            </a:r>
            <a:r>
              <a:rPr lang="es-ES" sz="2800" b="1" dirty="0"/>
              <a:t>siempre</a:t>
            </a:r>
          </a:p>
          <a:p>
            <a:endParaRPr lang="es-ES" sz="2800" b="1" dirty="0"/>
          </a:p>
          <a:p>
            <a:r>
              <a:rPr lang="es-ES" sz="2800" dirty="0"/>
              <a:t>Os dejo resolverlo</a:t>
            </a:r>
          </a:p>
          <a:p>
            <a:endParaRPr lang="es-E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24A7D-C36F-F849-A64F-A8F6DA56C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02" b="69298"/>
          <a:stretch/>
        </p:blipFill>
        <p:spPr>
          <a:xfrm>
            <a:off x="1106214" y="1829927"/>
            <a:ext cx="3008586" cy="40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307</Words>
  <Application>Microsoft Macintosh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Albany</vt:lpstr>
      <vt:lpstr>Arial</vt:lpstr>
      <vt:lpstr>Calibri</vt:lpstr>
      <vt:lpstr>Calibri Light</vt:lpstr>
      <vt:lpstr>DejaVu Sans</vt:lpstr>
      <vt:lpstr>Times New Roman</vt:lpstr>
      <vt:lpstr>Office Theme</vt:lpstr>
      <vt:lpstr>Practicas Matematicas I – Sesion VII - 2018</vt:lpstr>
      <vt:lpstr>PowerPoint Presentation</vt:lpstr>
      <vt:lpstr>Fuentes para aprender PROLOG</vt:lpstr>
      <vt:lpstr>Importante</vt:lpstr>
      <vt:lpstr>PowerPoint Presentation</vt:lpstr>
      <vt:lpstr>PowerPoint Presentation</vt:lpstr>
      <vt:lpstr>¿La cosa se complica? – ¡Estamos programando!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Matematicas I – Sesion V - 2018</dc:title>
  <dc:creator>German Gonzalez Serrano</dc:creator>
  <cp:lastModifiedBy>German Gonzalez Serrano</cp:lastModifiedBy>
  <cp:revision>47</cp:revision>
  <dcterms:created xsi:type="dcterms:W3CDTF">2018-10-14T16:06:03Z</dcterms:created>
  <dcterms:modified xsi:type="dcterms:W3CDTF">2018-10-29T09:11:47Z</dcterms:modified>
</cp:coreProperties>
</file>