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90" r:id="rId33"/>
    <p:sldId id="291" r:id="rId34"/>
    <p:sldId id="287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78863" autoAdjust="0"/>
  </p:normalViewPr>
  <p:slideViewPr>
    <p:cSldViewPr snapToGrid="0">
      <p:cViewPr>
        <p:scale>
          <a:sx n="63" d="100"/>
          <a:sy n="6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B6FB8-7040-4CB9-B040-F7316B6AEC6B}" type="datetimeFigureOut">
              <a:rPr lang="es-ES" smtClean="0"/>
              <a:t>22/11/2019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136F-5559-46E1-8777-EF56B50E4F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80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21ABB73-FA07-40BD-94D6-1434E3C36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326DB80-267D-4D82-8493-324C8422E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3D784EA-EFD7-401B-9629-19354C07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F55-CF27-418D-BF57-33023DF3D248}" type="datetime1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A9B4DA4-D1D7-4281-AE40-44FF2811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1C77627-9692-47F0-ACB7-32BCCE79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14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498DFA6-04F1-4960-BA9C-02045920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B281E249-02E0-4FE9-8AE5-55FA95538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0BBDB59-0FEE-4949-8DFE-D3F6957A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41CA-53A3-407B-9984-3D212492E65C}" type="datetime1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C45DA8-DEF0-4E59-967D-B4A38334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7A1978E-C287-44B2-BAB0-A91FFC49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01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BF9ED5D9-FC47-478B-8373-C3C9A6B3C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A86F29E3-2265-4B19-A5FB-6C03CD56B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DF2E9DF-0028-498F-A815-EABA546B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483F-9738-4671-9BFC-B27C278D1FE2}" type="datetime1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94D90F5-6356-4FA2-A372-75E5DBA2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33E5175-3C13-4591-9650-D9667C80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67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CAC0862-ED87-4AB0-BD36-94F6B49A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0C3586B-50D2-49DE-94F0-02E86B18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6D3C360-8A0E-433C-89A5-9B6C0459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03A0-D21A-4982-894D-FC573B27551F}" type="datetime1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64BBC09-C6C3-4E40-9CD2-28DC210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3B1CB9B-AB0B-4179-921F-7ABB4227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70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1C8E9A-B938-44A2-8A6A-8F67FAB1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F55F29-BB78-48BE-8953-E4593076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AA99438-65A5-4303-8BF8-4863AFE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E8A0-DD56-4DC5-98DA-4D2A25F0BD0C}" type="datetime1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EDEF1C8-50AC-4372-934C-AC21E064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2B8C27E-DB7F-4FA0-BC23-8400A465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0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DD1B568-0CB7-4D1C-9678-3D973AC1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F472874-DAB7-4BC0-9213-8BB18A79A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BBAA28A-FC03-4FD2-A93D-91173399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A7B448E8-40BE-405B-BA0D-F800023B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5C5-867B-4C08-8BB2-DC5764AC00FA}" type="datetime1">
              <a:rPr lang="es-ES" smtClean="0"/>
              <a:t>22/11/2019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2F3B01F-9E13-4D78-8F4F-FE10CE49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491A689-FFD2-4C4F-9C2F-1D7CC99E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25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14586A-E472-47E3-9595-D39B97C2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312565A6-3C9A-4DE0-B46E-9960A678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F61DE422-8231-4C93-887C-C7AA9C842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079E61A0-38EE-45B9-96B3-71C8528BE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C33FE893-EE05-4B99-AFCE-C8FED7D71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D5FEF92E-248F-4ECA-A997-32FB0550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B1EF-B199-4B0D-BFF1-FB6CA2EB3C4F}" type="datetime1">
              <a:rPr lang="es-ES" smtClean="0"/>
              <a:t>22/11/2019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6ABDC2-47A5-46AE-AC9A-47DE4A79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46A1657C-A152-48DB-8EBD-3B39A5AC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74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BF0AB9D-C5F4-4D78-BB7A-E9C24FC4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6AE83129-3699-4363-A10A-0690ACCB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B469-F38F-4266-AB8F-98799572F380}" type="datetime1">
              <a:rPr lang="es-ES" smtClean="0"/>
              <a:t>22/11/2019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E18B2F4F-CD89-4CD9-B529-A8C3BE0D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3463B236-2792-4E8F-90F6-45BEA51E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1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A0DB004C-0CC1-4800-883A-9ED21D3F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A73-F63D-4CE7-A9B2-E34DC54229A3}" type="datetime1">
              <a:rPr lang="es-ES" smtClean="0"/>
              <a:t>22/11/2019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54D7009C-F0B0-4075-B96C-B2B8FB16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F953066C-76CF-48A5-8E29-DDCC544A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88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D9B773A-8C35-4B7B-843D-3450CF2F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1D2D949-47B6-4C4D-98C7-C843D63E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4D427EA-4122-4C84-BA92-B62A974AB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C352150-17F9-4958-A23E-46645490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4031-E954-4CBD-9DDB-746D78DB816F}" type="datetime1">
              <a:rPr lang="es-ES" smtClean="0"/>
              <a:t>22/11/2019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4E8E3F8-1114-44C2-9D7B-60C7B4F2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F1E0699-0D82-4A2D-9AA3-3B0BAF36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54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311131-0AFB-4B30-84CC-838AC188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4A08463-A2C4-4271-B37C-D1C8F2D2D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7388D24A-14C6-475F-AF10-628107470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5359672-D334-4ED4-93F2-564E48EF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852B-692E-4A3A-AC68-5A74BC6F87F9}" type="datetime1">
              <a:rPr lang="es-ES" smtClean="0"/>
              <a:t>22/11/2019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FEC184B-2632-4821-A018-F872E30E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BASES de DATOS - CURSO 2018-19 - UA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FC5D04-CF20-4C9A-B876-B892760E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43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658684FA-AC9A-4A8D-BA6B-0187CC93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A2336E0-6EFF-4E40-8C72-191AC3A8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F36E28F-844C-440C-9958-B93C4B26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8EEF-A556-4078-BA6A-9BE948E13D74}" type="datetime1">
              <a:rPr lang="es-ES" smtClean="0"/>
              <a:t>22/11/2019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206A01E-822A-464A-B26D-7E5A853B4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DISEÑO de BASES de DATOS - CURSO 2018-19 - UA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D856778-5745-4020-B905-5322B8975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590F-3D3D-45AF-A71D-9C7CC92B4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2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3DF3347F-18E8-4495-B14E-85729F95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5" y="705072"/>
            <a:ext cx="3417375" cy="126773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F919673-DB02-4EA1-9F21-8A3F78C56049}"/>
              </a:ext>
            </a:extLst>
          </p:cNvPr>
          <p:cNvSpPr txBox="1"/>
          <p:nvPr/>
        </p:nvSpPr>
        <p:spPr>
          <a:xfrm>
            <a:off x="930875" y="2495107"/>
            <a:ext cx="7649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</a:t>
            </a:r>
            <a:r>
              <a:rPr lang="es-E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y operaciones básicas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5426B1B3-048C-4CFB-AD54-C7D01F7E453E}"/>
              </a:ext>
            </a:extLst>
          </p:cNvPr>
          <p:cNvSpPr/>
          <p:nvPr/>
        </p:nvSpPr>
        <p:spPr>
          <a:xfrm>
            <a:off x="7387694" y="1702159"/>
            <a:ext cx="2384854" cy="2394874"/>
          </a:xfrm>
          <a:prstGeom prst="ellipse">
            <a:avLst/>
          </a:prstGeom>
          <a:solidFill>
            <a:schemeClr val="accent6"/>
          </a:solidFill>
          <a:ln w="76200">
            <a:solidFill>
              <a:srgbClr val="2A7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19BCCEA8-0B8A-491E-98EE-338329F89C8B}"/>
              </a:ext>
            </a:extLst>
          </p:cNvPr>
          <p:cNvSpPr txBox="1"/>
          <p:nvPr/>
        </p:nvSpPr>
        <p:spPr>
          <a:xfrm>
            <a:off x="7666750" y="2052981"/>
            <a:ext cx="1826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Insert</a:t>
            </a:r>
            <a:endParaRPr lang="es-ES" sz="2400" dirty="0"/>
          </a:p>
          <a:p>
            <a:pPr algn="ctr"/>
            <a:r>
              <a:rPr lang="es-ES" sz="2400" dirty="0" err="1"/>
              <a:t>Update</a:t>
            </a:r>
            <a:endParaRPr lang="es-ES" sz="2400" dirty="0"/>
          </a:p>
          <a:p>
            <a:pPr algn="ctr"/>
            <a:r>
              <a:rPr lang="es-ES" sz="2400" dirty="0" err="1"/>
              <a:t>Delete</a:t>
            </a:r>
            <a:endParaRPr lang="es-ES" sz="2400" dirty="0"/>
          </a:p>
          <a:p>
            <a:pPr algn="ctr"/>
            <a:r>
              <a:rPr lang="es-ES" sz="2400" dirty="0" err="1"/>
              <a:t>Select</a:t>
            </a:r>
            <a:r>
              <a:rPr lang="es-ES" sz="2400" dirty="0"/>
              <a:t> básico</a:t>
            </a:r>
          </a:p>
        </p:txBody>
      </p:sp>
      <p:pic>
        <p:nvPicPr>
          <p:cNvPr id="7" name="1 Imagen" descr="LogoDBD.png">
            <a:extLst>
              <a:ext uri="{FF2B5EF4-FFF2-40B4-BE49-F238E27FC236}">
                <a16:creationId xmlns="" xmlns:a16="http://schemas.microsoft.com/office/drawing/2014/main" id="{78F6BBE9-AA1D-4F11-9F4A-A35D784C8C5F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013" y="5725160"/>
            <a:ext cx="847725" cy="894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9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676DB7AE-4D72-4F4F-8FE9-4067BF0D8A42}"/>
              </a:ext>
            </a:extLst>
          </p:cNvPr>
          <p:cNvSpPr txBox="1"/>
          <p:nvPr/>
        </p:nvSpPr>
        <p:spPr>
          <a:xfrm>
            <a:off x="589006" y="2286001"/>
            <a:ext cx="112858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find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("5c0275f8f87ed69a71545d14"), "nombre" : "Pedro", "apellido1" : "León", "apellido2" : "Roldán"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("5c02c396735bd96b3e9ec858"), "nombre" : "Laura", "apellido1" : "Rodríguez",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("5c02c396735bd96b3e9ec859"), "nombre" : "Andrea", "apellido1" : "Lara", "apellido2" : "Sempere"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("5c02c396735bd96b3e9ec85a"), "nombre" : "Miguel", "apellido1" : "Cobos", "apellido2" : "Pascual"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("5c02c396735bd96b3e9ec85b"), "nombre" : "Manuel", "apellido1" : "Beltrán", "apellido2" : "Sanz" }</a:t>
            </a:r>
          </a:p>
          <a:p>
            <a:r>
              <a:rPr lang="es-ES" dirty="0"/>
              <a:t>&gt;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AF70105A-BD02-4818-907A-DBAF1D205512}"/>
              </a:ext>
            </a:extLst>
          </p:cNvPr>
          <p:cNvSpPr txBox="1"/>
          <p:nvPr/>
        </p:nvSpPr>
        <p:spPr>
          <a:xfrm>
            <a:off x="589006" y="1966096"/>
            <a:ext cx="783418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Vemos los clientes insertados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11A6AAF-1E95-4BD1-9A4F-1A969DC8ABBB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SELECT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B164E38D-951E-4358-8193-4DAA22A167F8}"/>
              </a:ext>
            </a:extLst>
          </p:cNvPr>
          <p:cNvSpPr/>
          <p:nvPr/>
        </p:nvSpPr>
        <p:spPr>
          <a:xfrm>
            <a:off x="2751437" y="520511"/>
            <a:ext cx="6096000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s-ES" sz="2000" dirty="0"/>
              <a:t>&gt; </a:t>
            </a:r>
            <a:r>
              <a:rPr lang="es-ES" sz="2000" dirty="0" err="1"/>
              <a:t>db.clientes</a:t>
            </a:r>
            <a:r>
              <a:rPr lang="es-ES" sz="2000" dirty="0" err="1">
                <a:solidFill>
                  <a:schemeClr val="accent1">
                    <a:lumMod val="75000"/>
                  </a:schemeClr>
                </a:solidFill>
              </a:rPr>
              <a:t>.find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().</a:t>
            </a:r>
            <a:r>
              <a:rPr lang="es-ES" sz="2000" dirty="0" err="1">
                <a:solidFill>
                  <a:schemeClr val="accent1">
                    <a:lumMod val="75000"/>
                  </a:schemeClr>
                </a:solidFill>
              </a:rPr>
              <a:t>pretty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        "_id" : </a:t>
            </a:r>
            <a:r>
              <a:rPr lang="es-ES" sz="1200" dirty="0" err="1"/>
              <a:t>ObjectId</a:t>
            </a:r>
            <a:r>
              <a:rPr lang="es-ES" sz="1200" dirty="0"/>
              <a:t>("5c0275f8f87ed69a71545d14"),</a:t>
            </a:r>
          </a:p>
          <a:p>
            <a:r>
              <a:rPr lang="es-ES" sz="1200" dirty="0"/>
              <a:t>        "nombre" : "Pedro",</a:t>
            </a:r>
          </a:p>
          <a:p>
            <a:r>
              <a:rPr lang="es-ES" sz="1200" dirty="0"/>
              <a:t>        "apellido1" : "León",</a:t>
            </a:r>
          </a:p>
          <a:p>
            <a:r>
              <a:rPr lang="es-ES" sz="1200" dirty="0"/>
              <a:t>        "apellido2" : "Roldán"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       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("5c02c396735bd96b3e9ec858"),</a:t>
            </a:r>
          </a:p>
          <a:p>
            <a:r>
              <a:rPr lang="es-ES" sz="1200" dirty="0"/>
              <a:t>        "nombre" : "Laura",</a:t>
            </a:r>
          </a:p>
          <a:p>
            <a:r>
              <a:rPr lang="es-ES" sz="1200" dirty="0"/>
              <a:t>        "apellido1" : "Rodríguez",</a:t>
            </a:r>
          </a:p>
          <a:p>
            <a:r>
              <a:rPr lang="es-ES" sz="1200" dirty="0"/>
              <a:t>        "apellido2" : "Sanz"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       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("5c02c396735bd96b3e9ec859"),</a:t>
            </a:r>
          </a:p>
          <a:p>
            <a:r>
              <a:rPr lang="es-ES" sz="1200" dirty="0"/>
              <a:t>        "nombre" : "Andrea",</a:t>
            </a:r>
          </a:p>
          <a:p>
            <a:r>
              <a:rPr lang="es-ES" sz="1200" dirty="0"/>
              <a:t>        "apellido1" : "Lara",</a:t>
            </a:r>
          </a:p>
          <a:p>
            <a:r>
              <a:rPr lang="es-ES" sz="1200" dirty="0"/>
              <a:t>        "apellido2" : "Sempere"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       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("5c02c396735bd96b3e9ec85a"),</a:t>
            </a:r>
          </a:p>
          <a:p>
            <a:r>
              <a:rPr lang="es-ES" sz="1200" dirty="0"/>
              <a:t>        "nombre" : "Miguel",</a:t>
            </a:r>
          </a:p>
          <a:p>
            <a:r>
              <a:rPr lang="es-ES" sz="1200" dirty="0"/>
              <a:t>        "apellido1" : "Cobos",</a:t>
            </a:r>
          </a:p>
          <a:p>
            <a:r>
              <a:rPr lang="es-ES" sz="1200" dirty="0"/>
              <a:t>        "apellido2" : "Pascual"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       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("5c02c396735bd96b3e9ec85b"),</a:t>
            </a:r>
          </a:p>
          <a:p>
            <a:r>
              <a:rPr lang="es-ES" sz="1200" dirty="0"/>
              <a:t>        "nombre" : "Manuel",</a:t>
            </a:r>
          </a:p>
          <a:p>
            <a:r>
              <a:rPr lang="es-ES" sz="1200" dirty="0"/>
              <a:t>        "apellido1" : "Beltrán",</a:t>
            </a:r>
          </a:p>
          <a:p>
            <a:r>
              <a:rPr lang="es-ES" sz="1200" dirty="0"/>
              <a:t>        "apellido2" : "Sanz"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20961187-1FEB-45A0-A883-78B4A460C094}"/>
              </a:ext>
            </a:extLst>
          </p:cNvPr>
          <p:cNvSpPr txBox="1"/>
          <p:nvPr/>
        </p:nvSpPr>
        <p:spPr>
          <a:xfrm rot="5400000">
            <a:off x="8541952" y="3198167"/>
            <a:ext cx="6858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SELECT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A1E772A5-D682-498A-A206-451A966636FD}"/>
              </a:ext>
            </a:extLst>
          </p:cNvPr>
          <p:cNvSpPr txBox="1"/>
          <p:nvPr/>
        </p:nvSpPr>
        <p:spPr>
          <a:xfrm>
            <a:off x="947352" y="1729945"/>
            <a:ext cx="9798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db.clientes.insert</a:t>
            </a:r>
            <a:r>
              <a:rPr lang="es-ES" dirty="0"/>
              <a:t>({nombre: 'Rosa', apellido1: 'Rodríguez', apellido2: 'Sanz',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sexo:'mujer</a:t>
            </a:r>
            <a:r>
              <a:rPr lang="es-ES" dirty="0"/>
              <a:t>'});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nInserted</a:t>
            </a:r>
            <a:r>
              <a:rPr lang="es-ES" dirty="0"/>
              <a:t>" : 1 })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0A77B341-607C-498C-AB81-73E5C54FADB1}"/>
              </a:ext>
            </a:extLst>
          </p:cNvPr>
          <p:cNvSpPr txBox="1"/>
          <p:nvPr/>
        </p:nvSpPr>
        <p:spPr>
          <a:xfrm>
            <a:off x="947352" y="1410040"/>
            <a:ext cx="979890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No es necesario que todos los clientes tengan los mismos campos.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0815B651-17DD-409B-9C78-642A99F8C4C8}"/>
              </a:ext>
            </a:extLst>
          </p:cNvPr>
          <p:cNvSpPr txBox="1"/>
          <p:nvPr/>
        </p:nvSpPr>
        <p:spPr>
          <a:xfrm>
            <a:off x="182777" y="2874994"/>
            <a:ext cx="1182644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&gt; </a:t>
            </a:r>
            <a:r>
              <a:rPr lang="es-ES" sz="1600" dirty="0" err="1"/>
              <a:t>db.clientes.find</a:t>
            </a:r>
            <a:r>
              <a:rPr lang="es-ES" sz="1600" dirty="0"/>
              <a:t>()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("5c0275f8f87ed69a71545d14"), "nombre" : "Pedro", "apellido1" : "León", "apellido2" : "Roldán"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("5c02c396735bd96b3e9ec858"), "nombre" : "Laura", "apellido1" : "Rodríguez", "apellido2" : "Sanz"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("5c02c396735bd96b3e9ec859"), "nombre" : "Andrea", "apellido1" : "Lara", "apellido2" : "Sempere"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("5c02c396735bd96b3e9ec85a"), "nombre" : "Miguel", "apellido1" : "Cobos", "apellido2" : "Pascual"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("5c02c396735bd96b3e9ec85b"), "nombre" : "Manuel", "apellido1" : "Beltrán", "apellido2" : "Sanz"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("5c02c7cd735bd96b3e9ec85c"), "nombre" : "Rosa", "apellido1" : "Rodríguez", "apellido2" : "Sanz",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"sexo" : "mujer"</a:t>
            </a:r>
            <a:r>
              <a:rPr lang="es-ES" sz="1600" dirty="0"/>
              <a:t> }</a:t>
            </a:r>
          </a:p>
          <a:p>
            <a:r>
              <a:rPr lang="es-ES" sz="1600" dirty="0"/>
              <a:t>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6C7EDF2-5C10-4200-80D0-E62E629B59C0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INSERT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93D81EC6-1B6D-4CE1-9568-71C0071898F6}"/>
              </a:ext>
            </a:extLst>
          </p:cNvPr>
          <p:cNvSpPr txBox="1"/>
          <p:nvPr/>
        </p:nvSpPr>
        <p:spPr>
          <a:xfrm>
            <a:off x="358345" y="1507528"/>
            <a:ext cx="1128171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find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({apellido2:'Sanz'})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("5c02c396735bd96b3e9ec858"), "nombre" : "Laura", "apellido1" : "Rodríguez",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("5c02c396735bd96b3e9ec85b"), "nombre" : "Manuel", "apellido1" : "Beltrán",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("5c02c7cd735bd96b3e9ec85c"), "nombre" : "Rosa", "apellido1" : "Rodríguez", "apellido2" : "Sanz", "sexo" : "mujer" 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A855925D-E637-41CF-84B5-EDBDE220B884}"/>
              </a:ext>
            </a:extLst>
          </p:cNvPr>
          <p:cNvSpPr txBox="1"/>
          <p:nvPr/>
        </p:nvSpPr>
        <p:spPr>
          <a:xfrm>
            <a:off x="358345" y="1187623"/>
            <a:ext cx="1128171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Si queremos buscar los clientes que tengan un valor en una de las características   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find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({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característica:valor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})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0EA8BC2-9CEC-42E5-A175-3958563B9680}"/>
              </a:ext>
            </a:extLst>
          </p:cNvPr>
          <p:cNvSpPr txBox="1"/>
          <p:nvPr/>
        </p:nvSpPr>
        <p:spPr>
          <a:xfrm>
            <a:off x="420129" y="3682317"/>
            <a:ext cx="11281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db.clientes.insert</a:t>
            </a:r>
            <a:r>
              <a:rPr lang="es-ES" dirty="0"/>
              <a:t>({nombre: 'Sergio', apellido1: 'Valiente',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apelido2</a:t>
            </a:r>
            <a:r>
              <a:rPr lang="es-ES" dirty="0"/>
              <a:t>: 'Sanz'});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nInserted</a:t>
            </a:r>
            <a:r>
              <a:rPr lang="es-ES" dirty="0"/>
              <a:t>" : 1 })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6F6413E-F53D-4561-8DFF-8061EFE9343E}"/>
              </a:ext>
            </a:extLst>
          </p:cNvPr>
          <p:cNvSpPr txBox="1"/>
          <p:nvPr/>
        </p:nvSpPr>
        <p:spPr>
          <a:xfrm>
            <a:off x="420128" y="3317274"/>
            <a:ext cx="1128171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¿Y si nos equivocamos al poner el nombre de una característica al insertar?	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apellido2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apelido2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7EB8A862-AD03-4BBF-BAAE-B6E27E2E3BBB}"/>
              </a:ext>
            </a:extLst>
          </p:cNvPr>
          <p:cNvSpPr txBox="1"/>
          <p:nvPr/>
        </p:nvSpPr>
        <p:spPr>
          <a:xfrm>
            <a:off x="420127" y="4576123"/>
            <a:ext cx="1128171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find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({apellido2:'Sanz'})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("5c02c396735bd96b3e9ec858"), "nombre" : "Laura", "apellido1" : "Rodríguez",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("5c02c396735bd96b3e9ec85b"), "nombre" : "Manuel", "apellido1" : "Beltrán",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("5c02c7cd735bd96b3e9ec85c"), "nombre" : "Rosa", "apellido1" : "Rodríguez", "apellido2" : "Sanz", "sexo" : "mujer" }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="" xmlns:a16="http://schemas.microsoft.com/office/drawing/2014/main" id="{57FD1DB4-1992-4D15-86BA-02FC8636ADC6}"/>
              </a:ext>
            </a:extLst>
          </p:cNvPr>
          <p:cNvCxnSpPr/>
          <p:nvPr/>
        </p:nvCxnSpPr>
        <p:spPr>
          <a:xfrm>
            <a:off x="7438768" y="4019024"/>
            <a:ext cx="0" cy="7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BF33C36E-F6DA-4E97-86C1-60FD0CE2D7C0}"/>
              </a:ext>
            </a:extLst>
          </p:cNvPr>
          <p:cNvSpPr txBox="1"/>
          <p:nvPr/>
        </p:nvSpPr>
        <p:spPr>
          <a:xfrm>
            <a:off x="7401692" y="4271154"/>
            <a:ext cx="4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No aparece ya que apelido2 &lt;&gt; apellido2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92F2BF30-BE35-4ABA-9206-BB3DD3DB6FFE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SELECT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2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C560E69E-CE85-4693-B9B3-314093E7C766}"/>
              </a:ext>
            </a:extLst>
          </p:cNvPr>
          <p:cNvSpPr/>
          <p:nvPr/>
        </p:nvSpPr>
        <p:spPr>
          <a:xfrm>
            <a:off x="1917700" y="914400"/>
            <a:ext cx="2578100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440C448-1707-4C1A-98B5-AC94D17F6167}"/>
              </a:ext>
            </a:extLst>
          </p:cNvPr>
          <p:cNvSpPr txBox="1"/>
          <p:nvPr/>
        </p:nvSpPr>
        <p:spPr>
          <a:xfrm>
            <a:off x="398677" y="697524"/>
            <a:ext cx="1130025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&gt; </a:t>
            </a:r>
            <a:r>
              <a:rPr lang="es-ES" sz="1600" dirty="0" err="1"/>
              <a:t>db.clientes.find</a:t>
            </a:r>
            <a:r>
              <a:rPr lang="es-ES" sz="1600" dirty="0"/>
              <a:t>()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("5c0275f8f87ed69a71545d14"), "nombre" : "Pedro", "apellido1" : "León", "apellido2" : "Roldán"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("5c02c396735bd96b3e9ec858"), "nombre" : "Laura", "apellido1" : "Rodríguez", "apellido2" : "Sanz"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("5c02c396735bd96b3e9ec859"), "nombre" : "Andrea", "apellido1" : "Lara", "apellido2" : "Sempere"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("5c02c396735bd96b3e9ec85a"), "nombre" : "Miguel", "apellido1" : "Cobos", "apellido2" : "Pascual"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("5c02c396735bd96b3e9ec85b"), "nombre" : "Manuel", "apellido1" : "Beltrán", "apellido2" : "Sanz"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("5c02c7cd735bd96b3e9ec85c"), "nombre" : "Rosa", "apellido1" : "Rodríguez", "apellido2" : "Sanz", "sexo" : "mujer" }</a:t>
            </a:r>
          </a:p>
          <a:p>
            <a:r>
              <a:rPr lang="es-ES" sz="1600" dirty="0"/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4B888497-050D-4EA2-99E3-BE984A703B94}"/>
              </a:ext>
            </a:extLst>
          </p:cNvPr>
          <p:cNvSpPr txBox="1"/>
          <p:nvPr/>
        </p:nvSpPr>
        <p:spPr>
          <a:xfrm>
            <a:off x="358344" y="3082316"/>
            <a:ext cx="113002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Búsqueda por identificador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1735666A-CD63-4BC9-9EE2-81AB864B0AA1}"/>
              </a:ext>
            </a:extLst>
          </p:cNvPr>
          <p:cNvSpPr txBox="1"/>
          <p:nvPr/>
        </p:nvSpPr>
        <p:spPr>
          <a:xfrm rot="10800000" flipH="1" flipV="1">
            <a:off x="358344" y="3445856"/>
            <a:ext cx="11281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&gt; db.clientes.find({_id:'5c0275f8f87ed69a71545d14'})</a:t>
            </a:r>
          </a:p>
          <a:p>
            <a:r>
              <a:rPr lang="es-ES"/>
              <a:t>&gt;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55ED9D2F-036C-43B6-8A56-175564889B66}"/>
              </a:ext>
            </a:extLst>
          </p:cNvPr>
          <p:cNvSpPr txBox="1"/>
          <p:nvPr/>
        </p:nvSpPr>
        <p:spPr>
          <a:xfrm>
            <a:off x="358343" y="4914899"/>
            <a:ext cx="11281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db.clientes.find</a:t>
            </a:r>
            <a:r>
              <a:rPr lang="es-ES" dirty="0"/>
              <a:t>({_</a:t>
            </a:r>
            <a:r>
              <a:rPr lang="es-ES" dirty="0" err="1"/>
              <a:t>id:</a:t>
            </a:r>
            <a:r>
              <a:rPr lang="es-ES" b="1" dirty="0" err="1">
                <a:solidFill>
                  <a:schemeClr val="accent1"/>
                </a:solidFill>
              </a:rPr>
              <a:t>ObjectId</a:t>
            </a:r>
            <a:r>
              <a:rPr lang="es-ES" dirty="0"/>
              <a:t>('5c0275f8f87ed69a71545d14')})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("5c0275f8f87ed69a71545d14"), "nombre" : "Pedro", "apellido1" : "León", "apellido2" : "Roldán" 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26F8A8C2-C227-4C85-A9CA-0540F9D55FFF}"/>
              </a:ext>
            </a:extLst>
          </p:cNvPr>
          <p:cNvSpPr txBox="1"/>
          <p:nvPr/>
        </p:nvSpPr>
        <p:spPr>
          <a:xfrm>
            <a:off x="358342" y="4561484"/>
            <a:ext cx="1128171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Hay que utilizar la función </a:t>
            </a:r>
            <a:r>
              <a:rPr lang="es-ES" b="1" dirty="0" err="1">
                <a:solidFill>
                  <a:schemeClr val="accent1"/>
                </a:solidFill>
              </a:rPr>
              <a:t>ObjectId</a:t>
            </a:r>
            <a:r>
              <a:rPr lang="es-ES" b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EE9D884E-7065-4642-A1A8-4DD6A03DF1ED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SELECT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8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7A2063E6-F8CD-41D8-8B42-AC586598D4F9}"/>
              </a:ext>
            </a:extLst>
          </p:cNvPr>
          <p:cNvSpPr/>
          <p:nvPr/>
        </p:nvSpPr>
        <p:spPr>
          <a:xfrm>
            <a:off x="976187" y="2366883"/>
            <a:ext cx="2199502" cy="1212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120AD6E5-7927-4296-AE0E-844624975D08}"/>
              </a:ext>
            </a:extLst>
          </p:cNvPr>
          <p:cNvSpPr/>
          <p:nvPr/>
        </p:nvSpPr>
        <p:spPr>
          <a:xfrm>
            <a:off x="976187" y="1985195"/>
            <a:ext cx="2199502" cy="271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AE8D7E3D-2AE0-4938-9720-57EC22AEFA4C}"/>
              </a:ext>
            </a:extLst>
          </p:cNvPr>
          <p:cNvSpPr txBox="1"/>
          <p:nvPr/>
        </p:nvSpPr>
        <p:spPr>
          <a:xfrm>
            <a:off x="753762" y="1639207"/>
            <a:ext cx="1033025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update</a:t>
            </a:r>
            <a:r>
              <a:rPr lang="es-ES" dirty="0"/>
              <a:t>(</a:t>
            </a:r>
          </a:p>
          <a:p>
            <a:r>
              <a:rPr lang="es-ES" dirty="0"/>
              <a:t>... {apelido2:'Sanz'},</a:t>
            </a:r>
          </a:p>
          <a:p>
            <a:r>
              <a:rPr lang="es-ES" dirty="0"/>
              <a:t>... {</a:t>
            </a:r>
          </a:p>
          <a:p>
            <a:r>
              <a:rPr lang="es-ES" dirty="0"/>
              <a:t>... </a:t>
            </a:r>
            <a:r>
              <a:rPr lang="es-ES" dirty="0" err="1"/>
              <a:t>nombre:</a:t>
            </a:r>
            <a:r>
              <a:rPr lang="es-ES" dirty="0" err="1">
                <a:solidFill>
                  <a:schemeClr val="accent1"/>
                </a:solidFill>
              </a:rPr>
              <a:t>'Sergio</a:t>
            </a:r>
            <a:r>
              <a:rPr lang="es-ES" dirty="0"/>
              <a:t>',</a:t>
            </a:r>
          </a:p>
          <a:p>
            <a:r>
              <a:rPr lang="es-ES" dirty="0"/>
              <a:t>... apellido1:'Valiente',</a:t>
            </a:r>
          </a:p>
          <a:p>
            <a:r>
              <a:rPr lang="es-ES" dirty="0"/>
              <a:t>... apellido2:'Sanz'</a:t>
            </a:r>
          </a:p>
          <a:p>
            <a:r>
              <a:rPr lang="es-ES" dirty="0"/>
              <a:t>... }</a:t>
            </a:r>
          </a:p>
          <a:p>
            <a:r>
              <a:rPr lang="es-ES" dirty="0"/>
              <a:t>... 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nMatched</a:t>
            </a:r>
            <a:r>
              <a:rPr lang="es-ES" dirty="0"/>
              <a:t>" : 1, "</a:t>
            </a:r>
            <a:r>
              <a:rPr lang="es-ES" dirty="0" err="1"/>
              <a:t>nUpserted</a:t>
            </a:r>
            <a:r>
              <a:rPr lang="es-ES" dirty="0"/>
              <a:t>" : 0, "</a:t>
            </a:r>
            <a:r>
              <a:rPr lang="es-ES" dirty="0" err="1"/>
              <a:t>nModified</a:t>
            </a:r>
            <a:r>
              <a:rPr lang="es-ES" dirty="0"/>
              <a:t>" : 1 })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C8F55AAC-906D-4F21-ABAA-4B909202E359}"/>
              </a:ext>
            </a:extLst>
          </p:cNvPr>
          <p:cNvCxnSpPr/>
          <p:nvPr/>
        </p:nvCxnSpPr>
        <p:spPr>
          <a:xfrm>
            <a:off x="3410468" y="2121119"/>
            <a:ext cx="1804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="" xmlns:a16="http://schemas.microsoft.com/office/drawing/2014/main" id="{D629A46C-7C9E-44B2-8477-DD3BE4437177}"/>
              </a:ext>
            </a:extLst>
          </p:cNvPr>
          <p:cNvCxnSpPr/>
          <p:nvPr/>
        </p:nvCxnSpPr>
        <p:spPr>
          <a:xfrm>
            <a:off x="3410468" y="3150849"/>
            <a:ext cx="1804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9E7A81B9-EC04-49A8-B7E9-F1E8A5DE7181}"/>
              </a:ext>
            </a:extLst>
          </p:cNvPr>
          <p:cNvSpPr txBox="1"/>
          <p:nvPr/>
        </p:nvSpPr>
        <p:spPr>
          <a:xfrm>
            <a:off x="5350475" y="1936453"/>
            <a:ext cx="616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Características que debe cumplir el documento a modificar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A59AD1AC-0060-4724-A0C3-31CDF33C9160}"/>
              </a:ext>
            </a:extLst>
          </p:cNvPr>
          <p:cNvSpPr txBox="1"/>
          <p:nvPr/>
        </p:nvSpPr>
        <p:spPr>
          <a:xfrm>
            <a:off x="5420495" y="2931868"/>
            <a:ext cx="616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Nuevo contenido del documento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D91FFB34-2BCB-4439-A568-30CBBD4C7397}"/>
              </a:ext>
            </a:extLst>
          </p:cNvPr>
          <p:cNvSpPr txBox="1"/>
          <p:nvPr/>
        </p:nvSpPr>
        <p:spPr>
          <a:xfrm>
            <a:off x="4207475" y="2418365"/>
            <a:ext cx="68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cambiado el nombre de la característica </a:t>
            </a:r>
            <a:r>
              <a:rPr lang="es-ES" dirty="0">
                <a:solidFill>
                  <a:schemeClr val="accent1"/>
                </a:solidFill>
              </a:rPr>
              <a:t>apelido2</a:t>
            </a:r>
            <a:r>
              <a:rPr lang="es-ES" dirty="0"/>
              <a:t> por </a:t>
            </a:r>
            <a:r>
              <a:rPr lang="es-ES" dirty="0">
                <a:solidFill>
                  <a:schemeClr val="accent1"/>
                </a:solidFill>
              </a:rPr>
              <a:t>apellido2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C1508A57-93A6-4843-827F-5D7AEB8E59D8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81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="" xmlns:a16="http://schemas.microsoft.com/office/drawing/2014/main" id="{23C3B9FD-FDF3-41C8-976A-BF8152391C0B}"/>
              </a:ext>
            </a:extLst>
          </p:cNvPr>
          <p:cNvSpPr/>
          <p:nvPr/>
        </p:nvSpPr>
        <p:spPr>
          <a:xfrm>
            <a:off x="5690281" y="1318878"/>
            <a:ext cx="871157" cy="3596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358D3B54-C6D4-4B72-AB41-E7EA393C2844}"/>
              </a:ext>
            </a:extLst>
          </p:cNvPr>
          <p:cNvSpPr txBox="1"/>
          <p:nvPr/>
        </p:nvSpPr>
        <p:spPr>
          <a:xfrm>
            <a:off x="10606220" y="1312001"/>
            <a:ext cx="62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AA2AE0A8-3E12-4668-B99D-398464AFACC9}"/>
              </a:ext>
            </a:extLst>
          </p:cNvPr>
          <p:cNvSpPr txBox="1"/>
          <p:nvPr/>
        </p:nvSpPr>
        <p:spPr>
          <a:xfrm>
            <a:off x="564289" y="838996"/>
            <a:ext cx="1130025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&gt; </a:t>
            </a:r>
            <a:r>
              <a:rPr lang="es-ES" sz="1600" dirty="0" err="1"/>
              <a:t>db.clientes.find</a:t>
            </a:r>
            <a:r>
              <a:rPr lang="es-ES" sz="1600" dirty="0"/>
              <a:t>()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("5c0275f8f87ed69a71545d14"), "nombre" : "Pedro", "apellido1" : "León", "apellido2" : "Roldán"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("5c02c396735bd96b3e9ec858"), "nombre" : "Laura", "apellido1" : "Rodríguez", "apellido2" : "Sanz"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("5c02c396735bd96b3e9ec859"), "nombre" : "Andrea", "apellido1" : "Lara", "apellido2" : "Sempere"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("5c02c396735bd96b3e9ec85a"), "nombre" : "Miguel", "apellido1" : "Cobos", "apellido2" : "Pascual"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("5c02c396735bd96b3e9ec85b"), "nombre" : "Manuel", "apellido1" : "Beltrán", "apellido2" : "Sanz" }</a:t>
            </a:r>
          </a:p>
          <a:p>
            <a:r>
              <a:rPr lang="es-ES" sz="1600" dirty="0"/>
              <a:t>{ "_id" : </a:t>
            </a:r>
            <a:r>
              <a:rPr lang="es-ES" sz="1600" dirty="0" err="1"/>
              <a:t>ObjectId</a:t>
            </a:r>
            <a:r>
              <a:rPr lang="es-ES" sz="1600" dirty="0"/>
              <a:t>("5c02c7cd735bd96b3e9ec85c"), "nombre" : "Rosa", "apellido1" : "Rodríguez", "apellido2" : "Sanz", "sexo" : "mujer" }</a:t>
            </a:r>
          </a:p>
          <a:p>
            <a:r>
              <a:rPr lang="es-ES" sz="1600" dirty="0"/>
              <a:t>&gt;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7508DAA3-AD3B-454D-8574-3A929E9F1B17}"/>
              </a:ext>
            </a:extLst>
          </p:cNvPr>
          <p:cNvSpPr txBox="1"/>
          <p:nvPr/>
        </p:nvSpPr>
        <p:spPr>
          <a:xfrm>
            <a:off x="848495" y="3365313"/>
            <a:ext cx="839551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&gt; </a:t>
            </a:r>
            <a:r>
              <a:rPr lang="es-ES" sz="2000" dirty="0" err="1"/>
              <a:t>db.clientes.update</a:t>
            </a:r>
            <a:r>
              <a:rPr lang="es-ES" sz="2000" b="1" dirty="0"/>
              <a:t>(</a:t>
            </a:r>
            <a:r>
              <a:rPr lang="es-ES" sz="2000" b="1" dirty="0">
                <a:solidFill>
                  <a:schemeClr val="accent1"/>
                </a:solidFill>
              </a:rPr>
              <a:t>{</a:t>
            </a:r>
            <a:r>
              <a:rPr lang="es-ES" sz="2000" dirty="0"/>
              <a:t>apellido1:'Rodríguez', apellido2:'Sanz'</a:t>
            </a:r>
            <a:r>
              <a:rPr lang="es-ES" sz="2000" b="1" dirty="0">
                <a:solidFill>
                  <a:schemeClr val="accent1"/>
                </a:solidFill>
              </a:rPr>
              <a:t>}</a:t>
            </a:r>
            <a:r>
              <a:rPr lang="es-ES" sz="2000" dirty="0"/>
              <a:t>,</a:t>
            </a:r>
          </a:p>
          <a:p>
            <a:r>
              <a:rPr lang="es-ES" sz="2000" b="1" dirty="0">
                <a:solidFill>
                  <a:schemeClr val="accent1"/>
                </a:solidFill>
              </a:rPr>
              <a:t>{</a:t>
            </a:r>
            <a:r>
              <a:rPr lang="es-ES" sz="2000" dirty="0" err="1"/>
              <a:t>nombre:'Lara</a:t>
            </a:r>
            <a:r>
              <a:rPr lang="es-ES" sz="2000" dirty="0"/>
              <a:t>', apellido1:'Rodríguez', apellido2:'Sanz', </a:t>
            </a:r>
            <a:r>
              <a:rPr lang="es-ES" sz="2000" dirty="0" err="1"/>
              <a:t>sexo:'mujer</a:t>
            </a:r>
            <a:r>
              <a:rPr lang="es-ES" sz="2000" dirty="0"/>
              <a:t>'</a:t>
            </a:r>
            <a:r>
              <a:rPr lang="es-ES" sz="2000" b="1" dirty="0">
                <a:solidFill>
                  <a:schemeClr val="accent1"/>
                </a:solidFill>
              </a:rPr>
              <a:t>}</a:t>
            </a:r>
            <a:r>
              <a:rPr lang="es-ES" sz="2000" b="1" dirty="0"/>
              <a:t>)</a:t>
            </a:r>
            <a:endParaRPr lang="es-ES" sz="2000" dirty="0"/>
          </a:p>
          <a:p>
            <a:r>
              <a:rPr lang="es-ES" sz="2000" dirty="0" err="1"/>
              <a:t>WriteResult</a:t>
            </a:r>
            <a:r>
              <a:rPr lang="es-ES" sz="2000" dirty="0"/>
              <a:t>({ "</a:t>
            </a:r>
            <a:r>
              <a:rPr lang="es-ES" sz="2000" dirty="0" err="1"/>
              <a:t>nMatched</a:t>
            </a:r>
            <a:r>
              <a:rPr lang="es-ES" sz="2000" dirty="0"/>
              <a:t>" : 1, "</a:t>
            </a:r>
            <a:r>
              <a:rPr lang="es-ES" sz="2000" dirty="0" err="1"/>
              <a:t>nUpserted</a:t>
            </a:r>
            <a:r>
              <a:rPr lang="es-ES" sz="2000" dirty="0"/>
              <a:t>" : 0, "</a:t>
            </a:r>
            <a:r>
              <a:rPr lang="es-ES" sz="2000" dirty="0" err="1"/>
              <a:t>nModified</a:t>
            </a:r>
            <a:r>
              <a:rPr lang="es-ES" sz="2000" dirty="0"/>
              <a:t>" : 1 })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="" xmlns:a16="http://schemas.microsoft.com/office/drawing/2014/main" id="{E067EB84-44DF-4408-899A-9E4B45FDFDCF}"/>
              </a:ext>
            </a:extLst>
          </p:cNvPr>
          <p:cNvCxnSpPr>
            <a:cxnSpLocks/>
          </p:cNvCxnSpPr>
          <p:nvPr/>
        </p:nvCxnSpPr>
        <p:spPr>
          <a:xfrm>
            <a:off x="6450227" y="1393020"/>
            <a:ext cx="4155993" cy="3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94AA38FF-D826-4D75-83E3-5B3F4B9D1E61}"/>
              </a:ext>
            </a:extLst>
          </p:cNvPr>
          <p:cNvSpPr txBox="1"/>
          <p:nvPr/>
        </p:nvSpPr>
        <p:spPr>
          <a:xfrm>
            <a:off x="848495" y="5095674"/>
            <a:ext cx="839551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&gt; </a:t>
            </a:r>
            <a:r>
              <a:rPr lang="es-ES" sz="2000" dirty="0" err="1"/>
              <a:t>db.clientes.update</a:t>
            </a:r>
            <a:r>
              <a:rPr lang="es-ES" sz="2000" b="1" dirty="0"/>
              <a:t>(</a:t>
            </a:r>
            <a:r>
              <a:rPr lang="es-ES" sz="2000" b="1" dirty="0">
                <a:solidFill>
                  <a:schemeClr val="accent1"/>
                </a:solidFill>
              </a:rPr>
              <a:t>{</a:t>
            </a:r>
            <a:r>
              <a:rPr lang="es-ES" sz="2000" dirty="0"/>
              <a:t>_id: </a:t>
            </a:r>
            <a:r>
              <a:rPr lang="es-ES" sz="2000" dirty="0" err="1"/>
              <a:t>ObjectId</a:t>
            </a:r>
            <a:r>
              <a:rPr lang="es-ES" sz="2000" dirty="0"/>
              <a:t>('5c02c396735bd96b3e9ec858')</a:t>
            </a:r>
            <a:r>
              <a:rPr lang="es-ES" sz="2000" b="1" dirty="0">
                <a:solidFill>
                  <a:schemeClr val="accent1"/>
                </a:solidFill>
              </a:rPr>
              <a:t>}</a:t>
            </a:r>
            <a:r>
              <a:rPr lang="es-ES" sz="2000" dirty="0"/>
              <a:t>,</a:t>
            </a:r>
          </a:p>
          <a:p>
            <a:r>
              <a:rPr lang="es-ES" sz="2000" b="1" dirty="0">
                <a:solidFill>
                  <a:schemeClr val="accent1"/>
                </a:solidFill>
              </a:rPr>
              <a:t>{</a:t>
            </a:r>
            <a:r>
              <a:rPr lang="es-ES" sz="2000" dirty="0" err="1"/>
              <a:t>nombre:'Lara</a:t>
            </a:r>
            <a:r>
              <a:rPr lang="es-ES" sz="2000" dirty="0"/>
              <a:t>', apellido1:'Rodríguez', apellido2:'Sanz', </a:t>
            </a:r>
            <a:r>
              <a:rPr lang="es-ES" sz="2000" dirty="0" err="1"/>
              <a:t>sexo:'mujer</a:t>
            </a:r>
            <a:r>
              <a:rPr lang="es-ES" sz="2000" dirty="0"/>
              <a:t>'</a:t>
            </a:r>
            <a:r>
              <a:rPr lang="es-ES" sz="2000" b="1" dirty="0">
                <a:solidFill>
                  <a:schemeClr val="accent1"/>
                </a:solidFill>
              </a:rPr>
              <a:t>}</a:t>
            </a:r>
            <a:r>
              <a:rPr lang="es-ES" sz="2000" b="1" dirty="0"/>
              <a:t>)</a:t>
            </a:r>
            <a:endParaRPr lang="es-ES" sz="2000" dirty="0"/>
          </a:p>
          <a:p>
            <a:r>
              <a:rPr lang="es-ES" sz="2000" dirty="0" err="1"/>
              <a:t>WriteResult</a:t>
            </a:r>
            <a:r>
              <a:rPr lang="es-ES" sz="2000" dirty="0"/>
              <a:t>({ "</a:t>
            </a:r>
            <a:r>
              <a:rPr lang="es-ES" sz="2000" dirty="0" err="1"/>
              <a:t>nMatched</a:t>
            </a:r>
            <a:r>
              <a:rPr lang="es-ES" sz="2000" dirty="0"/>
              <a:t>" : 1, "</a:t>
            </a:r>
            <a:r>
              <a:rPr lang="es-ES" sz="2000" dirty="0" err="1"/>
              <a:t>nUpserted</a:t>
            </a:r>
            <a:r>
              <a:rPr lang="es-ES" sz="2000" dirty="0"/>
              <a:t>" : 0, "</a:t>
            </a:r>
            <a:r>
              <a:rPr lang="es-ES" sz="2000" dirty="0" err="1"/>
              <a:t>nModified</a:t>
            </a:r>
            <a:r>
              <a:rPr lang="es-ES" sz="2000" dirty="0"/>
              <a:t>" : 1 })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D4C87A73-BB2A-40FB-9270-FD4CAF28C07C}"/>
              </a:ext>
            </a:extLst>
          </p:cNvPr>
          <p:cNvSpPr txBox="1"/>
          <p:nvPr/>
        </p:nvSpPr>
        <p:spPr>
          <a:xfrm>
            <a:off x="2628900" y="4572000"/>
            <a:ext cx="472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bien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09280B6D-0780-4965-950B-4F28DF895988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3" grpId="0" animBg="1"/>
      <p:bldP spid="16" grpId="0" animBg="1"/>
      <p:bldP spid="21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AF4E95AF-FC59-450B-90AA-F0F08211F542}"/>
              </a:ext>
            </a:extLst>
          </p:cNvPr>
          <p:cNvSpPr/>
          <p:nvPr/>
        </p:nvSpPr>
        <p:spPr>
          <a:xfrm>
            <a:off x="679620" y="5624061"/>
            <a:ext cx="7216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F173408-D011-4B98-9017-1C3FFF3EF3E5}"/>
              </a:ext>
            </a:extLst>
          </p:cNvPr>
          <p:cNvSpPr txBox="1"/>
          <p:nvPr/>
        </p:nvSpPr>
        <p:spPr>
          <a:xfrm>
            <a:off x="679620" y="2307297"/>
            <a:ext cx="1114167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</a:t>
            </a:r>
            <a:r>
              <a:rPr lang="es-ES" dirty="0" err="1"/>
              <a:t>db.clientes.find</a:t>
            </a:r>
            <a:r>
              <a:rPr lang="es-ES" dirty="0"/>
              <a:t>()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("5c0275f8f87ed69a71545d14"), "nombre" : "Pedro", "apellido1" : "León", "apellido2" : "Roldán"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("5c02c396735bd96b3e9ec858"), "nombre" : "Laura", "apellido1" : "Rodríguez",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("5c02c396735bd96b3e9ec859"), "nombre" : "Andrea", "apellido1" : "Lara", "apellido2" : "Sempere"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("5c02c396735bd96b3e9ec85a"), "nombre" : "Miguel", "apellido1" : "Cobos", "apellido2" : "Pascual"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("5c02c396735bd96b3e9ec85b"), "nombre" : "Manuel", "apellido1" : "Beltrán",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("5c02c7cd735bd96b3e9ec85c"), "nombre" : "Rosa", "apellido1" : "Rodríguez", "apellido2" : "Sanz", "sexo" : "mujer"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("5c02cbd7735bd96b3e9ec85d"), "nombre" : "Sergio", "apellido1" : "Valiente",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("5c02d0e1735bd96b3e9ec85e"), "apellido2" : "</a:t>
            </a:r>
            <a:r>
              <a:rPr lang="es-ES" dirty="0" err="1"/>
              <a:t>Oncina</a:t>
            </a:r>
            <a:r>
              <a:rPr lang="es-ES" dirty="0"/>
              <a:t>" }</a:t>
            </a:r>
          </a:p>
          <a:p>
            <a:r>
              <a:rPr lang="es-ES" dirty="0"/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6F9195DA-5289-4730-A57C-E8CB4C4D63A4}"/>
              </a:ext>
            </a:extLst>
          </p:cNvPr>
          <p:cNvSpPr txBox="1"/>
          <p:nvPr/>
        </p:nvSpPr>
        <p:spPr>
          <a:xfrm>
            <a:off x="679621" y="864607"/>
            <a:ext cx="86250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db.clientes.insert</a:t>
            </a:r>
            <a:r>
              <a:rPr lang="es-ES" dirty="0"/>
              <a:t>({nombre: 'Mario', apellido1: 'Valiente', apellido2: '</a:t>
            </a:r>
            <a:r>
              <a:rPr lang="es-ES" dirty="0" err="1"/>
              <a:t>xxx</a:t>
            </a:r>
            <a:r>
              <a:rPr lang="es-ES" dirty="0"/>
              <a:t>'});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nInserted</a:t>
            </a:r>
            <a:r>
              <a:rPr lang="es-ES" dirty="0"/>
              <a:t>" : 1 })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43B083E2-8DF2-4E73-97BD-F71DBAC0C54F}"/>
              </a:ext>
            </a:extLst>
          </p:cNvPr>
          <p:cNvSpPr txBox="1"/>
          <p:nvPr/>
        </p:nvSpPr>
        <p:spPr>
          <a:xfrm>
            <a:off x="679621" y="1585952"/>
            <a:ext cx="86250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db.clientes.update</a:t>
            </a:r>
            <a:r>
              <a:rPr lang="es-ES" dirty="0"/>
              <a:t>( {apellido2:'xxx'}, { apellido2:'Oncina'} 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nMatched</a:t>
            </a:r>
            <a:r>
              <a:rPr lang="es-ES" dirty="0"/>
              <a:t>" : 1, "</a:t>
            </a:r>
            <a:r>
              <a:rPr lang="es-ES" dirty="0" err="1"/>
              <a:t>nUpserted</a:t>
            </a:r>
            <a:r>
              <a:rPr lang="es-ES" dirty="0"/>
              <a:t>" : 0, "</a:t>
            </a:r>
            <a:r>
              <a:rPr lang="es-ES" dirty="0" err="1"/>
              <a:t>nModified</a:t>
            </a:r>
            <a:r>
              <a:rPr lang="es-ES" dirty="0"/>
              <a:t>" : 1 })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440758D0-DE86-4036-933E-A0F6CAA3B359}"/>
              </a:ext>
            </a:extLst>
          </p:cNvPr>
          <p:cNvSpPr txBox="1"/>
          <p:nvPr/>
        </p:nvSpPr>
        <p:spPr>
          <a:xfrm>
            <a:off x="0" y="506752"/>
            <a:ext cx="1219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Cuidado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7E06A5F1-C360-4CF9-B2D1-CF16B2934E85}"/>
              </a:ext>
            </a:extLst>
          </p:cNvPr>
          <p:cNvSpPr txBox="1"/>
          <p:nvPr/>
        </p:nvSpPr>
        <p:spPr>
          <a:xfrm>
            <a:off x="4403123" y="5950838"/>
            <a:ext cx="721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{nombre: 'Mario', apellido1: 'Valiente', apellido2: '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xxx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'}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F9E964BF-395E-48A4-8087-CB96BE90A640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16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3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2DAAAD8D-FA49-4BF5-9E0C-A08D106F31C7}"/>
              </a:ext>
            </a:extLst>
          </p:cNvPr>
          <p:cNvSpPr txBox="1"/>
          <p:nvPr/>
        </p:nvSpPr>
        <p:spPr>
          <a:xfrm>
            <a:off x="960736" y="1477470"/>
            <a:ext cx="103549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/>
                </a:solidFill>
              </a:rPr>
              <a:t>update</a:t>
            </a:r>
            <a:r>
              <a:rPr lang="es-ES" dirty="0">
                <a:solidFill>
                  <a:schemeClr val="accent1"/>
                </a:solidFill>
              </a:rPr>
              <a:t>(</a:t>
            </a:r>
          </a:p>
          <a:p>
            <a:r>
              <a:rPr lang="es-ES" dirty="0"/>
              <a:t>... {_</a:t>
            </a:r>
            <a:r>
              <a:rPr lang="es-ES" dirty="0" err="1"/>
              <a:t>id:ObjectId</a:t>
            </a:r>
            <a:r>
              <a:rPr lang="es-ES" dirty="0"/>
              <a:t>('5c02c396735bd96b3e9ec858')},</a:t>
            </a:r>
          </a:p>
          <a:p>
            <a:r>
              <a:rPr lang="es-ES" dirty="0"/>
              <a:t>... {</a:t>
            </a:r>
          </a:p>
          <a:p>
            <a:r>
              <a:rPr lang="es-ES" dirty="0"/>
              <a:t>... </a:t>
            </a:r>
            <a:r>
              <a:rPr lang="es-ES" b="1" dirty="0">
                <a:solidFill>
                  <a:schemeClr val="accent1"/>
                </a:solidFill>
              </a:rPr>
              <a:t>$set:{edad:30}</a:t>
            </a:r>
          </a:p>
          <a:p>
            <a:r>
              <a:rPr lang="es-ES" dirty="0"/>
              <a:t>... }</a:t>
            </a:r>
          </a:p>
          <a:p>
            <a:r>
              <a:rPr lang="es-ES" dirty="0"/>
              <a:t>... </a:t>
            </a:r>
            <a:r>
              <a:rPr lang="es-ES" dirty="0">
                <a:solidFill>
                  <a:schemeClr val="accent1"/>
                </a:solidFill>
              </a:rPr>
              <a:t>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nMatched</a:t>
            </a:r>
            <a:r>
              <a:rPr lang="es-ES" dirty="0"/>
              <a:t>" : 1, "</a:t>
            </a:r>
            <a:r>
              <a:rPr lang="es-ES" dirty="0" err="1"/>
              <a:t>nUpserted</a:t>
            </a:r>
            <a:r>
              <a:rPr lang="es-ES" dirty="0"/>
              <a:t>" : 0, "</a:t>
            </a:r>
            <a:r>
              <a:rPr lang="es-ES" dirty="0" err="1"/>
              <a:t>nModified</a:t>
            </a:r>
            <a:r>
              <a:rPr lang="es-ES" dirty="0"/>
              <a:t>" : 1 })</a:t>
            </a:r>
          </a:p>
          <a:p>
            <a:r>
              <a:rPr lang="es-ES" dirty="0"/>
              <a:t>&gt;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C49B0722-51DB-4F64-BD8E-4DDF4B10E5B5}"/>
              </a:ext>
            </a:extLst>
          </p:cNvPr>
          <p:cNvSpPr txBox="1"/>
          <p:nvPr/>
        </p:nvSpPr>
        <p:spPr>
          <a:xfrm>
            <a:off x="960736" y="1145208"/>
            <a:ext cx="1035496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¿Hay que repetir la información que no se modifica? NO			</a:t>
            </a:r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$set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6C4921EF-9EC4-4A1D-A280-FC84516AF572}"/>
              </a:ext>
            </a:extLst>
          </p:cNvPr>
          <p:cNvSpPr txBox="1"/>
          <p:nvPr/>
        </p:nvSpPr>
        <p:spPr>
          <a:xfrm>
            <a:off x="580381" y="3714761"/>
            <a:ext cx="11115674" cy="2108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/>
                </a:solidFill>
              </a:rPr>
              <a:t>find</a:t>
            </a:r>
            <a:r>
              <a:rPr lang="es-ES" b="1" dirty="0">
                <a:solidFill>
                  <a:schemeClr val="accent1"/>
                </a:solidFill>
              </a:rPr>
              <a:t>()</a:t>
            </a:r>
          </a:p>
          <a:p>
            <a:r>
              <a:rPr lang="es-ES" sz="1100" dirty="0"/>
              <a:t>{ "_id" : </a:t>
            </a:r>
            <a:r>
              <a:rPr lang="es-ES" sz="1100" dirty="0" err="1"/>
              <a:t>ObjectId</a:t>
            </a:r>
            <a:r>
              <a:rPr lang="es-ES" sz="1100" dirty="0"/>
              <a:t>("5c0275f8f87ed69a71545d14"), "nombre" : "Pedro", "apellido1" : "León", "apellido2" : "Roldán"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("5c02c396735bd96b3e9ec858"), "nombre" : "Lara", "apellido1" : "Rodríguez", "apellido2" : "Sanz", "sexo" : "mujer",</a:t>
            </a:r>
            <a:r>
              <a:rPr lang="es-ES" b="1" dirty="0">
                <a:solidFill>
                  <a:schemeClr val="accent1"/>
                </a:solidFill>
              </a:rPr>
              <a:t> </a:t>
            </a:r>
            <a:r>
              <a:rPr lang="es-ES" b="1" dirty="0"/>
              <a:t>"edad" : 30 </a:t>
            </a:r>
            <a:r>
              <a:rPr lang="es-ES" sz="1100" dirty="0"/>
              <a:t>}</a:t>
            </a:r>
          </a:p>
          <a:p>
            <a:r>
              <a:rPr lang="es-ES" sz="1100" dirty="0"/>
              <a:t>{ "_id" : </a:t>
            </a:r>
            <a:r>
              <a:rPr lang="es-ES" sz="1100" dirty="0" err="1"/>
              <a:t>ObjectId</a:t>
            </a:r>
            <a:r>
              <a:rPr lang="es-ES" sz="1100" dirty="0"/>
              <a:t>("5c02c396735bd96b3e9ec859"), "nombre" : "Andrea", "apellido1" : "Lara", "apellido2" : "Sempere" }</a:t>
            </a:r>
          </a:p>
          <a:p>
            <a:r>
              <a:rPr lang="es-ES" sz="1100" dirty="0"/>
              <a:t>{ "_id" : </a:t>
            </a:r>
            <a:r>
              <a:rPr lang="es-ES" sz="1100" dirty="0" err="1"/>
              <a:t>ObjectId</a:t>
            </a:r>
            <a:r>
              <a:rPr lang="es-ES" sz="1100" dirty="0"/>
              <a:t>("5c02c396735bd96b3e9ec85a"), "nombre" : "Miguel", "apellido1" : "Cobos", "apellido2" : "Pascual" }</a:t>
            </a:r>
          </a:p>
          <a:p>
            <a:r>
              <a:rPr lang="es-ES" sz="1100" dirty="0"/>
              <a:t>{ "_id" : </a:t>
            </a:r>
            <a:r>
              <a:rPr lang="es-ES" sz="1100" dirty="0" err="1"/>
              <a:t>ObjectId</a:t>
            </a:r>
            <a:r>
              <a:rPr lang="es-ES" sz="1100" dirty="0"/>
              <a:t>("5c02c396735bd96b3e9ec85b"), "nombre" : "Manuel", "apellido1" : "Beltrán", "apellido2" : "Sanz" }</a:t>
            </a:r>
          </a:p>
          <a:p>
            <a:r>
              <a:rPr lang="es-ES" sz="1100" dirty="0"/>
              <a:t>{ "_id" : </a:t>
            </a:r>
            <a:r>
              <a:rPr lang="es-ES" sz="1100" dirty="0" err="1"/>
              <a:t>ObjectId</a:t>
            </a:r>
            <a:r>
              <a:rPr lang="es-ES" sz="1100" dirty="0"/>
              <a:t>("5c02c7cd735bd96b3e9ec85c"), "nombre" : "Rosa", "apellido1" : "Rodríguez", "apellido2" : "Sanz", "sexo" : "mujer" }</a:t>
            </a:r>
          </a:p>
          <a:p>
            <a:r>
              <a:rPr lang="es-ES" sz="1100" dirty="0"/>
              <a:t>{ "_id" : </a:t>
            </a:r>
            <a:r>
              <a:rPr lang="es-ES" sz="1100" dirty="0" err="1"/>
              <a:t>ObjectId</a:t>
            </a:r>
            <a:r>
              <a:rPr lang="es-ES" sz="1100" dirty="0"/>
              <a:t>("5c02cbd7735bd96b3e9ec85d"), "nombre" : "Sergio", "apellido1" : "Valiente", "apellido2" : "Sanz" }</a:t>
            </a:r>
          </a:p>
          <a:p>
            <a:r>
              <a:rPr lang="es-ES" sz="1100" dirty="0"/>
              <a:t>{ "_id" : </a:t>
            </a:r>
            <a:r>
              <a:rPr lang="es-ES" sz="1100" dirty="0" err="1"/>
              <a:t>ObjectId</a:t>
            </a:r>
            <a:r>
              <a:rPr lang="es-ES" sz="1100" dirty="0"/>
              <a:t>("5c02d0e1735bd96b3e9ec85e"), "apellido2" : "</a:t>
            </a:r>
            <a:r>
              <a:rPr lang="es-ES" sz="1100" dirty="0" err="1"/>
              <a:t>Oncina</a:t>
            </a:r>
            <a:r>
              <a:rPr lang="es-ES" sz="1100" dirty="0"/>
              <a:t>" }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17065EE-A6C0-4096-96CD-9E5C55479996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0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C49B0722-51DB-4F64-BD8E-4DDF4B10E5B5}"/>
              </a:ext>
            </a:extLst>
          </p:cNvPr>
          <p:cNvSpPr txBox="1"/>
          <p:nvPr/>
        </p:nvSpPr>
        <p:spPr>
          <a:xfrm>
            <a:off x="960735" y="688010"/>
            <a:ext cx="107727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¿Hay que repetir la información que no se modifica? NO			</a:t>
            </a:r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$set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A9DEC048-A861-4866-967C-568ACF807135}"/>
              </a:ext>
            </a:extLst>
          </p:cNvPr>
          <p:cNvSpPr txBox="1"/>
          <p:nvPr/>
        </p:nvSpPr>
        <p:spPr>
          <a:xfrm>
            <a:off x="946448" y="1056550"/>
            <a:ext cx="107727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db.clientes.insert</a:t>
            </a:r>
            <a:r>
              <a:rPr lang="es-ES" dirty="0"/>
              <a:t>({nombre: 'Pilar', apellido1: 'Valiente', apellido2: '</a:t>
            </a:r>
            <a:r>
              <a:rPr lang="es-ES" dirty="0" err="1"/>
              <a:t>xxx</a:t>
            </a:r>
            <a:r>
              <a:rPr lang="es-ES" dirty="0"/>
              <a:t>'});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nInserted</a:t>
            </a:r>
            <a:r>
              <a:rPr lang="es-ES" dirty="0"/>
              <a:t>" : 1 })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6C4921EF-9EC4-4A1D-A280-FC84516AF572}"/>
              </a:ext>
            </a:extLst>
          </p:cNvPr>
          <p:cNvSpPr txBox="1"/>
          <p:nvPr/>
        </p:nvSpPr>
        <p:spPr>
          <a:xfrm>
            <a:off x="927398" y="1773989"/>
            <a:ext cx="10772779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db.clientes.find</a:t>
            </a:r>
            <a:r>
              <a:rPr lang="es-ES" dirty="0"/>
              <a:t>()</a:t>
            </a:r>
          </a:p>
          <a:p>
            <a:r>
              <a:rPr lang="es-ES" sz="1000" dirty="0"/>
              <a:t>{ "_id" : </a:t>
            </a:r>
            <a:r>
              <a:rPr lang="es-ES" sz="1000" dirty="0" err="1"/>
              <a:t>ObjectId</a:t>
            </a:r>
            <a:r>
              <a:rPr lang="es-ES" sz="1000" dirty="0"/>
              <a:t>("5c0275f8f87ed69a71545d14"), "nombre" : "Pedro", "apellido1" : "León", "apellido2" : "Roldán" }</a:t>
            </a:r>
          </a:p>
          <a:p>
            <a:r>
              <a:rPr lang="es-ES" sz="1000" dirty="0"/>
              <a:t>{ "_id" : </a:t>
            </a:r>
            <a:r>
              <a:rPr lang="es-ES" sz="1000" dirty="0" err="1"/>
              <a:t>ObjectId</a:t>
            </a:r>
            <a:r>
              <a:rPr lang="es-ES" sz="1000" dirty="0"/>
              <a:t>("5c02c396735bd96b3e9ec858"), "nombre" : "Lara", "apellido1" : "Rodríguez", "apellido2" : "Sanz", "sexo" : "mujer", "edad" : 30 }</a:t>
            </a:r>
          </a:p>
          <a:p>
            <a:r>
              <a:rPr lang="es-ES" sz="1000" dirty="0"/>
              <a:t>{ "_id" : </a:t>
            </a:r>
            <a:r>
              <a:rPr lang="es-ES" sz="1000" dirty="0" err="1"/>
              <a:t>ObjectId</a:t>
            </a:r>
            <a:r>
              <a:rPr lang="es-ES" sz="1000" dirty="0"/>
              <a:t>("5c02c396735bd96b3e9ec859"), "nombre" : "Andrea", "apellido1" : "Lara", "apellido2" : "Sempere" }</a:t>
            </a:r>
          </a:p>
          <a:p>
            <a:r>
              <a:rPr lang="es-ES" sz="1000" dirty="0"/>
              <a:t>{ "_id" : </a:t>
            </a:r>
            <a:r>
              <a:rPr lang="es-ES" sz="1000" dirty="0" err="1"/>
              <a:t>ObjectId</a:t>
            </a:r>
            <a:r>
              <a:rPr lang="es-ES" sz="1000" dirty="0"/>
              <a:t>("5c02c396735bd96b3e9ec85a"), "nombre" : "Miguel", "apellido1" : "Cobos", "apellido2" : "Pascual" }</a:t>
            </a:r>
          </a:p>
          <a:p>
            <a:r>
              <a:rPr lang="es-ES" sz="1000" dirty="0"/>
              <a:t>{ "_id" : </a:t>
            </a:r>
            <a:r>
              <a:rPr lang="es-ES" sz="1000" dirty="0" err="1"/>
              <a:t>ObjectId</a:t>
            </a:r>
            <a:r>
              <a:rPr lang="es-ES" sz="1000" dirty="0"/>
              <a:t>("5c02c396735bd96b3e9ec85b"), "nombre" : "Manuel", "apellido1" : "Beltrán", "apellido2" : "Sanz" }</a:t>
            </a:r>
          </a:p>
          <a:p>
            <a:r>
              <a:rPr lang="es-ES" sz="1000" dirty="0"/>
              <a:t>{ "_id" : </a:t>
            </a:r>
            <a:r>
              <a:rPr lang="es-ES" sz="1000" dirty="0" err="1"/>
              <a:t>ObjectId</a:t>
            </a:r>
            <a:r>
              <a:rPr lang="es-ES" sz="1000" dirty="0"/>
              <a:t>("5c02c7cd735bd96b3e9ec85c"), "nombre" : "Rosa", "apellido1" : "Rodríguez", "apellido2" : "Sanz", "sexo" : "mujer" }</a:t>
            </a:r>
          </a:p>
          <a:p>
            <a:r>
              <a:rPr lang="es-ES" sz="1000" dirty="0"/>
              <a:t>{ "_id" : </a:t>
            </a:r>
            <a:r>
              <a:rPr lang="es-ES" sz="1000" dirty="0" err="1"/>
              <a:t>ObjectId</a:t>
            </a:r>
            <a:r>
              <a:rPr lang="es-ES" sz="1000" dirty="0"/>
              <a:t>("5c02cbd7735bd96b3e9ec85d"), "nombre" : "Sergio", "apellido1" : "Valiente", "apellido2" : "Sanz" }</a:t>
            </a:r>
          </a:p>
          <a:p>
            <a:r>
              <a:rPr lang="es-ES" sz="1000" dirty="0"/>
              <a:t>{ "_id" : </a:t>
            </a:r>
            <a:r>
              <a:rPr lang="es-ES" sz="1000" dirty="0" err="1"/>
              <a:t>ObjectId</a:t>
            </a:r>
            <a:r>
              <a:rPr lang="es-ES" sz="1000" dirty="0"/>
              <a:t>("5c02d0e1735bd96b3e9ec85e"), "apellido2" : "</a:t>
            </a:r>
            <a:r>
              <a:rPr lang="es-ES" sz="1000" dirty="0" err="1"/>
              <a:t>Oncina</a:t>
            </a:r>
            <a:r>
              <a:rPr lang="es-ES" sz="1000" dirty="0"/>
              <a:t>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("5c02e27a735bd96b3e9ec85f"), "nombre" : "Pilar", "apellido1" : "Valiente", "apellido2" : "</a:t>
            </a:r>
            <a:r>
              <a:rPr lang="es-ES" dirty="0" err="1"/>
              <a:t>xxx</a:t>
            </a:r>
            <a:r>
              <a:rPr lang="es-ES" dirty="0"/>
              <a:t>" 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3A755E3-CDFB-4768-9BA6-FFD6EC0F8563}"/>
              </a:ext>
            </a:extLst>
          </p:cNvPr>
          <p:cNvSpPr txBox="1"/>
          <p:nvPr/>
        </p:nvSpPr>
        <p:spPr>
          <a:xfrm>
            <a:off x="927399" y="3726553"/>
            <a:ext cx="1077277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/>
                </a:solidFill>
              </a:rPr>
              <a:t>update</a:t>
            </a:r>
            <a:r>
              <a:rPr lang="es-ES" dirty="0"/>
              <a:t>(</a:t>
            </a:r>
          </a:p>
          <a:p>
            <a:r>
              <a:rPr lang="es-ES" dirty="0"/>
              <a:t>... {_</a:t>
            </a:r>
            <a:r>
              <a:rPr lang="es-ES" dirty="0" err="1"/>
              <a:t>id:ObjectId</a:t>
            </a:r>
            <a:r>
              <a:rPr lang="es-ES" dirty="0"/>
              <a:t>('5c02e27a735bd96b3e9ec85f')},</a:t>
            </a:r>
          </a:p>
          <a:p>
            <a:r>
              <a:rPr lang="es-ES" dirty="0"/>
              <a:t>... {</a:t>
            </a:r>
          </a:p>
          <a:p>
            <a:r>
              <a:rPr lang="es-ES" dirty="0"/>
              <a:t>... </a:t>
            </a:r>
            <a:r>
              <a:rPr lang="es-ES" b="1" dirty="0">
                <a:solidFill>
                  <a:schemeClr val="accent1"/>
                </a:solidFill>
              </a:rPr>
              <a:t>$set:{apellido2:'Ruiz',edad:30}</a:t>
            </a:r>
          </a:p>
          <a:p>
            <a:r>
              <a:rPr lang="es-ES" dirty="0"/>
              <a:t>... }</a:t>
            </a:r>
          </a:p>
          <a:p>
            <a:r>
              <a:rPr lang="es-ES" dirty="0"/>
              <a:t>... 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nMatched</a:t>
            </a:r>
            <a:r>
              <a:rPr lang="es-ES" dirty="0"/>
              <a:t>" : 1, "</a:t>
            </a:r>
            <a:r>
              <a:rPr lang="es-ES" dirty="0" err="1"/>
              <a:t>nUpserted</a:t>
            </a:r>
            <a:r>
              <a:rPr lang="es-ES" dirty="0"/>
              <a:t>" : 0, "</a:t>
            </a:r>
            <a:r>
              <a:rPr lang="es-ES" dirty="0" err="1"/>
              <a:t>nModified</a:t>
            </a:r>
            <a:r>
              <a:rPr lang="es-ES" dirty="0"/>
              <a:t>" : 1 })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7D7227F3-71CE-4C72-ACC7-96E71D075B87}"/>
              </a:ext>
            </a:extLst>
          </p:cNvPr>
          <p:cNvSpPr txBox="1"/>
          <p:nvPr/>
        </p:nvSpPr>
        <p:spPr>
          <a:xfrm>
            <a:off x="927397" y="5829318"/>
            <a:ext cx="107727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/>
                </a:solidFill>
              </a:rPr>
              <a:t>find</a:t>
            </a:r>
            <a:r>
              <a:rPr lang="es-ES" dirty="0"/>
              <a:t>({_</a:t>
            </a:r>
            <a:r>
              <a:rPr lang="es-ES" dirty="0" err="1"/>
              <a:t>id:ObjectId</a:t>
            </a:r>
            <a:r>
              <a:rPr lang="es-ES" dirty="0"/>
              <a:t>('5c02e27a735bd96b3e9ec85f')})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("5c02e27a735bd96b3e9ec85f"), "nombre" : "Pilar", "apellido1" : "Valiente", </a:t>
            </a:r>
            <a:r>
              <a:rPr lang="es-ES" b="1" dirty="0">
                <a:solidFill>
                  <a:schemeClr val="accent1"/>
                </a:solidFill>
              </a:rPr>
              <a:t>"apellido2" : "Ruiz", "edad" : 30</a:t>
            </a:r>
            <a:r>
              <a:rPr lang="es-ES" dirty="0"/>
              <a:t> 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EDE79DB3-09E2-425C-8B01-367723679A29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81799B72-3A92-4FAD-820F-48A9E2BD7DB2}"/>
              </a:ext>
            </a:extLst>
          </p:cNvPr>
          <p:cNvSpPr txBox="1"/>
          <p:nvPr/>
        </p:nvSpPr>
        <p:spPr>
          <a:xfrm>
            <a:off x="1507525" y="1161535"/>
            <a:ext cx="892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MongoDB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una base de datos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tipo documental.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0446885C-BEA1-47CB-B811-A75AD6D1B9B6}"/>
              </a:ext>
            </a:extLst>
          </p:cNvPr>
          <p:cNvSpPr txBox="1"/>
          <p:nvPr/>
        </p:nvSpPr>
        <p:spPr>
          <a:xfrm>
            <a:off x="1507525" y="3041132"/>
            <a:ext cx="910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 Almacena la información en documentos tipo BSON (JSON Binario).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231E8200-6780-4907-BFDC-E568A328C06A}"/>
              </a:ext>
            </a:extLst>
          </p:cNvPr>
          <p:cNvSpPr/>
          <p:nvPr/>
        </p:nvSpPr>
        <p:spPr>
          <a:xfrm>
            <a:off x="1486931" y="2110601"/>
            <a:ext cx="9341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Su nombre viene de la palabra inglesa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hu</a:t>
            </a:r>
            <a:r>
              <a:rPr lang="es-ES" b="1" dirty="0" err="1">
                <a:solidFill>
                  <a:srgbClr val="2A7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” que significa enorme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76FC799-EE39-4BBC-9E86-3A8309E55175}"/>
              </a:ext>
            </a:extLst>
          </p:cNvPr>
          <p:cNvSpPr txBox="1"/>
          <p:nvPr/>
        </p:nvSpPr>
        <p:spPr>
          <a:xfrm>
            <a:off x="1486931" y="3786997"/>
            <a:ext cx="910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 Carece de esquema predefinido.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1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="" xmlns:a16="http://schemas.microsoft.com/office/drawing/2014/main" id="{37B11BF8-D0E6-4D84-9CF7-D6F16B8AE3B1}"/>
              </a:ext>
            </a:extLst>
          </p:cNvPr>
          <p:cNvSpPr/>
          <p:nvPr/>
        </p:nvSpPr>
        <p:spPr>
          <a:xfrm>
            <a:off x="4457700" y="1343417"/>
            <a:ext cx="1285875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E2BB8B9C-F337-4123-BB09-63EE1C473AE4}"/>
              </a:ext>
            </a:extLst>
          </p:cNvPr>
          <p:cNvSpPr txBox="1"/>
          <p:nvPr/>
        </p:nvSpPr>
        <p:spPr>
          <a:xfrm>
            <a:off x="914399" y="857642"/>
            <a:ext cx="100869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&gt; db.clientes.</a:t>
            </a:r>
            <a:r>
              <a:rPr lang="es-ES" b="1">
                <a:solidFill>
                  <a:schemeClr val="accent1"/>
                </a:solidFill>
              </a:rPr>
              <a:t>find</a:t>
            </a:r>
            <a:r>
              <a:rPr lang="es-ES"/>
              <a:t>({</a:t>
            </a:r>
            <a:r>
              <a:rPr lang="es-ES" b="1"/>
              <a:t>apellido1:'Rodríguez</a:t>
            </a:r>
            <a:r>
              <a:rPr lang="es-ES"/>
              <a:t>'})</a:t>
            </a:r>
          </a:p>
          <a:p>
            <a:r>
              <a:rPr lang="es-ES"/>
              <a:t>{ "_id" : ObjectId("5c02c396735bd96b3e9ec858"), "nombre" : "Lara", </a:t>
            </a:r>
            <a:r>
              <a:rPr lang="es-ES" b="1"/>
              <a:t>"apellido1" : "Rodríguez", </a:t>
            </a:r>
            <a:r>
              <a:rPr lang="es-ES"/>
              <a:t>"apellido2" : "Sanz", "sexo" : "mujer", "edad" : 30 }</a:t>
            </a:r>
          </a:p>
          <a:p>
            <a:r>
              <a:rPr lang="es-ES"/>
              <a:t>{ "_id" : ObjectId("5c02c7cd735bd96b3e9ec85c"), "nombre" : "Rosa", </a:t>
            </a:r>
            <a:r>
              <a:rPr lang="es-ES" b="1"/>
              <a:t>"apellido1" : "Rodríguez", </a:t>
            </a:r>
            <a:r>
              <a:rPr lang="es-ES"/>
              <a:t>"apellido2" : "Sanz", "sexo" : "mujer" }</a:t>
            </a:r>
          </a:p>
          <a:p>
            <a:r>
              <a:rPr lang="es-ES"/>
              <a:t>&gt;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22FC56E-B28E-47F9-8CDC-55ECB94F0C91}"/>
              </a:ext>
            </a:extLst>
          </p:cNvPr>
          <p:cNvSpPr txBox="1"/>
          <p:nvPr/>
        </p:nvSpPr>
        <p:spPr>
          <a:xfrm>
            <a:off x="914398" y="4946367"/>
            <a:ext cx="100869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/>
                </a:solidFill>
              </a:rPr>
              <a:t>find</a:t>
            </a:r>
            <a:r>
              <a:rPr lang="es-ES" dirty="0"/>
              <a:t>({</a:t>
            </a:r>
            <a:r>
              <a:rPr lang="es-ES" b="1" dirty="0"/>
              <a:t>apellido1:'Rodríguez</a:t>
            </a:r>
            <a:r>
              <a:rPr lang="es-ES" dirty="0"/>
              <a:t>'})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("5c02c396735bd96b3e9ec858"), "nombre" : "Lara", </a:t>
            </a:r>
            <a:r>
              <a:rPr lang="es-ES" b="1" dirty="0"/>
              <a:t>"apellido1" : "Rodríguez", </a:t>
            </a:r>
            <a:r>
              <a:rPr lang="es-ES" dirty="0"/>
              <a:t>"apellido2" : "Sanz", "sexo" : "mujer", "edad" : </a:t>
            </a:r>
            <a:r>
              <a:rPr lang="es-ES" b="1" dirty="0"/>
              <a:t>37</a:t>
            </a:r>
            <a:r>
              <a:rPr lang="es-ES" dirty="0"/>
              <a:t>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("5c02c7cd735bd96b3e9ec85c"), "nombre" : "Rosa", </a:t>
            </a:r>
            <a:r>
              <a:rPr lang="es-ES" b="1" dirty="0"/>
              <a:t>"apellido1" : "Rodríguez", </a:t>
            </a:r>
            <a:r>
              <a:rPr lang="es-ES" dirty="0"/>
              <a:t>"apellido2" : "Sanz", "sexo" : "mujer" }</a:t>
            </a:r>
          </a:p>
          <a:p>
            <a:r>
              <a:rPr lang="es-ES" dirty="0"/>
              <a:t>&gt;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777990B6-2FFA-416B-8253-48A016828D9B}"/>
              </a:ext>
            </a:extLst>
          </p:cNvPr>
          <p:cNvSpPr txBox="1"/>
          <p:nvPr/>
        </p:nvSpPr>
        <p:spPr>
          <a:xfrm>
            <a:off x="914399" y="2763505"/>
            <a:ext cx="100869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/>
                </a:solidFill>
              </a:rPr>
              <a:t>update</a:t>
            </a:r>
            <a:r>
              <a:rPr lang="es-ES" dirty="0"/>
              <a:t>(</a:t>
            </a:r>
          </a:p>
          <a:p>
            <a:r>
              <a:rPr lang="es-ES" dirty="0"/>
              <a:t>... {apellido1:'Rodríguez'},</a:t>
            </a:r>
          </a:p>
          <a:p>
            <a:r>
              <a:rPr lang="es-ES" dirty="0"/>
              <a:t>... {</a:t>
            </a:r>
          </a:p>
          <a:p>
            <a:r>
              <a:rPr lang="es-ES" dirty="0"/>
              <a:t>... </a:t>
            </a:r>
            <a:r>
              <a:rPr lang="es-ES" b="1" dirty="0">
                <a:solidFill>
                  <a:schemeClr val="accent1"/>
                </a:solidFill>
              </a:rPr>
              <a:t>$</a:t>
            </a:r>
            <a:r>
              <a:rPr lang="es-ES" b="1" dirty="0" err="1">
                <a:solidFill>
                  <a:schemeClr val="accent1"/>
                </a:solidFill>
              </a:rPr>
              <a:t>inc</a:t>
            </a:r>
            <a:r>
              <a:rPr lang="es-ES" b="1" dirty="0">
                <a:solidFill>
                  <a:schemeClr val="accent1"/>
                </a:solidFill>
              </a:rPr>
              <a:t>:{edad:7}</a:t>
            </a:r>
          </a:p>
          <a:p>
            <a:r>
              <a:rPr lang="es-ES" dirty="0"/>
              <a:t>... }</a:t>
            </a:r>
          </a:p>
          <a:p>
            <a:r>
              <a:rPr lang="es-ES" dirty="0"/>
              <a:t>... 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nMatched</a:t>
            </a:r>
            <a:r>
              <a:rPr lang="es-ES" dirty="0"/>
              <a:t>" : 1, "</a:t>
            </a:r>
            <a:r>
              <a:rPr lang="es-ES" dirty="0" err="1"/>
              <a:t>nUpserted</a:t>
            </a:r>
            <a:r>
              <a:rPr lang="es-ES" dirty="0"/>
              <a:t>" : 0, "</a:t>
            </a:r>
            <a:r>
              <a:rPr lang="es-ES" dirty="0" err="1"/>
              <a:t>nModified</a:t>
            </a:r>
            <a:r>
              <a:rPr lang="es-ES" dirty="0"/>
              <a:t>" : 1 })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F7B1B7D2-6DDC-4839-A621-1A59EAE74719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4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="" xmlns:a16="http://schemas.microsoft.com/office/drawing/2014/main" id="{F134E199-BD32-4709-8E19-5B7A1DC72B1C}"/>
              </a:ext>
            </a:extLst>
          </p:cNvPr>
          <p:cNvSpPr/>
          <p:nvPr/>
        </p:nvSpPr>
        <p:spPr>
          <a:xfrm>
            <a:off x="1171575" y="3943350"/>
            <a:ext cx="2000250" cy="3646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EFBFCCB4-E709-41A8-A6C7-C958C0E163DE}"/>
              </a:ext>
            </a:extLst>
          </p:cNvPr>
          <p:cNvSpPr/>
          <p:nvPr/>
        </p:nvSpPr>
        <p:spPr>
          <a:xfrm>
            <a:off x="1323975" y="6127075"/>
            <a:ext cx="2000250" cy="3646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1013B9B8-3DDB-4767-8117-BE2B05004C75}"/>
              </a:ext>
            </a:extLst>
          </p:cNvPr>
          <p:cNvSpPr txBox="1"/>
          <p:nvPr/>
        </p:nvSpPr>
        <p:spPr>
          <a:xfrm>
            <a:off x="928688" y="245388"/>
            <a:ext cx="974755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/>
                </a:solidFill>
              </a:rPr>
              <a:t>update</a:t>
            </a:r>
            <a:r>
              <a:rPr lang="es-ES" dirty="0"/>
              <a:t>(</a:t>
            </a:r>
          </a:p>
          <a:p>
            <a:r>
              <a:rPr lang="es-ES" dirty="0"/>
              <a:t>... {apellido1:'Rodríguez'},</a:t>
            </a:r>
          </a:p>
          <a:p>
            <a:r>
              <a:rPr lang="es-ES" dirty="0"/>
              <a:t>... {</a:t>
            </a:r>
          </a:p>
          <a:p>
            <a:r>
              <a:rPr lang="es-ES" dirty="0"/>
              <a:t>... </a:t>
            </a:r>
            <a:r>
              <a:rPr lang="es-ES" b="1" dirty="0">
                <a:solidFill>
                  <a:schemeClr val="accent1"/>
                </a:solidFill>
              </a:rPr>
              <a:t>$</a:t>
            </a:r>
            <a:r>
              <a:rPr lang="es-ES" b="1" dirty="0" err="1">
                <a:solidFill>
                  <a:schemeClr val="accent1"/>
                </a:solidFill>
              </a:rPr>
              <a:t>inc</a:t>
            </a:r>
            <a:r>
              <a:rPr lang="es-ES" b="1" dirty="0">
                <a:solidFill>
                  <a:schemeClr val="accent1"/>
                </a:solidFill>
              </a:rPr>
              <a:t>:{edad:-2}</a:t>
            </a:r>
          </a:p>
          <a:p>
            <a:r>
              <a:rPr lang="es-ES" dirty="0"/>
              <a:t>... }</a:t>
            </a:r>
          </a:p>
          <a:p>
            <a:r>
              <a:rPr lang="es-ES" dirty="0"/>
              <a:t>... 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nMatched</a:t>
            </a:r>
            <a:r>
              <a:rPr lang="es-ES" dirty="0"/>
              <a:t>" : 1, "</a:t>
            </a:r>
            <a:r>
              <a:rPr lang="es-ES" dirty="0" err="1"/>
              <a:t>nUpserted</a:t>
            </a:r>
            <a:r>
              <a:rPr lang="es-ES" dirty="0"/>
              <a:t>" : 0, "</a:t>
            </a:r>
            <a:r>
              <a:rPr lang="es-ES" dirty="0" err="1"/>
              <a:t>nModified</a:t>
            </a:r>
            <a:r>
              <a:rPr lang="es-ES" dirty="0"/>
              <a:t>" : 1 })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2886C2D1-0D65-4624-AE73-7C0D165C9723}"/>
              </a:ext>
            </a:extLst>
          </p:cNvPr>
          <p:cNvSpPr txBox="1"/>
          <p:nvPr/>
        </p:nvSpPr>
        <p:spPr>
          <a:xfrm>
            <a:off x="928688" y="2276713"/>
            <a:ext cx="974755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db.clientes.find</a:t>
            </a:r>
            <a:r>
              <a:rPr lang="es-ES" dirty="0"/>
              <a:t>({apellido1:'Rodríguez'}).</a:t>
            </a:r>
            <a:r>
              <a:rPr lang="es-ES" dirty="0" err="1"/>
              <a:t>pretty</a:t>
            </a:r>
            <a:r>
              <a:rPr lang="es-ES" dirty="0"/>
              <a:t>()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     "_id" : </a:t>
            </a:r>
            <a:r>
              <a:rPr lang="es-ES" dirty="0" err="1"/>
              <a:t>ObjectId</a:t>
            </a:r>
            <a:r>
              <a:rPr lang="es-ES" dirty="0"/>
              <a:t>("5c02c396735bd96b3e9ec858"),</a:t>
            </a:r>
          </a:p>
          <a:p>
            <a:r>
              <a:rPr lang="es-ES" dirty="0"/>
              <a:t>        "nombre" : "Lara",</a:t>
            </a:r>
          </a:p>
          <a:p>
            <a:r>
              <a:rPr lang="es-ES" dirty="0"/>
              <a:t>        "apellido1" : "Rodríguez",</a:t>
            </a:r>
          </a:p>
          <a:p>
            <a:r>
              <a:rPr lang="es-ES" dirty="0"/>
              <a:t>        "apellido2" : "Sanz",</a:t>
            </a:r>
          </a:p>
          <a:p>
            <a:r>
              <a:rPr lang="es-ES" dirty="0"/>
              <a:t>        "sexo" : "mujer",</a:t>
            </a:r>
          </a:p>
          <a:p>
            <a:r>
              <a:rPr lang="es-ES" dirty="0"/>
              <a:t>        "edad" : </a:t>
            </a:r>
            <a:r>
              <a:rPr lang="es-ES" b="1" dirty="0"/>
              <a:t>35</a:t>
            </a:r>
          </a:p>
          <a:p>
            <a:r>
              <a:rPr lang="es-ES" dirty="0"/>
              <a:t>}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     "_id" : </a:t>
            </a:r>
            <a:r>
              <a:rPr lang="es-ES" dirty="0" err="1"/>
              <a:t>ObjectId</a:t>
            </a:r>
            <a:r>
              <a:rPr lang="es-ES" dirty="0"/>
              <a:t>("5c02c7cd735bd96b3e9ec85c"),</a:t>
            </a:r>
          </a:p>
          <a:p>
            <a:r>
              <a:rPr lang="es-ES" dirty="0"/>
              <a:t>        "nombre" : "Rosa",</a:t>
            </a:r>
          </a:p>
          <a:p>
            <a:r>
              <a:rPr lang="es-ES" dirty="0"/>
              <a:t>        "apellido1" : "Rodríguez",</a:t>
            </a:r>
          </a:p>
          <a:p>
            <a:r>
              <a:rPr lang="es-ES" dirty="0"/>
              <a:t>        "apellido2" : "Sanz",</a:t>
            </a:r>
          </a:p>
          <a:p>
            <a:r>
              <a:rPr lang="es-ES" dirty="0"/>
              <a:t>        "sexo" : "mujer"</a:t>
            </a:r>
          </a:p>
          <a:p>
            <a:r>
              <a:rPr lang="es-ES" dirty="0"/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997CF9CA-41CA-4E23-94B4-31E4F0EAD8EC}"/>
              </a:ext>
            </a:extLst>
          </p:cNvPr>
          <p:cNvSpPr txBox="1"/>
          <p:nvPr/>
        </p:nvSpPr>
        <p:spPr>
          <a:xfrm rot="5400000">
            <a:off x="8545058" y="3201274"/>
            <a:ext cx="6851788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      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59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="" xmlns:a16="http://schemas.microsoft.com/office/drawing/2014/main" id="{7D12DF8D-C631-4198-90E8-EE0A5BE96BD4}"/>
              </a:ext>
            </a:extLst>
          </p:cNvPr>
          <p:cNvSpPr/>
          <p:nvPr/>
        </p:nvSpPr>
        <p:spPr>
          <a:xfrm>
            <a:off x="1262059" y="4157663"/>
            <a:ext cx="2152654" cy="3714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52F155C8-46EF-4D82-84AC-AB957C152D31}"/>
              </a:ext>
            </a:extLst>
          </p:cNvPr>
          <p:cNvSpPr txBox="1"/>
          <p:nvPr/>
        </p:nvSpPr>
        <p:spPr>
          <a:xfrm>
            <a:off x="1100137" y="357188"/>
            <a:ext cx="984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/>
                </a:solidFill>
              </a:rPr>
              <a:t>update</a:t>
            </a:r>
            <a:r>
              <a:rPr lang="es-ES" dirty="0"/>
              <a:t>(</a:t>
            </a:r>
          </a:p>
          <a:p>
            <a:r>
              <a:rPr lang="es-ES" dirty="0"/>
              <a:t> {nombre:'Rosa',apellido1:'Rodríguez’}, </a:t>
            </a:r>
          </a:p>
          <a:p>
            <a:r>
              <a:rPr lang="es-ES" dirty="0"/>
              <a:t>{ </a:t>
            </a:r>
          </a:p>
          <a:p>
            <a:r>
              <a:rPr lang="es-ES" b="1" dirty="0">
                <a:solidFill>
                  <a:schemeClr val="accent1"/>
                </a:solidFill>
              </a:rPr>
              <a:t>$</a:t>
            </a:r>
            <a:r>
              <a:rPr lang="es-ES" b="1" dirty="0" err="1">
                <a:solidFill>
                  <a:schemeClr val="accent1"/>
                </a:solidFill>
              </a:rPr>
              <a:t>unset</a:t>
            </a:r>
            <a:r>
              <a:rPr lang="es-ES" b="1" dirty="0">
                <a:solidFill>
                  <a:schemeClr val="accent1"/>
                </a:solidFill>
              </a:rPr>
              <a:t>:{sexo:0}</a:t>
            </a:r>
          </a:p>
          <a:p>
            <a:r>
              <a:rPr lang="es-ES" dirty="0"/>
              <a:t> }</a:t>
            </a:r>
          </a:p>
          <a:p>
            <a:r>
              <a:rPr lang="es-ES" dirty="0"/>
              <a:t> 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nMatched</a:t>
            </a:r>
            <a:r>
              <a:rPr lang="es-ES" dirty="0"/>
              <a:t>" : 1, "</a:t>
            </a:r>
            <a:r>
              <a:rPr lang="es-ES" dirty="0" err="1"/>
              <a:t>nUpserted</a:t>
            </a:r>
            <a:r>
              <a:rPr lang="es-ES" dirty="0"/>
              <a:t>" : 0, "</a:t>
            </a:r>
            <a:r>
              <a:rPr lang="es-ES" dirty="0" err="1"/>
              <a:t>nModified</a:t>
            </a:r>
            <a:r>
              <a:rPr lang="es-ES" dirty="0"/>
              <a:t>" : 1 })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93BB2486-3170-4877-B4A7-59C3933ACE63}"/>
              </a:ext>
            </a:extLst>
          </p:cNvPr>
          <p:cNvSpPr txBox="1"/>
          <p:nvPr/>
        </p:nvSpPr>
        <p:spPr>
          <a:xfrm>
            <a:off x="1085854" y="2500313"/>
            <a:ext cx="984408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db.clientes.find</a:t>
            </a:r>
            <a:r>
              <a:rPr lang="es-ES" dirty="0"/>
              <a:t>({apellido1:'Rodríguez'}).</a:t>
            </a:r>
            <a:r>
              <a:rPr lang="es-ES" dirty="0" err="1"/>
              <a:t>pretty</a:t>
            </a:r>
            <a:r>
              <a:rPr lang="es-ES" dirty="0"/>
              <a:t>()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     "_id" : </a:t>
            </a:r>
            <a:r>
              <a:rPr lang="es-ES" dirty="0" err="1"/>
              <a:t>ObjectId</a:t>
            </a:r>
            <a:r>
              <a:rPr lang="es-ES" dirty="0"/>
              <a:t>("5c02c396735bd96b3e9ec858"),</a:t>
            </a:r>
          </a:p>
          <a:p>
            <a:r>
              <a:rPr lang="es-ES" dirty="0"/>
              <a:t>        "nombre" : "Lara",</a:t>
            </a:r>
          </a:p>
          <a:p>
            <a:r>
              <a:rPr lang="es-ES" dirty="0"/>
              <a:t>        "apellido1" : "Rodríguez",</a:t>
            </a:r>
          </a:p>
          <a:p>
            <a:r>
              <a:rPr lang="es-ES" dirty="0"/>
              <a:t>        "apellido2" : "Sanz",</a:t>
            </a:r>
          </a:p>
          <a:p>
            <a:r>
              <a:rPr lang="es-ES" dirty="0"/>
              <a:t>        "sexo" : "mujer",</a:t>
            </a:r>
          </a:p>
          <a:p>
            <a:r>
              <a:rPr lang="es-ES" dirty="0"/>
              <a:t>        "edad" : 35</a:t>
            </a:r>
          </a:p>
          <a:p>
            <a:r>
              <a:rPr lang="es-ES" dirty="0"/>
              <a:t>}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     "_id" : </a:t>
            </a:r>
            <a:r>
              <a:rPr lang="es-ES" dirty="0" err="1"/>
              <a:t>ObjectId</a:t>
            </a:r>
            <a:r>
              <a:rPr lang="es-ES" dirty="0"/>
              <a:t>("5c02c7cd735bd96b3e9ec85c"),</a:t>
            </a:r>
          </a:p>
          <a:p>
            <a:r>
              <a:rPr lang="es-ES" dirty="0"/>
              <a:t>        "nombre" : "Rosa",</a:t>
            </a:r>
          </a:p>
          <a:p>
            <a:r>
              <a:rPr lang="es-ES" dirty="0"/>
              <a:t>        "apellido1" : "Rodríguez",</a:t>
            </a:r>
          </a:p>
          <a:p>
            <a:r>
              <a:rPr lang="es-ES" dirty="0"/>
              <a:t>        "apellido2" : "Sanz"</a:t>
            </a:r>
          </a:p>
          <a:p>
            <a:r>
              <a:rPr lang="es-ES" dirty="0"/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D57033F-8CFC-4E67-8028-C4E9F2AA70EC}"/>
              </a:ext>
            </a:extLst>
          </p:cNvPr>
          <p:cNvSpPr txBox="1"/>
          <p:nvPr/>
        </p:nvSpPr>
        <p:spPr>
          <a:xfrm rot="5400000">
            <a:off x="8545058" y="3201274"/>
            <a:ext cx="6851788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      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4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84F9C2B5-C6B9-4E9D-9E1B-F8CD2B927227}"/>
              </a:ext>
            </a:extLst>
          </p:cNvPr>
          <p:cNvSpPr/>
          <p:nvPr/>
        </p:nvSpPr>
        <p:spPr>
          <a:xfrm>
            <a:off x="1376361" y="1120676"/>
            <a:ext cx="642461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db.clientes.update</a:t>
            </a:r>
            <a:r>
              <a:rPr lang="es-ES" dirty="0"/>
              <a:t>(</a:t>
            </a:r>
          </a:p>
          <a:p>
            <a:r>
              <a:rPr lang="es-ES" dirty="0"/>
              <a:t>... {</a:t>
            </a:r>
            <a:r>
              <a:rPr lang="es-ES" dirty="0" err="1"/>
              <a:t>nombre:'Lara</a:t>
            </a:r>
            <a:r>
              <a:rPr lang="es-ES" dirty="0"/>
              <a:t>'},</a:t>
            </a:r>
          </a:p>
          <a:p>
            <a:r>
              <a:rPr lang="es-ES" dirty="0"/>
              <a:t>... {</a:t>
            </a:r>
          </a:p>
          <a:p>
            <a:r>
              <a:rPr lang="es-ES" dirty="0"/>
              <a:t>... $set:{apellido1:'Ramírez'},</a:t>
            </a:r>
          </a:p>
          <a:p>
            <a:r>
              <a:rPr lang="es-ES" dirty="0"/>
              <a:t>... $</a:t>
            </a:r>
            <a:r>
              <a:rPr lang="es-ES" dirty="0" err="1"/>
              <a:t>unset</a:t>
            </a:r>
            <a:r>
              <a:rPr lang="es-ES" dirty="0"/>
              <a:t>:{apellido2:0},</a:t>
            </a:r>
          </a:p>
          <a:p>
            <a:r>
              <a:rPr lang="es-ES" dirty="0"/>
              <a:t>... $</a:t>
            </a:r>
            <a:r>
              <a:rPr lang="es-ES" dirty="0" err="1"/>
              <a:t>inc</a:t>
            </a:r>
            <a:r>
              <a:rPr lang="es-ES" dirty="0"/>
              <a:t>:{edad:3}</a:t>
            </a:r>
          </a:p>
          <a:p>
            <a:r>
              <a:rPr lang="es-ES" dirty="0"/>
              <a:t>... }</a:t>
            </a:r>
          </a:p>
          <a:p>
            <a:r>
              <a:rPr lang="es-ES" dirty="0"/>
              <a:t>... 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9590E1B0-1FDA-4134-BD6C-921E1E62632F}"/>
              </a:ext>
            </a:extLst>
          </p:cNvPr>
          <p:cNvSpPr/>
          <p:nvPr/>
        </p:nvSpPr>
        <p:spPr>
          <a:xfrm>
            <a:off x="1376361" y="3731448"/>
            <a:ext cx="642461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db.clientes.find</a:t>
            </a:r>
            <a:r>
              <a:rPr lang="es-ES" dirty="0"/>
              <a:t>({</a:t>
            </a:r>
            <a:r>
              <a:rPr lang="es-ES" dirty="0" err="1"/>
              <a:t>nombre:'Lara</a:t>
            </a:r>
            <a:r>
              <a:rPr lang="es-ES" dirty="0"/>
              <a:t>'}).</a:t>
            </a:r>
            <a:r>
              <a:rPr lang="es-ES" dirty="0" err="1"/>
              <a:t>pretty</a:t>
            </a:r>
            <a:r>
              <a:rPr lang="es-ES" dirty="0"/>
              <a:t>()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     "_id" : </a:t>
            </a:r>
            <a:r>
              <a:rPr lang="es-ES" dirty="0" err="1"/>
              <a:t>ObjectId</a:t>
            </a:r>
            <a:r>
              <a:rPr lang="es-ES" dirty="0"/>
              <a:t>("5c02c396735bd96b3e9ec858"),</a:t>
            </a:r>
          </a:p>
          <a:p>
            <a:r>
              <a:rPr lang="es-ES" dirty="0"/>
              <a:t>        "nombre" : "Lara",</a:t>
            </a:r>
          </a:p>
          <a:p>
            <a:r>
              <a:rPr lang="es-ES" dirty="0"/>
              <a:t>        "apellido1" : "Ramírez",</a:t>
            </a:r>
          </a:p>
          <a:p>
            <a:r>
              <a:rPr lang="es-ES" dirty="0"/>
              <a:t>        "sexo" : "mujer",</a:t>
            </a:r>
          </a:p>
          <a:p>
            <a:r>
              <a:rPr lang="es-ES" dirty="0"/>
              <a:t>        "edad" : 38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0DEF99E2-E543-4735-AF68-25C822D545A3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7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B90D2B2A-7B45-4508-9134-6E8D8BFF4980}"/>
              </a:ext>
            </a:extLst>
          </p:cNvPr>
          <p:cNvSpPr txBox="1"/>
          <p:nvPr/>
        </p:nvSpPr>
        <p:spPr>
          <a:xfrm>
            <a:off x="1114424" y="57145"/>
            <a:ext cx="945832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db.cliente.</a:t>
            </a:r>
            <a:r>
              <a:rPr lang="es-ES" b="1" dirty="0" err="1">
                <a:solidFill>
                  <a:schemeClr val="accent1"/>
                </a:solidFill>
              </a:rPr>
              <a:t>update</a:t>
            </a:r>
            <a:r>
              <a:rPr lang="es-ES" dirty="0"/>
              <a:t>(</a:t>
            </a:r>
          </a:p>
          <a:p>
            <a:r>
              <a:rPr lang="es-ES" dirty="0"/>
              <a:t>... { </a:t>
            </a:r>
            <a:r>
              <a:rPr lang="es-ES" dirty="0" err="1"/>
              <a:t>nombre:'Samuel</a:t>
            </a:r>
            <a:r>
              <a:rPr lang="es-ES" dirty="0"/>
              <a:t>'},</a:t>
            </a:r>
          </a:p>
          <a:p>
            <a:r>
              <a:rPr lang="es-ES" dirty="0"/>
              <a:t>... {</a:t>
            </a:r>
          </a:p>
          <a:p>
            <a:r>
              <a:rPr lang="es-ES" dirty="0"/>
              <a:t>…  </a:t>
            </a:r>
            <a:r>
              <a:rPr lang="es-ES" dirty="0" err="1"/>
              <a:t>nombre:'Samuel</a:t>
            </a:r>
            <a:r>
              <a:rPr lang="es-ES" dirty="0"/>
              <a:t>',</a:t>
            </a:r>
          </a:p>
          <a:p>
            <a:r>
              <a:rPr lang="es-ES" dirty="0"/>
              <a:t>... apellido1:'Carrasco',</a:t>
            </a:r>
          </a:p>
          <a:p>
            <a:r>
              <a:rPr lang="es-ES" dirty="0"/>
              <a:t>... apellido2:'Carratalá’</a:t>
            </a:r>
          </a:p>
          <a:p>
            <a:r>
              <a:rPr lang="es-ES" dirty="0"/>
              <a:t>… }</a:t>
            </a:r>
          </a:p>
          <a:p>
            <a:r>
              <a:rPr lang="es-ES" dirty="0"/>
              <a:t>... 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nMatched</a:t>
            </a:r>
            <a:r>
              <a:rPr lang="es-ES" dirty="0"/>
              <a:t>" :</a:t>
            </a:r>
            <a:r>
              <a:rPr lang="es-ES" b="1" dirty="0"/>
              <a:t> 0</a:t>
            </a:r>
            <a:r>
              <a:rPr lang="es-ES" dirty="0"/>
              <a:t>, "</a:t>
            </a:r>
            <a:r>
              <a:rPr lang="es-ES" dirty="0" err="1"/>
              <a:t>nUpserted</a:t>
            </a:r>
            <a:r>
              <a:rPr lang="es-ES" dirty="0"/>
              <a:t>" : </a:t>
            </a:r>
            <a:r>
              <a:rPr lang="es-ES" b="1" dirty="0"/>
              <a:t>0</a:t>
            </a:r>
            <a:r>
              <a:rPr lang="es-ES" dirty="0"/>
              <a:t>, "</a:t>
            </a:r>
            <a:r>
              <a:rPr lang="es-ES" dirty="0" err="1"/>
              <a:t>nModified</a:t>
            </a:r>
            <a:r>
              <a:rPr lang="es-ES" dirty="0"/>
              <a:t>" : </a:t>
            </a:r>
            <a:r>
              <a:rPr lang="es-ES" b="1" dirty="0"/>
              <a:t>0</a:t>
            </a:r>
            <a:r>
              <a:rPr lang="es-ES" dirty="0"/>
              <a:t> })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41111DD-C10F-462D-B307-D1A126942235}"/>
              </a:ext>
            </a:extLst>
          </p:cNvPr>
          <p:cNvSpPr txBox="1"/>
          <p:nvPr/>
        </p:nvSpPr>
        <p:spPr>
          <a:xfrm>
            <a:off x="1114423" y="2673600"/>
            <a:ext cx="945832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db.cliente.</a:t>
            </a:r>
            <a:r>
              <a:rPr lang="es-ES" b="1" dirty="0" err="1">
                <a:solidFill>
                  <a:schemeClr val="accent1"/>
                </a:solidFill>
              </a:rPr>
              <a:t>update</a:t>
            </a:r>
            <a:r>
              <a:rPr lang="es-ES" dirty="0"/>
              <a:t>(</a:t>
            </a:r>
          </a:p>
          <a:p>
            <a:r>
              <a:rPr lang="es-ES" dirty="0"/>
              <a:t>... {</a:t>
            </a:r>
            <a:r>
              <a:rPr lang="es-ES" dirty="0" err="1"/>
              <a:t>nombre:'Samuel</a:t>
            </a:r>
            <a:r>
              <a:rPr lang="es-ES" dirty="0"/>
              <a:t>'},</a:t>
            </a:r>
          </a:p>
          <a:p>
            <a:r>
              <a:rPr lang="es-ES" dirty="0"/>
              <a:t>... {</a:t>
            </a:r>
          </a:p>
          <a:p>
            <a:r>
              <a:rPr lang="es-ES" dirty="0"/>
              <a:t>…  </a:t>
            </a:r>
            <a:r>
              <a:rPr lang="es-ES" dirty="0" err="1"/>
              <a:t>nombre:'Samuel</a:t>
            </a:r>
            <a:r>
              <a:rPr lang="es-ES" dirty="0"/>
              <a:t>',</a:t>
            </a:r>
          </a:p>
          <a:p>
            <a:r>
              <a:rPr lang="es-ES" dirty="0"/>
              <a:t>... apellido1:'Carrasco',</a:t>
            </a:r>
          </a:p>
          <a:p>
            <a:r>
              <a:rPr lang="es-ES" dirty="0"/>
              <a:t>... apellido2:'Carratalá’</a:t>
            </a:r>
          </a:p>
          <a:p>
            <a:r>
              <a:rPr lang="es-ES" dirty="0"/>
              <a:t>…  },</a:t>
            </a:r>
          </a:p>
          <a:p>
            <a:r>
              <a:rPr lang="es-ES" dirty="0"/>
              <a:t>… </a:t>
            </a:r>
            <a:r>
              <a:rPr lang="es-ES" b="1" dirty="0">
                <a:solidFill>
                  <a:schemeClr val="accent1"/>
                </a:solidFill>
              </a:rPr>
              <a:t>{</a:t>
            </a:r>
            <a:r>
              <a:rPr lang="es-ES" b="1" dirty="0" err="1">
                <a:solidFill>
                  <a:schemeClr val="accent1"/>
                </a:solidFill>
              </a:rPr>
              <a:t>upsert</a:t>
            </a:r>
            <a:r>
              <a:rPr lang="es-ES" b="1" dirty="0">
                <a:solidFill>
                  <a:schemeClr val="accent1"/>
                </a:solidFill>
              </a:rPr>
              <a:t>: true}</a:t>
            </a:r>
          </a:p>
          <a:p>
            <a:r>
              <a:rPr lang="es-ES" dirty="0"/>
              <a:t>... )</a:t>
            </a:r>
          </a:p>
          <a:p>
            <a:r>
              <a:rPr lang="en-US" dirty="0" err="1"/>
              <a:t>WriteResult</a:t>
            </a:r>
            <a:r>
              <a:rPr lang="en-US" dirty="0"/>
              <a:t>({</a:t>
            </a:r>
          </a:p>
          <a:p>
            <a:r>
              <a:rPr lang="en-US" dirty="0"/>
              <a:t>        "</a:t>
            </a:r>
            <a:r>
              <a:rPr lang="en-US" dirty="0" err="1"/>
              <a:t>nMatched</a:t>
            </a:r>
            <a:r>
              <a:rPr lang="en-US" dirty="0"/>
              <a:t>" : 0,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   </a:t>
            </a:r>
            <a:r>
              <a:rPr lang="en-US" b="1" dirty="0"/>
              <a:t>"</a:t>
            </a:r>
            <a:r>
              <a:rPr lang="en-US" b="1" dirty="0" err="1"/>
              <a:t>nUpserted</a:t>
            </a:r>
            <a:r>
              <a:rPr lang="en-US" b="1" dirty="0"/>
              <a:t>" : 1,</a:t>
            </a:r>
          </a:p>
          <a:p>
            <a:r>
              <a:rPr lang="en-US" dirty="0"/>
              <a:t>        "</a:t>
            </a:r>
            <a:r>
              <a:rPr lang="en-US" dirty="0" err="1"/>
              <a:t>nModified</a:t>
            </a:r>
            <a:r>
              <a:rPr lang="en-US" dirty="0"/>
              <a:t>" : 0,</a:t>
            </a:r>
          </a:p>
          <a:p>
            <a:r>
              <a:rPr lang="en-US" dirty="0"/>
              <a:t>       </a:t>
            </a:r>
            <a:r>
              <a:rPr lang="en-US" b="1" dirty="0"/>
              <a:t> "_id" : </a:t>
            </a:r>
            <a:r>
              <a:rPr lang="en-US" b="1" dirty="0" err="1"/>
              <a:t>ObjectId</a:t>
            </a:r>
            <a:r>
              <a:rPr lang="en-US" b="1" dirty="0"/>
              <a:t>("5c02f5c9b61a0cb0edb5781c“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})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B4C1B01-CC53-403C-9A87-B0B0C122806E}"/>
              </a:ext>
            </a:extLst>
          </p:cNvPr>
          <p:cNvSpPr txBox="1"/>
          <p:nvPr/>
        </p:nvSpPr>
        <p:spPr>
          <a:xfrm rot="5400000">
            <a:off x="8545058" y="3201274"/>
            <a:ext cx="6851788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      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02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DFBD740C-64CC-46FD-91DB-81AB125C7939}"/>
              </a:ext>
            </a:extLst>
          </p:cNvPr>
          <p:cNvSpPr/>
          <p:nvPr/>
        </p:nvSpPr>
        <p:spPr>
          <a:xfrm>
            <a:off x="1014412" y="1170524"/>
            <a:ext cx="783907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db.clientes.update</a:t>
            </a:r>
            <a:r>
              <a:rPr lang="es-ES" dirty="0"/>
              <a:t>( {}, { $</a:t>
            </a:r>
            <a:r>
              <a:rPr lang="es-ES" dirty="0" err="1"/>
              <a:t>rename</a:t>
            </a:r>
            <a:r>
              <a:rPr lang="es-ES" dirty="0"/>
              <a:t>:{"</a:t>
            </a:r>
            <a:r>
              <a:rPr lang="es-ES" dirty="0" err="1"/>
              <a:t>sexo":"genero</a:t>
            </a:r>
            <a:r>
              <a:rPr lang="es-ES" dirty="0"/>
              <a:t>"} } 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nMatched</a:t>
            </a:r>
            <a:r>
              <a:rPr lang="es-ES" dirty="0"/>
              <a:t>" : 1, "</a:t>
            </a:r>
            <a:r>
              <a:rPr lang="es-ES" dirty="0" err="1"/>
              <a:t>nUpserted</a:t>
            </a:r>
            <a:r>
              <a:rPr lang="es-ES" dirty="0"/>
              <a:t>" : 0, "</a:t>
            </a:r>
            <a:r>
              <a:rPr lang="es-ES" dirty="0" err="1"/>
              <a:t>nModified</a:t>
            </a:r>
            <a:r>
              <a:rPr lang="es-ES" dirty="0"/>
              <a:t>" : 0 })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F9D50475-7E9B-4C79-84EF-F6C3216596D0}"/>
              </a:ext>
            </a:extLst>
          </p:cNvPr>
          <p:cNvSpPr/>
          <p:nvPr/>
        </p:nvSpPr>
        <p:spPr>
          <a:xfrm>
            <a:off x="233361" y="2849552"/>
            <a:ext cx="11725277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db.clientes.find</a:t>
            </a:r>
            <a:r>
              <a:rPr lang="es-ES" dirty="0"/>
              <a:t>()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("5c0275f8f87ed69a71545d14"), "nombre" : "Pedro", "apellido1" : "León", "apellido2" : "Roldán"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("5c02c396735bd96b3e9ec858"), "nombre" : "Lara", "edad" : 38, "</a:t>
            </a:r>
            <a:r>
              <a:rPr lang="es-ES" b="1" dirty="0"/>
              <a:t>apel1</a:t>
            </a:r>
            <a:r>
              <a:rPr lang="es-ES" dirty="0"/>
              <a:t>" : "Ramírez", "</a:t>
            </a:r>
            <a:r>
              <a:rPr lang="es-ES" b="1" dirty="0"/>
              <a:t>sexo</a:t>
            </a:r>
            <a:r>
              <a:rPr lang="es-ES" dirty="0"/>
              <a:t>" : "mujer"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("5c02c396735bd96b3e9ec859"), "nombre" : "Andrea", "apellido1" : "Lara", "apellido2" : "Sempere"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("5c02c396735bd96b3e9ec85a"), "nombre" : "Miguel", "apellido1" : "Cobos", "apellido2" : "Pascual"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("5c02c396735bd96b3e9ec85b"), "nombre" : "Manuel", "apellido1" : "Beltrán",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("5c02c7cd735bd96b3e9ec85c"), "nombre" : "Rosa", "apellido1" : "Rodríguez",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("5c02cbd7735bd96b3e9ec85d"), "nombre" : "Sergio", "apellido1" : "Valiente", "apellido2" : "Sanz"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("5c02d0e1735bd96b3e9ec85e"), "apellido2" : "</a:t>
            </a:r>
            <a:r>
              <a:rPr lang="es-ES" dirty="0" err="1"/>
              <a:t>Oncina</a:t>
            </a:r>
            <a:r>
              <a:rPr lang="es-ES" dirty="0"/>
              <a:t>" }</a:t>
            </a:r>
          </a:p>
          <a:p>
            <a:r>
              <a:rPr lang="es-ES" dirty="0"/>
              <a:t>{ "_id" : </a:t>
            </a:r>
            <a:r>
              <a:rPr lang="es-ES" dirty="0" err="1"/>
              <a:t>ObjectId</a:t>
            </a:r>
            <a:r>
              <a:rPr lang="es-ES" dirty="0"/>
              <a:t>("5c02e27a735bd96b3e9ec85f"), "nombre" : "Pilar", "apellido1" : "Valiente", "apellido2" : "Ruiz", "edad" : 30 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DF77407D-CDCB-4A61-A280-17471915091C}"/>
              </a:ext>
            </a:extLst>
          </p:cNvPr>
          <p:cNvSpPr/>
          <p:nvPr/>
        </p:nvSpPr>
        <p:spPr>
          <a:xfrm>
            <a:off x="1033462" y="1945644"/>
            <a:ext cx="861060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db.clientes.update</a:t>
            </a:r>
            <a:r>
              <a:rPr lang="es-ES" dirty="0"/>
              <a:t>( {</a:t>
            </a:r>
            <a:r>
              <a:rPr lang="es-ES" dirty="0" err="1"/>
              <a:t>nombre:"Lara</a:t>
            </a:r>
            <a:r>
              <a:rPr lang="es-ES" dirty="0"/>
              <a:t>"}, { $</a:t>
            </a:r>
            <a:r>
              <a:rPr lang="es-ES" dirty="0" err="1"/>
              <a:t>rename</a:t>
            </a:r>
            <a:r>
              <a:rPr lang="es-ES" dirty="0"/>
              <a:t>:{"genero":"sexo","apellido1":"apel1"} } 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nMatched</a:t>
            </a:r>
            <a:r>
              <a:rPr lang="es-ES" dirty="0"/>
              <a:t>" : 1, "</a:t>
            </a:r>
            <a:r>
              <a:rPr lang="es-ES" dirty="0" err="1"/>
              <a:t>nUpserted</a:t>
            </a:r>
            <a:r>
              <a:rPr lang="es-ES" dirty="0"/>
              <a:t>" : 0, "</a:t>
            </a:r>
            <a:r>
              <a:rPr lang="es-ES" dirty="0" err="1"/>
              <a:t>nModified</a:t>
            </a:r>
            <a:r>
              <a:rPr lang="es-ES" dirty="0"/>
              <a:t>" : 1 })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68F478C6-4379-46E1-B958-B09F6B8A742B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5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9D21C2EB-AEC9-4D12-B73B-DB9501864141}"/>
              </a:ext>
            </a:extLst>
          </p:cNvPr>
          <p:cNvSpPr/>
          <p:nvPr/>
        </p:nvSpPr>
        <p:spPr>
          <a:xfrm>
            <a:off x="574972" y="3434808"/>
            <a:ext cx="785336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</a:t>
            </a:r>
            <a:r>
              <a:rPr lang="es-ES" b="1" dirty="0" err="1">
                <a:solidFill>
                  <a:schemeClr val="accent1"/>
                </a:solidFill>
              </a:rPr>
              <a:t>remove</a:t>
            </a:r>
            <a:r>
              <a:rPr lang="es-ES" dirty="0"/>
              <a:t>({apellido2:'Oncina'})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nRemoved</a:t>
            </a:r>
            <a:r>
              <a:rPr lang="es-ES" dirty="0"/>
              <a:t>" : 1 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A51EEFF2-5A49-4747-9CCF-F3F6125191DC}"/>
              </a:ext>
            </a:extLst>
          </p:cNvPr>
          <p:cNvSpPr/>
          <p:nvPr/>
        </p:nvSpPr>
        <p:spPr>
          <a:xfrm>
            <a:off x="574972" y="1141754"/>
            <a:ext cx="973931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/>
              <a:t>&gt; </a:t>
            </a:r>
            <a:r>
              <a:rPr lang="es-ES" sz="1200" dirty="0" err="1"/>
              <a:t>db.clientes.find</a:t>
            </a:r>
            <a:r>
              <a:rPr lang="es-ES" sz="1200" dirty="0"/>
              <a:t>()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("5c0275f8f87ed69a71545d14"), "nombre" : "Pedro", "apellido1" : "León", "apellido2" : "Roldán"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("5c02c396735bd96b3e9ec858"), "nombre" : "Lara", "edad" : 38, "apel1" : "Ramírez", "sexo" : "mujer"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("5c02c396735bd96b3e9ec859"), "nombre" : "Andrea", "apellido1" : "Lara", "apellido2" : "Sempere"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("5c02c396735bd96b3e9ec85a"), "nombre" : "Miguel", "apellido1" : "Cobos", "apellido2" : "Pascual"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("5c02c396735bd96b3e9ec85b"), "nombre" : "Manuel", "apellido1" : "Beltrán", "apellido2" : "Sanz"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("5c02c7cd735bd96b3e9ec85c"), "nombre" : "Rosa", "apellido1" : "Rodríguez", "apellido2" : "Sanz"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("5c02cbd7735bd96b3e9ec85d"), "nombre" : "Sergio", "apellido1" : "Valiente", "apellido2" : "Sanz" }</a:t>
            </a:r>
          </a:p>
          <a:p>
            <a:r>
              <a:rPr lang="es-ES" b="1" dirty="0"/>
              <a:t>{ "_id" : </a:t>
            </a:r>
            <a:r>
              <a:rPr lang="es-ES" b="1" dirty="0" err="1"/>
              <a:t>ObjectId</a:t>
            </a:r>
            <a:r>
              <a:rPr lang="es-ES" b="1" dirty="0"/>
              <a:t>("5c02d0e1735bd96b3e9ec85e"), "apellido2" : "</a:t>
            </a:r>
            <a:r>
              <a:rPr lang="es-ES" b="1" dirty="0" err="1"/>
              <a:t>Oncina</a:t>
            </a:r>
            <a:r>
              <a:rPr lang="es-ES" b="1" dirty="0"/>
              <a:t>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("5c02e27a735bd96b3e9ec85f"), "nombre" : "Pilar", "apellido1" : "Valiente", "apellido2" : "Ruiz", "edad" : 30 }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21256D78-6217-4086-8844-3E217FE6F5EC}"/>
              </a:ext>
            </a:extLst>
          </p:cNvPr>
          <p:cNvSpPr/>
          <p:nvPr/>
        </p:nvSpPr>
        <p:spPr>
          <a:xfrm>
            <a:off x="574972" y="4264832"/>
            <a:ext cx="973931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/>
              <a:t>&gt; </a:t>
            </a:r>
            <a:r>
              <a:rPr lang="es-ES" sz="1200" dirty="0" err="1"/>
              <a:t>db.clientes.find</a:t>
            </a:r>
            <a:r>
              <a:rPr lang="es-ES" sz="1200" dirty="0"/>
              <a:t>()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("5c0275f8f87ed69a71545d14"), "nombre" : "Pedro", "apellido1" : "León", "apellido2" : "Roldán"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("5c02c396735bd96b3e9ec858"), "nombre" : "Lara", "edad" : 38, "sexo" : "mujer", "apellido1" : "Ramírez"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("5c02c396735bd96b3e9ec859"), "nombre" : "Andrea", "apellido1" : "Lara", "apellido2" : "Sempere"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("5c02c396735bd96b3e9ec85a"), "nombre" : "Miguel", "apellido1" : "Cobos", "apellido2" : "Pascual"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("5c02c396735bd96b3e9ec85b"), "nombre" : "Manuel", "apellido1" : "Beltrán", "apellido2" : "Sanz"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("5c02c7cd735bd96b3e9ec85c"), "nombre" : "Rosa", "apellido1" : "Rodríguez", "apellido2" : "Sanz"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("5c02cbd7735bd96b3e9ec85d"), "nombre" : "Sergio", "apellido1" : "Valiente", "apellido2" : "Sanz" }</a:t>
            </a:r>
          </a:p>
          <a:p>
            <a:r>
              <a:rPr lang="es-ES" sz="1200" dirty="0"/>
              <a:t>{ "_id" : </a:t>
            </a:r>
            <a:r>
              <a:rPr lang="es-ES" sz="1200" dirty="0" err="1"/>
              <a:t>ObjectId</a:t>
            </a:r>
            <a:r>
              <a:rPr lang="es-ES" sz="1200" dirty="0"/>
              <a:t>("5c02e27a735bd96b3e9ec85f"), "nombre" : "Pilar", "apellido1" : "Valiente", "apellido2" : "Ruiz", "edad" : 30 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0B8E636A-CE2E-4661-9F33-C951E3521AEE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DELETE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8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CB790FF7-8F0C-404D-9025-2EDD6D4AD7C8}"/>
              </a:ext>
            </a:extLst>
          </p:cNvPr>
          <p:cNvSpPr/>
          <p:nvPr/>
        </p:nvSpPr>
        <p:spPr>
          <a:xfrm>
            <a:off x="1429264" y="1405232"/>
            <a:ext cx="818429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db.clientes.remove</a:t>
            </a:r>
            <a:r>
              <a:rPr lang="es-ES" dirty="0"/>
              <a:t>(</a:t>
            </a:r>
          </a:p>
          <a:p>
            <a:r>
              <a:rPr lang="es-ES" dirty="0"/>
              <a:t>... {apellido2:'Sanz’}</a:t>
            </a:r>
          </a:p>
          <a:p>
            <a:r>
              <a:rPr lang="es-ES" dirty="0"/>
              <a:t>... )</a:t>
            </a:r>
          </a:p>
          <a:p>
            <a:r>
              <a:rPr lang="es-ES" dirty="0" err="1"/>
              <a:t>WriteResult</a:t>
            </a:r>
            <a:r>
              <a:rPr lang="es-ES" dirty="0"/>
              <a:t>({ "</a:t>
            </a:r>
            <a:r>
              <a:rPr lang="es-ES" dirty="0" err="1"/>
              <a:t>nRemoved</a:t>
            </a:r>
            <a:r>
              <a:rPr lang="es-ES" dirty="0"/>
              <a:t>" : 3 })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3EB7A03-EE29-4D60-8EB6-99BA09ED8691}"/>
              </a:ext>
            </a:extLst>
          </p:cNvPr>
          <p:cNvSpPr txBox="1"/>
          <p:nvPr/>
        </p:nvSpPr>
        <p:spPr>
          <a:xfrm>
            <a:off x="0" y="13147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DELETE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7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="" xmlns:a16="http://schemas.microsoft.com/office/drawing/2014/main" id="{6F3324D4-B4B4-4228-BECD-A36265E22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46225"/>
              </p:ext>
            </p:extLst>
          </p:nvPr>
        </p:nvGraphicFramePr>
        <p:xfrm>
          <a:off x="711199" y="1573048"/>
          <a:ext cx="11256443" cy="504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128">
                  <a:extLst>
                    <a:ext uri="{9D8B030D-6E8A-4147-A177-3AD203B41FA5}">
                      <a16:colId xmlns="" xmlns:a16="http://schemas.microsoft.com/office/drawing/2014/main" val="2263314954"/>
                    </a:ext>
                  </a:extLst>
                </a:gridCol>
                <a:gridCol w="1949102">
                  <a:extLst>
                    <a:ext uri="{9D8B030D-6E8A-4147-A177-3AD203B41FA5}">
                      <a16:colId xmlns="" xmlns:a16="http://schemas.microsoft.com/office/drawing/2014/main" val="970383809"/>
                    </a:ext>
                  </a:extLst>
                </a:gridCol>
                <a:gridCol w="6545213">
                  <a:extLst>
                    <a:ext uri="{9D8B030D-6E8A-4147-A177-3AD203B41FA5}">
                      <a16:colId xmlns="" xmlns:a16="http://schemas.microsoft.com/office/drawing/2014/main" val="1788992594"/>
                    </a:ext>
                  </a:extLst>
                </a:gridCol>
              </a:tblGrid>
              <a:tr h="616452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Criterios de búsqueda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Ejemplo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2791439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Condición</a:t>
                      </a:r>
                    </a:p>
                    <a:p>
                      <a:r>
                        <a:rPr lang="es-ES" dirty="0"/>
                        <a:t>propiedad=valor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:valor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</a:t>
                      </a:r>
                      <a:r>
                        <a:rPr lang="es-ES" dirty="0" err="1"/>
                        <a:t>nombre:'Juan</a:t>
                      </a:r>
                      <a:r>
                        <a:rPr lang="es-ES" dirty="0"/>
                        <a:t>’})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6426854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Varias condiciones con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{cond1, cond2,…}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</a:t>
                      </a:r>
                      <a:r>
                        <a:rPr lang="es-ES" dirty="0" err="1"/>
                        <a:t>nombre:'Juan</a:t>
                      </a:r>
                      <a:r>
                        <a:rPr lang="es-ES" dirty="0"/>
                        <a:t>', edad:45})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5566437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Varias condiciones con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{ $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: […]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 $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:[ {</a:t>
                      </a:r>
                      <a:r>
                        <a:rPr lang="es-ES" dirty="0" err="1"/>
                        <a:t>nombre:'Andrea</a:t>
                      </a:r>
                      <a:r>
                        <a:rPr lang="es-ES" dirty="0"/>
                        <a:t>'}, {</a:t>
                      </a:r>
                      <a:r>
                        <a:rPr lang="es-ES" dirty="0" err="1"/>
                        <a:t>nombre:’Miguel</a:t>
                      </a:r>
                      <a:r>
                        <a:rPr lang="es-ES" dirty="0"/>
                        <a:t>’} ]  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2424889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Condición</a:t>
                      </a:r>
                    </a:p>
                    <a:p>
                      <a:r>
                        <a:rPr lang="es-ES" dirty="0"/>
                        <a:t>propiedad &gt;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{$</a:t>
                      </a:r>
                      <a:r>
                        <a:rPr lang="es-ES" dirty="0" err="1"/>
                        <a:t>gt</a:t>
                      </a:r>
                      <a:r>
                        <a:rPr lang="es-ES" dirty="0"/>
                        <a:t>: </a:t>
                      </a:r>
                      <a:r>
                        <a:rPr lang="es-ES" i="1" dirty="0"/>
                        <a:t>valor</a:t>
                      </a:r>
                      <a:r>
                        <a:rPr lang="es-ES" i="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i="0" dirty="0" err="1"/>
                        <a:t>greater</a:t>
                      </a:r>
                      <a:r>
                        <a:rPr lang="es-ES" sz="1400" i="0" dirty="0"/>
                        <a:t> tan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({edad :{$</a:t>
                      </a:r>
                      <a:r>
                        <a:rPr lang="es-ES" dirty="0" err="1"/>
                        <a:t>gt</a:t>
                      </a:r>
                      <a:r>
                        <a:rPr lang="es-ES" dirty="0"/>
                        <a:t>: 20} })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8034039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Condición</a:t>
                      </a:r>
                    </a:p>
                    <a:p>
                      <a:r>
                        <a:rPr lang="es-ES" dirty="0"/>
                        <a:t>propiedad &gt;=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{$</a:t>
                      </a:r>
                      <a:r>
                        <a:rPr lang="es-ES" dirty="0" err="1"/>
                        <a:t>gte</a:t>
                      </a:r>
                      <a:r>
                        <a:rPr lang="es-ES" dirty="0"/>
                        <a:t>: </a:t>
                      </a:r>
                      <a:r>
                        <a:rPr lang="es-ES" i="1" dirty="0"/>
                        <a:t>valor</a:t>
                      </a:r>
                      <a:r>
                        <a:rPr lang="es-ES" i="0" dirty="0"/>
                        <a:t>}</a:t>
                      </a:r>
                      <a:endParaRPr lang="es-ES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i="0" dirty="0" err="1"/>
                        <a:t>greater</a:t>
                      </a:r>
                      <a:r>
                        <a:rPr lang="es-ES" sz="1400" i="0" dirty="0"/>
                        <a:t> </a:t>
                      </a:r>
                      <a:r>
                        <a:rPr lang="es-ES" sz="1400" i="0" dirty="0" err="1"/>
                        <a:t>than</a:t>
                      </a:r>
                      <a:r>
                        <a:rPr lang="es-ES" sz="1400" i="0" dirty="0"/>
                        <a:t> | </a:t>
                      </a:r>
                      <a:r>
                        <a:rPr lang="es-ES" sz="1400" i="0" dirty="0" err="1"/>
                        <a:t>equal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({edad :{$</a:t>
                      </a:r>
                      <a:r>
                        <a:rPr lang="es-ES" dirty="0" err="1"/>
                        <a:t>gte</a:t>
                      </a:r>
                      <a:r>
                        <a:rPr lang="es-ES" dirty="0"/>
                        <a:t>: 20} 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7183851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Condición</a:t>
                      </a:r>
                    </a:p>
                    <a:p>
                      <a:r>
                        <a:rPr lang="es-ES" dirty="0"/>
                        <a:t>propiedad &lt;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{$</a:t>
                      </a:r>
                      <a:r>
                        <a:rPr lang="es-ES" dirty="0" err="1"/>
                        <a:t>lt</a:t>
                      </a:r>
                      <a:r>
                        <a:rPr lang="es-ES" dirty="0"/>
                        <a:t>: </a:t>
                      </a:r>
                      <a:r>
                        <a:rPr lang="es-ES" i="1" dirty="0"/>
                        <a:t>valor</a:t>
                      </a:r>
                      <a:r>
                        <a:rPr lang="es-ES" i="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i="0" dirty="0" err="1"/>
                        <a:t>lower</a:t>
                      </a:r>
                      <a:r>
                        <a:rPr lang="es-ES" sz="1400" i="0" dirty="0"/>
                        <a:t> </a:t>
                      </a:r>
                      <a:r>
                        <a:rPr lang="es-ES" sz="1400" i="0" dirty="0" err="1"/>
                        <a:t>than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({edad :{$</a:t>
                      </a:r>
                      <a:r>
                        <a:rPr lang="es-ES" dirty="0" err="1"/>
                        <a:t>lt</a:t>
                      </a:r>
                      <a:r>
                        <a:rPr lang="es-ES" dirty="0"/>
                        <a:t>: 30} 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4588986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Condición</a:t>
                      </a:r>
                    </a:p>
                    <a:p>
                      <a:r>
                        <a:rPr lang="es-ES" dirty="0"/>
                        <a:t>propiedad &lt;=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{$</a:t>
                      </a:r>
                      <a:r>
                        <a:rPr lang="es-ES" dirty="0" err="1"/>
                        <a:t>lte</a:t>
                      </a:r>
                      <a:r>
                        <a:rPr lang="es-ES" dirty="0"/>
                        <a:t>: </a:t>
                      </a:r>
                      <a:r>
                        <a:rPr lang="es-ES" i="1" dirty="0"/>
                        <a:t>valor</a:t>
                      </a:r>
                      <a:r>
                        <a:rPr lang="es-ES" i="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i="0" dirty="0" err="1"/>
                        <a:t>lower</a:t>
                      </a:r>
                      <a:r>
                        <a:rPr lang="es-ES" sz="1400" i="0" dirty="0"/>
                        <a:t> tan | </a:t>
                      </a:r>
                      <a:r>
                        <a:rPr lang="es-ES" sz="1400" i="0" dirty="0" err="1"/>
                        <a:t>equal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({edad :{$</a:t>
                      </a:r>
                      <a:r>
                        <a:rPr lang="es-ES" dirty="0" err="1"/>
                        <a:t>lte</a:t>
                      </a:r>
                      <a:r>
                        <a:rPr lang="es-ES" dirty="0"/>
                        <a:t>: 30} })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69271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3034555-DE46-4D50-9653-6076B1A1C5B0}"/>
              </a:ext>
            </a:extLst>
          </p:cNvPr>
          <p:cNvSpPr txBox="1"/>
          <p:nvPr/>
        </p:nvSpPr>
        <p:spPr>
          <a:xfrm>
            <a:off x="711199" y="748678"/>
            <a:ext cx="112564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db.nombre_colección.find</a:t>
            </a:r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criterios_búsqueda</a:t>
            </a:r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muestra toda la información almacenada de los 						documentos que responden a los criterios de búsqueda.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10886981-5E63-49B7-81F9-6562CEC402A3}"/>
              </a:ext>
            </a:extLst>
          </p:cNvPr>
          <p:cNvSpPr txBox="1"/>
          <p:nvPr/>
        </p:nvSpPr>
        <p:spPr>
          <a:xfrm>
            <a:off x="0" y="13147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SELECT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3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="" xmlns:a16="http://schemas.microsoft.com/office/drawing/2014/main" id="{6F3324D4-B4B4-4228-BECD-A36265E22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08103"/>
              </p:ext>
            </p:extLst>
          </p:nvPr>
        </p:nvGraphicFramePr>
        <p:xfrm>
          <a:off x="421405" y="1602606"/>
          <a:ext cx="11546237" cy="315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592">
                  <a:extLst>
                    <a:ext uri="{9D8B030D-6E8A-4147-A177-3AD203B41FA5}">
                      <a16:colId xmlns="" xmlns:a16="http://schemas.microsoft.com/office/drawing/2014/main" val="2263314954"/>
                    </a:ext>
                  </a:extLst>
                </a:gridCol>
                <a:gridCol w="3220855">
                  <a:extLst>
                    <a:ext uri="{9D8B030D-6E8A-4147-A177-3AD203B41FA5}">
                      <a16:colId xmlns="" xmlns:a16="http://schemas.microsoft.com/office/drawing/2014/main" val="970383809"/>
                    </a:ext>
                  </a:extLst>
                </a:gridCol>
                <a:gridCol w="5248790">
                  <a:extLst>
                    <a:ext uri="{9D8B030D-6E8A-4147-A177-3AD203B41FA5}">
                      <a16:colId xmlns="" xmlns:a16="http://schemas.microsoft.com/office/drawing/2014/main" val="1788992594"/>
                    </a:ext>
                  </a:extLst>
                </a:gridCol>
              </a:tblGrid>
              <a:tr h="616452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Criterios de búsqueda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Ejemplo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2791439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Condición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valor1&lt;=propiedad &gt;= valor2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{$</a:t>
                      </a:r>
                      <a:r>
                        <a:rPr lang="es-ES" i="1" dirty="0" err="1"/>
                        <a:t>gte</a:t>
                      </a:r>
                      <a:r>
                        <a:rPr lang="es-ES" i="1" dirty="0"/>
                        <a:t>: valor1},{$lte:valor2}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({edad :{$</a:t>
                      </a:r>
                      <a:r>
                        <a:rPr lang="es-ES" dirty="0" err="1"/>
                        <a:t>gte</a:t>
                      </a:r>
                      <a:r>
                        <a:rPr lang="es-ES" dirty="0"/>
                        <a:t>: 20}, {$lte:30} })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692715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Condición</a:t>
                      </a:r>
                    </a:p>
                    <a:p>
                      <a:r>
                        <a:rPr lang="es-ES" dirty="0"/>
                        <a:t>encontrar una </a:t>
                      </a:r>
                      <a:r>
                        <a:rPr lang="es-ES" dirty="0" err="1"/>
                        <a:t>subcadena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0" dirty="0"/>
                        <a:t>{$</a:t>
                      </a:r>
                      <a:r>
                        <a:rPr lang="es-ES" i="0" dirty="0" err="1"/>
                        <a:t>regex</a:t>
                      </a:r>
                      <a:r>
                        <a:rPr lang="es-ES" i="0" dirty="0"/>
                        <a:t>: </a:t>
                      </a:r>
                      <a:r>
                        <a:rPr lang="es-ES" i="1" dirty="0"/>
                        <a:t>'expresión</a:t>
                      </a:r>
                      <a:r>
                        <a:rPr lang="es-ES" dirty="0"/>
                        <a:t>’}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bd.clientes.fnd</a:t>
                      </a:r>
                      <a:r>
                        <a:rPr lang="es-ES" dirty="0"/>
                        <a:t>({ nombre: {</a:t>
                      </a:r>
                      <a:r>
                        <a:rPr lang="es-ES" dirty="0" err="1"/>
                        <a:t>regex</a:t>
                      </a:r>
                      <a:r>
                        <a:rPr lang="es-ES" dirty="0"/>
                        <a:t>: ‘a’} 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4994485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Condición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{propiedad:{$</a:t>
                      </a:r>
                      <a:r>
                        <a:rPr lang="es-ES" dirty="0" err="1"/>
                        <a:t>exists:true</a:t>
                      </a:r>
                      <a:r>
                        <a:rPr lang="es-ES" dirty="0"/>
                        <a:t>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</a:t>
                      </a:r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({edad:{$</a:t>
                      </a:r>
                      <a:r>
                        <a:rPr lang="es-ES" dirty="0" err="1"/>
                        <a:t>not</a:t>
                      </a:r>
                      <a:r>
                        <a:rPr lang="es-ES" dirty="0"/>
                        <a:t>:{$</a:t>
                      </a:r>
                      <a:r>
                        <a:rPr lang="es-ES" dirty="0" err="1"/>
                        <a:t>exists:true</a:t>
                      </a:r>
                      <a:r>
                        <a:rPr lang="es-ES" dirty="0"/>
                        <a:t>}}})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7319758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Condición NOT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{propiedad:{$</a:t>
                      </a:r>
                      <a:r>
                        <a:rPr lang="es-ES" dirty="0" err="1"/>
                        <a:t>not</a:t>
                      </a:r>
                      <a:r>
                        <a:rPr lang="es-ES" dirty="0"/>
                        <a:t>:{condición}}}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</a:t>
                      </a:r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({edad:{$</a:t>
                      </a:r>
                      <a:r>
                        <a:rPr lang="es-ES" dirty="0" err="1"/>
                        <a:t>not</a:t>
                      </a:r>
                      <a:r>
                        <a:rPr lang="es-ES" dirty="0"/>
                        <a:t>:{$gte:30}}})</a:t>
                      </a:r>
                    </a:p>
                    <a:p>
                      <a:r>
                        <a:rPr lang="es-ES" dirty="0"/>
                        <a:t> </a:t>
                      </a:r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({edad:{$</a:t>
                      </a:r>
                      <a:r>
                        <a:rPr lang="es-ES" dirty="0" err="1"/>
                        <a:t>not</a:t>
                      </a:r>
                      <a:r>
                        <a:rPr lang="es-ES" dirty="0"/>
                        <a:t>:{$</a:t>
                      </a:r>
                      <a:r>
                        <a:rPr lang="es-ES" dirty="0" err="1"/>
                        <a:t>exists:true</a:t>
                      </a:r>
                      <a:r>
                        <a:rPr lang="es-ES" dirty="0"/>
                        <a:t>}}})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8411751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A73FE92-BB67-4410-B151-2AECDF814677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SELECT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2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A403F5B-4502-4C79-9E90-BEC56D193FE4}"/>
              </a:ext>
            </a:extLst>
          </p:cNvPr>
          <p:cNvSpPr txBox="1"/>
          <p:nvPr/>
        </p:nvSpPr>
        <p:spPr>
          <a:xfrm>
            <a:off x="1161533" y="820579"/>
            <a:ext cx="9465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s-ES" sz="2400" dirty="0">
                <a:solidFill>
                  <a:srgbClr val="2A7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una </a:t>
            </a:r>
            <a:r>
              <a:rPr lang="es-ES" sz="2400" dirty="0">
                <a:solidFill>
                  <a:srgbClr val="2A7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colección de documentos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Estos documentos se componen de campos/características … de distintos tipos de datos.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C21095B3-244E-44B0-AF36-5F2CBD2B5499}"/>
              </a:ext>
            </a:extLst>
          </p:cNvPr>
          <p:cNvSpPr txBox="1"/>
          <p:nvPr/>
        </p:nvSpPr>
        <p:spPr>
          <a:xfrm>
            <a:off x="1280984" y="2572801"/>
            <a:ext cx="8991600" cy="36009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Nombre	:  “Departamento de Lenguajes y Sistemas Informáticos”,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Empleados: 	70,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Asignaturas:	 [ “Diseño de Bases de Datos”, ”Fundamentos de Bases de Datos”, “Programación”, “Gestión de la Información” ],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Dirección:	{	calle:   “Carretera de San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VIcente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		número: 	2,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codigopostal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 03690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Teléfono:	{	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centralUA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	{ número:	965903400,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			extensión:	3972	}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			directo:	[965903466, 965943211]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5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="" xmlns:a16="http://schemas.microsoft.com/office/drawing/2014/main" id="{6F3324D4-B4B4-4228-BECD-A36265E22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42230"/>
              </p:ext>
            </p:extLst>
          </p:nvPr>
        </p:nvGraphicFramePr>
        <p:xfrm>
          <a:off x="414106" y="3574934"/>
          <a:ext cx="11546237" cy="315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592">
                  <a:extLst>
                    <a:ext uri="{9D8B030D-6E8A-4147-A177-3AD203B41FA5}">
                      <a16:colId xmlns="" xmlns:a16="http://schemas.microsoft.com/office/drawing/2014/main" val="2263314954"/>
                    </a:ext>
                  </a:extLst>
                </a:gridCol>
                <a:gridCol w="2356703">
                  <a:extLst>
                    <a:ext uri="{9D8B030D-6E8A-4147-A177-3AD203B41FA5}">
                      <a16:colId xmlns="" xmlns:a16="http://schemas.microsoft.com/office/drawing/2014/main" val="970383809"/>
                    </a:ext>
                  </a:extLst>
                </a:gridCol>
                <a:gridCol w="6112942">
                  <a:extLst>
                    <a:ext uri="{9D8B030D-6E8A-4147-A177-3AD203B41FA5}">
                      <a16:colId xmlns="" xmlns:a16="http://schemas.microsoft.com/office/drawing/2014/main" val="1788992594"/>
                    </a:ext>
                  </a:extLst>
                </a:gridCol>
              </a:tblGrid>
              <a:tr h="616452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Aspectos sobre la respuesta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accent1"/>
                          </a:solidFill>
                        </a:rPr>
                        <a:t>Ejemplo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2791439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Mejor presentación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pretty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().</a:t>
                      </a:r>
                      <a:r>
                        <a:rPr lang="es-ES" dirty="0" err="1"/>
                        <a:t>pretty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348103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r>
                        <a:rPr lang="es-ES" dirty="0"/>
                        <a:t>Ordenación ascendente por una 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sort</a:t>
                      </a:r>
                      <a:r>
                        <a:rPr lang="es-ES" dirty="0"/>
                        <a:t>( {propiedad:1})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({nombre:{$</a:t>
                      </a:r>
                      <a:r>
                        <a:rPr lang="es-ES" dirty="0" err="1"/>
                        <a:t>regex</a:t>
                      </a:r>
                      <a:r>
                        <a:rPr lang="es-ES" dirty="0"/>
                        <a:t>:'a'}}).</a:t>
                      </a:r>
                      <a:r>
                        <a:rPr lang="es-ES" dirty="0" err="1"/>
                        <a:t>sort</a:t>
                      </a:r>
                      <a:r>
                        <a:rPr lang="es-ES" dirty="0"/>
                        <a:t>({nombre:1})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7783804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Ordenación descendente por una 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sort</a:t>
                      </a:r>
                      <a:r>
                        <a:rPr lang="es-ES" dirty="0"/>
                        <a:t>( {propiedad: -1})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({nombre:{$</a:t>
                      </a:r>
                      <a:r>
                        <a:rPr lang="es-ES" dirty="0" err="1"/>
                        <a:t>regex</a:t>
                      </a:r>
                      <a:r>
                        <a:rPr lang="es-ES" dirty="0"/>
                        <a:t>:'a'}}).</a:t>
                      </a:r>
                      <a:r>
                        <a:rPr lang="es-ES" dirty="0" err="1"/>
                        <a:t>sort</a:t>
                      </a:r>
                      <a:r>
                        <a:rPr lang="es-ES" dirty="0"/>
                        <a:t>({nombre:-1})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2022703"/>
                  </a:ext>
                </a:extLst>
              </a:tr>
              <a:tr h="616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limitar el número de documentos mostrados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limit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db.clientes.find</a:t>
                      </a:r>
                      <a:r>
                        <a:rPr lang="es-ES" dirty="0"/>
                        <a:t>({nombre:{$</a:t>
                      </a:r>
                      <a:r>
                        <a:rPr lang="es-ES" dirty="0" err="1"/>
                        <a:t>regex</a:t>
                      </a:r>
                      <a:r>
                        <a:rPr lang="es-ES" dirty="0"/>
                        <a:t>:'a'}},{edad:1}).</a:t>
                      </a:r>
                      <a:r>
                        <a:rPr lang="es-ES" dirty="0" err="1"/>
                        <a:t>sort</a:t>
                      </a:r>
                      <a:r>
                        <a:rPr lang="es-ES" dirty="0"/>
                        <a:t>({nombre:-1}).</a:t>
                      </a:r>
                      <a:r>
                        <a:rPr lang="es-ES" dirty="0" err="1"/>
                        <a:t>limit</a:t>
                      </a:r>
                      <a:r>
                        <a:rPr lang="es-ES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547509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4EDF40B5-602E-4ADA-AF5C-129BB42653EF}"/>
              </a:ext>
            </a:extLst>
          </p:cNvPr>
          <p:cNvSpPr txBox="1"/>
          <p:nvPr/>
        </p:nvSpPr>
        <p:spPr>
          <a:xfrm>
            <a:off x="467778" y="901078"/>
            <a:ext cx="1125644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db.nombre_colección.find</a:t>
            </a:r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criterios_búsqueda</a:t>
            </a:r>
            <a:r>
              <a:rPr lang="es-E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propiedades a mostrar) 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muestra las propiedades que se indiquen de los documentos que responden a los criterios de búsqueda. (0 es no mostrar)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FC9BF98B-5027-4737-B367-0776DF6C75E3}"/>
              </a:ext>
            </a:extLst>
          </p:cNvPr>
          <p:cNvSpPr/>
          <p:nvPr/>
        </p:nvSpPr>
        <p:spPr>
          <a:xfrm>
            <a:off x="592916" y="2132322"/>
            <a:ext cx="4614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db.clientes.find</a:t>
            </a:r>
            <a:r>
              <a:rPr lang="es-ES" dirty="0">
                <a:solidFill>
                  <a:schemeClr val="accent1"/>
                </a:solidFill>
              </a:rPr>
              <a:t>({nombre:{$</a:t>
            </a:r>
            <a:r>
              <a:rPr lang="es-ES" dirty="0" err="1">
                <a:solidFill>
                  <a:schemeClr val="accent1"/>
                </a:solidFill>
              </a:rPr>
              <a:t>regex</a:t>
            </a:r>
            <a:r>
              <a:rPr lang="es-ES" dirty="0">
                <a:solidFill>
                  <a:schemeClr val="accent1"/>
                </a:solidFill>
              </a:rPr>
              <a:t>:'a'}},{edad:1})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B28290DD-1453-466A-9026-2304FBBEE707}"/>
              </a:ext>
            </a:extLst>
          </p:cNvPr>
          <p:cNvSpPr/>
          <p:nvPr/>
        </p:nvSpPr>
        <p:spPr>
          <a:xfrm>
            <a:off x="548405" y="2842028"/>
            <a:ext cx="4614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db.clientes.find</a:t>
            </a:r>
            <a:r>
              <a:rPr lang="es-ES" dirty="0">
                <a:solidFill>
                  <a:schemeClr val="accent1"/>
                </a:solidFill>
              </a:rPr>
              <a:t>({nombre:{$</a:t>
            </a:r>
            <a:r>
              <a:rPr lang="es-ES" dirty="0" err="1">
                <a:solidFill>
                  <a:schemeClr val="accent1"/>
                </a:solidFill>
              </a:rPr>
              <a:t>regex</a:t>
            </a:r>
            <a:r>
              <a:rPr lang="es-ES" dirty="0">
                <a:solidFill>
                  <a:schemeClr val="accent1"/>
                </a:solidFill>
              </a:rPr>
              <a:t>:'a'}},{edad:0})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FB772574-2D61-4340-8F22-A74B1349F23B}"/>
              </a:ext>
            </a:extLst>
          </p:cNvPr>
          <p:cNvSpPr/>
          <p:nvPr/>
        </p:nvSpPr>
        <p:spPr>
          <a:xfrm>
            <a:off x="5482416" y="2111763"/>
            <a:ext cx="647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De cada documento muestra únicamente el identificador y la edad.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3DCA26FA-B5C6-4B4A-A5F6-C63246EA5372}"/>
              </a:ext>
            </a:extLst>
          </p:cNvPr>
          <p:cNvSpPr/>
          <p:nvPr/>
        </p:nvSpPr>
        <p:spPr>
          <a:xfrm>
            <a:off x="5482415" y="2930701"/>
            <a:ext cx="626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De cada documento muestra todas las propiedades salvo la edad.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="" xmlns:a16="http://schemas.microsoft.com/office/drawing/2014/main" id="{A4FA582C-8ACF-4848-A2C4-1938FD8BA1C9}"/>
              </a:ext>
            </a:extLst>
          </p:cNvPr>
          <p:cNvCxnSpPr>
            <a:cxnSpLocks/>
          </p:cNvCxnSpPr>
          <p:nvPr/>
        </p:nvCxnSpPr>
        <p:spPr>
          <a:xfrm>
            <a:off x="5162489" y="2316988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="" xmlns:a16="http://schemas.microsoft.com/office/drawing/2014/main" id="{64EE6874-58AE-4F81-8F84-46F9989B8741}"/>
              </a:ext>
            </a:extLst>
          </p:cNvPr>
          <p:cNvCxnSpPr>
            <a:cxnSpLocks/>
          </p:cNvCxnSpPr>
          <p:nvPr/>
        </p:nvCxnSpPr>
        <p:spPr>
          <a:xfrm>
            <a:off x="5076015" y="3071528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638911AF-FFB1-4EE5-9FE5-401DAC910A56}"/>
              </a:ext>
            </a:extLst>
          </p:cNvPr>
          <p:cNvSpPr txBox="1"/>
          <p:nvPr/>
        </p:nvSpPr>
        <p:spPr>
          <a:xfrm>
            <a:off x="0" y="-48637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SELECT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0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6C6B0E40-241F-4B5E-BB89-E1C7C44D8661}"/>
              </a:ext>
            </a:extLst>
          </p:cNvPr>
          <p:cNvSpPr/>
          <p:nvPr/>
        </p:nvSpPr>
        <p:spPr>
          <a:xfrm>
            <a:off x="238124" y="666741"/>
            <a:ext cx="9144000" cy="29495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4817" lvl="2">
              <a:spcAft>
                <a:spcPts val="1010"/>
              </a:spcAft>
              <a:buClr>
                <a:srgbClr val="C0C0C0"/>
              </a:buClr>
              <a:buSzPct val="70000"/>
            </a:pP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Agregación (</a:t>
            </a:r>
            <a:r>
              <a:rPr lang="es-ES" altLang="es-ES" sz="2400" dirty="0" err="1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group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 </a:t>
            </a:r>
            <a:r>
              <a:rPr lang="es-ES" altLang="es-ES" sz="2400" dirty="0" err="1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by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)</a:t>
            </a:r>
          </a:p>
          <a:p>
            <a:pPr marL="1559543" lvl="3">
              <a:spcAft>
                <a:spcPts val="1010"/>
              </a:spcAft>
              <a:buClr>
                <a:srgbClr val="C0C0C0"/>
              </a:buClr>
              <a:buSzPct val="70000"/>
            </a:pPr>
            <a:r>
              <a:rPr lang="es-ES" altLang="es-ES" sz="2400" b="1" dirty="0" err="1">
                <a:solidFill>
                  <a:srgbClr val="0070C0"/>
                </a:solidFill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db.micoleccion.aggregate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(</a:t>
            </a:r>
          </a:p>
          <a:p>
            <a:pPr marL="1974270" lvl="4">
              <a:spcAft>
                <a:spcPts val="1010"/>
              </a:spcAft>
              <a:buClr>
                <a:srgbClr val="C0C0C0"/>
              </a:buClr>
              <a:buSzPct val="70000"/>
            </a:pP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{</a:t>
            </a:r>
            <a:r>
              <a:rPr lang="es-ES" altLang="es-ES" sz="2400" b="1" dirty="0">
                <a:solidFill>
                  <a:srgbClr val="0070C0"/>
                </a:solidFill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$match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:{</a:t>
            </a:r>
            <a:r>
              <a:rPr lang="es-ES" altLang="es-ES" sz="2400" i="1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condiciones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}},</a:t>
            </a:r>
          </a:p>
          <a:p>
            <a:pPr marL="1974270" lvl="4">
              <a:spcAft>
                <a:spcPts val="1010"/>
              </a:spcAft>
              <a:buClr>
                <a:srgbClr val="C0C0C0"/>
              </a:buClr>
              <a:buSzPct val="70000"/>
            </a:pP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{</a:t>
            </a:r>
            <a:r>
              <a:rPr lang="es-ES" altLang="es-ES" sz="2400" b="1" dirty="0">
                <a:solidFill>
                  <a:srgbClr val="0070C0"/>
                </a:solidFill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$</a:t>
            </a:r>
            <a:r>
              <a:rPr lang="es-ES" altLang="es-ES" sz="2400" b="1" dirty="0" err="1">
                <a:solidFill>
                  <a:srgbClr val="0070C0"/>
                </a:solidFill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group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:{</a:t>
            </a:r>
          </a:p>
          <a:p>
            <a:pPr marL="2388996" lvl="5">
              <a:spcAft>
                <a:spcPts val="1010"/>
              </a:spcAft>
              <a:buClr>
                <a:srgbClr val="C0C0C0"/>
              </a:buClr>
              <a:buSzPct val="70000"/>
            </a:pP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_id: “$</a:t>
            </a:r>
            <a:r>
              <a:rPr lang="es-ES" altLang="es-ES" sz="2400" i="1" dirty="0" err="1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groupbyfield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”}, </a:t>
            </a:r>
          </a:p>
          <a:p>
            <a:pPr marL="2388996" lvl="5">
              <a:spcAft>
                <a:spcPts val="1010"/>
              </a:spcAft>
              <a:buClr>
                <a:srgbClr val="C0C0C0"/>
              </a:buClr>
              <a:buSzPct val="70000"/>
            </a:pPr>
            <a:r>
              <a:rPr lang="es-ES" altLang="es-ES" sz="2400" dirty="0" err="1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nombre_resultado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: {</a:t>
            </a:r>
            <a:r>
              <a:rPr lang="es-ES" altLang="es-ES" sz="2400" i="1" dirty="0" err="1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función_agregada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}) } } )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F9FF347-7CB2-459A-8AC0-6AD0A7C65354}"/>
              </a:ext>
            </a:extLst>
          </p:cNvPr>
          <p:cNvSpPr txBox="1"/>
          <p:nvPr/>
        </p:nvSpPr>
        <p:spPr>
          <a:xfrm>
            <a:off x="0" y="-60994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SELECT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11AAE69A-1860-4C55-8894-3E04F64CDD9B}"/>
              </a:ext>
            </a:extLst>
          </p:cNvPr>
          <p:cNvSpPr/>
          <p:nvPr/>
        </p:nvSpPr>
        <p:spPr>
          <a:xfrm>
            <a:off x="5105400" y="3910908"/>
            <a:ext cx="4767263" cy="175432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$sum: suma o incrementa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calcula la media del grupo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$min: mínimo de los valores del grupo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máximo del grupo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obtiene el primer elemento del grupo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obtiene el último elemento del grupo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F9DB0208-682F-4868-9328-589658579AC8}"/>
              </a:ext>
            </a:extLst>
          </p:cNvPr>
          <p:cNvCxnSpPr/>
          <p:nvPr/>
        </p:nvCxnSpPr>
        <p:spPr>
          <a:xfrm>
            <a:off x="6800850" y="3429000"/>
            <a:ext cx="0" cy="48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A86B1D3D-CC68-4CC8-A78C-F97F9E2A35FE}"/>
              </a:ext>
            </a:extLst>
          </p:cNvPr>
          <p:cNvSpPr txBox="1"/>
          <p:nvPr/>
        </p:nvSpPr>
        <p:spPr>
          <a:xfrm>
            <a:off x="399284" y="1271588"/>
            <a:ext cx="11393431" cy="1364476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1144817" lvl="2">
              <a:spcAft>
                <a:spcPts val="1010"/>
              </a:spcAft>
              <a:buClr>
                <a:srgbClr val="C0C0C0"/>
              </a:buClr>
              <a:buSzPct val="70000"/>
            </a:pP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Ejemplo: ¿Cuántos clientes hay de cada edad?</a:t>
            </a:r>
          </a:p>
          <a:p>
            <a:pPr marL="1144817" lvl="2">
              <a:spcAft>
                <a:spcPts val="1010"/>
              </a:spcAft>
              <a:buClr>
                <a:srgbClr val="C0C0C0"/>
              </a:buClr>
              <a:buSzPct val="70000"/>
            </a:pPr>
            <a:r>
              <a:rPr lang="es-ES" altLang="es-ES" sz="2400" dirty="0" err="1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db.clientes.aggregate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({$match:{}},{$</a:t>
            </a:r>
            <a:r>
              <a:rPr lang="es-ES" altLang="es-ES" sz="2400" dirty="0" err="1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group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:{_id:"$</a:t>
            </a:r>
            <a:r>
              <a:rPr lang="es-ES" altLang="es-ES" sz="2400" dirty="0" err="1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edad",cuenta</a:t>
            </a:r>
            <a:r>
              <a:rPr lang="es-ES" altLang="es-ES" sz="2400" dirty="0">
                <a:latin typeface="Arial" panose="020B0604020202020204" pitchFamily="34" charset="0"/>
                <a:ea typeface="Droid Sans" charset="0"/>
                <a:cs typeface="Arial" panose="020B0604020202020204" pitchFamily="34" charset="0"/>
              </a:rPr>
              <a:t>:{$sum:1}}});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4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073A6B07-1B53-4153-AD04-4AFBD3060D92}"/>
              </a:ext>
            </a:extLst>
          </p:cNvPr>
          <p:cNvSpPr txBox="1"/>
          <p:nvPr/>
        </p:nvSpPr>
        <p:spPr>
          <a:xfrm>
            <a:off x="0" y="-60994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DROP DATABASE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dropDatabase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1E93035-D2FC-48C6-8DEC-7F160D4C1211}"/>
              </a:ext>
            </a:extLst>
          </p:cNvPr>
          <p:cNvSpPr txBox="1"/>
          <p:nvPr/>
        </p:nvSpPr>
        <p:spPr>
          <a:xfrm>
            <a:off x="1804086" y="2095930"/>
            <a:ext cx="6969211" cy="25853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Para borrar una base de datos: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Te </a:t>
            </a:r>
            <a:r>
              <a:rPr lang="es-ES" dirty="0" err="1"/>
              <a:t>situas</a:t>
            </a:r>
            <a:r>
              <a:rPr lang="es-ES" dirty="0"/>
              <a:t> en la base de datos	&gt;use </a:t>
            </a:r>
            <a:r>
              <a:rPr lang="es-ES" dirty="0" err="1"/>
              <a:t>nombre_bd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Te </a:t>
            </a:r>
            <a:r>
              <a:rPr lang="es-ES" dirty="0"/>
              <a:t>puedes asegurar si está en la base de datos correcta  &gt;</a:t>
            </a:r>
            <a:r>
              <a:rPr lang="es-ES" dirty="0" err="1"/>
              <a:t>bd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Ejecutas &gt;</a:t>
            </a:r>
            <a:r>
              <a:rPr lang="es-ES" dirty="0" err="1"/>
              <a:t>bd.dropDatabase</a:t>
            </a:r>
            <a:r>
              <a:rPr lang="es-ES" dirty="0"/>
              <a:t>()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9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5184EF99-5004-47EA-8063-F23359E34AB2}"/>
              </a:ext>
            </a:extLst>
          </p:cNvPr>
          <p:cNvSpPr/>
          <p:nvPr/>
        </p:nvSpPr>
        <p:spPr>
          <a:xfrm>
            <a:off x="1232452" y="2537424"/>
            <a:ext cx="9480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https://docs.mongodb.com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3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>
            <a:extLst>
              <a:ext uri="{FF2B5EF4-FFF2-40B4-BE49-F238E27FC236}">
                <a16:creationId xmlns="" xmlns:a16="http://schemas.microsoft.com/office/drawing/2014/main" id="{6ABB4657-B0E2-48C4-9A31-576B3F9B7A9F}"/>
              </a:ext>
            </a:extLst>
          </p:cNvPr>
          <p:cNvSpPr>
            <a:spLocks noGrp="1"/>
          </p:cNvSpPr>
          <p:nvPr/>
        </p:nvSpPr>
        <p:spPr bwMode="auto">
          <a:xfrm>
            <a:off x="1925595" y="1024196"/>
            <a:ext cx="77724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s-ES" b="1" dirty="0"/>
              <a:t>MongoDB</a:t>
            </a:r>
            <a:r>
              <a:rPr lang="es-ES" dirty="0"/>
              <a:t>, a través de JSON, puede utilizar los siguientes tipos de datos:</a:t>
            </a:r>
          </a:p>
          <a:p>
            <a:pPr marL="0" indent="0" algn="just">
              <a:buNone/>
            </a:pPr>
            <a:endParaRPr lang="es-ES" dirty="0"/>
          </a:p>
          <a:p>
            <a:pPr lvl="1" algn="just">
              <a:buClr>
                <a:srgbClr val="2A7E44"/>
              </a:buClr>
            </a:pPr>
            <a:r>
              <a:rPr lang="es-ES" u="sng" dirty="0" err="1"/>
              <a:t>String</a:t>
            </a:r>
            <a:r>
              <a:rPr lang="es-ES" dirty="0"/>
              <a:t>: guardados en UTF-8. Van siempre entre comillas dobles.</a:t>
            </a:r>
          </a:p>
          <a:p>
            <a:pPr lvl="1" algn="just">
              <a:buClr>
                <a:srgbClr val="2A7E44"/>
              </a:buClr>
            </a:pPr>
            <a:r>
              <a:rPr lang="es-ES" u="sng" dirty="0" err="1"/>
              <a:t>Number</a:t>
            </a:r>
            <a:r>
              <a:rPr lang="es-ES" dirty="0"/>
              <a:t>: números. Al guardarse en BSON pueden ser de tipo  byte, int32, int64 o </a:t>
            </a:r>
            <a:r>
              <a:rPr lang="es-ES" dirty="0" err="1"/>
              <a:t>double</a:t>
            </a:r>
            <a:r>
              <a:rPr lang="es-ES" dirty="0"/>
              <a:t>.</a:t>
            </a:r>
          </a:p>
          <a:p>
            <a:pPr lvl="1" algn="just">
              <a:buClr>
                <a:srgbClr val="2A7E44"/>
              </a:buClr>
            </a:pPr>
            <a:r>
              <a:rPr lang="es-ES" u="sng" dirty="0" err="1"/>
              <a:t>Boolean</a:t>
            </a:r>
            <a:r>
              <a:rPr lang="es-ES" dirty="0"/>
              <a:t>: con valor true o false.</a:t>
            </a:r>
          </a:p>
          <a:p>
            <a:pPr lvl="1" algn="just">
              <a:buClr>
                <a:srgbClr val="2A7E44"/>
              </a:buClr>
            </a:pPr>
            <a:r>
              <a:rPr lang="es-ES" u="sng" dirty="0" err="1"/>
              <a:t>Array</a:t>
            </a:r>
            <a:r>
              <a:rPr lang="es-ES" dirty="0"/>
              <a:t>: van entre corchetes [] y pueden contener de 1 a N elementos, que pueden ser de cualquiera de los otros tipos.</a:t>
            </a:r>
          </a:p>
          <a:p>
            <a:pPr lvl="1" algn="just">
              <a:buClr>
                <a:srgbClr val="2A7E44"/>
              </a:buClr>
            </a:pPr>
            <a:r>
              <a:rPr lang="es-ES" u="sng" dirty="0"/>
              <a:t>Documentos</a:t>
            </a:r>
            <a:r>
              <a:rPr lang="es-ES" dirty="0"/>
              <a:t>: un documento en formato JSON puede contener otros documentos embebidos que incluyan más documentos o cualquiera de los tipos anteriormente descritos.</a:t>
            </a:r>
          </a:p>
          <a:p>
            <a:pPr lvl="1" algn="just">
              <a:buClr>
                <a:srgbClr val="2A7E44"/>
              </a:buClr>
            </a:pPr>
            <a:r>
              <a:rPr lang="es-ES" u="sng" dirty="0" err="1"/>
              <a:t>Null</a:t>
            </a:r>
            <a:r>
              <a:rPr lang="es-ES" dirty="0"/>
              <a:t>.</a:t>
            </a:r>
          </a:p>
          <a:p>
            <a:pPr lvl="1" algn="just"/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1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E2F5F9E-39BF-41F6-9966-445145D3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63" y="2319930"/>
            <a:ext cx="2381905" cy="8836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FC19CC66-E851-41A3-A4E0-6AB66E08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11" y="2319930"/>
            <a:ext cx="2381905" cy="8836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D61B4BB-A63F-4159-A6F1-5798C4BDCE68}"/>
              </a:ext>
            </a:extLst>
          </p:cNvPr>
          <p:cNvSpPr txBox="1"/>
          <p:nvPr/>
        </p:nvSpPr>
        <p:spPr>
          <a:xfrm>
            <a:off x="1161535" y="606099"/>
            <a:ext cx="824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2A7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Trabajaremos de modo local.</a:t>
            </a:r>
          </a:p>
          <a:p>
            <a:r>
              <a:rPr lang="es-ES" sz="2400" b="1" dirty="0">
                <a:solidFill>
                  <a:srgbClr val="2A7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empezar a trabajar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454DEC6A-AC72-4B70-994C-872973FEE7CD}"/>
              </a:ext>
            </a:extLst>
          </p:cNvPr>
          <p:cNvSpPr txBox="1"/>
          <p:nvPr/>
        </p:nvSpPr>
        <p:spPr>
          <a:xfrm>
            <a:off x="2224216" y="3429000"/>
            <a:ext cx="294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1</a:t>
            </a:r>
            <a:r>
              <a:rPr lang="es-ES" dirty="0"/>
              <a:t>.- Iniciamos el servidor</a:t>
            </a:r>
          </a:p>
          <a:p>
            <a:pPr algn="ctr"/>
            <a:r>
              <a:rPr lang="es-ES" sz="2800" b="1" dirty="0" err="1"/>
              <a:t>mongod</a:t>
            </a:r>
            <a:endParaRPr lang="es-ES" sz="28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AE6B12DE-FCEC-4E33-A7EB-7D8842B89A4E}"/>
              </a:ext>
            </a:extLst>
          </p:cNvPr>
          <p:cNvSpPr txBox="1"/>
          <p:nvPr/>
        </p:nvSpPr>
        <p:spPr>
          <a:xfrm>
            <a:off x="7205611" y="3428999"/>
            <a:ext cx="294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2</a:t>
            </a:r>
            <a:r>
              <a:rPr lang="es-ES" dirty="0"/>
              <a:t>.- Abrimos un terminal</a:t>
            </a:r>
          </a:p>
          <a:p>
            <a:pPr algn="ctr"/>
            <a:r>
              <a:rPr lang="es-ES" sz="2800" b="1" dirty="0"/>
              <a:t>mongo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5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1F89748C-D427-4C49-A3F7-41BC29EEC055}"/>
              </a:ext>
            </a:extLst>
          </p:cNvPr>
          <p:cNvSpPr/>
          <p:nvPr/>
        </p:nvSpPr>
        <p:spPr>
          <a:xfrm>
            <a:off x="1049807" y="675666"/>
            <a:ext cx="328483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/>
              <a:t>&gt;</a:t>
            </a:r>
            <a:r>
              <a:rPr lang="es-ES" b="1" dirty="0">
                <a:solidFill>
                  <a:srgbClr val="2A7E44"/>
                </a:solidFill>
              </a:rPr>
              <a:t> show </a:t>
            </a:r>
            <a:r>
              <a:rPr lang="es-ES" b="1" dirty="0" err="1">
                <a:solidFill>
                  <a:srgbClr val="2A7E44"/>
                </a:solidFill>
              </a:rPr>
              <a:t>dbs</a:t>
            </a:r>
            <a:endParaRPr lang="es-ES" b="1" dirty="0">
              <a:solidFill>
                <a:srgbClr val="2A7E44"/>
              </a:solidFill>
            </a:endParaRPr>
          </a:p>
          <a:p>
            <a:r>
              <a:rPr lang="es-ES" dirty="0" err="1"/>
              <a:t>admin</a:t>
            </a:r>
            <a:r>
              <a:rPr lang="es-ES" dirty="0"/>
              <a:t>             0.000GB</a:t>
            </a:r>
          </a:p>
          <a:p>
            <a:r>
              <a:rPr lang="es-ES" dirty="0"/>
              <a:t>comercio          0.000GB</a:t>
            </a:r>
          </a:p>
          <a:p>
            <a:r>
              <a:rPr lang="es-ES" dirty="0" err="1"/>
              <a:t>config</a:t>
            </a:r>
            <a:r>
              <a:rPr lang="es-ES" dirty="0"/>
              <a:t>            0.000GB</a:t>
            </a:r>
          </a:p>
          <a:p>
            <a:r>
              <a:rPr lang="es-ES" dirty="0"/>
              <a:t>local             0.000GB</a:t>
            </a:r>
          </a:p>
          <a:p>
            <a:r>
              <a:rPr lang="es-ES" dirty="0"/>
              <a:t>profesores       0.000GB</a:t>
            </a:r>
          </a:p>
          <a:p>
            <a:r>
              <a:rPr lang="es-ES" dirty="0" err="1"/>
              <a:t>practicasDBD</a:t>
            </a:r>
            <a:r>
              <a:rPr lang="es-ES" dirty="0"/>
              <a:t>      0.000GB</a:t>
            </a: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DAABD579-781C-4712-B4A9-6E40FAB5CF39}"/>
              </a:ext>
            </a:extLst>
          </p:cNvPr>
          <p:cNvSpPr/>
          <p:nvPr/>
        </p:nvSpPr>
        <p:spPr>
          <a:xfrm>
            <a:off x="1049807" y="3227680"/>
            <a:ext cx="316641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b="1" dirty="0">
                <a:solidFill>
                  <a:srgbClr val="2A7E44"/>
                </a:solidFill>
              </a:rPr>
              <a:t>use comercio</a:t>
            </a:r>
          </a:p>
          <a:p>
            <a:r>
              <a:rPr lang="es-ES" dirty="0" err="1"/>
              <a:t>switched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db</a:t>
            </a:r>
            <a:r>
              <a:rPr lang="es-ES" dirty="0"/>
              <a:t> comercio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C4555AF4-A97F-4B92-AAFB-6B3653C3F8F3}"/>
              </a:ext>
            </a:extLst>
          </p:cNvPr>
          <p:cNvSpPr/>
          <p:nvPr/>
        </p:nvSpPr>
        <p:spPr>
          <a:xfrm>
            <a:off x="1049806" y="4145684"/>
            <a:ext cx="316641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b="1" dirty="0">
                <a:solidFill>
                  <a:srgbClr val="2A7E44"/>
                </a:solidFill>
              </a:rPr>
              <a:t>Show </a:t>
            </a:r>
            <a:r>
              <a:rPr lang="es-ES" b="1" dirty="0" err="1">
                <a:solidFill>
                  <a:srgbClr val="2A7E44"/>
                </a:solidFill>
              </a:rPr>
              <a:t>collections</a:t>
            </a:r>
            <a:endParaRPr lang="es-ES" b="1" dirty="0">
              <a:solidFill>
                <a:srgbClr val="2A7E44"/>
              </a:solidFill>
            </a:endParaRPr>
          </a:p>
          <a:p>
            <a:r>
              <a:rPr lang="es-ES" dirty="0"/>
              <a:t>clientes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DFFD8AE4-7E60-4EDE-84FD-659DDAE55EF0}"/>
              </a:ext>
            </a:extLst>
          </p:cNvPr>
          <p:cNvSpPr txBox="1"/>
          <p:nvPr/>
        </p:nvSpPr>
        <p:spPr>
          <a:xfrm>
            <a:off x="5251622" y="988541"/>
            <a:ext cx="589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Muestra las bases de datos creadas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72596E58-76E6-43EE-8244-CFF2BA7BFE9E}"/>
              </a:ext>
            </a:extLst>
          </p:cNvPr>
          <p:cNvSpPr txBox="1"/>
          <p:nvPr/>
        </p:nvSpPr>
        <p:spPr>
          <a:xfrm>
            <a:off x="5208114" y="3181513"/>
            <a:ext cx="589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Indica la base de datos a utilizar.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E92BB6CD-885A-4B8A-AAF0-EB142C909D31}"/>
              </a:ext>
            </a:extLst>
          </p:cNvPr>
          <p:cNvSpPr txBox="1"/>
          <p:nvPr/>
        </p:nvSpPr>
        <p:spPr>
          <a:xfrm>
            <a:off x="5208114" y="4163378"/>
            <a:ext cx="589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Muestra las colecciones creadas.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E0DAA170-17AC-4559-A723-33E152CD9BF6}"/>
              </a:ext>
            </a:extLst>
          </p:cNvPr>
          <p:cNvSpPr/>
          <p:nvPr/>
        </p:nvSpPr>
        <p:spPr>
          <a:xfrm>
            <a:off x="1049806" y="5115180"/>
            <a:ext cx="316641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&gt; </a:t>
            </a:r>
            <a:r>
              <a:rPr lang="es-ES" b="1" dirty="0" err="1">
                <a:solidFill>
                  <a:srgbClr val="2A7E44"/>
                </a:solidFill>
              </a:rPr>
              <a:t>db</a:t>
            </a:r>
            <a:endParaRPr lang="es-ES" b="1" dirty="0">
              <a:solidFill>
                <a:srgbClr val="2A7E44"/>
              </a:solidFill>
            </a:endParaRPr>
          </a:p>
          <a:p>
            <a:r>
              <a:rPr lang="es-ES" dirty="0"/>
              <a:t>comercio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94E12036-523C-4A34-BE59-17B01FA998B5}"/>
              </a:ext>
            </a:extLst>
          </p:cNvPr>
          <p:cNvSpPr txBox="1"/>
          <p:nvPr/>
        </p:nvSpPr>
        <p:spPr>
          <a:xfrm>
            <a:off x="5162806" y="5294529"/>
            <a:ext cx="589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Muestra la base de datos en la que te encuentras.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="" xmlns:a16="http://schemas.microsoft.com/office/drawing/2014/main" id="{CBE9446A-74DA-4CAB-B91E-D9C03D6C8E80}"/>
              </a:ext>
            </a:extLst>
          </p:cNvPr>
          <p:cNvCxnSpPr>
            <a:endCxn id="10" idx="1"/>
          </p:cNvCxnSpPr>
          <p:nvPr/>
        </p:nvCxnSpPr>
        <p:spPr>
          <a:xfrm>
            <a:off x="4334645" y="1173207"/>
            <a:ext cx="916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="" xmlns:a16="http://schemas.microsoft.com/office/drawing/2014/main" id="{6F266836-19EC-4921-BBFA-9EF6F58E836F}"/>
              </a:ext>
            </a:extLst>
          </p:cNvPr>
          <p:cNvCxnSpPr/>
          <p:nvPr/>
        </p:nvCxnSpPr>
        <p:spPr>
          <a:xfrm>
            <a:off x="4245829" y="3366179"/>
            <a:ext cx="916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1A27CB6F-DF2F-4643-A392-2BDBCD89A874}"/>
              </a:ext>
            </a:extLst>
          </p:cNvPr>
          <p:cNvCxnSpPr/>
          <p:nvPr/>
        </p:nvCxnSpPr>
        <p:spPr>
          <a:xfrm>
            <a:off x="4291137" y="4348044"/>
            <a:ext cx="916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="" xmlns:a16="http://schemas.microsoft.com/office/drawing/2014/main" id="{E3F81202-90A0-485D-B7CD-C824C59048C7}"/>
              </a:ext>
            </a:extLst>
          </p:cNvPr>
          <p:cNvCxnSpPr/>
          <p:nvPr/>
        </p:nvCxnSpPr>
        <p:spPr>
          <a:xfrm>
            <a:off x="4216225" y="5479195"/>
            <a:ext cx="916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7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="" xmlns:a16="http://schemas.microsoft.com/office/drawing/2014/main" id="{39FA6B0E-F8F4-4741-9B50-6734F095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9" y="3747114"/>
            <a:ext cx="11307289" cy="6088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08EC0FC2-B2BB-41D4-B0A9-AA7A95910726}"/>
              </a:ext>
            </a:extLst>
          </p:cNvPr>
          <p:cNvSpPr txBox="1"/>
          <p:nvPr/>
        </p:nvSpPr>
        <p:spPr>
          <a:xfrm>
            <a:off x="1433384" y="778476"/>
            <a:ext cx="883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inserción de datos se realiza a través de colecciones.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C532C1A9-E852-4577-BE0E-A251FE519D32}"/>
              </a:ext>
            </a:extLst>
          </p:cNvPr>
          <p:cNvSpPr txBox="1"/>
          <p:nvPr/>
        </p:nvSpPr>
        <p:spPr>
          <a:xfrm>
            <a:off x="581209" y="1631104"/>
            <a:ext cx="30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la colección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="" xmlns:a16="http://schemas.microsoft.com/office/drawing/2014/main" id="{47E94E76-6206-4849-9B98-FC4E3001C189}"/>
              </a:ext>
            </a:extLst>
          </p:cNvPr>
          <p:cNvCxnSpPr>
            <a:cxnSpLocks/>
          </p:cNvCxnSpPr>
          <p:nvPr/>
        </p:nvCxnSpPr>
        <p:spPr>
          <a:xfrm flipH="1">
            <a:off x="1681207" y="2000436"/>
            <a:ext cx="32852" cy="176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516B088C-510D-495B-BE78-96974547CFD0}"/>
              </a:ext>
            </a:extLst>
          </p:cNvPr>
          <p:cNvSpPr txBox="1"/>
          <p:nvPr/>
        </p:nvSpPr>
        <p:spPr>
          <a:xfrm>
            <a:off x="293032" y="5106752"/>
            <a:ext cx="284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Base de datos en la que nos encontramos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="" xmlns:a16="http://schemas.microsoft.com/office/drawing/2014/main" id="{6B7B3C14-1709-4EE1-BD7D-9591EF5609C9}"/>
              </a:ext>
            </a:extLst>
          </p:cNvPr>
          <p:cNvCxnSpPr>
            <a:cxnSpLocks/>
          </p:cNvCxnSpPr>
          <p:nvPr/>
        </p:nvCxnSpPr>
        <p:spPr>
          <a:xfrm flipH="1" flipV="1">
            <a:off x="747584" y="3980758"/>
            <a:ext cx="279400" cy="11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18431ADC-6A9C-4B23-96AF-02B6B52D32CC}"/>
              </a:ext>
            </a:extLst>
          </p:cNvPr>
          <p:cNvSpPr txBox="1"/>
          <p:nvPr/>
        </p:nvSpPr>
        <p:spPr>
          <a:xfrm>
            <a:off x="3249837" y="1487416"/>
            <a:ext cx="883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Se crea con el primer documento que le insertas, no hace falta crearla previamente pero puedes hacerlo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F58A26CD-89BB-409E-AA67-725D07476FC7}"/>
              </a:ext>
            </a:extLst>
          </p:cNvPr>
          <p:cNvSpPr txBox="1"/>
          <p:nvPr/>
        </p:nvSpPr>
        <p:spPr>
          <a:xfrm>
            <a:off x="2107268" y="2741555"/>
            <a:ext cx="134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operación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="" xmlns:a16="http://schemas.microsoft.com/office/drawing/2014/main" id="{3783DD9A-1ECC-4441-828B-020DEAF70FB1}"/>
              </a:ext>
            </a:extLst>
          </p:cNvPr>
          <p:cNvCxnSpPr>
            <a:cxnSpLocks/>
          </p:cNvCxnSpPr>
          <p:nvPr/>
        </p:nvCxnSpPr>
        <p:spPr>
          <a:xfrm>
            <a:off x="2659106" y="3116464"/>
            <a:ext cx="0" cy="63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314F75F5-B74E-46AB-A6E0-B0A64BFE0133}"/>
              </a:ext>
            </a:extLst>
          </p:cNvPr>
          <p:cNvSpPr txBox="1"/>
          <p:nvPr/>
        </p:nvSpPr>
        <p:spPr>
          <a:xfrm>
            <a:off x="4442009" y="2706950"/>
            <a:ext cx="50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documento de la colección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="" xmlns:a16="http://schemas.microsoft.com/office/drawing/2014/main" id="{4FD00E5E-EC75-420C-A725-6203231A028C}"/>
              </a:ext>
            </a:extLst>
          </p:cNvPr>
          <p:cNvSpPr/>
          <p:nvPr/>
        </p:nvSpPr>
        <p:spPr>
          <a:xfrm rot="5400000">
            <a:off x="6896158" y="-494271"/>
            <a:ext cx="553904" cy="7846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1D6ADF43-147F-469E-8B64-5EE05B22DD19}"/>
              </a:ext>
            </a:extLst>
          </p:cNvPr>
          <p:cNvSpPr txBox="1"/>
          <p:nvPr/>
        </p:nvSpPr>
        <p:spPr>
          <a:xfrm>
            <a:off x="7952604" y="1893390"/>
            <a:ext cx="2357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nombre: ‘Pedro’,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apellido1: ’León’,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apellido2: ‘Roldán’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="" xmlns:a16="http://schemas.microsoft.com/office/drawing/2014/main" id="{F2D7ABCE-641E-4610-B227-CA0BBDDDFF2F}"/>
              </a:ext>
            </a:extLst>
          </p:cNvPr>
          <p:cNvSpPr txBox="1"/>
          <p:nvPr/>
        </p:nvSpPr>
        <p:spPr>
          <a:xfrm>
            <a:off x="9818815" y="2271426"/>
            <a:ext cx="2087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r>
              <a:rPr lang="es-ES" sz="1200" dirty="0" err="1"/>
              <a:t>Javascript</a:t>
            </a:r>
            <a:r>
              <a:rPr lang="es-ES" sz="1200" dirty="0"/>
              <a:t> </a:t>
            </a:r>
            <a:r>
              <a:rPr lang="es-ES" sz="1200" dirty="0" err="1"/>
              <a:t>Object</a:t>
            </a:r>
            <a:r>
              <a:rPr lang="es-ES" sz="1200" dirty="0"/>
              <a:t> </a:t>
            </a:r>
            <a:r>
              <a:rPr lang="es-ES" sz="1200" dirty="0" err="1"/>
              <a:t>Notation</a:t>
            </a:r>
            <a:endParaRPr lang="es-ES" sz="12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="" xmlns:a16="http://schemas.microsoft.com/office/drawing/2014/main" id="{FEC3A69D-3D71-45B0-B26F-0164DC41A92A}"/>
              </a:ext>
            </a:extLst>
          </p:cNvPr>
          <p:cNvCxnSpPr>
            <a:cxnSpLocks/>
          </p:cNvCxnSpPr>
          <p:nvPr/>
        </p:nvCxnSpPr>
        <p:spPr>
          <a:xfrm flipH="1" flipV="1">
            <a:off x="3929448" y="4334941"/>
            <a:ext cx="729049" cy="66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="" xmlns:a16="http://schemas.microsoft.com/office/drawing/2014/main" id="{99142628-A7CF-40B4-A3DD-30EE0266EAD9}"/>
              </a:ext>
            </a:extLst>
          </p:cNvPr>
          <p:cNvSpPr txBox="1"/>
          <p:nvPr/>
        </p:nvSpPr>
        <p:spPr>
          <a:xfrm>
            <a:off x="4649180" y="4896270"/>
            <a:ext cx="26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1 documento insertado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CFECBB08-5099-42BD-B199-CFC439FC4D5A}"/>
              </a:ext>
            </a:extLst>
          </p:cNvPr>
          <p:cNvSpPr txBox="1"/>
          <p:nvPr/>
        </p:nvSpPr>
        <p:spPr>
          <a:xfrm>
            <a:off x="0" y="13147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INSERT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4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5" grpId="0"/>
      <p:bldP spid="20" grpId="0"/>
      <p:bldP spid="22" grpId="0" animBg="1"/>
      <p:bldP spid="23" grpId="0"/>
      <p:bldP spid="2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ABE36852-3C07-475E-A8FF-6A54D1ED7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5" y="1099751"/>
            <a:ext cx="11095856" cy="56841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6D28182-6A7C-45C2-8C30-81B026650E4E}"/>
              </a:ext>
            </a:extLst>
          </p:cNvPr>
          <p:cNvSpPr txBox="1"/>
          <p:nvPr/>
        </p:nvSpPr>
        <p:spPr>
          <a:xfrm>
            <a:off x="531340" y="550765"/>
            <a:ext cx="783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ver la información almacenada en una colección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65D68D7C-F078-4FFE-A916-F922094716BF}"/>
              </a:ext>
            </a:extLst>
          </p:cNvPr>
          <p:cNvSpPr txBox="1"/>
          <p:nvPr/>
        </p:nvSpPr>
        <p:spPr>
          <a:xfrm>
            <a:off x="976184" y="2033575"/>
            <a:ext cx="738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_id: Identificador único asignado por MongoDB si no se lo asignamos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="" xmlns:a16="http://schemas.microsoft.com/office/drawing/2014/main" id="{30645242-E433-493B-91E2-B78EF0438EB0}"/>
              </a:ext>
            </a:extLst>
          </p:cNvPr>
          <p:cNvCxnSpPr/>
          <p:nvPr/>
        </p:nvCxnSpPr>
        <p:spPr>
          <a:xfrm>
            <a:off x="3212757" y="1519881"/>
            <a:ext cx="0" cy="51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6DC7BE7C-2045-4D7F-8300-7F83C5E0EC9E}"/>
              </a:ext>
            </a:extLst>
          </p:cNvPr>
          <p:cNvSpPr/>
          <p:nvPr/>
        </p:nvSpPr>
        <p:spPr>
          <a:xfrm>
            <a:off x="1400432" y="3429000"/>
            <a:ext cx="60960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db.clientes.find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pretty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"_id" :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("5c0275f8f87ed69a71545d14"),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"nombre" : "Pedro",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"apellido1" : "León",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"apellido2" : "Roldán"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0497AF10-EA29-40A0-A19E-F81BFBE4F9C0}"/>
              </a:ext>
            </a:extLst>
          </p:cNvPr>
          <p:cNvSpPr txBox="1"/>
          <p:nvPr/>
        </p:nvSpPr>
        <p:spPr>
          <a:xfrm>
            <a:off x="531340" y="2793718"/>
            <a:ext cx="783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ver la información almacenada en una colección en un formato más legible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232AD177-AF6E-4943-851C-6F12D3DE0835}"/>
              </a:ext>
            </a:extLst>
          </p:cNvPr>
          <p:cNvCxnSpPr>
            <a:cxnSpLocks/>
          </p:cNvCxnSpPr>
          <p:nvPr/>
        </p:nvCxnSpPr>
        <p:spPr>
          <a:xfrm flipH="1">
            <a:off x="3637006" y="3163050"/>
            <a:ext cx="4048897" cy="58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31325C16-92D8-43BE-AD79-FD5AB7AB54B8}"/>
              </a:ext>
            </a:extLst>
          </p:cNvPr>
          <p:cNvSpPr txBox="1"/>
          <p:nvPr/>
        </p:nvSpPr>
        <p:spPr>
          <a:xfrm>
            <a:off x="0" y="790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SELECT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7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D68CF5EE-CB81-470B-B755-0BBF7E650F9A}"/>
              </a:ext>
            </a:extLst>
          </p:cNvPr>
          <p:cNvSpPr/>
          <p:nvPr/>
        </p:nvSpPr>
        <p:spPr>
          <a:xfrm>
            <a:off x="1561069" y="3005970"/>
            <a:ext cx="7694142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BulkWriteResult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writeErrors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[ ],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writeConcernErrors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[ ],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nInserted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4,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nUpserted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0,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nMatched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0,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nModified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0,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nRemoved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0,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[ 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3619AB8F-3457-4262-BF4C-9C445510BCD0}"/>
              </a:ext>
            </a:extLst>
          </p:cNvPr>
          <p:cNvSpPr txBox="1"/>
          <p:nvPr/>
        </p:nvSpPr>
        <p:spPr>
          <a:xfrm>
            <a:off x="1561069" y="1550741"/>
            <a:ext cx="6396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&gt; </a:t>
            </a:r>
            <a:r>
              <a:rPr lang="es-ES" dirty="0" err="1"/>
              <a:t>db.clientes.insert</a:t>
            </a:r>
            <a:r>
              <a:rPr lang="es-ES" dirty="0"/>
              <a:t>(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</a:p>
          <a:p>
            <a:r>
              <a:rPr lang="es-ES" dirty="0"/>
              <a:t>{nombre: 'Laura', apellido1: 'Rodríguez', apellido2: 'Sanz'},</a:t>
            </a:r>
          </a:p>
          <a:p>
            <a:r>
              <a:rPr lang="es-ES" dirty="0"/>
              <a:t>{nombre: 'Andrea', apellido1: 'Lara', apellido2: 'Sempere'},</a:t>
            </a:r>
          </a:p>
          <a:p>
            <a:r>
              <a:rPr lang="es-ES" dirty="0"/>
              <a:t>{nombre: 'Miguel', apellido1: 'Cobos', apellido2: 'Pascual'},</a:t>
            </a:r>
          </a:p>
          <a:p>
            <a:r>
              <a:rPr lang="es-ES" dirty="0"/>
              <a:t>{nombre: 'Manuel', apellido1:'Beltrán', apellido2: 'Sanz'}</a:t>
            </a: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es-ES" dirty="0"/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CE97F095-9201-4645-BBB9-1782E93E1FA8}"/>
              </a:ext>
            </a:extLst>
          </p:cNvPr>
          <p:cNvSpPr txBox="1"/>
          <p:nvPr/>
        </p:nvSpPr>
        <p:spPr>
          <a:xfrm>
            <a:off x="708454" y="1037918"/>
            <a:ext cx="707218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Para insertar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varios</a:t>
            </a:r>
            <a:r>
              <a:rPr lang="es-ES" dirty="0"/>
              <a:t> clientes de golpe, se utiliza un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es-ES" dirty="0"/>
              <a:t> de clientes,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[ ]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7AEC87FC-74A2-493A-AE73-777E6BCAD87F}"/>
              </a:ext>
            </a:extLst>
          </p:cNvPr>
          <p:cNvSpPr/>
          <p:nvPr/>
        </p:nvSpPr>
        <p:spPr>
          <a:xfrm flipH="1" flipV="1">
            <a:off x="1383955" y="1407248"/>
            <a:ext cx="6396683" cy="492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="" xmlns:a16="http://schemas.microsoft.com/office/drawing/2014/main" id="{418F79B7-3567-460F-BE34-A6CDA9D492FC}"/>
              </a:ext>
            </a:extLst>
          </p:cNvPr>
          <p:cNvCxnSpPr/>
          <p:nvPr/>
        </p:nvCxnSpPr>
        <p:spPr>
          <a:xfrm>
            <a:off x="3917092" y="4305559"/>
            <a:ext cx="4967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E8C1261D-48DF-4E9B-AA26-D8DE6E1935B2}"/>
              </a:ext>
            </a:extLst>
          </p:cNvPr>
          <p:cNvSpPr txBox="1"/>
          <p:nvPr/>
        </p:nvSpPr>
        <p:spPr>
          <a:xfrm>
            <a:off x="8884508" y="4144235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4 inserciones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F2DBC559-AFC3-4EEF-B8E3-A77240BC5AF3}"/>
              </a:ext>
            </a:extLst>
          </p:cNvPr>
          <p:cNvSpPr txBox="1"/>
          <p:nvPr/>
        </p:nvSpPr>
        <p:spPr>
          <a:xfrm>
            <a:off x="0" y="13147"/>
            <a:ext cx="12192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	INSERT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							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AE37DBB-8F1F-4FC8-A363-93B5C7A6BCA8}"/>
              </a:ext>
            </a:extLst>
          </p:cNvPr>
          <p:cNvSpPr txBox="1"/>
          <p:nvPr/>
        </p:nvSpPr>
        <p:spPr>
          <a:xfrm>
            <a:off x="7780639" y="1437156"/>
            <a:ext cx="3999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quisiésemos asignar el identificador(único)</a:t>
            </a:r>
          </a:p>
          <a:p>
            <a:r>
              <a:rPr lang="es-ES" dirty="0"/>
              <a:t> &gt; </a:t>
            </a:r>
            <a:r>
              <a:rPr lang="es-ES" dirty="0" err="1"/>
              <a:t>db.clientes.insert</a:t>
            </a:r>
            <a:r>
              <a:rPr lang="es-ES" dirty="0"/>
              <a:t>(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/>
              <a:t>{</a:t>
            </a:r>
            <a:r>
              <a:rPr lang="es-ES" b="1" dirty="0"/>
              <a:t>_id:1</a:t>
            </a:r>
            <a:r>
              <a:rPr lang="es-ES" dirty="0"/>
              <a:t>, nombre: 'Laura', apellido1: 'Rodríguez', apellido2: 'Sanz'},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590F-3D3D-45AF-A71D-9C7CC92B4B3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5203</Words>
  <Application>Microsoft Office PowerPoint</Application>
  <PresentationFormat>Personalizado</PresentationFormat>
  <Paragraphs>558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MARÍA PALOMA GOMEZ BALLESTER</dc:creator>
  <cp:lastModifiedBy>ELENA</cp:lastModifiedBy>
  <cp:revision>84</cp:revision>
  <dcterms:created xsi:type="dcterms:W3CDTF">2018-12-01T10:33:53Z</dcterms:created>
  <dcterms:modified xsi:type="dcterms:W3CDTF">2019-11-22T09:00:07Z</dcterms:modified>
</cp:coreProperties>
</file>