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x="18288000" cy="10287000"/>
  <p:notesSz cx="6858000" cy="9144000"/>
  <p:embeddedFontLst>
    <p:embeddedFont>
      <p:font typeface="Archivo Black" charset="1" panose="020B0A03020202020B04"/>
      <p:regular r:id="rId52"/>
    </p:embeddedFont>
    <p:embeddedFont>
      <p:font typeface="DM Sans" charset="1" panose="00000000000000000000"/>
      <p:regular r:id="rId53"/>
    </p:embeddedFont>
    <p:embeddedFont>
      <p:font typeface="Mirza Regular Bold" charset="1" panose="00000600000000000000"/>
      <p:regular r:id="rId54"/>
    </p:embeddedFont>
    <p:embeddedFont>
      <p:font typeface="DM Sans Bold" charset="1" panose="00000000000000000000"/>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4814" t="-164" r="0" b="-1383"/>
            </a:stretch>
          </a:blipFill>
        </p:spPr>
      </p:sp>
      <p:sp>
        <p:nvSpPr>
          <p:cNvPr name="AutoShape 3" id="3"/>
          <p:cNvSpPr/>
          <p:nvPr/>
        </p:nvSpPr>
        <p:spPr>
          <a:xfrm flipV="true">
            <a:off x="990322" y="1516169"/>
            <a:ext cx="6829670" cy="0"/>
          </a:xfrm>
          <a:prstGeom prst="line">
            <a:avLst/>
          </a:prstGeom>
          <a:ln cap="rnd" w="19050">
            <a:solidFill>
              <a:srgbClr val="000000"/>
            </a:solidFill>
            <a:prstDash val="solid"/>
            <a:headEnd type="none" len="sm" w="sm"/>
            <a:tailEnd type="none" len="sm" w="sm"/>
          </a:ln>
        </p:spPr>
      </p:sp>
      <p:sp>
        <p:nvSpPr>
          <p:cNvPr name="AutoShape 4" id="4"/>
          <p:cNvSpPr/>
          <p:nvPr/>
        </p:nvSpPr>
        <p:spPr>
          <a:xfrm>
            <a:off x="1028700" y="5481040"/>
            <a:ext cx="6829670" cy="0"/>
          </a:xfrm>
          <a:prstGeom prst="line">
            <a:avLst/>
          </a:prstGeom>
          <a:ln cap="rnd" w="19050">
            <a:solidFill>
              <a:srgbClr val="000000"/>
            </a:solidFill>
            <a:prstDash val="solid"/>
            <a:headEnd type="none" len="sm" w="sm"/>
            <a:tailEnd type="none" len="sm" w="sm"/>
          </a:ln>
        </p:spPr>
      </p:sp>
      <p:grpSp>
        <p:nvGrpSpPr>
          <p:cNvPr name="Group 5" id="5"/>
          <p:cNvGrpSpPr/>
          <p:nvPr/>
        </p:nvGrpSpPr>
        <p:grpSpPr>
          <a:xfrm rot="0">
            <a:off x="6129795" y="6933716"/>
            <a:ext cx="6028410" cy="1763765"/>
            <a:chOff x="0" y="0"/>
            <a:chExt cx="1587729" cy="464531"/>
          </a:xfrm>
        </p:grpSpPr>
        <p:sp>
          <p:nvSpPr>
            <p:cNvPr name="Freeform 6" id="6"/>
            <p:cNvSpPr/>
            <p:nvPr/>
          </p:nvSpPr>
          <p:spPr>
            <a:xfrm flipH="false" flipV="false" rot="0">
              <a:off x="0" y="0"/>
              <a:ext cx="1587729" cy="464531"/>
            </a:xfrm>
            <a:custGeom>
              <a:avLst/>
              <a:gdLst/>
              <a:ahLst/>
              <a:cxnLst/>
              <a:rect r="r" b="b" t="t" l="l"/>
              <a:pathLst>
                <a:path h="464531" w="1587729">
                  <a:moveTo>
                    <a:pt x="107876" y="0"/>
                  </a:moveTo>
                  <a:lnTo>
                    <a:pt x="1479853" y="0"/>
                  </a:lnTo>
                  <a:cubicBezTo>
                    <a:pt x="1508464" y="0"/>
                    <a:pt x="1535902" y="11365"/>
                    <a:pt x="1556133" y="31596"/>
                  </a:cubicBezTo>
                  <a:cubicBezTo>
                    <a:pt x="1576364" y="51827"/>
                    <a:pt x="1587729" y="79266"/>
                    <a:pt x="1587729" y="107876"/>
                  </a:cubicBezTo>
                  <a:lnTo>
                    <a:pt x="1587729" y="356655"/>
                  </a:lnTo>
                  <a:cubicBezTo>
                    <a:pt x="1587729" y="385265"/>
                    <a:pt x="1576364" y="412704"/>
                    <a:pt x="1556133" y="432935"/>
                  </a:cubicBezTo>
                  <a:cubicBezTo>
                    <a:pt x="1535902" y="453165"/>
                    <a:pt x="1508464" y="464531"/>
                    <a:pt x="1479853" y="464531"/>
                  </a:cubicBezTo>
                  <a:lnTo>
                    <a:pt x="107876" y="464531"/>
                  </a:lnTo>
                  <a:cubicBezTo>
                    <a:pt x="79266" y="464531"/>
                    <a:pt x="51827" y="453165"/>
                    <a:pt x="31596" y="432935"/>
                  </a:cubicBezTo>
                  <a:cubicBezTo>
                    <a:pt x="11365" y="412704"/>
                    <a:pt x="0" y="385265"/>
                    <a:pt x="0" y="356655"/>
                  </a:cubicBezTo>
                  <a:lnTo>
                    <a:pt x="0" y="107876"/>
                  </a:lnTo>
                  <a:cubicBezTo>
                    <a:pt x="0" y="79266"/>
                    <a:pt x="11365" y="51827"/>
                    <a:pt x="31596" y="31596"/>
                  </a:cubicBezTo>
                  <a:cubicBezTo>
                    <a:pt x="51827" y="11365"/>
                    <a:pt x="79266" y="0"/>
                    <a:pt x="107876" y="0"/>
                  </a:cubicBezTo>
                  <a:close/>
                </a:path>
              </a:pathLst>
            </a:custGeom>
            <a:solidFill>
              <a:srgbClr val="FFFFFF">
                <a:alpha val="73725"/>
              </a:srgbClr>
            </a:solidFill>
          </p:spPr>
        </p:sp>
        <p:sp>
          <p:nvSpPr>
            <p:cNvPr name="TextBox 7" id="7"/>
            <p:cNvSpPr txBox="true"/>
            <p:nvPr/>
          </p:nvSpPr>
          <p:spPr>
            <a:xfrm>
              <a:off x="0" y="-38100"/>
              <a:ext cx="1587729" cy="502631"/>
            </a:xfrm>
            <a:prstGeom prst="rect">
              <a:avLst/>
            </a:prstGeom>
          </p:spPr>
          <p:txBody>
            <a:bodyPr anchor="ctr" rtlCol="false" tIns="50800" lIns="50800" bIns="50800" rIns="50800"/>
            <a:lstStyle/>
            <a:p>
              <a:pPr algn="ctr">
                <a:lnSpc>
                  <a:spcPts val="2630"/>
                </a:lnSpc>
              </a:pPr>
            </a:p>
          </p:txBody>
        </p:sp>
      </p:grpSp>
      <p:sp>
        <p:nvSpPr>
          <p:cNvPr name="TextBox 8" id="8"/>
          <p:cNvSpPr txBox="true"/>
          <p:nvPr/>
        </p:nvSpPr>
        <p:spPr>
          <a:xfrm rot="0">
            <a:off x="5249403" y="7195232"/>
            <a:ext cx="7789195" cy="472935"/>
          </a:xfrm>
          <a:prstGeom prst="rect">
            <a:avLst/>
          </a:prstGeom>
        </p:spPr>
        <p:txBody>
          <a:bodyPr anchor="t" rtlCol="false" tIns="0" lIns="0" bIns="0" rIns="0">
            <a:spAutoFit/>
          </a:bodyPr>
          <a:lstStyle/>
          <a:p>
            <a:pPr algn="ctr">
              <a:lnSpc>
                <a:spcPts val="3857"/>
              </a:lnSpc>
            </a:pPr>
            <a:r>
              <a:rPr lang="en-US" sz="2755">
                <a:solidFill>
                  <a:srgbClr val="000000"/>
                </a:solidFill>
                <a:latin typeface="Archivo Black"/>
                <a:ea typeface="Archivo Black"/>
                <a:cs typeface="Archivo Black"/>
                <a:sym typeface="Archivo Black"/>
              </a:rPr>
              <a:t>Réalisée et présentée par:</a:t>
            </a:r>
          </a:p>
        </p:txBody>
      </p:sp>
      <p:sp>
        <p:nvSpPr>
          <p:cNvPr name="TextBox 9" id="9"/>
          <p:cNvSpPr txBox="true"/>
          <p:nvPr/>
        </p:nvSpPr>
        <p:spPr>
          <a:xfrm rot="0">
            <a:off x="6331016" y="7748924"/>
            <a:ext cx="5625968" cy="571995"/>
          </a:xfrm>
          <a:prstGeom prst="rect">
            <a:avLst/>
          </a:prstGeom>
        </p:spPr>
        <p:txBody>
          <a:bodyPr anchor="t" rtlCol="false" tIns="0" lIns="0" bIns="0" rIns="0">
            <a:spAutoFit/>
          </a:bodyPr>
          <a:lstStyle/>
          <a:p>
            <a:pPr algn="ctr">
              <a:lnSpc>
                <a:spcPts val="4697"/>
              </a:lnSpc>
            </a:pPr>
            <a:r>
              <a:rPr lang="en-US" sz="3355">
                <a:solidFill>
                  <a:srgbClr val="000000"/>
                </a:solidFill>
                <a:latin typeface="Archivo Black"/>
                <a:ea typeface="Archivo Black"/>
                <a:cs typeface="Archivo Black"/>
                <a:sym typeface="Archivo Black"/>
              </a:rPr>
              <a:t>EL HAKIK Amina</a:t>
            </a:r>
          </a:p>
        </p:txBody>
      </p:sp>
      <p:sp>
        <p:nvSpPr>
          <p:cNvPr name="TextBox 10" id="10"/>
          <p:cNvSpPr txBox="true"/>
          <p:nvPr/>
        </p:nvSpPr>
        <p:spPr>
          <a:xfrm rot="0">
            <a:off x="990322" y="1510176"/>
            <a:ext cx="13582584" cy="3970864"/>
          </a:xfrm>
          <a:prstGeom prst="rect">
            <a:avLst/>
          </a:prstGeom>
        </p:spPr>
        <p:txBody>
          <a:bodyPr anchor="t" rtlCol="false" tIns="0" lIns="0" bIns="0" rIns="0">
            <a:spAutoFit/>
          </a:bodyPr>
          <a:lstStyle/>
          <a:p>
            <a:pPr algn="l">
              <a:lnSpc>
                <a:spcPts val="10569"/>
              </a:lnSpc>
            </a:pPr>
            <a:r>
              <a:rPr lang="en-US" sz="7549">
                <a:solidFill>
                  <a:srgbClr val="000000"/>
                </a:solidFill>
                <a:latin typeface="Archivo Black"/>
                <a:ea typeface="Archivo Black"/>
                <a:cs typeface="Archivo Black"/>
                <a:sym typeface="Archivo Black"/>
              </a:rPr>
              <a:t>MASTERING PREPOSITIONS IN ENGLISH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Preposition 'Off'</a:t>
            </a:r>
          </a:p>
        </p:txBody>
      </p:sp>
      <p:sp>
        <p:nvSpPr>
          <p:cNvPr name="TextBox 3" id="3"/>
          <p:cNvSpPr txBox="true"/>
          <p:nvPr/>
        </p:nvSpPr>
        <p:spPr>
          <a:xfrm rot="0">
            <a:off x="1028700" y="2938180"/>
            <a:ext cx="6919031" cy="5391715"/>
          </a:xfrm>
          <a:prstGeom prst="rect">
            <a:avLst/>
          </a:prstGeom>
        </p:spPr>
        <p:txBody>
          <a:bodyPr anchor="t" rtlCol="false" tIns="0" lIns="0" bIns="0" rIns="0">
            <a:spAutoFit/>
          </a:bodyPr>
          <a:lstStyle/>
          <a:p>
            <a:pPr algn="just" marL="576016" indent="-288008" lvl="1">
              <a:lnSpc>
                <a:spcPts val="4322"/>
              </a:lnSpc>
              <a:buFont typeface="Arial"/>
              <a:buChar char="•"/>
            </a:pPr>
            <a:r>
              <a:rPr lang="en-US" sz="2667">
                <a:solidFill>
                  <a:srgbClr val="000000"/>
                </a:solidFill>
                <a:latin typeface="DM Sans"/>
                <a:ea typeface="DM Sans"/>
                <a:cs typeface="DM Sans"/>
                <a:sym typeface="DM Sans"/>
              </a:rPr>
              <a:t>Movement away from something:</a:t>
            </a:r>
          </a:p>
          <a:p>
            <a:pPr algn="just">
              <a:lnSpc>
                <a:spcPts val="4322"/>
              </a:lnSpc>
            </a:pPr>
            <a:r>
              <a:rPr lang="en-US" sz="2667">
                <a:solidFill>
                  <a:srgbClr val="000000"/>
                </a:solidFill>
                <a:latin typeface="DM Sans"/>
                <a:ea typeface="DM Sans"/>
                <a:cs typeface="DM Sans"/>
                <a:sym typeface="DM Sans"/>
              </a:rPr>
              <a:t>Example: "Take your shoes off."</a:t>
            </a: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Disconnection:</a:t>
            </a:r>
          </a:p>
          <a:p>
            <a:pPr algn="just">
              <a:lnSpc>
                <a:spcPts val="4322"/>
              </a:lnSpc>
            </a:pPr>
            <a:r>
              <a:rPr lang="en-US" sz="2667">
                <a:solidFill>
                  <a:srgbClr val="000000"/>
                </a:solidFill>
                <a:latin typeface="DM Sans"/>
                <a:ea typeface="DM Sans"/>
                <a:cs typeface="DM Sans"/>
                <a:sym typeface="DM Sans"/>
              </a:rPr>
              <a:t>Example: "The lights are off."</a:t>
            </a:r>
          </a:p>
          <a:p>
            <a:pPr algn="just">
              <a:lnSpc>
                <a:spcPts val="4322"/>
              </a:lnSpc>
            </a:pPr>
          </a:p>
          <a:p>
            <a:pPr algn="just">
              <a:lnSpc>
                <a:spcPts val="4322"/>
              </a:lnSpc>
            </a:pPr>
            <a:r>
              <a:rPr lang="en-US" sz="2667">
                <a:solidFill>
                  <a:srgbClr val="000000"/>
                </a:solidFill>
                <a:latin typeface="DM Sans"/>
                <a:ea typeface="DM Sans"/>
                <a:cs typeface="DM Sans"/>
                <a:sym typeface="DM Sans"/>
              </a:rPr>
              <a:t>Note for you:</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"'Off' is used when something is being removed or disconnected."</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Practice Examples</a:t>
            </a:r>
          </a:p>
        </p:txBody>
      </p:sp>
      <p:sp>
        <p:nvSpPr>
          <p:cNvPr name="TextBox 3" id="3"/>
          <p:cNvSpPr txBox="true"/>
          <p:nvPr/>
        </p:nvSpPr>
        <p:spPr>
          <a:xfrm rot="0">
            <a:off x="1520908" y="2395255"/>
            <a:ext cx="6919031" cy="5934640"/>
          </a:xfrm>
          <a:prstGeom prst="rect">
            <a:avLst/>
          </a:prstGeom>
        </p:spPr>
        <p:txBody>
          <a:bodyPr anchor="t" rtlCol="false" tIns="0" lIns="0" bIns="0" rIns="0">
            <a:spAutoFit/>
          </a:bodyPr>
          <a:lstStyle/>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"The keys are ___ the table." </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"I was born ___ 1990." </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"We will meet ___ 7 PM."</a:t>
            </a:r>
          </a:p>
          <a:p>
            <a:pPr algn="just">
              <a:lnSpc>
                <a:spcPts val="4322"/>
              </a:lnSpc>
            </a:pPr>
          </a:p>
          <a:p>
            <a:pPr algn="just">
              <a:lnSpc>
                <a:spcPts val="4322"/>
              </a:lnSpc>
            </a:pPr>
          </a:p>
          <a:p>
            <a:pPr algn="just">
              <a:lnSpc>
                <a:spcPts val="4322"/>
              </a:lnSpc>
            </a:pPr>
            <a:r>
              <a:rPr lang="en-US" sz="2667">
                <a:solidFill>
                  <a:srgbClr val="000000"/>
                </a:solidFill>
                <a:latin typeface="DM Sans"/>
                <a:ea typeface="DM Sans"/>
                <a:cs typeface="DM Sans"/>
                <a:sym typeface="DM Sans"/>
              </a:rPr>
              <a:t>Note for you:</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"Let’s practice what we’ve learned. Can you fill in the blanks with the correct prepositions?"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Common Mistakes</a:t>
            </a:r>
          </a:p>
        </p:txBody>
      </p:sp>
      <p:sp>
        <p:nvSpPr>
          <p:cNvPr name="TextBox 3" id="3"/>
          <p:cNvSpPr txBox="true"/>
          <p:nvPr/>
        </p:nvSpPr>
        <p:spPr>
          <a:xfrm rot="0">
            <a:off x="1471687" y="2347530"/>
            <a:ext cx="6919031" cy="7563415"/>
          </a:xfrm>
          <a:prstGeom prst="rect">
            <a:avLst/>
          </a:prstGeom>
        </p:spPr>
        <p:txBody>
          <a:bodyPr anchor="t" rtlCol="false" tIns="0" lIns="0" bIns="0" rIns="0">
            <a:spAutoFit/>
          </a:bodyPr>
          <a:lstStyle/>
          <a:p>
            <a:pPr algn="just" marL="576016" indent="-288008" lvl="1">
              <a:lnSpc>
                <a:spcPts val="4322"/>
              </a:lnSpc>
              <a:buFont typeface="Arial"/>
              <a:buChar char="•"/>
            </a:pPr>
            <a:r>
              <a:rPr lang="en-US" sz="2667">
                <a:solidFill>
                  <a:srgbClr val="000000"/>
                </a:solidFill>
                <a:latin typeface="DM Sans"/>
                <a:ea typeface="DM Sans"/>
                <a:cs typeface="DM Sans"/>
                <a:sym typeface="DM Sans"/>
              </a:rPr>
              <a:t>Using 'in' instead of 'on' for days:</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Incorrect: "I’ll see you in Monday."</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Correct: "I’ll see you on Monday."</a:t>
            </a: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Using 'at' instead of 'in' for cities:</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Incorrect: "She lives at Paris."</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Correct: "She lives in Paris."</a:t>
            </a:r>
          </a:p>
          <a:p>
            <a:pPr algn="just">
              <a:lnSpc>
                <a:spcPts val="4322"/>
              </a:lnSpc>
            </a:pPr>
          </a:p>
          <a:p>
            <a:pPr algn="just">
              <a:lnSpc>
                <a:spcPts val="4322"/>
              </a:lnSpc>
            </a:pPr>
            <a:r>
              <a:rPr lang="en-US" sz="2667">
                <a:solidFill>
                  <a:srgbClr val="000000"/>
                </a:solidFill>
                <a:latin typeface="DM Sans"/>
                <a:ea typeface="DM Sans"/>
                <a:cs typeface="DM Sans"/>
                <a:sym typeface="DM Sans"/>
              </a:rPr>
              <a:t>Note for you:</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"Here are some common mistakes learners make. Always remember which prepositions to use for days, cities, and times."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Let’s Practice More!</a:t>
            </a:r>
          </a:p>
        </p:txBody>
      </p:sp>
      <p:sp>
        <p:nvSpPr>
          <p:cNvPr name="TextBox 3" id="3"/>
          <p:cNvSpPr txBox="true"/>
          <p:nvPr/>
        </p:nvSpPr>
        <p:spPr>
          <a:xfrm rot="0">
            <a:off x="1570129" y="2938180"/>
            <a:ext cx="6919031" cy="4848790"/>
          </a:xfrm>
          <a:prstGeom prst="rect">
            <a:avLst/>
          </a:prstGeom>
        </p:spPr>
        <p:txBody>
          <a:bodyPr anchor="t" rtlCol="false" tIns="0" lIns="0" bIns="0" rIns="0">
            <a:spAutoFit/>
          </a:bodyPr>
          <a:lstStyle/>
          <a:p>
            <a:pPr algn="just" marL="576016" indent="-288008" lvl="1">
              <a:lnSpc>
                <a:spcPts val="4322"/>
              </a:lnSpc>
              <a:buFont typeface="Arial"/>
              <a:buChar char="•"/>
            </a:pPr>
            <a:r>
              <a:rPr lang="en-US" sz="2667">
                <a:solidFill>
                  <a:srgbClr val="000000"/>
                </a:solidFill>
                <a:latin typeface="DM Sans"/>
                <a:ea typeface="DM Sans"/>
                <a:cs typeface="DM Sans"/>
                <a:sym typeface="DM Sans"/>
              </a:rPr>
              <a:t>"She will arrive ___ 8 AM." </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"The book is ___ the shelf." </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"We live ___ New York." </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"The power is ___." </a:t>
            </a:r>
          </a:p>
          <a:p>
            <a:pPr algn="just">
              <a:lnSpc>
                <a:spcPts val="4322"/>
              </a:lnSpc>
            </a:pPr>
          </a:p>
          <a:p>
            <a:pPr algn="just">
              <a:lnSpc>
                <a:spcPts val="4322"/>
              </a:lnSpc>
            </a:pPr>
            <a:r>
              <a:rPr lang="en-US" sz="2667">
                <a:solidFill>
                  <a:srgbClr val="000000"/>
                </a:solidFill>
                <a:latin typeface="DM Sans"/>
                <a:ea typeface="DM Sans"/>
                <a:cs typeface="DM Sans"/>
                <a:sym typeface="DM Sans"/>
              </a:rPr>
              <a:t>Note for you:</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"Now let’s try a few more examples to reinforce your understanding."</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Final Recap</a:t>
            </a:r>
          </a:p>
        </p:txBody>
      </p:sp>
      <p:sp>
        <p:nvSpPr>
          <p:cNvPr name="TextBox 3" id="3"/>
          <p:cNvSpPr txBox="true"/>
          <p:nvPr/>
        </p:nvSpPr>
        <p:spPr>
          <a:xfrm rot="0">
            <a:off x="1570129" y="2938180"/>
            <a:ext cx="6919031" cy="6477565"/>
          </a:xfrm>
          <a:prstGeom prst="rect">
            <a:avLst/>
          </a:prstGeom>
        </p:spPr>
        <p:txBody>
          <a:bodyPr anchor="t" rtlCol="false" tIns="0" lIns="0" bIns="0" rIns="0">
            <a:spAutoFit/>
          </a:bodyPr>
          <a:lstStyle/>
          <a:p>
            <a:pPr algn="just" marL="576016" indent="-288008" lvl="1">
              <a:lnSpc>
                <a:spcPts val="4322"/>
              </a:lnSpc>
              <a:buFont typeface="Arial"/>
              <a:buChar char="•"/>
            </a:pPr>
            <a:r>
              <a:rPr lang="en-US" sz="2667">
                <a:solidFill>
                  <a:srgbClr val="000000"/>
                </a:solidFill>
                <a:latin typeface="DM Sans"/>
                <a:ea typeface="DM Sans"/>
                <a:cs typeface="DM Sans"/>
                <a:sym typeface="DM Sans"/>
              </a:rPr>
              <a:t>'In' for months and locations.</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'On' for days and surfaces.</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'At' for specific times and places.</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'Of' for possession.</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'Off' for disconnection or movement away.</a:t>
            </a:r>
          </a:p>
          <a:p>
            <a:pPr algn="just">
              <a:lnSpc>
                <a:spcPts val="4322"/>
              </a:lnSpc>
            </a:pPr>
          </a:p>
          <a:p>
            <a:pPr algn="just">
              <a:lnSpc>
                <a:spcPts val="4322"/>
              </a:lnSpc>
            </a:pPr>
            <a:r>
              <a:rPr lang="en-US" sz="2667">
                <a:solidFill>
                  <a:srgbClr val="000000"/>
                </a:solidFill>
                <a:latin typeface="DM Sans"/>
                <a:ea typeface="DM Sans"/>
                <a:cs typeface="DM Sans"/>
                <a:sym typeface="DM Sans"/>
              </a:rPr>
              <a:t>Note for you:</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"We’ve covered the most important prepositions and how to use them. Keep practicing to improve!"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0080"/>
            <a:ext cx="6919031" cy="3650546"/>
          </a:xfrm>
          <a:prstGeom prst="rect">
            <a:avLst/>
          </a:prstGeom>
        </p:spPr>
        <p:txBody>
          <a:bodyPr anchor="t" rtlCol="false" tIns="0" lIns="0" bIns="0" rIns="0">
            <a:spAutoFit/>
          </a:bodyPr>
          <a:lstStyle/>
          <a:p>
            <a:pPr algn="just">
              <a:lnSpc>
                <a:spcPts val="5942"/>
              </a:lnSpc>
            </a:pPr>
            <a:r>
              <a:rPr lang="en-US" sz="3667" b="true">
                <a:solidFill>
                  <a:srgbClr val="000000"/>
                </a:solidFill>
                <a:latin typeface="DM Sans Bold"/>
                <a:ea typeface="DM Sans Bold"/>
                <a:cs typeface="DM Sans Bold"/>
                <a:sym typeface="DM Sans Bold"/>
              </a:rPr>
              <a:t>I live in Paris.</a:t>
            </a:r>
          </a:p>
          <a:p>
            <a:pPr algn="just">
              <a:lnSpc>
                <a:spcPts val="5942"/>
              </a:lnSpc>
            </a:pPr>
          </a:p>
          <a:p>
            <a:pPr algn="just">
              <a:lnSpc>
                <a:spcPts val="4322"/>
              </a:lnSpc>
            </a:pPr>
          </a:p>
          <a:p>
            <a:pPr algn="just">
              <a:lnSpc>
                <a:spcPts val="4322"/>
              </a:lnSpc>
            </a:pPr>
            <a:r>
              <a:rPr lang="en-US" sz="2667">
                <a:solidFill>
                  <a:srgbClr val="000000"/>
                </a:solidFill>
                <a:latin typeface="DM Sans"/>
                <a:ea typeface="DM Sans"/>
                <a:cs typeface="DM Sans"/>
                <a:sym typeface="DM Sans"/>
              </a:rPr>
              <a:t>Explanation: "In" is used to indicate being inside a city, country, or large area.</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0080"/>
            <a:ext cx="6919031" cy="3983921"/>
          </a:xfrm>
          <a:prstGeom prst="rect">
            <a:avLst/>
          </a:prstGeom>
        </p:spPr>
        <p:txBody>
          <a:bodyPr anchor="t" rtlCol="false" tIns="0" lIns="0" bIns="0" rIns="0">
            <a:spAutoFit/>
          </a:bodyPr>
          <a:lstStyle/>
          <a:p>
            <a:pPr algn="just">
              <a:lnSpc>
                <a:spcPts val="5942"/>
              </a:lnSpc>
            </a:pPr>
            <a:r>
              <a:rPr lang="en-US" sz="3667" b="true">
                <a:solidFill>
                  <a:srgbClr val="000000"/>
                </a:solidFill>
                <a:latin typeface="DM Sans Bold"/>
                <a:ea typeface="DM Sans Bold"/>
                <a:cs typeface="DM Sans Bold"/>
                <a:sym typeface="DM Sans Bold"/>
              </a:rPr>
              <a:t>She is in the car.</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"In" is used when referring to being inside an enclosed vehicle.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9605"/>
            <a:ext cx="6919031" cy="3958013"/>
          </a:xfrm>
          <a:prstGeom prst="rect">
            <a:avLst/>
          </a:prstGeom>
        </p:spPr>
        <p:txBody>
          <a:bodyPr anchor="t" rtlCol="false" tIns="0" lIns="0" bIns="0" rIns="0">
            <a:spAutoFit/>
          </a:bodyPr>
          <a:lstStyle/>
          <a:p>
            <a:pPr algn="just">
              <a:lnSpc>
                <a:spcPts val="5780"/>
              </a:lnSpc>
            </a:pPr>
            <a:r>
              <a:rPr lang="en-US" sz="3567" b="true">
                <a:solidFill>
                  <a:srgbClr val="000000"/>
                </a:solidFill>
                <a:latin typeface="DM Sans Bold"/>
                <a:ea typeface="DM Sans Bold"/>
                <a:cs typeface="DM Sans Bold"/>
                <a:sym typeface="DM Sans Bold"/>
              </a:rPr>
              <a:t>He will arrive in the morning.</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"In" is used to refer to parts of the day (morning, afternoon, evening).</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0080"/>
            <a:ext cx="6919031" cy="3983921"/>
          </a:xfrm>
          <a:prstGeom prst="rect">
            <a:avLst/>
          </a:prstGeom>
        </p:spPr>
        <p:txBody>
          <a:bodyPr anchor="t" rtlCol="false" tIns="0" lIns="0" bIns="0" rIns="0">
            <a:spAutoFit/>
          </a:bodyPr>
          <a:lstStyle/>
          <a:p>
            <a:pPr algn="just">
              <a:lnSpc>
                <a:spcPts val="5942"/>
              </a:lnSpc>
            </a:pPr>
            <a:r>
              <a:rPr lang="en-US" sz="3667" b="true">
                <a:solidFill>
                  <a:srgbClr val="000000"/>
                </a:solidFill>
                <a:latin typeface="DM Sans Bold"/>
                <a:ea typeface="DM Sans Bold"/>
                <a:cs typeface="DM Sans Bold"/>
                <a:sym typeface="DM Sans Bold"/>
              </a:rPr>
              <a:t>The keys are in my bag.</a:t>
            </a: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"In" is used to indicate something inside a container or enclosed space.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0080"/>
            <a:ext cx="6919031" cy="3440996"/>
          </a:xfrm>
          <a:prstGeom prst="rect">
            <a:avLst/>
          </a:prstGeom>
        </p:spPr>
        <p:txBody>
          <a:bodyPr anchor="t" rtlCol="false" tIns="0" lIns="0" bIns="0" rIns="0">
            <a:spAutoFit/>
          </a:bodyPr>
          <a:lstStyle/>
          <a:p>
            <a:pPr algn="just">
              <a:lnSpc>
                <a:spcPts val="5942"/>
              </a:lnSpc>
            </a:pPr>
            <a:r>
              <a:rPr lang="en-US" sz="3667" b="true">
                <a:solidFill>
                  <a:srgbClr val="000000"/>
                </a:solidFill>
                <a:latin typeface="DM Sans Bold"/>
                <a:ea typeface="DM Sans Bold"/>
                <a:cs typeface="DM Sans Bold"/>
                <a:sym typeface="DM Sans Bold"/>
              </a:rPr>
              <a:t>They met in 2020.</a:t>
            </a: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"In" is used for years, months, or long periods of time.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grpSp>
        <p:nvGrpSpPr>
          <p:cNvPr name="Group 4" id="4"/>
          <p:cNvGrpSpPr/>
          <p:nvPr/>
        </p:nvGrpSpPr>
        <p:grpSpPr>
          <a:xfrm rot="0">
            <a:off x="2762018" y="1953692"/>
            <a:ext cx="6168372" cy="4285405"/>
            <a:chOff x="0" y="0"/>
            <a:chExt cx="8224497" cy="5713873"/>
          </a:xfrm>
        </p:grpSpPr>
        <p:sp>
          <p:nvSpPr>
            <p:cNvPr name="TextBox 5" id="5"/>
            <p:cNvSpPr txBox="true"/>
            <p:nvPr/>
          </p:nvSpPr>
          <p:spPr>
            <a:xfrm rot="0">
              <a:off x="711321" y="219075"/>
              <a:ext cx="7513176" cy="2219325"/>
            </a:xfrm>
            <a:prstGeom prst="rect">
              <a:avLst/>
            </a:prstGeom>
          </p:spPr>
          <p:txBody>
            <a:bodyPr anchor="t" rtlCol="false" tIns="0" lIns="0" bIns="0" rIns="0">
              <a:spAutoFit/>
            </a:bodyPr>
            <a:lstStyle/>
            <a:p>
              <a:pPr algn="r" rtl="true">
                <a:lnSpc>
                  <a:spcPts val="9600"/>
                </a:lnSpc>
              </a:pPr>
              <a:r>
                <a:rPr lang="ar-EG" sz="12000" b="true">
                  <a:solidFill>
                    <a:srgbClr val="000000"/>
                  </a:solidFill>
                  <a:latin typeface="Mirza Regular Bold"/>
                  <a:ea typeface="Mirza Regular Bold"/>
                  <a:cs typeface="Mirza Regular Bold"/>
                  <a:sym typeface="Mirza Regular Bold"/>
                  <a:rtl val="true"/>
                </a:rPr>
                <a:t>شكون أنا؟</a:t>
              </a:r>
            </a:p>
          </p:txBody>
        </p:sp>
        <p:sp>
          <p:nvSpPr>
            <p:cNvPr name="TextBox 6" id="6"/>
            <p:cNvSpPr txBox="true"/>
            <p:nvPr/>
          </p:nvSpPr>
          <p:spPr>
            <a:xfrm rot="0">
              <a:off x="0" y="5188728"/>
              <a:ext cx="2716698" cy="525145"/>
            </a:xfrm>
            <a:prstGeom prst="rect">
              <a:avLst/>
            </a:prstGeom>
          </p:spPr>
          <p:txBody>
            <a:bodyPr anchor="t" rtlCol="false" tIns="0" lIns="0" bIns="0" rIns="0">
              <a:spAutoFit/>
            </a:bodyPr>
            <a:lstStyle/>
            <a:p>
              <a:pPr algn="r" rtl="true">
                <a:lnSpc>
                  <a:spcPts val="3359"/>
                </a:lnSpc>
              </a:pPr>
            </a:p>
          </p:txBody>
        </p:sp>
      </p:grpSp>
    </p:spTree>
  </p:cSld>
  <p:clrMapOvr>
    <a:masterClrMapping/>
  </p:clrMapOvr>
  <p:transition spd="fast">
    <p:push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871505"/>
            <a:ext cx="6919031" cy="5189786"/>
          </a:xfrm>
          <a:prstGeom prst="rect">
            <a:avLst/>
          </a:prstGeom>
        </p:spPr>
        <p:txBody>
          <a:bodyPr anchor="t" rtlCol="false" tIns="0" lIns="0" bIns="0" rIns="0">
            <a:spAutoFit/>
          </a:bodyPr>
          <a:lstStyle/>
          <a:p>
            <a:pPr algn="just">
              <a:lnSpc>
                <a:spcPts val="6752"/>
              </a:lnSpc>
            </a:pPr>
            <a:r>
              <a:rPr lang="en-US" sz="4167" b="true">
                <a:solidFill>
                  <a:srgbClr val="000000"/>
                </a:solidFill>
                <a:latin typeface="DM Sans Bold"/>
                <a:ea typeface="DM Sans Bold"/>
                <a:cs typeface="DM Sans Bold"/>
                <a:sym typeface="DM Sans Bold"/>
              </a:rPr>
              <a:t>The book is on the table.</a:t>
            </a:r>
          </a:p>
          <a:p>
            <a:pPr algn="just">
              <a:lnSpc>
                <a:spcPts val="4322"/>
              </a:lnSpc>
            </a:pP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"On" is used when something is physically resting on a surface.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890555"/>
            <a:ext cx="6919031" cy="4026212"/>
          </a:xfrm>
          <a:prstGeom prst="rect">
            <a:avLst/>
          </a:prstGeom>
        </p:spPr>
        <p:txBody>
          <a:bodyPr anchor="t" rtlCol="false" tIns="0" lIns="0" bIns="0" rIns="0">
            <a:spAutoFit/>
          </a:bodyPr>
          <a:lstStyle/>
          <a:p>
            <a:pPr algn="just">
              <a:lnSpc>
                <a:spcPts val="6266"/>
              </a:lnSpc>
            </a:pPr>
            <a:r>
              <a:rPr lang="en-US" sz="3867" b="true">
                <a:solidFill>
                  <a:srgbClr val="000000"/>
                </a:solidFill>
                <a:latin typeface="DM Sans Bold"/>
                <a:ea typeface="DM Sans Bold"/>
                <a:cs typeface="DM Sans Bold"/>
                <a:sym typeface="DM Sans Bold"/>
              </a:rPr>
              <a:t>She was born on June 15th.</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"On" is used to refer to specific days and dates.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0080"/>
            <a:ext cx="6919031" cy="3941630"/>
          </a:xfrm>
          <a:prstGeom prst="rect">
            <a:avLst/>
          </a:prstGeom>
        </p:spPr>
        <p:txBody>
          <a:bodyPr anchor="t" rtlCol="false" tIns="0" lIns="0" bIns="0" rIns="0">
            <a:spAutoFit/>
          </a:bodyPr>
          <a:lstStyle/>
          <a:p>
            <a:pPr algn="just">
              <a:lnSpc>
                <a:spcPts val="5618"/>
              </a:lnSpc>
            </a:pPr>
            <a:r>
              <a:rPr lang="en-US" sz="3467" b="true">
                <a:solidFill>
                  <a:srgbClr val="000000"/>
                </a:solidFill>
                <a:latin typeface="DM Sans Bold"/>
                <a:ea typeface="DM Sans Bold"/>
                <a:cs typeface="DM Sans Bold"/>
                <a:sym typeface="DM Sans Bold"/>
              </a:rPr>
              <a:t>He put the picture on the wall.</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"On" is used for something attached or supported by a surface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890555"/>
            <a:ext cx="6919031" cy="4569137"/>
          </a:xfrm>
          <a:prstGeom prst="rect">
            <a:avLst/>
          </a:prstGeom>
        </p:spPr>
        <p:txBody>
          <a:bodyPr anchor="t" rtlCol="false" tIns="0" lIns="0" bIns="0" rIns="0">
            <a:spAutoFit/>
          </a:bodyPr>
          <a:lstStyle/>
          <a:p>
            <a:pPr algn="just">
              <a:lnSpc>
                <a:spcPts val="6266"/>
              </a:lnSpc>
            </a:pPr>
            <a:r>
              <a:rPr lang="en-US" sz="3867" b="true">
                <a:solidFill>
                  <a:srgbClr val="000000"/>
                </a:solidFill>
                <a:latin typeface="DM Sans Bold"/>
                <a:ea typeface="DM Sans Bold"/>
                <a:cs typeface="DM Sans Bold"/>
                <a:sym typeface="DM Sans Bold"/>
              </a:rPr>
              <a:t>We talked on the phone.</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"On" is used to describe communication via a device (phone, internet, etc.).</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890555"/>
            <a:ext cx="6919031" cy="4009829"/>
          </a:xfrm>
          <a:prstGeom prst="rect">
            <a:avLst/>
          </a:prstGeom>
        </p:spPr>
        <p:txBody>
          <a:bodyPr anchor="t" rtlCol="false" tIns="0" lIns="0" bIns="0" rIns="0">
            <a:spAutoFit/>
          </a:bodyPr>
          <a:lstStyle/>
          <a:p>
            <a:pPr algn="just">
              <a:lnSpc>
                <a:spcPts val="6104"/>
              </a:lnSpc>
            </a:pPr>
            <a:r>
              <a:rPr lang="en-US" sz="3767" b="true">
                <a:solidFill>
                  <a:srgbClr val="000000"/>
                </a:solidFill>
                <a:latin typeface="DM Sans Bold"/>
                <a:ea typeface="DM Sans Bold"/>
                <a:cs typeface="DM Sans Bold"/>
                <a:sym typeface="DM Sans Bold"/>
              </a:rPr>
              <a:t>The meeting is on Monday.</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"On" is used for days of the week.</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0080"/>
            <a:ext cx="6919031" cy="5069771"/>
          </a:xfrm>
          <a:prstGeom prst="rect">
            <a:avLst/>
          </a:prstGeom>
        </p:spPr>
        <p:txBody>
          <a:bodyPr anchor="t" rtlCol="false" tIns="0" lIns="0" bIns="0" rIns="0">
            <a:spAutoFit/>
          </a:bodyPr>
          <a:lstStyle/>
          <a:p>
            <a:pPr algn="just">
              <a:lnSpc>
                <a:spcPts val="5942"/>
              </a:lnSpc>
            </a:pPr>
            <a:r>
              <a:rPr lang="en-US" sz="3667" b="true">
                <a:solidFill>
                  <a:srgbClr val="000000"/>
                </a:solidFill>
                <a:latin typeface="DM Sans Bold"/>
                <a:ea typeface="DM Sans Bold"/>
                <a:cs typeface="DM Sans Bold"/>
                <a:sym typeface="DM Sans Bold"/>
              </a:rPr>
              <a:t>She is waiting at the bus stop.</a:t>
            </a:r>
          </a:p>
          <a:p>
            <a:pPr algn="just">
              <a:lnSpc>
                <a:spcPts val="4322"/>
              </a:lnSpc>
            </a:pPr>
          </a:p>
          <a:p>
            <a:pPr algn="just">
              <a:lnSpc>
                <a:spcPts val="4322"/>
              </a:lnSpc>
            </a:pP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"At" is used for specific locations or points.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871505"/>
            <a:ext cx="6919031" cy="4136702"/>
          </a:xfrm>
          <a:prstGeom prst="rect">
            <a:avLst/>
          </a:prstGeom>
        </p:spPr>
        <p:txBody>
          <a:bodyPr anchor="t" rtlCol="false" tIns="0" lIns="0" bIns="0" rIns="0">
            <a:spAutoFit/>
          </a:bodyPr>
          <a:lstStyle/>
          <a:p>
            <a:pPr algn="just">
              <a:lnSpc>
                <a:spcPts val="7076"/>
              </a:lnSpc>
            </a:pPr>
            <a:r>
              <a:rPr lang="en-US" sz="4367" b="true">
                <a:solidFill>
                  <a:srgbClr val="000000"/>
                </a:solidFill>
                <a:latin typeface="DM Sans Bold"/>
                <a:ea typeface="DM Sans Bold"/>
                <a:cs typeface="DM Sans Bold"/>
                <a:sym typeface="DM Sans Bold"/>
              </a:rPr>
              <a:t>We will meet at 7 PM.</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"At" is used to indicate a specific time.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890555"/>
            <a:ext cx="6919031" cy="5112062"/>
          </a:xfrm>
          <a:prstGeom prst="rect">
            <a:avLst/>
          </a:prstGeom>
        </p:spPr>
        <p:txBody>
          <a:bodyPr anchor="t" rtlCol="false" tIns="0" lIns="0" bIns="0" rIns="0">
            <a:spAutoFit/>
          </a:bodyPr>
          <a:lstStyle/>
          <a:p>
            <a:pPr algn="just">
              <a:lnSpc>
                <a:spcPts val="6266"/>
              </a:lnSpc>
            </a:pPr>
            <a:r>
              <a:rPr lang="en-US" sz="3867" b="true">
                <a:solidFill>
                  <a:srgbClr val="000000"/>
                </a:solidFill>
                <a:latin typeface="DM Sans Bold"/>
                <a:ea typeface="DM Sans Bold"/>
                <a:cs typeface="DM Sans Bold"/>
                <a:sym typeface="DM Sans Bold"/>
              </a:rPr>
              <a:t>He is  at the library.</a:t>
            </a:r>
          </a:p>
          <a:p>
            <a:pPr algn="just">
              <a:lnSpc>
                <a:spcPts val="4322"/>
              </a:lnSpc>
            </a:pP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"At" is used for specific places where activities take place (library, school).</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890555"/>
            <a:ext cx="6919031" cy="4569137"/>
          </a:xfrm>
          <a:prstGeom prst="rect">
            <a:avLst/>
          </a:prstGeom>
        </p:spPr>
        <p:txBody>
          <a:bodyPr anchor="t" rtlCol="false" tIns="0" lIns="0" bIns="0" rIns="0">
            <a:spAutoFit/>
          </a:bodyPr>
          <a:lstStyle/>
          <a:p>
            <a:pPr algn="just">
              <a:lnSpc>
                <a:spcPts val="6266"/>
              </a:lnSpc>
            </a:pPr>
            <a:r>
              <a:rPr lang="en-US" sz="3867" b="true">
                <a:solidFill>
                  <a:srgbClr val="000000"/>
                </a:solidFill>
                <a:latin typeface="DM Sans Bold"/>
                <a:ea typeface="DM Sans Bold"/>
                <a:cs typeface="DM Sans Bold"/>
                <a:sym typeface="DM Sans Bold"/>
              </a:rPr>
              <a:t>I am good at math.</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"At" is used to express skill or ability in a particular subject or activity.</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9605"/>
            <a:ext cx="6919031" cy="4458647"/>
          </a:xfrm>
          <a:prstGeom prst="rect">
            <a:avLst/>
          </a:prstGeom>
        </p:spPr>
        <p:txBody>
          <a:bodyPr anchor="t" rtlCol="false" tIns="0" lIns="0" bIns="0" rIns="0">
            <a:spAutoFit/>
          </a:bodyPr>
          <a:lstStyle/>
          <a:p>
            <a:pPr algn="just">
              <a:lnSpc>
                <a:spcPts val="5456"/>
              </a:lnSpc>
            </a:pPr>
            <a:r>
              <a:rPr lang="en-US" sz="3367" b="true">
                <a:solidFill>
                  <a:srgbClr val="000000"/>
                </a:solidFill>
                <a:latin typeface="DM Sans Bold"/>
                <a:ea typeface="DM Sans Bold"/>
                <a:cs typeface="DM Sans Bold"/>
                <a:sym typeface="DM Sans Bold"/>
              </a:rPr>
              <a:t>We had dinner at the restaurant.</a:t>
            </a:r>
          </a:p>
          <a:p>
            <a:pPr algn="just">
              <a:lnSpc>
                <a:spcPts val="4322"/>
              </a:lnSpc>
            </a:pP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"At" is used for a specific location where an action occurs.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60300" y="4670980"/>
            <a:ext cx="5755851" cy="4316888"/>
          </a:xfrm>
          <a:custGeom>
            <a:avLst/>
            <a:gdLst/>
            <a:ahLst/>
            <a:cxnLst/>
            <a:rect r="r" b="b" t="t" l="l"/>
            <a:pathLst>
              <a:path h="4316888" w="5755851">
                <a:moveTo>
                  <a:pt x="0" y="0"/>
                </a:moveTo>
                <a:lnTo>
                  <a:pt x="5755852" y="0"/>
                </a:lnTo>
                <a:lnTo>
                  <a:pt x="5755852" y="4316888"/>
                </a:lnTo>
                <a:lnTo>
                  <a:pt x="0" y="4316888"/>
                </a:lnTo>
                <a:lnTo>
                  <a:pt x="0" y="0"/>
                </a:lnTo>
                <a:close/>
              </a:path>
            </a:pathLst>
          </a:custGeom>
          <a:blipFill>
            <a:blip r:embed="rId4"/>
            <a:stretch>
              <a:fillRect l="0" t="0" r="0" b="0"/>
            </a:stretch>
          </a:blipFill>
        </p:spPr>
      </p:sp>
      <p:sp>
        <p:nvSpPr>
          <p:cNvPr name="TextBox 4" id="4"/>
          <p:cNvSpPr txBox="true"/>
          <p:nvPr/>
        </p:nvSpPr>
        <p:spPr>
          <a:xfrm rot="0">
            <a:off x="1028700" y="1848917"/>
            <a:ext cx="8395656" cy="2134165"/>
          </a:xfrm>
          <a:prstGeom prst="rect">
            <a:avLst/>
          </a:prstGeom>
        </p:spPr>
        <p:txBody>
          <a:bodyPr anchor="t" rtlCol="false" tIns="0" lIns="0" bIns="0" rIns="0">
            <a:spAutoFit/>
          </a:bodyPr>
          <a:lstStyle/>
          <a:p>
            <a:pPr algn="just">
              <a:lnSpc>
                <a:spcPts val="4322"/>
              </a:lnSpc>
            </a:pPr>
            <a:r>
              <a:rPr lang="en-US" sz="2667">
                <a:solidFill>
                  <a:srgbClr val="000000"/>
                </a:solidFill>
                <a:latin typeface="DM Sans"/>
                <a:ea typeface="DM Sans"/>
                <a:cs typeface="DM Sans"/>
                <a:sym typeface="DM Sans"/>
              </a:rPr>
              <a:t>Welcome to today’s lesson on prepositions. We will focus on common prepositions such as 'in,' 'on,' 'at,' 'of,' and 'off.' By the end of this session, you will know how to use them correctly.</a:t>
            </a:r>
          </a:p>
        </p:txBody>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0080"/>
            <a:ext cx="7573871" cy="3983921"/>
          </a:xfrm>
          <a:prstGeom prst="rect">
            <a:avLst/>
          </a:prstGeom>
        </p:spPr>
        <p:txBody>
          <a:bodyPr anchor="t" rtlCol="false" tIns="0" lIns="0" bIns="0" rIns="0">
            <a:spAutoFit/>
          </a:bodyPr>
          <a:lstStyle/>
          <a:p>
            <a:pPr algn="just">
              <a:lnSpc>
                <a:spcPts val="5942"/>
              </a:lnSpc>
            </a:pPr>
            <a:r>
              <a:rPr lang="en-US" sz="3667" b="true">
                <a:solidFill>
                  <a:srgbClr val="000000"/>
                </a:solidFill>
                <a:latin typeface="DM Sans Bold"/>
                <a:ea typeface="DM Sans Bold"/>
                <a:cs typeface="DM Sans Bold"/>
                <a:sym typeface="DM Sans Bold"/>
              </a:rPr>
              <a:t>The cover of the book is red.</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"Of" is used to show possession or belonging.</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890555"/>
            <a:ext cx="6919031" cy="4569137"/>
          </a:xfrm>
          <a:prstGeom prst="rect">
            <a:avLst/>
          </a:prstGeom>
        </p:spPr>
        <p:txBody>
          <a:bodyPr anchor="t" rtlCol="false" tIns="0" lIns="0" bIns="0" rIns="0">
            <a:spAutoFit/>
          </a:bodyPr>
          <a:lstStyle/>
          <a:p>
            <a:pPr algn="just">
              <a:lnSpc>
                <a:spcPts val="6266"/>
              </a:lnSpc>
            </a:pPr>
            <a:r>
              <a:rPr lang="en-US" sz="3867" b="true">
                <a:solidFill>
                  <a:srgbClr val="000000"/>
                </a:solidFill>
                <a:latin typeface="DM Sans Bold"/>
                <a:ea typeface="DM Sans Bold"/>
                <a:cs typeface="DM Sans Bold"/>
                <a:sym typeface="DM Sans Bold"/>
              </a:rPr>
              <a:t>He is a friend of mine.</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"Of" is used to indicate a relationship between two people or things.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0080"/>
            <a:ext cx="6919031" cy="3941630"/>
          </a:xfrm>
          <a:prstGeom prst="rect">
            <a:avLst/>
          </a:prstGeom>
        </p:spPr>
        <p:txBody>
          <a:bodyPr anchor="t" rtlCol="false" tIns="0" lIns="0" bIns="0" rIns="0">
            <a:spAutoFit/>
          </a:bodyPr>
          <a:lstStyle/>
          <a:p>
            <a:pPr algn="just">
              <a:lnSpc>
                <a:spcPts val="5618"/>
              </a:lnSpc>
            </a:pPr>
            <a:r>
              <a:rPr lang="en-US" sz="3467" b="true">
                <a:solidFill>
                  <a:srgbClr val="000000"/>
                </a:solidFill>
                <a:latin typeface="DM Sans Bold"/>
                <a:ea typeface="DM Sans Bold"/>
                <a:cs typeface="DM Sans Bold"/>
                <a:sym typeface="DM Sans Bold"/>
              </a:rPr>
              <a:t>The smell of roses filled the air.</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"Of" is used to describe what something is made of or contains.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9605"/>
            <a:ext cx="6919031" cy="4458647"/>
          </a:xfrm>
          <a:prstGeom prst="rect">
            <a:avLst/>
          </a:prstGeom>
        </p:spPr>
        <p:txBody>
          <a:bodyPr anchor="t" rtlCol="false" tIns="0" lIns="0" bIns="0" rIns="0">
            <a:spAutoFit/>
          </a:bodyPr>
          <a:lstStyle/>
          <a:p>
            <a:pPr algn="just">
              <a:lnSpc>
                <a:spcPts val="5456"/>
              </a:lnSpc>
            </a:pPr>
            <a:r>
              <a:rPr lang="en-US" sz="3367" b="true">
                <a:solidFill>
                  <a:srgbClr val="000000"/>
                </a:solidFill>
                <a:latin typeface="DM Sans Bold"/>
                <a:ea typeface="DM Sans Bold"/>
                <a:cs typeface="DM Sans Bold"/>
                <a:sym typeface="DM Sans Bold"/>
              </a:rPr>
              <a:t>The capital of France is Paris.</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"Of" is used to indicate the relationship between a part and the whole.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19130"/>
            <a:ext cx="6919031" cy="4383589"/>
          </a:xfrm>
          <a:prstGeom prst="rect">
            <a:avLst/>
          </a:prstGeom>
        </p:spPr>
        <p:txBody>
          <a:bodyPr anchor="t" rtlCol="false" tIns="0" lIns="0" bIns="0" rIns="0">
            <a:spAutoFit/>
          </a:bodyPr>
          <a:lstStyle/>
          <a:p>
            <a:pPr algn="just">
              <a:lnSpc>
                <a:spcPts val="4808"/>
              </a:lnSpc>
            </a:pPr>
            <a:r>
              <a:rPr lang="en-US" sz="2967" b="true">
                <a:solidFill>
                  <a:srgbClr val="000000"/>
                </a:solidFill>
                <a:latin typeface="DM Sans Bold"/>
                <a:ea typeface="DM Sans Bold"/>
                <a:cs typeface="DM Sans Bold"/>
                <a:sym typeface="DM Sans Bold"/>
              </a:rPr>
              <a:t>She is the president of the company.</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"Of" is used to indicate the role or position in relation to an organization or group.</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9605"/>
            <a:ext cx="6919031" cy="4500938"/>
          </a:xfrm>
          <a:prstGeom prst="rect">
            <a:avLst/>
          </a:prstGeom>
        </p:spPr>
        <p:txBody>
          <a:bodyPr anchor="t" rtlCol="false" tIns="0" lIns="0" bIns="0" rIns="0">
            <a:spAutoFit/>
          </a:bodyPr>
          <a:lstStyle/>
          <a:p>
            <a:pPr algn="just">
              <a:lnSpc>
                <a:spcPts val="5780"/>
              </a:lnSpc>
            </a:pPr>
            <a:r>
              <a:rPr lang="en-US" sz="3567" b="true">
                <a:solidFill>
                  <a:srgbClr val="000000"/>
                </a:solidFill>
                <a:latin typeface="DM Sans Bold"/>
                <a:ea typeface="DM Sans Bold"/>
                <a:cs typeface="DM Sans Bold"/>
                <a:sym typeface="DM Sans Bold"/>
              </a:rPr>
              <a:t>He took his shoes off.</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"Off" is used to describe the removal of something from a surface.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890555"/>
            <a:ext cx="6919031" cy="4026212"/>
          </a:xfrm>
          <a:prstGeom prst="rect">
            <a:avLst/>
          </a:prstGeom>
        </p:spPr>
        <p:txBody>
          <a:bodyPr anchor="t" rtlCol="false" tIns="0" lIns="0" bIns="0" rIns="0">
            <a:spAutoFit/>
          </a:bodyPr>
          <a:lstStyle/>
          <a:p>
            <a:pPr algn="just">
              <a:lnSpc>
                <a:spcPts val="6266"/>
              </a:lnSpc>
            </a:pPr>
            <a:r>
              <a:rPr lang="en-US" sz="3867" b="true">
                <a:solidFill>
                  <a:srgbClr val="000000"/>
                </a:solidFill>
                <a:latin typeface="DM Sans Bold"/>
                <a:ea typeface="DM Sans Bold"/>
                <a:cs typeface="DM Sans Bold"/>
                <a:sym typeface="DM Sans Bold"/>
              </a:rPr>
              <a:t>The power is off.</a:t>
            </a: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"Off" is used when something is disconnected or deactivated (electricity, machines).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881030"/>
            <a:ext cx="6919031" cy="4052120"/>
          </a:xfrm>
          <a:prstGeom prst="rect">
            <a:avLst/>
          </a:prstGeom>
        </p:spPr>
        <p:txBody>
          <a:bodyPr anchor="t" rtlCol="false" tIns="0" lIns="0" bIns="0" rIns="0">
            <a:spAutoFit/>
          </a:bodyPr>
          <a:lstStyle/>
          <a:p>
            <a:pPr algn="just">
              <a:lnSpc>
                <a:spcPts val="6428"/>
              </a:lnSpc>
            </a:pPr>
            <a:r>
              <a:rPr lang="en-US" sz="3967" b="true">
                <a:solidFill>
                  <a:srgbClr val="000000"/>
                </a:solidFill>
                <a:latin typeface="DM Sans Bold"/>
                <a:ea typeface="DM Sans Bold"/>
                <a:cs typeface="DM Sans Bold"/>
                <a:sym typeface="DM Sans Bold"/>
              </a:rPr>
              <a:t>He fell off the bike.</a:t>
            </a: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"Off" is used when something moves away from or falls from a surface.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0080"/>
            <a:ext cx="6919031" cy="3983921"/>
          </a:xfrm>
          <a:prstGeom prst="rect">
            <a:avLst/>
          </a:prstGeom>
        </p:spPr>
        <p:txBody>
          <a:bodyPr anchor="t" rtlCol="false" tIns="0" lIns="0" bIns="0" rIns="0">
            <a:spAutoFit/>
          </a:bodyPr>
          <a:lstStyle/>
          <a:p>
            <a:pPr algn="just">
              <a:lnSpc>
                <a:spcPts val="5942"/>
              </a:lnSpc>
            </a:pPr>
            <a:r>
              <a:rPr lang="en-US" sz="3667" b="true">
                <a:solidFill>
                  <a:srgbClr val="000000"/>
                </a:solidFill>
                <a:latin typeface="DM Sans Bold"/>
                <a:ea typeface="DM Sans Bold"/>
                <a:cs typeface="DM Sans Bold"/>
                <a:sym typeface="DM Sans Bold"/>
              </a:rPr>
              <a:t>The airplane took off on time.</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"Off" is used to describe something leaving the ground (flight).</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9605"/>
            <a:ext cx="6919031" cy="4500938"/>
          </a:xfrm>
          <a:prstGeom prst="rect">
            <a:avLst/>
          </a:prstGeom>
        </p:spPr>
        <p:txBody>
          <a:bodyPr anchor="t" rtlCol="false" tIns="0" lIns="0" bIns="0" rIns="0">
            <a:spAutoFit/>
          </a:bodyPr>
          <a:lstStyle/>
          <a:p>
            <a:pPr algn="just">
              <a:lnSpc>
                <a:spcPts val="5780"/>
              </a:lnSpc>
            </a:pPr>
            <a:r>
              <a:rPr lang="en-US" sz="3567" b="true">
                <a:solidFill>
                  <a:srgbClr val="000000"/>
                </a:solidFill>
                <a:latin typeface="DM Sans Bold"/>
                <a:ea typeface="DM Sans Bold"/>
                <a:cs typeface="DM Sans Bold"/>
                <a:sym typeface="DM Sans Bold"/>
              </a:rPr>
              <a:t>The paint is coming off the wall.</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"Off" is used when something is detaching or being removed from a surface.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895350"/>
            <a:ext cx="8666427" cy="4541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What Will You Learn Today?</a:t>
            </a:r>
          </a:p>
          <a:p>
            <a:pPr algn="l">
              <a:lnSpc>
                <a:spcPts val="9037"/>
              </a:lnSpc>
            </a:pPr>
          </a:p>
          <a:p>
            <a:pPr algn="l">
              <a:lnSpc>
                <a:spcPts val="9037"/>
              </a:lnSpc>
            </a:pPr>
          </a:p>
        </p:txBody>
      </p:sp>
      <p:sp>
        <p:nvSpPr>
          <p:cNvPr name="TextBox 3" id="3"/>
          <p:cNvSpPr txBox="true"/>
          <p:nvPr/>
        </p:nvSpPr>
        <p:spPr>
          <a:xfrm rot="0">
            <a:off x="1028700" y="3233081"/>
            <a:ext cx="6919031" cy="6477565"/>
          </a:xfrm>
          <a:prstGeom prst="rect">
            <a:avLst/>
          </a:prstGeom>
        </p:spPr>
        <p:txBody>
          <a:bodyPr anchor="t" rtlCol="false" tIns="0" lIns="0" bIns="0" rIns="0">
            <a:spAutoFit/>
          </a:bodyPr>
          <a:lstStyle/>
          <a:p>
            <a:pPr algn="just" marL="576016" indent="-288008" lvl="1">
              <a:lnSpc>
                <a:spcPts val="4322"/>
              </a:lnSpc>
              <a:buFont typeface="Arial"/>
              <a:buChar char="•"/>
            </a:pPr>
            <a:r>
              <a:rPr lang="en-US" sz="2667">
                <a:solidFill>
                  <a:srgbClr val="000000"/>
                </a:solidFill>
                <a:latin typeface="DM Sans"/>
                <a:ea typeface="DM Sans"/>
                <a:cs typeface="DM Sans"/>
                <a:sym typeface="DM Sans"/>
              </a:rPr>
              <a:t>Learn basic greetings in English.</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The correct usage of 'in,' 'on,' 'at,' 'of,' and 'off.'</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Examples in sentences.</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Common mistakes and how to avoid them.</a:t>
            </a:r>
          </a:p>
          <a:p>
            <a:pPr algn="just">
              <a:lnSpc>
                <a:spcPts val="4322"/>
              </a:lnSpc>
            </a:pPr>
          </a:p>
          <a:p>
            <a:pPr algn="just">
              <a:lnSpc>
                <a:spcPts val="4322"/>
              </a:lnSpc>
            </a:pPr>
          </a:p>
          <a:p>
            <a:pPr algn="just">
              <a:lnSpc>
                <a:spcPts val="4322"/>
              </a:lnSpc>
            </a:pPr>
            <a:r>
              <a:rPr lang="en-US" sz="2667">
                <a:solidFill>
                  <a:srgbClr val="000000"/>
                </a:solidFill>
                <a:latin typeface="DM Sans"/>
                <a:ea typeface="DM Sans"/>
                <a:cs typeface="DM Sans"/>
                <a:sym typeface="DM Sans"/>
              </a:rPr>
              <a:t>""Our focus will be on learning the meaning of these prepositions, when to use them, and practicing with real-life examples."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0080"/>
            <a:ext cx="6919031" cy="5189405"/>
          </a:xfrm>
          <a:prstGeom prst="rect">
            <a:avLst/>
          </a:prstGeom>
        </p:spPr>
        <p:txBody>
          <a:bodyPr anchor="t" rtlCol="false" tIns="0" lIns="0" bIns="0" rIns="0">
            <a:spAutoFit/>
          </a:bodyPr>
          <a:lstStyle/>
          <a:p>
            <a:pPr algn="just">
              <a:lnSpc>
                <a:spcPts val="5618"/>
              </a:lnSpc>
            </a:pPr>
            <a:r>
              <a:rPr lang="en-US" sz="3467" b="true">
                <a:solidFill>
                  <a:srgbClr val="000000"/>
                </a:solidFill>
                <a:latin typeface="DM Sans Bold"/>
                <a:ea typeface="DM Sans Bold"/>
                <a:cs typeface="DM Sans Bold"/>
                <a:sym typeface="DM Sans Bold"/>
              </a:rPr>
              <a:t>We are meeting in the park at 3 PM.</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"In" is for the general location (park), and "at" is for the specific time.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9605"/>
            <a:ext cx="6919031" cy="5234363"/>
          </a:xfrm>
          <a:prstGeom prst="rect">
            <a:avLst/>
          </a:prstGeom>
        </p:spPr>
        <p:txBody>
          <a:bodyPr anchor="t" rtlCol="false" tIns="0" lIns="0" bIns="0" rIns="0">
            <a:spAutoFit/>
          </a:bodyPr>
          <a:lstStyle/>
          <a:p>
            <a:pPr algn="just">
              <a:lnSpc>
                <a:spcPts val="5780"/>
              </a:lnSpc>
            </a:pPr>
            <a:r>
              <a:rPr lang="en-US" sz="3567" b="true">
                <a:solidFill>
                  <a:srgbClr val="000000"/>
                </a:solidFill>
                <a:latin typeface="DM Sans Bold"/>
                <a:ea typeface="DM Sans Bold"/>
                <a:cs typeface="DM Sans Bold"/>
                <a:sym typeface="DM Sans Bold"/>
              </a:rPr>
              <a:t>We are meeting in the park at 3 PM.</a:t>
            </a:r>
          </a:p>
          <a:p>
            <a:pPr algn="just">
              <a:lnSpc>
                <a:spcPts val="4322"/>
              </a:lnSpc>
            </a:pP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"In" is for the general location (park), and "at" is for the specific time.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890555"/>
            <a:ext cx="6919031" cy="4009829"/>
          </a:xfrm>
          <a:prstGeom prst="rect">
            <a:avLst/>
          </a:prstGeom>
        </p:spPr>
        <p:txBody>
          <a:bodyPr anchor="t" rtlCol="false" tIns="0" lIns="0" bIns="0" rIns="0">
            <a:spAutoFit/>
          </a:bodyPr>
          <a:lstStyle/>
          <a:p>
            <a:pPr algn="just">
              <a:lnSpc>
                <a:spcPts val="6104"/>
              </a:lnSpc>
            </a:pPr>
            <a:r>
              <a:rPr lang="en-US" sz="3767" b="true">
                <a:solidFill>
                  <a:srgbClr val="000000"/>
                </a:solidFill>
                <a:latin typeface="DM Sans Bold"/>
                <a:ea typeface="DM Sans Bold"/>
                <a:cs typeface="DM Sans Bold"/>
                <a:sym typeface="DM Sans Bold"/>
              </a:rPr>
              <a:t>He is sitting on the chair.</a:t>
            </a: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"On" is used because the person is physically on top of a surface (the chair).</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19130"/>
            <a:ext cx="6919031" cy="3889814"/>
          </a:xfrm>
          <a:prstGeom prst="rect">
            <a:avLst/>
          </a:prstGeom>
        </p:spPr>
        <p:txBody>
          <a:bodyPr anchor="t" rtlCol="false" tIns="0" lIns="0" bIns="0" rIns="0">
            <a:spAutoFit/>
          </a:bodyPr>
          <a:lstStyle/>
          <a:p>
            <a:pPr algn="just">
              <a:lnSpc>
                <a:spcPts val="5294"/>
              </a:lnSpc>
            </a:pPr>
            <a:r>
              <a:rPr lang="en-US" sz="3267" b="true">
                <a:solidFill>
                  <a:srgbClr val="000000"/>
                </a:solidFill>
                <a:latin typeface="DM Sans Bold"/>
                <a:ea typeface="DM Sans Bold"/>
                <a:cs typeface="DM Sans Bold"/>
                <a:sym typeface="DM Sans Bold"/>
              </a:rPr>
              <a:t>The concert is on Friday night.</a:t>
            </a: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"On" is used for specific days, and "night" refers to the time of the day.</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09605"/>
            <a:ext cx="6919031" cy="5072438"/>
          </a:xfrm>
          <a:prstGeom prst="rect">
            <a:avLst/>
          </a:prstGeom>
        </p:spPr>
        <p:txBody>
          <a:bodyPr anchor="t" rtlCol="false" tIns="0" lIns="0" bIns="0" rIns="0">
            <a:spAutoFit/>
          </a:bodyPr>
          <a:lstStyle/>
          <a:p>
            <a:pPr algn="just">
              <a:lnSpc>
                <a:spcPts val="5780"/>
              </a:lnSpc>
            </a:pPr>
            <a:r>
              <a:rPr lang="en-US" sz="3567" b="true">
                <a:solidFill>
                  <a:srgbClr val="000000"/>
                </a:solidFill>
                <a:latin typeface="DM Sans Bold"/>
                <a:ea typeface="DM Sans Bold"/>
                <a:cs typeface="DM Sans Bold"/>
                <a:sym typeface="DM Sans Bold"/>
              </a:rPr>
              <a:t>She arrived at the airport in the afternoon.</a:t>
            </a:r>
          </a:p>
          <a:p>
            <a:pPr algn="just">
              <a:lnSpc>
                <a:spcPts val="5780"/>
              </a:lnSpc>
            </a:pPr>
          </a:p>
          <a:p>
            <a:pPr algn="just">
              <a:lnSpc>
                <a:spcPts val="5780"/>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"At" is used for the specific location (airport), and "in" is for the time period (afternoon).</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More examples</a:t>
            </a:r>
          </a:p>
        </p:txBody>
      </p:sp>
      <p:sp>
        <p:nvSpPr>
          <p:cNvPr name="TextBox 3" id="3"/>
          <p:cNvSpPr txBox="true"/>
          <p:nvPr/>
        </p:nvSpPr>
        <p:spPr>
          <a:xfrm rot="0">
            <a:off x="1570129" y="2919130"/>
            <a:ext cx="6919031" cy="3346889"/>
          </a:xfrm>
          <a:prstGeom prst="rect">
            <a:avLst/>
          </a:prstGeom>
        </p:spPr>
        <p:txBody>
          <a:bodyPr anchor="t" rtlCol="false" tIns="0" lIns="0" bIns="0" rIns="0">
            <a:spAutoFit/>
          </a:bodyPr>
          <a:lstStyle/>
          <a:p>
            <a:pPr algn="just">
              <a:lnSpc>
                <a:spcPts val="5294"/>
              </a:lnSpc>
            </a:pPr>
            <a:r>
              <a:rPr lang="en-US" sz="3267" b="true">
                <a:solidFill>
                  <a:srgbClr val="000000"/>
                </a:solidFill>
                <a:latin typeface="DM Sans Bold"/>
                <a:ea typeface="DM Sans Bold"/>
                <a:cs typeface="DM Sans Bold"/>
                <a:sym typeface="DM Sans Bold"/>
              </a:rPr>
              <a:t>I was born in 1995 on a Monday.</a:t>
            </a:r>
          </a:p>
          <a:p>
            <a:pPr algn="just">
              <a:lnSpc>
                <a:spcPts val="4322"/>
              </a:lnSpc>
            </a:pP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Explanation: "In" is used for the year, and "on" is used for the specific day.</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Thank You for Joining!</a:t>
            </a:r>
          </a:p>
        </p:txBody>
      </p:sp>
      <p:sp>
        <p:nvSpPr>
          <p:cNvPr name="TextBox 3" id="3"/>
          <p:cNvSpPr txBox="true"/>
          <p:nvPr/>
        </p:nvSpPr>
        <p:spPr>
          <a:xfrm rot="0">
            <a:off x="1570129" y="2938180"/>
            <a:ext cx="6919031" cy="2677090"/>
          </a:xfrm>
          <a:prstGeom prst="rect">
            <a:avLst/>
          </a:prstGeom>
        </p:spPr>
        <p:txBody>
          <a:bodyPr anchor="t" rtlCol="false" tIns="0" lIns="0" bIns="0" rIns="0">
            <a:spAutoFit/>
          </a:bodyPr>
          <a:lstStyle/>
          <a:p>
            <a:pPr algn="just">
              <a:lnSpc>
                <a:spcPts val="4322"/>
              </a:lnSpc>
            </a:pPr>
            <a:r>
              <a:rPr lang="en-US" sz="2667">
                <a:solidFill>
                  <a:srgbClr val="000000"/>
                </a:solidFill>
                <a:latin typeface="DM Sans"/>
                <a:ea typeface="DM Sans"/>
                <a:cs typeface="DM Sans"/>
                <a:sym typeface="DM Sans"/>
              </a:rPr>
              <a:t>See you next time!</a:t>
            </a:r>
          </a:p>
          <a:p>
            <a:pPr algn="just">
              <a:lnSpc>
                <a:spcPts val="4322"/>
              </a:lnSpc>
            </a:pPr>
          </a:p>
          <a:p>
            <a:pPr algn="just">
              <a:lnSpc>
                <a:spcPts val="4322"/>
              </a:lnSpc>
            </a:pPr>
          </a:p>
          <a:p>
            <a:pPr algn="just">
              <a:lnSpc>
                <a:spcPts val="4322"/>
              </a:lnSpc>
            </a:pPr>
            <a:r>
              <a:rPr lang="en-US" sz="2667">
                <a:solidFill>
                  <a:srgbClr val="000000"/>
                </a:solidFill>
                <a:latin typeface="DM Sans"/>
                <a:ea typeface="DM Sans"/>
                <a:cs typeface="DM Sans"/>
                <a:sym typeface="DM Sans"/>
              </a:rPr>
              <a:t>Thank you for participating! If you have any questions, feel free to ask</a:t>
            </a: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759326"/>
            <a:ext cx="14179160"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What are Prepositions?</a:t>
            </a:r>
          </a:p>
        </p:txBody>
      </p:sp>
      <p:sp>
        <p:nvSpPr>
          <p:cNvPr name="TextBox 3" id="3"/>
          <p:cNvSpPr txBox="true"/>
          <p:nvPr/>
        </p:nvSpPr>
        <p:spPr>
          <a:xfrm rot="0">
            <a:off x="1028700" y="2123792"/>
            <a:ext cx="6919031" cy="10278040"/>
          </a:xfrm>
          <a:prstGeom prst="rect">
            <a:avLst/>
          </a:prstGeom>
        </p:spPr>
        <p:txBody>
          <a:bodyPr anchor="t" rtlCol="false" tIns="0" lIns="0" bIns="0" rIns="0">
            <a:spAutoFit/>
          </a:bodyPr>
          <a:lstStyle/>
          <a:p>
            <a:pPr algn="just">
              <a:lnSpc>
                <a:spcPts val="4322"/>
              </a:lnSpc>
            </a:pPr>
            <a:r>
              <a:rPr lang="en-US" sz="2667">
                <a:solidFill>
                  <a:srgbClr val="000000"/>
                </a:solidFill>
                <a:latin typeface="DM Sans"/>
                <a:ea typeface="DM Sans"/>
                <a:cs typeface="DM Sans"/>
                <a:sym typeface="DM Sans"/>
              </a:rPr>
              <a:t> Definition of Prepositions</a:t>
            </a: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Prepositions are words that show the relationship between nouns or pronouns and other words in a sentence.</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They often describe location, time, or direction.</a:t>
            </a: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Example: "</a:t>
            </a:r>
            <a:r>
              <a:rPr lang="en-US" b="true" sz="2667">
                <a:solidFill>
                  <a:srgbClr val="000000"/>
                </a:solidFill>
                <a:latin typeface="DM Sans Bold"/>
                <a:ea typeface="DM Sans Bold"/>
                <a:cs typeface="DM Sans Bold"/>
                <a:sym typeface="DM Sans Bold"/>
              </a:rPr>
              <a:t>The book is on the table.</a:t>
            </a:r>
            <a:r>
              <a:rPr lang="en-US" sz="2667">
                <a:solidFill>
                  <a:srgbClr val="000000"/>
                </a:solidFill>
                <a:latin typeface="DM Sans"/>
                <a:ea typeface="DM Sans"/>
                <a:cs typeface="DM Sans"/>
                <a:sym typeface="DM Sans"/>
              </a:rPr>
              <a:t>"</a:t>
            </a:r>
          </a:p>
          <a:p>
            <a:pPr algn="just">
              <a:lnSpc>
                <a:spcPts val="4322"/>
              </a:lnSpc>
            </a:pPr>
          </a:p>
          <a:p>
            <a:pPr algn="just">
              <a:lnSpc>
                <a:spcPts val="4322"/>
              </a:lnSpc>
            </a:pPr>
            <a:r>
              <a:rPr lang="en-US" sz="2667">
                <a:solidFill>
                  <a:srgbClr val="000000"/>
                </a:solidFill>
                <a:latin typeface="DM Sans"/>
                <a:ea typeface="DM Sans"/>
                <a:cs typeface="DM Sans"/>
                <a:sym typeface="DM Sans"/>
              </a:rPr>
              <a:t>Note for you:</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"Prepositions help to give context to our sentences, telling us where or when something is happening."</a:t>
            </a:r>
          </a:p>
          <a:p>
            <a:pPr algn="just">
              <a:lnSpc>
                <a:spcPts val="4322"/>
              </a:lnSpc>
            </a:pPr>
          </a:p>
          <a:p>
            <a:pPr algn="just">
              <a:lnSpc>
                <a:spcPts val="4322"/>
              </a:lnSpc>
            </a:pPr>
          </a:p>
          <a:p>
            <a:pPr algn="just">
              <a:lnSpc>
                <a:spcPts val="4322"/>
              </a:lnSpc>
            </a:pPr>
          </a:p>
          <a:p>
            <a:pPr algn="just">
              <a:lnSpc>
                <a:spcPts val="4322"/>
              </a:lnSpc>
            </a:pP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655824"/>
            <a:ext cx="12399181"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Preposition 'In'</a:t>
            </a:r>
          </a:p>
        </p:txBody>
      </p:sp>
      <p:sp>
        <p:nvSpPr>
          <p:cNvPr name="TextBox 3" id="3"/>
          <p:cNvSpPr txBox="true"/>
          <p:nvPr/>
        </p:nvSpPr>
        <p:spPr>
          <a:xfrm rot="0">
            <a:off x="1028700" y="3233081"/>
            <a:ext cx="6919031" cy="6477565"/>
          </a:xfrm>
          <a:prstGeom prst="rect">
            <a:avLst/>
          </a:prstGeom>
        </p:spPr>
        <p:txBody>
          <a:bodyPr anchor="t" rtlCol="false" tIns="0" lIns="0" bIns="0" rIns="0">
            <a:spAutoFit/>
          </a:bodyPr>
          <a:lstStyle/>
          <a:p>
            <a:pPr algn="just" marL="576016" indent="-288008" lvl="1">
              <a:lnSpc>
                <a:spcPts val="4322"/>
              </a:lnSpc>
              <a:buFont typeface="Arial"/>
              <a:buChar char="•"/>
            </a:pPr>
            <a:r>
              <a:rPr lang="en-US" sz="2667">
                <a:solidFill>
                  <a:srgbClr val="000000"/>
                </a:solidFill>
                <a:latin typeface="DM Sans"/>
                <a:ea typeface="DM Sans"/>
                <a:cs typeface="DM Sans"/>
                <a:sym typeface="DM Sans"/>
              </a:rPr>
              <a:t>Location: Inside a space or area.</a:t>
            </a:r>
          </a:p>
          <a:p>
            <a:pPr algn="just">
              <a:lnSpc>
                <a:spcPts val="4322"/>
              </a:lnSpc>
            </a:pPr>
            <a:r>
              <a:rPr lang="en-US" sz="2667">
                <a:solidFill>
                  <a:srgbClr val="000000"/>
                </a:solidFill>
                <a:latin typeface="DM Sans"/>
                <a:ea typeface="DM Sans"/>
                <a:cs typeface="DM Sans"/>
                <a:sym typeface="DM Sans"/>
              </a:rPr>
              <a:t>Example: "</a:t>
            </a:r>
            <a:r>
              <a:rPr lang="en-US" sz="2667" b="true">
                <a:solidFill>
                  <a:srgbClr val="000000"/>
                </a:solidFill>
                <a:latin typeface="DM Sans Bold"/>
                <a:ea typeface="DM Sans Bold"/>
                <a:cs typeface="DM Sans Bold"/>
                <a:sym typeface="DM Sans Bold"/>
              </a:rPr>
              <a:t>I am in the room</a:t>
            </a:r>
            <a:r>
              <a:rPr lang="en-US" sz="2667">
                <a:solidFill>
                  <a:srgbClr val="000000"/>
                </a:solidFill>
                <a:latin typeface="DM Sans"/>
                <a:ea typeface="DM Sans"/>
                <a:cs typeface="DM Sans"/>
                <a:sym typeface="DM Sans"/>
              </a:rPr>
              <a:t>."</a:t>
            </a: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Time: For months, years, and parts of the day.</a:t>
            </a:r>
          </a:p>
          <a:p>
            <a:pPr algn="just">
              <a:lnSpc>
                <a:spcPts val="4322"/>
              </a:lnSpc>
            </a:pPr>
            <a:r>
              <a:rPr lang="en-US" sz="2667">
                <a:solidFill>
                  <a:srgbClr val="000000"/>
                </a:solidFill>
                <a:latin typeface="DM Sans"/>
                <a:ea typeface="DM Sans"/>
                <a:cs typeface="DM Sans"/>
                <a:sym typeface="DM Sans"/>
              </a:rPr>
              <a:t>Example: "</a:t>
            </a:r>
            <a:r>
              <a:rPr lang="en-US" sz="2667" b="true">
                <a:solidFill>
                  <a:srgbClr val="000000"/>
                </a:solidFill>
                <a:latin typeface="DM Sans Bold"/>
                <a:ea typeface="DM Sans Bold"/>
                <a:cs typeface="DM Sans Bold"/>
                <a:sym typeface="DM Sans Bold"/>
              </a:rPr>
              <a:t>We will meet in January</a:t>
            </a:r>
            <a:r>
              <a:rPr lang="en-US" sz="2667">
                <a:solidFill>
                  <a:srgbClr val="000000"/>
                </a:solidFill>
                <a:latin typeface="DM Sans"/>
                <a:ea typeface="DM Sans"/>
                <a:cs typeface="DM Sans"/>
                <a:sym typeface="DM Sans"/>
              </a:rPr>
              <a:t>."</a:t>
            </a:r>
          </a:p>
          <a:p>
            <a:pPr algn="just">
              <a:lnSpc>
                <a:spcPts val="4322"/>
              </a:lnSpc>
            </a:pPr>
          </a:p>
          <a:p>
            <a:pPr algn="just">
              <a:lnSpc>
                <a:spcPts val="4322"/>
              </a:lnSpc>
            </a:pPr>
            <a:r>
              <a:rPr lang="en-US" sz="2667">
                <a:solidFill>
                  <a:srgbClr val="000000"/>
                </a:solidFill>
                <a:latin typeface="DM Sans"/>
                <a:ea typeface="DM Sans"/>
                <a:cs typeface="DM Sans"/>
                <a:sym typeface="DM Sans"/>
              </a:rPr>
              <a:t>Note for you:</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"We use 'in' when talking about being inside something or for periods like months and years."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Preposition 'On'</a:t>
            </a:r>
          </a:p>
        </p:txBody>
      </p:sp>
      <p:sp>
        <p:nvSpPr>
          <p:cNvPr name="TextBox 3" id="3"/>
          <p:cNvSpPr txBox="true"/>
          <p:nvPr/>
        </p:nvSpPr>
        <p:spPr>
          <a:xfrm rot="0">
            <a:off x="1028700" y="3233081"/>
            <a:ext cx="6919031" cy="5934640"/>
          </a:xfrm>
          <a:prstGeom prst="rect">
            <a:avLst/>
          </a:prstGeom>
        </p:spPr>
        <p:txBody>
          <a:bodyPr anchor="t" rtlCol="false" tIns="0" lIns="0" bIns="0" rIns="0">
            <a:spAutoFit/>
          </a:bodyPr>
          <a:lstStyle/>
          <a:p>
            <a:pPr algn="just" marL="576016" indent="-288008" lvl="1">
              <a:lnSpc>
                <a:spcPts val="4322"/>
              </a:lnSpc>
              <a:buFont typeface="Arial"/>
              <a:buChar char="•"/>
            </a:pPr>
            <a:r>
              <a:rPr lang="en-US" sz="2667">
                <a:solidFill>
                  <a:srgbClr val="000000"/>
                </a:solidFill>
                <a:latin typeface="DM Sans"/>
                <a:ea typeface="DM Sans"/>
                <a:cs typeface="DM Sans"/>
                <a:sym typeface="DM Sans"/>
              </a:rPr>
              <a:t>Location: On top of a surface.</a:t>
            </a:r>
          </a:p>
          <a:p>
            <a:pPr algn="just">
              <a:lnSpc>
                <a:spcPts val="4322"/>
              </a:lnSpc>
            </a:pPr>
            <a:r>
              <a:rPr lang="en-US" sz="2667">
                <a:solidFill>
                  <a:srgbClr val="000000"/>
                </a:solidFill>
                <a:latin typeface="DM Sans"/>
                <a:ea typeface="DM Sans"/>
                <a:cs typeface="DM Sans"/>
                <a:sym typeface="DM Sans"/>
              </a:rPr>
              <a:t>Example: "</a:t>
            </a:r>
            <a:r>
              <a:rPr lang="en-US" sz="2667" b="true">
                <a:solidFill>
                  <a:srgbClr val="000000"/>
                </a:solidFill>
                <a:latin typeface="DM Sans Bold"/>
                <a:ea typeface="DM Sans Bold"/>
                <a:cs typeface="DM Sans Bold"/>
                <a:sym typeface="DM Sans Bold"/>
              </a:rPr>
              <a:t>The phone is on the table.</a:t>
            </a:r>
            <a:r>
              <a:rPr lang="en-US" sz="2667">
                <a:solidFill>
                  <a:srgbClr val="000000"/>
                </a:solidFill>
                <a:latin typeface="DM Sans"/>
                <a:ea typeface="DM Sans"/>
                <a:cs typeface="DM Sans"/>
                <a:sym typeface="DM Sans"/>
              </a:rPr>
              <a:t>"</a:t>
            </a: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Time: For days and dates.</a:t>
            </a:r>
          </a:p>
          <a:p>
            <a:pPr algn="just">
              <a:lnSpc>
                <a:spcPts val="4322"/>
              </a:lnSpc>
            </a:pPr>
            <a:r>
              <a:rPr lang="en-US" sz="2667">
                <a:solidFill>
                  <a:srgbClr val="000000"/>
                </a:solidFill>
                <a:latin typeface="DM Sans"/>
                <a:ea typeface="DM Sans"/>
                <a:cs typeface="DM Sans"/>
                <a:sym typeface="DM Sans"/>
              </a:rPr>
              <a:t>Example: "</a:t>
            </a:r>
            <a:r>
              <a:rPr lang="en-US" sz="2667" b="true">
                <a:solidFill>
                  <a:srgbClr val="000000"/>
                </a:solidFill>
                <a:latin typeface="DM Sans Bold"/>
                <a:ea typeface="DM Sans Bold"/>
                <a:cs typeface="DM Sans Bold"/>
                <a:sym typeface="DM Sans Bold"/>
              </a:rPr>
              <a:t>The meeting is on Monday</a:t>
            </a:r>
            <a:r>
              <a:rPr lang="en-US" sz="2667">
                <a:solidFill>
                  <a:srgbClr val="000000"/>
                </a:solidFill>
                <a:latin typeface="DM Sans"/>
                <a:ea typeface="DM Sans"/>
                <a:cs typeface="DM Sans"/>
                <a:sym typeface="DM Sans"/>
              </a:rPr>
              <a:t>."</a:t>
            </a:r>
          </a:p>
          <a:p>
            <a:pPr algn="just">
              <a:lnSpc>
                <a:spcPts val="4322"/>
              </a:lnSpc>
            </a:pPr>
          </a:p>
          <a:p>
            <a:pPr algn="just">
              <a:lnSpc>
                <a:spcPts val="4322"/>
              </a:lnSpc>
            </a:pPr>
            <a:r>
              <a:rPr lang="en-US" sz="2667">
                <a:solidFill>
                  <a:srgbClr val="000000"/>
                </a:solidFill>
                <a:latin typeface="DM Sans"/>
                <a:ea typeface="DM Sans"/>
                <a:cs typeface="DM Sans"/>
                <a:sym typeface="DM Sans"/>
              </a:rPr>
              <a:t>Note for you:</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"Use 'on' when something is physically on a surface or when talking about days and dates."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Preposition 'At'</a:t>
            </a:r>
          </a:p>
        </p:txBody>
      </p:sp>
      <p:sp>
        <p:nvSpPr>
          <p:cNvPr name="TextBox 3" id="3"/>
          <p:cNvSpPr txBox="true"/>
          <p:nvPr/>
        </p:nvSpPr>
        <p:spPr>
          <a:xfrm rot="0">
            <a:off x="1176362" y="2938180"/>
            <a:ext cx="6919031" cy="5391715"/>
          </a:xfrm>
          <a:prstGeom prst="rect">
            <a:avLst/>
          </a:prstGeom>
        </p:spPr>
        <p:txBody>
          <a:bodyPr anchor="t" rtlCol="false" tIns="0" lIns="0" bIns="0" rIns="0">
            <a:spAutoFit/>
          </a:bodyPr>
          <a:lstStyle/>
          <a:p>
            <a:pPr algn="just" marL="576016" indent="-288008" lvl="1">
              <a:lnSpc>
                <a:spcPts val="4322"/>
              </a:lnSpc>
              <a:buFont typeface="Arial"/>
              <a:buChar char="•"/>
            </a:pPr>
            <a:r>
              <a:rPr lang="en-US" sz="2667">
                <a:solidFill>
                  <a:srgbClr val="000000"/>
                </a:solidFill>
                <a:latin typeface="DM Sans"/>
                <a:ea typeface="DM Sans"/>
                <a:cs typeface="DM Sans"/>
                <a:sym typeface="DM Sans"/>
              </a:rPr>
              <a:t>Location: A specific point or place.</a:t>
            </a:r>
          </a:p>
          <a:p>
            <a:pPr algn="just">
              <a:lnSpc>
                <a:spcPts val="4322"/>
              </a:lnSpc>
            </a:pPr>
            <a:r>
              <a:rPr lang="en-US" sz="2667">
                <a:solidFill>
                  <a:srgbClr val="000000"/>
                </a:solidFill>
                <a:latin typeface="DM Sans"/>
                <a:ea typeface="DM Sans"/>
                <a:cs typeface="DM Sans"/>
                <a:sym typeface="DM Sans"/>
              </a:rPr>
              <a:t>Example: "</a:t>
            </a:r>
            <a:r>
              <a:rPr lang="en-US" sz="2667" b="true">
                <a:solidFill>
                  <a:srgbClr val="000000"/>
                </a:solidFill>
                <a:latin typeface="DM Sans Bold"/>
                <a:ea typeface="DM Sans Bold"/>
                <a:cs typeface="DM Sans Bold"/>
                <a:sym typeface="DM Sans Bold"/>
              </a:rPr>
              <a:t>She is at the door</a:t>
            </a:r>
            <a:r>
              <a:rPr lang="en-US" sz="2667">
                <a:solidFill>
                  <a:srgbClr val="000000"/>
                </a:solidFill>
                <a:latin typeface="DM Sans"/>
                <a:ea typeface="DM Sans"/>
                <a:cs typeface="DM Sans"/>
                <a:sym typeface="DM Sans"/>
              </a:rPr>
              <a:t>."</a:t>
            </a: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Time: For specific times.</a:t>
            </a:r>
          </a:p>
          <a:p>
            <a:pPr algn="just">
              <a:lnSpc>
                <a:spcPts val="4322"/>
              </a:lnSpc>
            </a:pPr>
            <a:r>
              <a:rPr lang="en-US" sz="2667">
                <a:solidFill>
                  <a:srgbClr val="000000"/>
                </a:solidFill>
                <a:latin typeface="DM Sans"/>
                <a:ea typeface="DM Sans"/>
                <a:cs typeface="DM Sans"/>
                <a:sym typeface="DM Sans"/>
              </a:rPr>
              <a:t>Example: "</a:t>
            </a:r>
            <a:r>
              <a:rPr lang="en-US" sz="2667" b="true">
                <a:solidFill>
                  <a:srgbClr val="000000"/>
                </a:solidFill>
                <a:latin typeface="DM Sans Bold"/>
                <a:ea typeface="DM Sans Bold"/>
                <a:cs typeface="DM Sans Bold"/>
                <a:sym typeface="DM Sans Bold"/>
              </a:rPr>
              <a:t>The train arrives at 9:00 AM</a:t>
            </a:r>
            <a:r>
              <a:rPr lang="en-US" sz="2667">
                <a:solidFill>
                  <a:srgbClr val="000000"/>
                </a:solidFill>
                <a:latin typeface="DM Sans"/>
                <a:ea typeface="DM Sans"/>
                <a:cs typeface="DM Sans"/>
                <a:sym typeface="DM Sans"/>
              </a:rPr>
              <a:t>."</a:t>
            </a:r>
          </a:p>
          <a:p>
            <a:pPr algn="just">
              <a:lnSpc>
                <a:spcPts val="4322"/>
              </a:lnSpc>
            </a:pPr>
          </a:p>
          <a:p>
            <a:pPr algn="just">
              <a:lnSpc>
                <a:spcPts val="4322"/>
              </a:lnSpc>
            </a:pPr>
            <a:r>
              <a:rPr lang="en-US" sz="2667">
                <a:solidFill>
                  <a:srgbClr val="000000"/>
                </a:solidFill>
                <a:latin typeface="DM Sans"/>
                <a:ea typeface="DM Sans"/>
                <a:cs typeface="DM Sans"/>
                <a:sym typeface="DM Sans"/>
              </a:rPr>
              <a:t>Note for you:</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"We use 'at' for exact locations and times."</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5834"/>
            <a:ext cx="15606564" cy="1112382"/>
          </a:xfrm>
          <a:prstGeom prst="rect">
            <a:avLst/>
          </a:prstGeom>
        </p:spPr>
        <p:txBody>
          <a:bodyPr anchor="t" rtlCol="false" tIns="0" lIns="0" bIns="0" rIns="0">
            <a:spAutoFit/>
          </a:bodyPr>
          <a:lstStyle/>
          <a:p>
            <a:pPr algn="l">
              <a:lnSpc>
                <a:spcPts val="9037"/>
              </a:lnSpc>
            </a:pPr>
            <a:r>
              <a:rPr lang="en-US" sz="6455">
                <a:solidFill>
                  <a:srgbClr val="000000"/>
                </a:solidFill>
                <a:latin typeface="Archivo Black"/>
                <a:ea typeface="Archivo Black"/>
                <a:cs typeface="Archivo Black"/>
                <a:sym typeface="Archivo Black"/>
              </a:rPr>
              <a:t> Preposition 'Of'</a:t>
            </a:r>
          </a:p>
        </p:txBody>
      </p:sp>
      <p:sp>
        <p:nvSpPr>
          <p:cNvPr name="TextBox 3" id="3"/>
          <p:cNvSpPr txBox="true"/>
          <p:nvPr/>
        </p:nvSpPr>
        <p:spPr>
          <a:xfrm rot="0">
            <a:off x="1028700" y="3233081"/>
            <a:ext cx="6919031" cy="5934640"/>
          </a:xfrm>
          <a:prstGeom prst="rect">
            <a:avLst/>
          </a:prstGeom>
        </p:spPr>
        <p:txBody>
          <a:bodyPr anchor="t" rtlCol="false" tIns="0" lIns="0" bIns="0" rIns="0">
            <a:spAutoFit/>
          </a:bodyPr>
          <a:lstStyle/>
          <a:p>
            <a:pPr algn="just" marL="576016" indent="-288008" lvl="1">
              <a:lnSpc>
                <a:spcPts val="4322"/>
              </a:lnSpc>
              <a:buFont typeface="Arial"/>
              <a:buChar char="•"/>
            </a:pPr>
            <a:r>
              <a:rPr lang="en-US" sz="2667">
                <a:solidFill>
                  <a:srgbClr val="000000"/>
                </a:solidFill>
                <a:latin typeface="DM Sans"/>
                <a:ea typeface="DM Sans"/>
                <a:cs typeface="DM Sans"/>
                <a:sym typeface="DM Sans"/>
              </a:rPr>
              <a:t>Possession:</a:t>
            </a:r>
          </a:p>
          <a:p>
            <a:pPr algn="just">
              <a:lnSpc>
                <a:spcPts val="4322"/>
              </a:lnSpc>
            </a:pPr>
            <a:r>
              <a:rPr lang="en-US" sz="2667">
                <a:solidFill>
                  <a:srgbClr val="000000"/>
                </a:solidFill>
                <a:latin typeface="DM Sans"/>
                <a:ea typeface="DM Sans"/>
                <a:cs typeface="DM Sans"/>
                <a:sym typeface="DM Sans"/>
              </a:rPr>
              <a:t>Example: "</a:t>
            </a:r>
            <a:r>
              <a:rPr lang="en-US" sz="2667" b="true">
                <a:solidFill>
                  <a:srgbClr val="000000"/>
                </a:solidFill>
                <a:latin typeface="DM Sans Bold"/>
                <a:ea typeface="DM Sans Bold"/>
                <a:cs typeface="DM Sans Bold"/>
                <a:sym typeface="DM Sans Bold"/>
              </a:rPr>
              <a:t>The cover of the book</a:t>
            </a:r>
            <a:r>
              <a:rPr lang="en-US" sz="2667">
                <a:solidFill>
                  <a:srgbClr val="000000"/>
                </a:solidFill>
                <a:latin typeface="DM Sans"/>
                <a:ea typeface="DM Sans"/>
                <a:cs typeface="DM Sans"/>
                <a:sym typeface="DM Sans"/>
              </a:rPr>
              <a:t>."</a:t>
            </a:r>
          </a:p>
          <a:p>
            <a:pPr algn="just">
              <a:lnSpc>
                <a:spcPts val="4322"/>
              </a:lnSpc>
            </a:pPr>
          </a:p>
          <a:p>
            <a:pPr algn="just" marL="576016" indent="-288008" lvl="1">
              <a:lnSpc>
                <a:spcPts val="4322"/>
              </a:lnSpc>
              <a:buFont typeface="Arial"/>
              <a:buChar char="•"/>
            </a:pPr>
            <a:r>
              <a:rPr lang="en-US" sz="2667">
                <a:solidFill>
                  <a:srgbClr val="000000"/>
                </a:solidFill>
                <a:latin typeface="DM Sans"/>
                <a:ea typeface="DM Sans"/>
                <a:cs typeface="DM Sans"/>
                <a:sym typeface="DM Sans"/>
              </a:rPr>
              <a:t>Part of a whole:</a:t>
            </a:r>
          </a:p>
          <a:p>
            <a:pPr algn="just">
              <a:lnSpc>
                <a:spcPts val="4322"/>
              </a:lnSpc>
            </a:pPr>
            <a:r>
              <a:rPr lang="en-US" sz="2667">
                <a:solidFill>
                  <a:srgbClr val="000000"/>
                </a:solidFill>
                <a:latin typeface="DM Sans"/>
                <a:ea typeface="DM Sans"/>
                <a:cs typeface="DM Sans"/>
                <a:sym typeface="DM Sans"/>
              </a:rPr>
              <a:t>Example: </a:t>
            </a:r>
            <a:r>
              <a:rPr lang="en-US" sz="2667" b="true">
                <a:solidFill>
                  <a:srgbClr val="000000"/>
                </a:solidFill>
                <a:latin typeface="DM Sans Bold"/>
                <a:ea typeface="DM Sans Bold"/>
                <a:cs typeface="DM Sans Bold"/>
                <a:sym typeface="DM Sans Bold"/>
              </a:rPr>
              <a:t>"A piece of cake</a:t>
            </a:r>
            <a:r>
              <a:rPr lang="en-US" sz="2667">
                <a:solidFill>
                  <a:srgbClr val="000000"/>
                </a:solidFill>
                <a:latin typeface="DM Sans"/>
                <a:ea typeface="DM Sans"/>
                <a:cs typeface="DM Sans"/>
                <a:sym typeface="DM Sans"/>
              </a:rPr>
              <a:t>."</a:t>
            </a:r>
          </a:p>
          <a:p>
            <a:pPr algn="just">
              <a:lnSpc>
                <a:spcPts val="4322"/>
              </a:lnSpc>
            </a:pPr>
          </a:p>
          <a:p>
            <a:pPr algn="just">
              <a:lnSpc>
                <a:spcPts val="4322"/>
              </a:lnSpc>
            </a:pPr>
            <a:r>
              <a:rPr lang="en-US" sz="2667">
                <a:solidFill>
                  <a:srgbClr val="000000"/>
                </a:solidFill>
                <a:latin typeface="DM Sans"/>
                <a:ea typeface="DM Sans"/>
                <a:cs typeface="DM Sans"/>
                <a:sym typeface="DM Sans"/>
              </a:rPr>
              <a:t>Note for you:</a:t>
            </a:r>
          </a:p>
          <a:p>
            <a:pPr algn="just" marL="576016" indent="-288008" lvl="1">
              <a:lnSpc>
                <a:spcPts val="4322"/>
              </a:lnSpc>
              <a:buFont typeface="Arial"/>
              <a:buChar char="•"/>
            </a:pPr>
            <a:r>
              <a:rPr lang="en-US" sz="2667">
                <a:solidFill>
                  <a:srgbClr val="000000"/>
                </a:solidFill>
                <a:latin typeface="DM Sans"/>
                <a:ea typeface="DM Sans"/>
                <a:cs typeface="DM Sans"/>
                <a:sym typeface="DM Sans"/>
              </a:rPr>
              <a:t>"'Of' is used to show belonging or relationships between parts and a whole."</a:t>
            </a:r>
          </a:p>
          <a:p>
            <a:pPr algn="just">
              <a:lnSpc>
                <a:spcPts val="4322"/>
              </a:lnSpc>
            </a:pPr>
          </a:p>
        </p:txBody>
      </p:sp>
      <p:sp>
        <p:nvSpPr>
          <p:cNvPr name="Freeform 4" id="4"/>
          <p:cNvSpPr/>
          <p:nvPr/>
        </p:nvSpPr>
        <p:spPr>
          <a:xfrm flipH="false" flipV="false" rot="0">
            <a:off x="9695127" y="1953692"/>
            <a:ext cx="7465508" cy="6379616"/>
          </a:xfrm>
          <a:custGeom>
            <a:avLst/>
            <a:gdLst/>
            <a:ahLst/>
            <a:cxnLst/>
            <a:rect r="r" b="b" t="t" l="l"/>
            <a:pathLst>
              <a:path h="6379616" w="7465508">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806587" y="9210675"/>
            <a:ext cx="7789195" cy="390385"/>
          </a:xfrm>
          <a:prstGeom prst="rect">
            <a:avLst/>
          </a:prstGeom>
        </p:spPr>
        <p:txBody>
          <a:bodyPr anchor="t" rtlCol="false" tIns="0" lIns="0" bIns="0" rIns="0">
            <a:spAutoFit/>
          </a:bodyPr>
          <a:lstStyle/>
          <a:p>
            <a:pPr algn="r">
              <a:lnSpc>
                <a:spcPts val="3157"/>
              </a:lnSpc>
            </a:pPr>
            <a:r>
              <a:rPr lang="en-US" sz="2255">
                <a:solidFill>
                  <a:srgbClr val="000000"/>
                </a:solidFill>
                <a:latin typeface="DM Sans"/>
                <a:ea typeface="DM Sans"/>
                <a:cs typeface="DM Sans"/>
                <a:sym typeface="DM Sans"/>
              </a:rPr>
              <a:t>EL HAKIK Amina</a:t>
            </a: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DAGSzjHIzcU</dc:identifier>
  <dcterms:modified xsi:type="dcterms:W3CDTF">2011-08-01T06:04:30Z</dcterms:modified>
  <cp:revision>1</cp:revision>
  <dc:title>Introduction to English for Beginners</dc:title>
</cp:coreProperties>
</file>