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notesMasterIdLst>
    <p:notesMasterId r:id="rId15"/>
  </p:notesMasterIdLst>
  <p:sldIdLst>
    <p:sldId id="257" r:id="rId5"/>
    <p:sldId id="261" r:id="rId6"/>
    <p:sldId id="262" r:id="rId7"/>
    <p:sldId id="265" r:id="rId8"/>
    <p:sldId id="264" r:id="rId9"/>
    <p:sldId id="266" r:id="rId10"/>
    <p:sldId id="268" r:id="rId11"/>
    <p:sldId id="270" r:id="rId12"/>
    <p:sldId id="263"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4" autoAdjust="0"/>
    <p:restoredTop sz="86642" autoAdjust="0"/>
  </p:normalViewPr>
  <p:slideViewPr>
    <p:cSldViewPr snapToGrid="0">
      <p:cViewPr>
        <p:scale>
          <a:sx n="43" d="100"/>
          <a:sy n="43" d="100"/>
        </p:scale>
        <p:origin x="30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defRPr cap="all"/>
          </a:pPr>
          <a:r>
            <a:rPr lang="en-US" dirty="0"/>
            <a:t>Grouping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lnSpc>
              <a:spcPct val="100000"/>
            </a:lnSpc>
            <a:defRPr cap="all"/>
          </a:pPr>
          <a:r>
            <a:rPr lang="en-US" dirty="0"/>
            <a:t>Sorting</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Cleansing</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ar graph with downward trend"/>
        </a:ext>
      </dgm:extLst>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esentation with bar chart"/>
        </a:ext>
      </dgm:extLst>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Grouping </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Sorting</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778000">
            <a:lnSpc>
              <a:spcPct val="100000"/>
            </a:lnSpc>
            <a:spcBef>
              <a:spcPct val="0"/>
            </a:spcBef>
            <a:spcAft>
              <a:spcPct val="35000"/>
            </a:spcAft>
            <a:buNone/>
            <a:defRPr cap="all"/>
          </a:pPr>
          <a:r>
            <a:rPr lang="en-US" sz="4000" kern="1200" dirty="0"/>
            <a:t>Cleansing</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6525D-D7BF-4E26-BF22-22EC09806E4A}" type="datetimeFigureOut">
              <a:rPr lang="en-US" smtClean="0"/>
              <a:t>2/16/2021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9569D-6643-4C6A-8656-56AD3C565319}" type="slidenum">
              <a:rPr lang="en-US" smtClean="0"/>
              <a:t>‹#›</a:t>
            </a:fld>
            <a:endParaRPr lang="en-US"/>
          </a:p>
        </p:txBody>
      </p:sp>
    </p:spTree>
    <p:extLst>
      <p:ext uri="{BB962C8B-B14F-4D97-AF65-F5344CB8AC3E}">
        <p14:creationId xmlns:p14="http://schemas.microsoft.com/office/powerpoint/2010/main" val="111972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fatality ratio for the East coast. Places like Vermont, New Hampshire, </a:t>
            </a:r>
            <a:r>
              <a:rPr lang="en-US" dirty="0" err="1"/>
              <a:t>Deleware</a:t>
            </a:r>
            <a:r>
              <a:rPr lang="en-US" dirty="0"/>
              <a:t>, and Maine where the population is vastly different from NJ and NY the fatality ratio is very good in comparison to their east coast bredren NY, PA, CT, NJ. </a:t>
            </a:r>
          </a:p>
        </p:txBody>
      </p:sp>
      <p:sp>
        <p:nvSpPr>
          <p:cNvPr id="4" name="Slide Number Placeholder 3"/>
          <p:cNvSpPr>
            <a:spLocks noGrp="1"/>
          </p:cNvSpPr>
          <p:nvPr>
            <p:ph type="sldNum" sz="quarter" idx="5"/>
          </p:nvPr>
        </p:nvSpPr>
        <p:spPr/>
        <p:txBody>
          <a:bodyPr/>
          <a:lstStyle/>
          <a:p>
            <a:fld id="{9979569D-6643-4C6A-8656-56AD3C565319}" type="slidenum">
              <a:rPr lang="en-US" smtClean="0"/>
              <a:t>4</a:t>
            </a:fld>
            <a:endParaRPr lang="en-US"/>
          </a:p>
        </p:txBody>
      </p:sp>
    </p:spTree>
    <p:extLst>
      <p:ext uri="{BB962C8B-B14F-4D97-AF65-F5344CB8AC3E}">
        <p14:creationId xmlns:p14="http://schemas.microsoft.com/office/powerpoint/2010/main" val="183341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increase for NY – You can see throughout the summer and into November NY made great strides against the virus.</a:t>
            </a:r>
          </a:p>
          <a:p>
            <a:r>
              <a:rPr lang="en-US" dirty="0"/>
              <a:t>A sudden peek came about when the holiday season hit and the new year began. Its almost like were going backwards in NY</a:t>
            </a:r>
          </a:p>
        </p:txBody>
      </p:sp>
      <p:sp>
        <p:nvSpPr>
          <p:cNvPr id="4" name="Slide Number Placeholder 3"/>
          <p:cNvSpPr>
            <a:spLocks noGrp="1"/>
          </p:cNvSpPr>
          <p:nvPr>
            <p:ph type="sldNum" sz="quarter" idx="5"/>
          </p:nvPr>
        </p:nvSpPr>
        <p:spPr/>
        <p:txBody>
          <a:bodyPr/>
          <a:lstStyle/>
          <a:p>
            <a:fld id="{9979569D-6643-4C6A-8656-56AD3C565319}" type="slidenum">
              <a:rPr lang="en-US" smtClean="0"/>
              <a:t>5</a:t>
            </a:fld>
            <a:endParaRPr lang="en-US"/>
          </a:p>
        </p:txBody>
      </p:sp>
    </p:spTree>
    <p:extLst>
      <p:ext uri="{BB962C8B-B14F-4D97-AF65-F5344CB8AC3E}">
        <p14:creationId xmlns:p14="http://schemas.microsoft.com/office/powerpoint/2010/main" val="1467476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death increase in NY is not as alarming as the rise in cases. In comparison to last year the death rate is expected to be dismal in comparison to last April vs. this April. </a:t>
            </a:r>
          </a:p>
        </p:txBody>
      </p:sp>
      <p:sp>
        <p:nvSpPr>
          <p:cNvPr id="4" name="Slide Number Placeholder 3"/>
          <p:cNvSpPr>
            <a:spLocks noGrp="1"/>
          </p:cNvSpPr>
          <p:nvPr>
            <p:ph type="sldNum" sz="quarter" idx="5"/>
          </p:nvPr>
        </p:nvSpPr>
        <p:spPr/>
        <p:txBody>
          <a:bodyPr/>
          <a:lstStyle/>
          <a:p>
            <a:fld id="{9979569D-6643-4C6A-8656-56AD3C565319}" type="slidenum">
              <a:rPr lang="en-US" smtClean="0"/>
              <a:t>6</a:t>
            </a:fld>
            <a:endParaRPr lang="en-US"/>
          </a:p>
        </p:txBody>
      </p:sp>
    </p:spTree>
    <p:extLst>
      <p:ext uri="{BB962C8B-B14F-4D97-AF65-F5344CB8AC3E}">
        <p14:creationId xmlns:p14="http://schemas.microsoft.com/office/powerpoint/2010/main" val="3606484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wanted to compare some of the more known states and larger metro areas. In terms of fatality, it is my estimation that the weather plays a role and the states likelihood to have multiple metropolitan areas. NY, MI, MA are among the highest for this graph. Granted Wisconsin is very cold. Yet, the metro area of Milwaukee has not experienced the same fatality rate of MA, MI, NY or even PA. </a:t>
            </a:r>
          </a:p>
        </p:txBody>
      </p:sp>
      <p:sp>
        <p:nvSpPr>
          <p:cNvPr id="4" name="Slide Number Placeholder 3"/>
          <p:cNvSpPr>
            <a:spLocks noGrp="1"/>
          </p:cNvSpPr>
          <p:nvPr>
            <p:ph type="sldNum" sz="quarter" idx="5"/>
          </p:nvPr>
        </p:nvSpPr>
        <p:spPr/>
        <p:txBody>
          <a:bodyPr/>
          <a:lstStyle/>
          <a:p>
            <a:fld id="{9979569D-6643-4C6A-8656-56AD3C565319}" type="slidenum">
              <a:rPr lang="en-US" smtClean="0"/>
              <a:t>7</a:t>
            </a:fld>
            <a:endParaRPr lang="en-US"/>
          </a:p>
        </p:txBody>
      </p:sp>
    </p:spTree>
    <p:extLst>
      <p:ext uri="{BB962C8B-B14F-4D97-AF65-F5344CB8AC3E}">
        <p14:creationId xmlns:p14="http://schemas.microsoft.com/office/powerpoint/2010/main" val="4047973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West coast = High </a:t>
            </a:r>
            <a:r>
              <a:rPr lang="en-US" dirty="0" err="1"/>
              <a:t>Covid</a:t>
            </a:r>
            <a:r>
              <a:rPr lang="en-US" dirty="0"/>
              <a:t> Fatality </a:t>
            </a:r>
          </a:p>
        </p:txBody>
      </p:sp>
      <p:sp>
        <p:nvSpPr>
          <p:cNvPr id="4" name="Slide Number Placeholder 3"/>
          <p:cNvSpPr>
            <a:spLocks noGrp="1"/>
          </p:cNvSpPr>
          <p:nvPr>
            <p:ph type="sldNum" sz="quarter" idx="5"/>
          </p:nvPr>
        </p:nvSpPr>
        <p:spPr/>
        <p:txBody>
          <a:bodyPr/>
          <a:lstStyle/>
          <a:p>
            <a:fld id="{9979569D-6643-4C6A-8656-56AD3C565319}" type="slidenum">
              <a:rPr lang="en-US" smtClean="0"/>
              <a:t>8</a:t>
            </a:fld>
            <a:endParaRPr lang="en-US"/>
          </a:p>
        </p:txBody>
      </p:sp>
    </p:spTree>
    <p:extLst>
      <p:ext uri="{BB962C8B-B14F-4D97-AF65-F5344CB8AC3E}">
        <p14:creationId xmlns:p14="http://schemas.microsoft.com/office/powerpoint/2010/main" val="600595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Mid west Fatality rate is high in comparison to the east coast, and the west coast. Places like Iowa, South Dakota, and Indiana are alarmingly high</a:t>
            </a:r>
          </a:p>
        </p:txBody>
      </p:sp>
      <p:sp>
        <p:nvSpPr>
          <p:cNvPr id="4" name="Slide Number Placeholder 3"/>
          <p:cNvSpPr>
            <a:spLocks noGrp="1"/>
          </p:cNvSpPr>
          <p:nvPr>
            <p:ph type="sldNum" sz="quarter" idx="5"/>
          </p:nvPr>
        </p:nvSpPr>
        <p:spPr/>
        <p:txBody>
          <a:bodyPr/>
          <a:lstStyle/>
          <a:p>
            <a:fld id="{9979569D-6643-4C6A-8656-56AD3C565319}" type="slidenum">
              <a:rPr lang="en-US" smtClean="0"/>
              <a:t>9</a:t>
            </a:fld>
            <a:endParaRPr lang="en-US"/>
          </a:p>
        </p:txBody>
      </p:sp>
    </p:spTree>
    <p:extLst>
      <p:ext uri="{BB962C8B-B14F-4D97-AF65-F5344CB8AC3E}">
        <p14:creationId xmlns:p14="http://schemas.microsoft.com/office/powerpoint/2010/main" val="1522845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2/16/2021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2/16/2021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2/16/2021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2/16/2021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2/16/2021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COVID-19</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David Holley</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1FD35-F4A0-4CCB-B389-C1247A0DF61A}"/>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33B5792-2F51-4FCD-B203-AEF78F19C151}"/>
              </a:ext>
            </a:extLst>
          </p:cNvPr>
          <p:cNvSpPr>
            <a:spLocks noGrp="1"/>
          </p:cNvSpPr>
          <p:nvPr>
            <p:ph idx="1"/>
          </p:nvPr>
        </p:nvSpPr>
        <p:spPr/>
        <p:txBody>
          <a:bodyPr/>
          <a:lstStyle/>
          <a:p>
            <a:r>
              <a:rPr lang="en-US" dirty="0"/>
              <a:t>COVID-19 has taken a great number of lives</a:t>
            </a:r>
          </a:p>
          <a:p>
            <a:r>
              <a:rPr lang="en-US" dirty="0"/>
              <a:t>Social distancing and systematic combative approaches are obviously helping in many cases</a:t>
            </a:r>
          </a:p>
          <a:p>
            <a:r>
              <a:rPr lang="en-US" dirty="0"/>
              <a:t>In particular, NY with making such great strides to only revert back to high case numbers and growing fatality rates</a:t>
            </a:r>
          </a:p>
          <a:p>
            <a:r>
              <a:rPr lang="en-US" dirty="0"/>
              <a:t>Based on region, the west coast has it bad, some metropolitan areas are prime for systematic approaches to combat the virus, but social distancing may not </a:t>
            </a:r>
            <a:r>
              <a:rPr lang="en-US"/>
              <a:t>be enough </a:t>
            </a:r>
            <a:endParaRPr lang="en-US" dirty="0"/>
          </a:p>
        </p:txBody>
      </p:sp>
    </p:spTree>
    <p:extLst>
      <p:ext uri="{BB962C8B-B14F-4D97-AF65-F5344CB8AC3E}">
        <p14:creationId xmlns:p14="http://schemas.microsoft.com/office/powerpoint/2010/main" val="562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US" dirty="0"/>
              <a:t>Data Cleansing and Analysis</a:t>
            </a: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267926145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BC41-D778-4FB4-B468-CE133EE163F0}"/>
              </a:ext>
            </a:extLst>
          </p:cNvPr>
          <p:cNvSpPr>
            <a:spLocks noGrp="1"/>
          </p:cNvSpPr>
          <p:nvPr>
            <p:ph type="title"/>
          </p:nvPr>
        </p:nvSpPr>
        <p:spPr/>
        <p:txBody>
          <a:bodyPr/>
          <a:lstStyle/>
          <a:p>
            <a:r>
              <a:rPr lang="en-US" dirty="0"/>
              <a:t>Analysis by Coastal Region</a:t>
            </a:r>
          </a:p>
        </p:txBody>
      </p:sp>
      <p:sp>
        <p:nvSpPr>
          <p:cNvPr id="3" name="Content Placeholder 2">
            <a:extLst>
              <a:ext uri="{FF2B5EF4-FFF2-40B4-BE49-F238E27FC236}">
                <a16:creationId xmlns:a16="http://schemas.microsoft.com/office/drawing/2014/main" id="{8EE1AF7F-7904-4C50-8FC5-69DFE3896FB8}"/>
              </a:ext>
            </a:extLst>
          </p:cNvPr>
          <p:cNvSpPr>
            <a:spLocks noGrp="1"/>
          </p:cNvSpPr>
          <p:nvPr>
            <p:ph idx="1"/>
          </p:nvPr>
        </p:nvSpPr>
        <p:spPr/>
        <p:txBody>
          <a:bodyPr/>
          <a:lstStyle/>
          <a:p>
            <a:r>
              <a:rPr lang="en-US" dirty="0"/>
              <a:t>I wanted to analyze the Covid-19 pandemic by geographical region</a:t>
            </a:r>
          </a:p>
          <a:p>
            <a:r>
              <a:rPr lang="en-US" dirty="0"/>
              <a:t>Initially, I planned to compare countries and continents (Thank God for Agile)</a:t>
            </a:r>
          </a:p>
          <a:p>
            <a:r>
              <a:rPr lang="en-US" dirty="0"/>
              <a:t>Assessing the United States was much more telling in terms of what should possibly be done moving forward </a:t>
            </a:r>
          </a:p>
          <a:p>
            <a:r>
              <a:rPr lang="en-US" dirty="0"/>
              <a:t>From the data we can see that NY did well in combatting the crisis and states with less populated major cities and little activity within its metropolitan areas did well in combatting the virus as well </a:t>
            </a:r>
          </a:p>
          <a:p>
            <a:r>
              <a:rPr lang="en-US" dirty="0"/>
              <a:t>Metrics to be examined: Fatality ratio based on region, death increase rate, hospitalization rate</a:t>
            </a:r>
          </a:p>
        </p:txBody>
      </p:sp>
    </p:spTree>
    <p:extLst>
      <p:ext uri="{BB962C8B-B14F-4D97-AF65-F5344CB8AC3E}">
        <p14:creationId xmlns:p14="http://schemas.microsoft.com/office/powerpoint/2010/main" val="276193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F70535-DCA0-43FA-9901-C7E4AB2AB8B1}"/>
              </a:ext>
            </a:extLst>
          </p:cNvPr>
          <p:cNvPicPr>
            <a:picLocks noChangeAspect="1"/>
          </p:cNvPicPr>
          <p:nvPr/>
        </p:nvPicPr>
        <p:blipFill>
          <a:blip r:embed="rId3"/>
          <a:stretch>
            <a:fillRect/>
          </a:stretch>
        </p:blipFill>
        <p:spPr>
          <a:xfrm>
            <a:off x="369651" y="380574"/>
            <a:ext cx="11459183" cy="6096851"/>
          </a:xfrm>
          <a:prstGeom prst="rect">
            <a:avLst/>
          </a:prstGeom>
        </p:spPr>
      </p:pic>
    </p:spTree>
    <p:extLst>
      <p:ext uri="{BB962C8B-B14F-4D97-AF65-F5344CB8AC3E}">
        <p14:creationId xmlns:p14="http://schemas.microsoft.com/office/powerpoint/2010/main" val="155713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383DAE-77DF-43CF-8A52-9F5E67438632}"/>
              </a:ext>
            </a:extLst>
          </p:cNvPr>
          <p:cNvPicPr>
            <a:picLocks noChangeAspect="1"/>
          </p:cNvPicPr>
          <p:nvPr/>
        </p:nvPicPr>
        <p:blipFill>
          <a:blip r:embed="rId3"/>
          <a:stretch>
            <a:fillRect/>
          </a:stretch>
        </p:blipFill>
        <p:spPr>
          <a:xfrm>
            <a:off x="532623" y="552048"/>
            <a:ext cx="11126753" cy="5753903"/>
          </a:xfrm>
          <a:prstGeom prst="rect">
            <a:avLst/>
          </a:prstGeom>
        </p:spPr>
      </p:pic>
    </p:spTree>
    <p:extLst>
      <p:ext uri="{BB962C8B-B14F-4D97-AF65-F5344CB8AC3E}">
        <p14:creationId xmlns:p14="http://schemas.microsoft.com/office/powerpoint/2010/main" val="3983611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9063F75-9E22-4DE8-AA5E-6FBD4431D3CA}"/>
              </a:ext>
            </a:extLst>
          </p:cNvPr>
          <p:cNvPicPr>
            <a:picLocks noChangeAspect="1"/>
          </p:cNvPicPr>
          <p:nvPr/>
        </p:nvPicPr>
        <p:blipFill>
          <a:blip r:embed="rId3"/>
          <a:stretch>
            <a:fillRect/>
          </a:stretch>
        </p:blipFill>
        <p:spPr>
          <a:xfrm>
            <a:off x="699334" y="604443"/>
            <a:ext cx="10793331" cy="5649113"/>
          </a:xfrm>
          <a:prstGeom prst="rect">
            <a:avLst/>
          </a:prstGeom>
        </p:spPr>
      </p:pic>
    </p:spTree>
    <p:extLst>
      <p:ext uri="{BB962C8B-B14F-4D97-AF65-F5344CB8AC3E}">
        <p14:creationId xmlns:p14="http://schemas.microsoft.com/office/powerpoint/2010/main" val="360862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F73E-6799-489B-B596-2AE78D61E9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80205C-C96B-4652-A5A1-22C9976D87C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3D0852-ADD2-4352-950C-DAC89A66462E}"/>
              </a:ext>
            </a:extLst>
          </p:cNvPr>
          <p:cNvPicPr>
            <a:picLocks noChangeAspect="1"/>
          </p:cNvPicPr>
          <p:nvPr/>
        </p:nvPicPr>
        <p:blipFill>
          <a:blip r:embed="rId3"/>
          <a:stretch>
            <a:fillRect/>
          </a:stretch>
        </p:blipFill>
        <p:spPr>
          <a:xfrm>
            <a:off x="360440" y="347445"/>
            <a:ext cx="11471120" cy="6163110"/>
          </a:xfrm>
          <a:prstGeom prst="rect">
            <a:avLst/>
          </a:prstGeom>
        </p:spPr>
      </p:pic>
    </p:spTree>
    <p:extLst>
      <p:ext uri="{BB962C8B-B14F-4D97-AF65-F5344CB8AC3E}">
        <p14:creationId xmlns:p14="http://schemas.microsoft.com/office/powerpoint/2010/main" val="1890072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374F-2CF8-4ABF-AD14-9DF67339C2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4F6991-335B-423B-98FB-15C3D5D30A9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3120FBF-245F-4DE9-BB95-4671F752044C}"/>
              </a:ext>
            </a:extLst>
          </p:cNvPr>
          <p:cNvPicPr>
            <a:picLocks noChangeAspect="1"/>
          </p:cNvPicPr>
          <p:nvPr/>
        </p:nvPicPr>
        <p:blipFill>
          <a:blip r:embed="rId3"/>
          <a:stretch>
            <a:fillRect/>
          </a:stretch>
        </p:blipFill>
        <p:spPr>
          <a:xfrm>
            <a:off x="379142" y="379140"/>
            <a:ext cx="11463454" cy="6231653"/>
          </a:xfrm>
          <a:prstGeom prst="rect">
            <a:avLst/>
          </a:prstGeom>
        </p:spPr>
      </p:pic>
    </p:spTree>
    <p:extLst>
      <p:ext uri="{BB962C8B-B14F-4D97-AF65-F5344CB8AC3E}">
        <p14:creationId xmlns:p14="http://schemas.microsoft.com/office/powerpoint/2010/main" val="100067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517F-B0F4-49F0-A8FA-6230311512B6}"/>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3C77ED9D-EF6F-4060-B607-4374FCE41A4B}"/>
              </a:ext>
            </a:extLst>
          </p:cNvPr>
          <p:cNvPicPr>
            <a:picLocks noGrp="1" noChangeAspect="1"/>
          </p:cNvPicPr>
          <p:nvPr>
            <p:ph idx="1"/>
          </p:nvPr>
        </p:nvPicPr>
        <p:blipFill>
          <a:blip r:embed="rId3"/>
          <a:stretch>
            <a:fillRect/>
          </a:stretch>
        </p:blipFill>
        <p:spPr>
          <a:xfrm>
            <a:off x="350196" y="311286"/>
            <a:ext cx="11264630" cy="6225702"/>
          </a:xfrm>
        </p:spPr>
      </p:pic>
    </p:spTree>
    <p:extLst>
      <p:ext uri="{BB962C8B-B14F-4D97-AF65-F5344CB8AC3E}">
        <p14:creationId xmlns:p14="http://schemas.microsoft.com/office/powerpoint/2010/main" val="2529057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{0CF0BF9D-B3F4-477C-A468-D6ACA7197BC0}tf78438558_win32</Template>
  <TotalTime>292</TotalTime>
  <Words>442</Words>
  <Application>Microsoft Office PowerPoint</Application>
  <PresentationFormat>Widescreen</PresentationFormat>
  <Paragraphs>30</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Century Gothic</vt:lpstr>
      <vt:lpstr>Garamond</vt:lpstr>
      <vt:lpstr>SavonVTI</vt:lpstr>
      <vt:lpstr>COVID-19</vt:lpstr>
      <vt:lpstr>Data Cleansing and Analysis</vt:lpstr>
      <vt:lpstr>Analysis by Coastal Region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david holley</dc:creator>
  <cp:lastModifiedBy>david holley</cp:lastModifiedBy>
  <cp:revision>12</cp:revision>
  <dcterms:created xsi:type="dcterms:W3CDTF">2021-02-16T18:13:52Z</dcterms:created>
  <dcterms:modified xsi:type="dcterms:W3CDTF">2021-02-16T23:06:50Z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