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6" r:id="rId2"/>
    <p:sldId id="277" r:id="rId3"/>
    <p:sldId id="278" r:id="rId4"/>
    <p:sldId id="285" r:id="rId5"/>
    <p:sldId id="286" r:id="rId6"/>
    <p:sldId id="281" r:id="rId7"/>
    <p:sldId id="282" r:id="rId8"/>
    <p:sldId id="283" r:id="rId9"/>
    <p:sldId id="284" r:id="rId10"/>
    <p:sldId id="287" r:id="rId11"/>
    <p:sldId id="288" r:id="rId12"/>
    <p:sldId id="289" r:id="rId13"/>
    <p:sldId id="291" r:id="rId14"/>
    <p:sldId id="292" r:id="rId15"/>
    <p:sldId id="293" r:id="rId16"/>
    <p:sldId id="294" r:id="rId17"/>
    <p:sldId id="295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EEDB9-A73C-4185-9ABC-F5E3F4A97C4A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>
        <a:scene3d>
          <a:camera prst="perspectiveRelaxed">
            <a:rot lat="19200000" lon="0" rev="0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2F1962CC-F1F7-4B66-AAF4-495323F6B5C5}">
      <dgm:prSet phldrT="[Texte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200" b="1" dirty="0">
              <a:solidFill>
                <a:schemeClr val="tx1"/>
              </a:solidFill>
            </a:rPr>
            <a:t>TPM</a:t>
          </a:r>
        </a:p>
      </dgm:t>
    </dgm:pt>
    <dgm:pt modelId="{9DAE3318-89C1-4D01-8437-814BF6118F45}" type="parTrans" cxnId="{11ACCD20-7A3D-4B8B-8276-A84337EB7307}">
      <dgm:prSet/>
      <dgm:spPr/>
      <dgm:t>
        <a:bodyPr/>
        <a:lstStyle/>
        <a:p>
          <a:endParaRPr lang="fr-FR"/>
        </a:p>
      </dgm:t>
    </dgm:pt>
    <dgm:pt modelId="{0A1843B0-FEF3-4D0F-B282-D0FE5EAF89AC}" type="sibTrans" cxnId="{11ACCD20-7A3D-4B8B-8276-A84337EB7307}">
      <dgm:prSet/>
      <dgm:spPr/>
      <dgm:t>
        <a:bodyPr/>
        <a:lstStyle/>
        <a:p>
          <a:endParaRPr lang="fr-FR"/>
        </a:p>
      </dgm:t>
    </dgm:pt>
    <dgm:pt modelId="{3CF8551E-97DD-449A-889F-AF1615AD3DF7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200" b="1" dirty="0">
              <a:solidFill>
                <a:schemeClr val="tx1"/>
              </a:solidFill>
            </a:rPr>
            <a:t>Fiabilité des installations</a:t>
          </a:r>
        </a:p>
      </dgm:t>
    </dgm:pt>
    <dgm:pt modelId="{EA87A928-4FDE-4F09-BDCC-1F33CA81172F}" type="parTrans" cxnId="{5DF5EF6F-3CB9-4D74-8709-27591FD66A6C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fr-FR"/>
        </a:p>
      </dgm:t>
    </dgm:pt>
    <dgm:pt modelId="{FE4E4593-823E-48E7-A4D2-BB8E3E4EB0BF}" type="sibTrans" cxnId="{5DF5EF6F-3CB9-4D74-8709-27591FD66A6C}">
      <dgm:prSet/>
      <dgm:spPr/>
      <dgm:t>
        <a:bodyPr/>
        <a:lstStyle/>
        <a:p>
          <a:endParaRPr lang="fr-FR"/>
        </a:p>
      </dgm:t>
    </dgm:pt>
    <dgm:pt modelId="{892537AC-3FFB-4D9A-84D5-3E68E9E8FEAA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200" b="1" dirty="0">
              <a:solidFill>
                <a:schemeClr val="tx1"/>
              </a:solidFill>
            </a:rPr>
            <a:t>Implication du personnel</a:t>
          </a:r>
        </a:p>
      </dgm:t>
    </dgm:pt>
    <dgm:pt modelId="{A360A826-F748-47E1-919D-D22BA351D8CE}" type="parTrans" cxnId="{707DD478-1B67-428C-B1BA-29DB51A9C9B5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fr-FR"/>
        </a:p>
      </dgm:t>
    </dgm:pt>
    <dgm:pt modelId="{810C5201-B248-443F-82CC-B914C00AFDCD}" type="sibTrans" cxnId="{707DD478-1B67-428C-B1BA-29DB51A9C9B5}">
      <dgm:prSet/>
      <dgm:spPr/>
      <dgm:t>
        <a:bodyPr/>
        <a:lstStyle/>
        <a:p>
          <a:endParaRPr lang="fr-FR"/>
        </a:p>
      </dgm:t>
    </dgm:pt>
    <dgm:pt modelId="{A5C613F9-4147-4861-B3F1-17DAD337EAAC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200" b="1" dirty="0">
              <a:solidFill>
                <a:schemeClr val="tx1"/>
              </a:solidFill>
            </a:rPr>
            <a:t>Suivi des performances</a:t>
          </a:r>
        </a:p>
      </dgm:t>
    </dgm:pt>
    <dgm:pt modelId="{22A53763-5155-4F09-9345-36EBB921667C}" type="parTrans" cxnId="{81B0E3A3-1E73-4371-AD16-B2FBAB0409F3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fr-FR"/>
        </a:p>
      </dgm:t>
    </dgm:pt>
    <dgm:pt modelId="{7FDB579C-42DA-4514-812E-8443385AA747}" type="sibTrans" cxnId="{81B0E3A3-1E73-4371-AD16-B2FBAB0409F3}">
      <dgm:prSet/>
      <dgm:spPr/>
      <dgm:t>
        <a:bodyPr/>
        <a:lstStyle/>
        <a:p>
          <a:endParaRPr lang="fr-FR"/>
        </a:p>
      </dgm:t>
    </dgm:pt>
    <dgm:pt modelId="{C59D6660-8644-4794-A571-0DB5A43EF7A1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200" b="1" dirty="0">
              <a:solidFill>
                <a:schemeClr val="tx1"/>
              </a:solidFill>
            </a:rPr>
            <a:t>Prévention des défauts</a:t>
          </a:r>
        </a:p>
      </dgm:t>
    </dgm:pt>
    <dgm:pt modelId="{2B6CDE29-0CEB-402C-AD17-4096725D4318}" type="parTrans" cxnId="{6C084FD4-3CFD-4350-9F37-DC4FAB5204CC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fr-FR"/>
        </a:p>
      </dgm:t>
    </dgm:pt>
    <dgm:pt modelId="{9EB93CC9-5F12-47E9-AC8A-A8E5D2B87202}" type="sibTrans" cxnId="{6C084FD4-3CFD-4350-9F37-DC4FAB5204CC}">
      <dgm:prSet/>
      <dgm:spPr/>
      <dgm:t>
        <a:bodyPr/>
        <a:lstStyle/>
        <a:p>
          <a:endParaRPr lang="fr-FR"/>
        </a:p>
      </dgm:t>
    </dgm:pt>
    <dgm:pt modelId="{DCE6972B-A353-45AF-B312-D0BCF60D0B4E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200" b="1" dirty="0">
              <a:solidFill>
                <a:schemeClr val="tx1"/>
              </a:solidFill>
            </a:rPr>
            <a:t>Optimisation du temps de marche</a:t>
          </a:r>
        </a:p>
      </dgm:t>
    </dgm:pt>
    <dgm:pt modelId="{90EAE1AD-0D47-4502-874B-5B81126E8EDB}" type="parTrans" cxnId="{165C0020-52BC-4A41-B7BF-07FE0FB726A5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fr-FR"/>
        </a:p>
      </dgm:t>
    </dgm:pt>
    <dgm:pt modelId="{4CCBC390-6D3A-4A87-93AC-47DE76A4F7AA}" type="sibTrans" cxnId="{165C0020-52BC-4A41-B7BF-07FE0FB726A5}">
      <dgm:prSet/>
      <dgm:spPr/>
      <dgm:t>
        <a:bodyPr/>
        <a:lstStyle/>
        <a:p>
          <a:endParaRPr lang="fr-FR"/>
        </a:p>
      </dgm:t>
    </dgm:pt>
    <dgm:pt modelId="{C235F03E-6EDE-47B0-AA81-1999647A6C65}" type="pres">
      <dgm:prSet presAssocID="{E16EEDB9-A73C-4185-9ABC-F5E3F4A97C4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6313E9-9BD5-40FA-861C-EF202D9BE175}" type="pres">
      <dgm:prSet presAssocID="{2F1962CC-F1F7-4B66-AAF4-495323F6B5C5}" presName="centerShape" presStyleLbl="node0" presStyleIdx="0" presStyleCnt="1"/>
      <dgm:spPr/>
    </dgm:pt>
    <dgm:pt modelId="{C2CB66CF-5432-4BB6-8AE7-55A16192304F}" type="pres">
      <dgm:prSet presAssocID="{EA87A928-4FDE-4F09-BDCC-1F33CA81172F}" presName="parTrans" presStyleLbl="sibTrans2D1" presStyleIdx="0" presStyleCnt="5"/>
      <dgm:spPr/>
    </dgm:pt>
    <dgm:pt modelId="{EC69B76B-9255-4C95-AFE2-0AE3788CAD5E}" type="pres">
      <dgm:prSet presAssocID="{EA87A928-4FDE-4F09-BDCC-1F33CA81172F}" presName="connectorText" presStyleLbl="sibTrans2D1" presStyleIdx="0" presStyleCnt="5"/>
      <dgm:spPr/>
    </dgm:pt>
    <dgm:pt modelId="{8743F99D-6B6F-43B3-B6EB-BB7BE4FD98E7}" type="pres">
      <dgm:prSet presAssocID="{3CF8551E-97DD-449A-889F-AF1615AD3DF7}" presName="node" presStyleLbl="node1" presStyleIdx="0" presStyleCnt="5" custRadScaleRad="100643" custRadScaleInc="-197">
        <dgm:presLayoutVars>
          <dgm:bulletEnabled val="1"/>
        </dgm:presLayoutVars>
      </dgm:prSet>
      <dgm:spPr/>
    </dgm:pt>
    <dgm:pt modelId="{A7D8BF58-156E-44B9-96C9-B83C4DDF8BA1}" type="pres">
      <dgm:prSet presAssocID="{A360A826-F748-47E1-919D-D22BA351D8CE}" presName="parTrans" presStyleLbl="sibTrans2D1" presStyleIdx="1" presStyleCnt="5"/>
      <dgm:spPr/>
    </dgm:pt>
    <dgm:pt modelId="{0E1EBBB5-15A0-48AE-AF17-59B7A3DE10D2}" type="pres">
      <dgm:prSet presAssocID="{A360A826-F748-47E1-919D-D22BA351D8CE}" presName="connectorText" presStyleLbl="sibTrans2D1" presStyleIdx="1" presStyleCnt="5"/>
      <dgm:spPr/>
    </dgm:pt>
    <dgm:pt modelId="{5D0B1EC6-6FFA-4651-BB86-867FFA00A80E}" type="pres">
      <dgm:prSet presAssocID="{892537AC-3FFB-4D9A-84D5-3E68E9E8FEAA}" presName="node" presStyleLbl="node1" presStyleIdx="1" presStyleCnt="5" custRadScaleRad="96998" custRadScaleInc="6309">
        <dgm:presLayoutVars>
          <dgm:bulletEnabled val="1"/>
        </dgm:presLayoutVars>
      </dgm:prSet>
      <dgm:spPr/>
    </dgm:pt>
    <dgm:pt modelId="{1C73EC04-CBCB-456E-9BDE-2461B9436F0C}" type="pres">
      <dgm:prSet presAssocID="{22A53763-5155-4F09-9345-36EBB921667C}" presName="parTrans" presStyleLbl="sibTrans2D1" presStyleIdx="2" presStyleCnt="5"/>
      <dgm:spPr/>
    </dgm:pt>
    <dgm:pt modelId="{A70FCAAC-ADB6-4F0C-A1AA-59B0D1768134}" type="pres">
      <dgm:prSet presAssocID="{22A53763-5155-4F09-9345-36EBB921667C}" presName="connectorText" presStyleLbl="sibTrans2D1" presStyleIdx="2" presStyleCnt="5"/>
      <dgm:spPr/>
    </dgm:pt>
    <dgm:pt modelId="{AFD925A9-0D19-4CBA-889D-1E5FFE00D10F}" type="pres">
      <dgm:prSet presAssocID="{A5C613F9-4147-4861-B3F1-17DAD337EAAC}" presName="node" presStyleLbl="node1" presStyleIdx="2" presStyleCnt="5" custRadScaleRad="97942" custRadScaleInc="2862">
        <dgm:presLayoutVars>
          <dgm:bulletEnabled val="1"/>
        </dgm:presLayoutVars>
      </dgm:prSet>
      <dgm:spPr/>
    </dgm:pt>
    <dgm:pt modelId="{AD969879-EBAA-46F0-8B9A-0CE54C132886}" type="pres">
      <dgm:prSet presAssocID="{2B6CDE29-0CEB-402C-AD17-4096725D4318}" presName="parTrans" presStyleLbl="sibTrans2D1" presStyleIdx="3" presStyleCnt="5"/>
      <dgm:spPr/>
    </dgm:pt>
    <dgm:pt modelId="{274AFE00-08CE-4EE4-A105-E8C7E8E50E32}" type="pres">
      <dgm:prSet presAssocID="{2B6CDE29-0CEB-402C-AD17-4096725D4318}" presName="connectorText" presStyleLbl="sibTrans2D1" presStyleIdx="3" presStyleCnt="5"/>
      <dgm:spPr/>
    </dgm:pt>
    <dgm:pt modelId="{80047BB2-18AC-44A2-8D5B-776A78033B8C}" type="pres">
      <dgm:prSet presAssocID="{C59D6660-8644-4794-A571-0DB5A43EF7A1}" presName="node" presStyleLbl="node1" presStyleIdx="3" presStyleCnt="5" custRadScaleRad="97330" custRadScaleInc="18982">
        <dgm:presLayoutVars>
          <dgm:bulletEnabled val="1"/>
        </dgm:presLayoutVars>
      </dgm:prSet>
      <dgm:spPr/>
    </dgm:pt>
    <dgm:pt modelId="{6B1A0BB6-22D5-4603-9561-C3BC7EAFF37C}" type="pres">
      <dgm:prSet presAssocID="{90EAE1AD-0D47-4502-874B-5B81126E8EDB}" presName="parTrans" presStyleLbl="sibTrans2D1" presStyleIdx="4" presStyleCnt="5"/>
      <dgm:spPr/>
    </dgm:pt>
    <dgm:pt modelId="{4CD5D739-3DD3-4945-8BB4-26006533493B}" type="pres">
      <dgm:prSet presAssocID="{90EAE1AD-0D47-4502-874B-5B81126E8EDB}" presName="connectorText" presStyleLbl="sibTrans2D1" presStyleIdx="4" presStyleCnt="5"/>
      <dgm:spPr/>
    </dgm:pt>
    <dgm:pt modelId="{951426A1-62D2-46EE-9DA1-B390D93D99E6}" type="pres">
      <dgm:prSet presAssocID="{DCE6972B-A353-45AF-B312-D0BCF60D0B4E}" presName="node" presStyleLbl="node1" presStyleIdx="4" presStyleCnt="5" custRadScaleRad="100319" custRadScaleInc="909">
        <dgm:presLayoutVars>
          <dgm:bulletEnabled val="1"/>
        </dgm:presLayoutVars>
      </dgm:prSet>
      <dgm:spPr/>
    </dgm:pt>
  </dgm:ptLst>
  <dgm:cxnLst>
    <dgm:cxn modelId="{A59FD608-C9FE-4F5F-840F-5148FCDF00E7}" type="presOf" srcId="{E16EEDB9-A73C-4185-9ABC-F5E3F4A97C4A}" destId="{C235F03E-6EDE-47B0-AA81-1999647A6C65}" srcOrd="0" destOrd="0" presId="urn:microsoft.com/office/officeart/2005/8/layout/radial5"/>
    <dgm:cxn modelId="{A0A9D817-DB87-4B6B-B7AA-3FD3BC4BD6DA}" type="presOf" srcId="{A5C613F9-4147-4861-B3F1-17DAD337EAAC}" destId="{AFD925A9-0D19-4CBA-889D-1E5FFE00D10F}" srcOrd="0" destOrd="0" presId="urn:microsoft.com/office/officeart/2005/8/layout/radial5"/>
    <dgm:cxn modelId="{165C0020-52BC-4A41-B7BF-07FE0FB726A5}" srcId="{2F1962CC-F1F7-4B66-AAF4-495323F6B5C5}" destId="{DCE6972B-A353-45AF-B312-D0BCF60D0B4E}" srcOrd="4" destOrd="0" parTransId="{90EAE1AD-0D47-4502-874B-5B81126E8EDB}" sibTransId="{4CCBC390-6D3A-4A87-93AC-47DE76A4F7AA}"/>
    <dgm:cxn modelId="{11ACCD20-7A3D-4B8B-8276-A84337EB7307}" srcId="{E16EEDB9-A73C-4185-9ABC-F5E3F4A97C4A}" destId="{2F1962CC-F1F7-4B66-AAF4-495323F6B5C5}" srcOrd="0" destOrd="0" parTransId="{9DAE3318-89C1-4D01-8437-814BF6118F45}" sibTransId="{0A1843B0-FEF3-4D0F-B282-D0FE5EAF89AC}"/>
    <dgm:cxn modelId="{69944227-CA48-4D3A-B076-BC630C9B734F}" type="presOf" srcId="{90EAE1AD-0D47-4502-874B-5B81126E8EDB}" destId="{4CD5D739-3DD3-4945-8BB4-26006533493B}" srcOrd="1" destOrd="0" presId="urn:microsoft.com/office/officeart/2005/8/layout/radial5"/>
    <dgm:cxn modelId="{AB627C2A-EEB3-46D1-BB4D-E099154F1B60}" type="presOf" srcId="{2F1962CC-F1F7-4B66-AAF4-495323F6B5C5}" destId="{2E6313E9-9BD5-40FA-861C-EF202D9BE175}" srcOrd="0" destOrd="0" presId="urn:microsoft.com/office/officeart/2005/8/layout/radial5"/>
    <dgm:cxn modelId="{50EABD35-2A54-430B-877E-3C76311E041E}" type="presOf" srcId="{C59D6660-8644-4794-A571-0DB5A43EF7A1}" destId="{80047BB2-18AC-44A2-8D5B-776A78033B8C}" srcOrd="0" destOrd="0" presId="urn:microsoft.com/office/officeart/2005/8/layout/radial5"/>
    <dgm:cxn modelId="{4C7E804C-BDB7-49AA-B92A-1F0746E8C929}" type="presOf" srcId="{EA87A928-4FDE-4F09-BDCC-1F33CA81172F}" destId="{EC69B76B-9255-4C95-AFE2-0AE3788CAD5E}" srcOrd="1" destOrd="0" presId="urn:microsoft.com/office/officeart/2005/8/layout/radial5"/>
    <dgm:cxn modelId="{5DF5EF6F-3CB9-4D74-8709-27591FD66A6C}" srcId="{2F1962CC-F1F7-4B66-AAF4-495323F6B5C5}" destId="{3CF8551E-97DD-449A-889F-AF1615AD3DF7}" srcOrd="0" destOrd="0" parTransId="{EA87A928-4FDE-4F09-BDCC-1F33CA81172F}" sibTransId="{FE4E4593-823E-48E7-A4D2-BB8E3E4EB0BF}"/>
    <dgm:cxn modelId="{204D4576-0281-4D45-82DB-4604530602F4}" type="presOf" srcId="{22A53763-5155-4F09-9345-36EBB921667C}" destId="{1C73EC04-CBCB-456E-9BDE-2461B9436F0C}" srcOrd="0" destOrd="0" presId="urn:microsoft.com/office/officeart/2005/8/layout/radial5"/>
    <dgm:cxn modelId="{707DD478-1B67-428C-B1BA-29DB51A9C9B5}" srcId="{2F1962CC-F1F7-4B66-AAF4-495323F6B5C5}" destId="{892537AC-3FFB-4D9A-84D5-3E68E9E8FEAA}" srcOrd="1" destOrd="0" parTransId="{A360A826-F748-47E1-919D-D22BA351D8CE}" sibTransId="{810C5201-B248-443F-82CC-B914C00AFDCD}"/>
    <dgm:cxn modelId="{9DF48D90-44B3-4233-B335-AED1523F149E}" type="presOf" srcId="{EA87A928-4FDE-4F09-BDCC-1F33CA81172F}" destId="{C2CB66CF-5432-4BB6-8AE7-55A16192304F}" srcOrd="0" destOrd="0" presId="urn:microsoft.com/office/officeart/2005/8/layout/radial5"/>
    <dgm:cxn modelId="{706D099C-9ED3-4EBD-9D45-F070B2481C40}" type="presOf" srcId="{892537AC-3FFB-4D9A-84D5-3E68E9E8FEAA}" destId="{5D0B1EC6-6FFA-4651-BB86-867FFA00A80E}" srcOrd="0" destOrd="0" presId="urn:microsoft.com/office/officeart/2005/8/layout/radial5"/>
    <dgm:cxn modelId="{81B0E3A3-1E73-4371-AD16-B2FBAB0409F3}" srcId="{2F1962CC-F1F7-4B66-AAF4-495323F6B5C5}" destId="{A5C613F9-4147-4861-B3F1-17DAD337EAAC}" srcOrd="2" destOrd="0" parTransId="{22A53763-5155-4F09-9345-36EBB921667C}" sibTransId="{7FDB579C-42DA-4514-812E-8443385AA747}"/>
    <dgm:cxn modelId="{8169BDAA-80CF-440B-A8BE-3AD55D237154}" type="presOf" srcId="{90EAE1AD-0D47-4502-874B-5B81126E8EDB}" destId="{6B1A0BB6-22D5-4603-9561-C3BC7EAFF37C}" srcOrd="0" destOrd="0" presId="urn:microsoft.com/office/officeart/2005/8/layout/radial5"/>
    <dgm:cxn modelId="{F7B6F1B5-39CF-4B7C-A2B4-9114ABCB775F}" type="presOf" srcId="{DCE6972B-A353-45AF-B312-D0BCF60D0B4E}" destId="{951426A1-62D2-46EE-9DA1-B390D93D99E6}" srcOrd="0" destOrd="0" presId="urn:microsoft.com/office/officeart/2005/8/layout/radial5"/>
    <dgm:cxn modelId="{A6B208D0-67FF-46D1-BECE-9816F2BF2A89}" type="presOf" srcId="{22A53763-5155-4F09-9345-36EBB921667C}" destId="{A70FCAAC-ADB6-4F0C-A1AA-59B0D1768134}" srcOrd="1" destOrd="0" presId="urn:microsoft.com/office/officeart/2005/8/layout/radial5"/>
    <dgm:cxn modelId="{FC8935D0-CBE9-4CF4-9097-D3F8AB2E1374}" type="presOf" srcId="{A360A826-F748-47E1-919D-D22BA351D8CE}" destId="{0E1EBBB5-15A0-48AE-AF17-59B7A3DE10D2}" srcOrd="1" destOrd="0" presId="urn:microsoft.com/office/officeart/2005/8/layout/radial5"/>
    <dgm:cxn modelId="{BA2922D4-0B12-4F8C-8018-BB0A86B4BB43}" type="presOf" srcId="{2B6CDE29-0CEB-402C-AD17-4096725D4318}" destId="{AD969879-EBAA-46F0-8B9A-0CE54C132886}" srcOrd="0" destOrd="0" presId="urn:microsoft.com/office/officeart/2005/8/layout/radial5"/>
    <dgm:cxn modelId="{6C084FD4-3CFD-4350-9F37-DC4FAB5204CC}" srcId="{2F1962CC-F1F7-4B66-AAF4-495323F6B5C5}" destId="{C59D6660-8644-4794-A571-0DB5A43EF7A1}" srcOrd="3" destOrd="0" parTransId="{2B6CDE29-0CEB-402C-AD17-4096725D4318}" sibTransId="{9EB93CC9-5F12-47E9-AC8A-A8E5D2B87202}"/>
    <dgm:cxn modelId="{9AE854D6-1202-4C46-ADA5-48E355D9F70F}" type="presOf" srcId="{3CF8551E-97DD-449A-889F-AF1615AD3DF7}" destId="{8743F99D-6B6F-43B3-B6EB-BB7BE4FD98E7}" srcOrd="0" destOrd="0" presId="urn:microsoft.com/office/officeart/2005/8/layout/radial5"/>
    <dgm:cxn modelId="{B0727CD9-03F3-4571-8064-68DA501582FD}" type="presOf" srcId="{A360A826-F748-47E1-919D-D22BA351D8CE}" destId="{A7D8BF58-156E-44B9-96C9-B83C4DDF8BA1}" srcOrd="0" destOrd="0" presId="urn:microsoft.com/office/officeart/2005/8/layout/radial5"/>
    <dgm:cxn modelId="{C3F141FD-4795-459C-BBA1-65BDBE7AEF30}" type="presOf" srcId="{2B6CDE29-0CEB-402C-AD17-4096725D4318}" destId="{274AFE00-08CE-4EE4-A105-E8C7E8E50E32}" srcOrd="1" destOrd="0" presId="urn:microsoft.com/office/officeart/2005/8/layout/radial5"/>
    <dgm:cxn modelId="{87C82EFA-B317-40D9-9CF3-91DAA4DC2B91}" type="presParOf" srcId="{C235F03E-6EDE-47B0-AA81-1999647A6C65}" destId="{2E6313E9-9BD5-40FA-861C-EF202D9BE175}" srcOrd="0" destOrd="0" presId="urn:microsoft.com/office/officeart/2005/8/layout/radial5"/>
    <dgm:cxn modelId="{E2483757-0DCF-4F1B-9EF8-45FD1F04D0B4}" type="presParOf" srcId="{C235F03E-6EDE-47B0-AA81-1999647A6C65}" destId="{C2CB66CF-5432-4BB6-8AE7-55A16192304F}" srcOrd="1" destOrd="0" presId="urn:microsoft.com/office/officeart/2005/8/layout/radial5"/>
    <dgm:cxn modelId="{27420B43-6309-4795-9FBA-568975E7D12C}" type="presParOf" srcId="{C2CB66CF-5432-4BB6-8AE7-55A16192304F}" destId="{EC69B76B-9255-4C95-AFE2-0AE3788CAD5E}" srcOrd="0" destOrd="0" presId="urn:microsoft.com/office/officeart/2005/8/layout/radial5"/>
    <dgm:cxn modelId="{130D7385-4BD4-4581-BA0D-4A8FBE9C5FBC}" type="presParOf" srcId="{C235F03E-6EDE-47B0-AA81-1999647A6C65}" destId="{8743F99D-6B6F-43B3-B6EB-BB7BE4FD98E7}" srcOrd="2" destOrd="0" presId="urn:microsoft.com/office/officeart/2005/8/layout/radial5"/>
    <dgm:cxn modelId="{E15D7445-E4F0-4579-9FE2-D0368BB06FD5}" type="presParOf" srcId="{C235F03E-6EDE-47B0-AA81-1999647A6C65}" destId="{A7D8BF58-156E-44B9-96C9-B83C4DDF8BA1}" srcOrd="3" destOrd="0" presId="urn:microsoft.com/office/officeart/2005/8/layout/radial5"/>
    <dgm:cxn modelId="{56D3D61F-13E0-45FA-895B-53F271AA0694}" type="presParOf" srcId="{A7D8BF58-156E-44B9-96C9-B83C4DDF8BA1}" destId="{0E1EBBB5-15A0-48AE-AF17-59B7A3DE10D2}" srcOrd="0" destOrd="0" presId="urn:microsoft.com/office/officeart/2005/8/layout/radial5"/>
    <dgm:cxn modelId="{7DEA75E0-6B45-448B-A278-CF3315F9D3D9}" type="presParOf" srcId="{C235F03E-6EDE-47B0-AA81-1999647A6C65}" destId="{5D0B1EC6-6FFA-4651-BB86-867FFA00A80E}" srcOrd="4" destOrd="0" presId="urn:microsoft.com/office/officeart/2005/8/layout/radial5"/>
    <dgm:cxn modelId="{47A78A0C-415E-4579-A3EB-7D667AAA1BC8}" type="presParOf" srcId="{C235F03E-6EDE-47B0-AA81-1999647A6C65}" destId="{1C73EC04-CBCB-456E-9BDE-2461B9436F0C}" srcOrd="5" destOrd="0" presId="urn:microsoft.com/office/officeart/2005/8/layout/radial5"/>
    <dgm:cxn modelId="{B9F90D70-A147-4776-BDDE-BCD17EDC4F11}" type="presParOf" srcId="{1C73EC04-CBCB-456E-9BDE-2461B9436F0C}" destId="{A70FCAAC-ADB6-4F0C-A1AA-59B0D1768134}" srcOrd="0" destOrd="0" presId="urn:microsoft.com/office/officeart/2005/8/layout/radial5"/>
    <dgm:cxn modelId="{01512833-AB57-442A-BF86-930ABBA3117F}" type="presParOf" srcId="{C235F03E-6EDE-47B0-AA81-1999647A6C65}" destId="{AFD925A9-0D19-4CBA-889D-1E5FFE00D10F}" srcOrd="6" destOrd="0" presId="urn:microsoft.com/office/officeart/2005/8/layout/radial5"/>
    <dgm:cxn modelId="{859DA9A5-B965-49B0-A646-875347038BC1}" type="presParOf" srcId="{C235F03E-6EDE-47B0-AA81-1999647A6C65}" destId="{AD969879-EBAA-46F0-8B9A-0CE54C132886}" srcOrd="7" destOrd="0" presId="urn:microsoft.com/office/officeart/2005/8/layout/radial5"/>
    <dgm:cxn modelId="{4A5ABA9E-900E-4305-BF64-2093AA696133}" type="presParOf" srcId="{AD969879-EBAA-46F0-8B9A-0CE54C132886}" destId="{274AFE00-08CE-4EE4-A105-E8C7E8E50E32}" srcOrd="0" destOrd="0" presId="urn:microsoft.com/office/officeart/2005/8/layout/radial5"/>
    <dgm:cxn modelId="{3F3C62E4-FAE7-491F-A73F-114CC403F97A}" type="presParOf" srcId="{C235F03E-6EDE-47B0-AA81-1999647A6C65}" destId="{80047BB2-18AC-44A2-8D5B-776A78033B8C}" srcOrd="8" destOrd="0" presId="urn:microsoft.com/office/officeart/2005/8/layout/radial5"/>
    <dgm:cxn modelId="{F5056C58-2720-4588-B7A1-E3DD4614003B}" type="presParOf" srcId="{C235F03E-6EDE-47B0-AA81-1999647A6C65}" destId="{6B1A0BB6-22D5-4603-9561-C3BC7EAFF37C}" srcOrd="9" destOrd="0" presId="urn:microsoft.com/office/officeart/2005/8/layout/radial5"/>
    <dgm:cxn modelId="{E54A7E47-3B56-41C8-85C9-D073AC04E74A}" type="presParOf" srcId="{6B1A0BB6-22D5-4603-9561-C3BC7EAFF37C}" destId="{4CD5D739-3DD3-4945-8BB4-26006533493B}" srcOrd="0" destOrd="0" presId="urn:microsoft.com/office/officeart/2005/8/layout/radial5"/>
    <dgm:cxn modelId="{B08C5C50-E336-449F-837B-E21BB66F8A30}" type="presParOf" srcId="{C235F03E-6EDE-47B0-AA81-1999647A6C65}" destId="{951426A1-62D2-46EE-9DA1-B390D93D99E6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13E9-9BD5-40FA-861C-EF202D9BE175}">
      <dsp:nvSpPr>
        <dsp:cNvPr id="0" name=""/>
        <dsp:cNvSpPr/>
      </dsp:nvSpPr>
      <dsp:spPr>
        <a:xfrm>
          <a:off x="3794027" y="2180262"/>
          <a:ext cx="1556008" cy="1556008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perspectiveRelaxed">
            <a:rot lat="19200000" lon="0" rev="0"/>
          </a:camera>
          <a:lightRig rig="threeP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tx1"/>
              </a:solidFill>
            </a:rPr>
            <a:t>TPM</a:t>
          </a:r>
        </a:p>
      </dsp:txBody>
      <dsp:txXfrm>
        <a:off x="4021899" y="2408134"/>
        <a:ext cx="1100264" cy="1100264"/>
      </dsp:txXfrm>
    </dsp:sp>
    <dsp:sp modelId="{C2CB66CF-5432-4BB6-8AE7-55A16192304F}">
      <dsp:nvSpPr>
        <dsp:cNvPr id="0" name=""/>
        <dsp:cNvSpPr/>
      </dsp:nvSpPr>
      <dsp:spPr>
        <a:xfrm rot="16195723">
          <a:off x="4405259" y="1612978"/>
          <a:ext cx="330855" cy="529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perspectiveRelaxed">
            <a:rot lat="19200000" lon="0" rev="0"/>
          </a:camera>
          <a:lightRig rig="threePt" dir="t"/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 rot="10800000">
        <a:off x="4454949" y="1768415"/>
        <a:ext cx="231599" cy="317425"/>
      </dsp:txXfrm>
    </dsp:sp>
    <dsp:sp modelId="{8743F99D-6B6F-43B3-B6EB-BB7BE4FD98E7}">
      <dsp:nvSpPr>
        <dsp:cNvPr id="0" name=""/>
        <dsp:cNvSpPr/>
      </dsp:nvSpPr>
      <dsp:spPr>
        <a:xfrm>
          <a:off x="3791315" y="0"/>
          <a:ext cx="1556008" cy="1556008"/>
        </a:xfrm>
        <a:prstGeom prst="ellips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perspectiveRelaxed">
            <a:rot lat="19200000" lon="0" rev="0"/>
          </a:camera>
          <a:lightRig rig="threePt" dir="t"/>
        </a:scene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tx1"/>
              </a:solidFill>
            </a:rPr>
            <a:t>Fiabilité des installations</a:t>
          </a:r>
        </a:p>
      </dsp:txBody>
      <dsp:txXfrm>
        <a:off x="4019187" y="227872"/>
        <a:ext cx="1100264" cy="1100264"/>
      </dsp:txXfrm>
    </dsp:sp>
    <dsp:sp modelId="{A7D8BF58-156E-44B9-96C9-B83C4DDF8BA1}">
      <dsp:nvSpPr>
        <dsp:cNvPr id="0" name=""/>
        <dsp:cNvSpPr/>
      </dsp:nvSpPr>
      <dsp:spPr>
        <a:xfrm rot="20656274">
          <a:off x="5433118" y="2409746"/>
          <a:ext cx="294656" cy="529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perspectiveRelaxed">
            <a:rot lat="19200000" lon="0" rev="0"/>
          </a:camera>
          <a:lightRig rig="threePt" dir="t"/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>
        <a:off x="5434773" y="2527536"/>
        <a:ext cx="206259" cy="317425"/>
      </dsp:txXfrm>
    </dsp:sp>
    <dsp:sp modelId="{5D0B1EC6-6FFA-4651-BB86-867FFA00A80E}">
      <dsp:nvSpPr>
        <dsp:cNvPr id="0" name=""/>
        <dsp:cNvSpPr/>
      </dsp:nvSpPr>
      <dsp:spPr>
        <a:xfrm>
          <a:off x="5826911" y="1607743"/>
          <a:ext cx="1556008" cy="1556008"/>
        </a:xfrm>
        <a:prstGeom prst="ellips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perspectiveRelaxed">
            <a:rot lat="19200000" lon="0" rev="0"/>
          </a:camera>
          <a:lightRig rig="threePt" dir="t"/>
        </a:scene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tx1"/>
              </a:solidFill>
            </a:rPr>
            <a:t>Implication du personnel</a:t>
          </a:r>
        </a:p>
      </dsp:txBody>
      <dsp:txXfrm>
        <a:off x="6054783" y="1835615"/>
        <a:ext cx="1100264" cy="1100264"/>
      </dsp:txXfrm>
    </dsp:sp>
    <dsp:sp modelId="{1C73EC04-CBCB-456E-9BDE-2461B9436F0C}">
      <dsp:nvSpPr>
        <dsp:cNvPr id="0" name=""/>
        <dsp:cNvSpPr/>
      </dsp:nvSpPr>
      <dsp:spPr>
        <a:xfrm rot="3301819">
          <a:off x="5025419" y="3560411"/>
          <a:ext cx="305550" cy="529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perspectiveRelaxed">
            <a:rot lat="19200000" lon="0" rev="0"/>
          </a:camera>
          <a:lightRig rig="threePt" dir="t"/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>
        <a:off x="5044983" y="3628662"/>
        <a:ext cx="213885" cy="317425"/>
      </dsp:txXfrm>
    </dsp:sp>
    <dsp:sp modelId="{AFD925A9-0D19-4CBA-889D-1E5FFE00D10F}">
      <dsp:nvSpPr>
        <dsp:cNvPr id="0" name=""/>
        <dsp:cNvSpPr/>
      </dsp:nvSpPr>
      <dsp:spPr>
        <a:xfrm>
          <a:off x="5016265" y="3927766"/>
          <a:ext cx="1556008" cy="1556008"/>
        </a:xfrm>
        <a:prstGeom prst="ellips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perspectiveRelaxed">
            <a:rot lat="19200000" lon="0" rev="0"/>
          </a:camera>
          <a:lightRig rig="threePt" dir="t"/>
        </a:scene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tx1"/>
              </a:solidFill>
            </a:rPr>
            <a:t>Suivi des performances</a:t>
          </a:r>
        </a:p>
      </dsp:txBody>
      <dsp:txXfrm>
        <a:off x="5244137" y="4155638"/>
        <a:ext cx="1100264" cy="1100264"/>
      </dsp:txXfrm>
    </dsp:sp>
    <dsp:sp modelId="{AD969879-EBAA-46F0-8B9A-0CE54C132886}">
      <dsp:nvSpPr>
        <dsp:cNvPr id="0" name=""/>
        <dsp:cNvSpPr/>
      </dsp:nvSpPr>
      <dsp:spPr>
        <a:xfrm rot="7970011">
          <a:off x="3708143" y="3464587"/>
          <a:ext cx="298487" cy="529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perspectiveRelaxed">
            <a:rot lat="19200000" lon="0" rev="0"/>
          </a:camera>
          <a:lightRig rig="threePt" dir="t"/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 rot="10800000">
        <a:off x="3783356" y="3537563"/>
        <a:ext cx="208941" cy="317425"/>
      </dsp:txXfrm>
    </dsp:sp>
    <dsp:sp modelId="{80047BB2-18AC-44A2-8D5B-776A78033B8C}">
      <dsp:nvSpPr>
        <dsp:cNvPr id="0" name=""/>
        <dsp:cNvSpPr/>
      </dsp:nvSpPr>
      <dsp:spPr>
        <a:xfrm>
          <a:off x="2353250" y="3734335"/>
          <a:ext cx="1556008" cy="1556008"/>
        </a:xfrm>
        <a:prstGeom prst="ellips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perspectiveRelaxed">
            <a:rot lat="19200000" lon="0" rev="0"/>
          </a:camera>
          <a:lightRig rig="threePt" dir="t"/>
        </a:scene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tx1"/>
              </a:solidFill>
            </a:rPr>
            <a:t>Prévention des défauts</a:t>
          </a:r>
        </a:p>
      </dsp:txBody>
      <dsp:txXfrm>
        <a:off x="2581122" y="3962207"/>
        <a:ext cx="1100264" cy="1100264"/>
      </dsp:txXfrm>
    </dsp:sp>
    <dsp:sp modelId="{6B1A0BB6-22D5-4603-9561-C3BC7EAFF37C}">
      <dsp:nvSpPr>
        <dsp:cNvPr id="0" name=""/>
        <dsp:cNvSpPr/>
      </dsp:nvSpPr>
      <dsp:spPr>
        <a:xfrm rot="11899634">
          <a:off x="3377748" y="2353293"/>
          <a:ext cx="332980" cy="529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perspectiveRelaxed">
            <a:rot lat="19200000" lon="0" rev="0"/>
          </a:camera>
          <a:lightRig rig="threePt" dir="t"/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 rot="10800000">
        <a:off x="3475108" y="2474808"/>
        <a:ext cx="233086" cy="317425"/>
      </dsp:txXfrm>
    </dsp:sp>
    <dsp:sp modelId="{951426A1-62D2-46EE-9DA1-B390D93D99E6}">
      <dsp:nvSpPr>
        <dsp:cNvPr id="0" name=""/>
        <dsp:cNvSpPr/>
      </dsp:nvSpPr>
      <dsp:spPr>
        <a:xfrm>
          <a:off x="1720548" y="1493431"/>
          <a:ext cx="1556008" cy="1556008"/>
        </a:xfrm>
        <a:prstGeom prst="ellips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perspectiveRelaxed">
            <a:rot lat="19200000" lon="0" rev="0"/>
          </a:camera>
          <a:lightRig rig="threePt" dir="t"/>
        </a:scene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tx1"/>
              </a:solidFill>
            </a:rPr>
            <a:t>Optimisation du temps de marche</a:t>
          </a:r>
        </a:p>
      </dsp:txBody>
      <dsp:txXfrm>
        <a:off x="1948420" y="1721303"/>
        <a:ext cx="1100264" cy="1100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198F-3907-4A4B-B949-F1A0011B69E6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1917-B395-4F59-9AAE-3BA5222C31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5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1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4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7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25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4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5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98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67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69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4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D367-C341-487F-A334-BBA40E324F5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B4DB-9EEC-4B5E-A1BD-1052B39CF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9.xml"/><Relationship Id="rId7" Type="http://schemas.openxmlformats.org/officeDocument/2006/relationships/slide" Target="slide2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31.xml"/><Relationship Id="rId5" Type="http://schemas.openxmlformats.org/officeDocument/2006/relationships/slide" Target="slide25.xml"/><Relationship Id="rId10" Type="http://schemas.openxmlformats.org/officeDocument/2006/relationships/slide" Target="slide21.xml"/><Relationship Id="rId4" Type="http://schemas.openxmlformats.org/officeDocument/2006/relationships/slide" Target="slide24.xml"/><Relationship Id="rId9" Type="http://schemas.openxmlformats.org/officeDocument/2006/relationships/slide" Target="slide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973507" y="1717798"/>
            <a:ext cx="7772400" cy="182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TPM: Maintenance Productive Totale</a:t>
            </a:r>
            <a:r>
              <a:rPr lang="fr-F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37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19087"/>
            <a:ext cx="109537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8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5" y="88132"/>
            <a:ext cx="10568721" cy="67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16" y="105509"/>
            <a:ext cx="9031953" cy="32938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b="16726"/>
          <a:stretch/>
        </p:blipFill>
        <p:spPr>
          <a:xfrm>
            <a:off x="1467216" y="3021842"/>
            <a:ext cx="7413015" cy="38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66" y="517647"/>
            <a:ext cx="110775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0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6" y="0"/>
            <a:ext cx="9777778" cy="68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7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85800"/>
            <a:ext cx="110013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42887"/>
            <a:ext cx="113061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4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009650"/>
            <a:ext cx="111347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3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Décomposition des Temps d’un moyen de Production</a:t>
            </a:r>
          </a:p>
        </p:txBody>
      </p:sp>
      <p:sp>
        <p:nvSpPr>
          <p:cNvPr id="13318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476251"/>
            <a:ext cx="9144000" cy="466725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Total</a:t>
            </a:r>
          </a:p>
        </p:txBody>
      </p:sp>
      <p:sp>
        <p:nvSpPr>
          <p:cNvPr id="13319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979489"/>
            <a:ext cx="8172450" cy="46672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d’Ouverture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524000" y="1484314"/>
            <a:ext cx="7308850" cy="466725"/>
          </a:xfrm>
          <a:prstGeom prst="rect">
            <a:avLst/>
          </a:prstGeom>
          <a:solidFill>
            <a:srgbClr val="3366FF">
              <a:alpha val="50000"/>
            </a:srgbClr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Requis</a:t>
            </a:r>
          </a:p>
        </p:txBody>
      </p:sp>
      <p:sp>
        <p:nvSpPr>
          <p:cNvPr id="13321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1987551"/>
            <a:ext cx="6300788" cy="466725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Temps Brut de F </a:t>
            </a:r>
            <a:r>
              <a:rPr lang="fr-FR" altLang="fr-FR" sz="2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onctionnement</a:t>
            </a:r>
            <a:endParaRPr lang="fr-FR" altLang="fr-FR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22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524001" y="2492376"/>
            <a:ext cx="5364163" cy="466725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Net de Fonctionnement</a:t>
            </a:r>
          </a:p>
        </p:txBody>
      </p:sp>
      <p:sp>
        <p:nvSpPr>
          <p:cNvPr id="13323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524001" y="2995614"/>
            <a:ext cx="4500563" cy="466725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Temps Utile de Fonction</a:t>
            </a:r>
            <a:r>
              <a:rPr lang="fr-FR" altLang="fr-FR" sz="2400" b="1" baseline="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nement</a:t>
            </a:r>
          </a:p>
        </p:txBody>
      </p:sp>
      <p:sp>
        <p:nvSpPr>
          <p:cNvPr id="13325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696450" y="979489"/>
            <a:ext cx="971550" cy="46672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TF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8832850" y="1484314"/>
            <a:ext cx="863600" cy="466725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TAI</a:t>
            </a:r>
          </a:p>
        </p:txBody>
      </p:sp>
      <p:sp>
        <p:nvSpPr>
          <p:cNvPr id="13327" name="Text Box 1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824788" y="1987551"/>
            <a:ext cx="1008062" cy="466725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TAP</a:t>
            </a:r>
          </a:p>
        </p:txBody>
      </p:sp>
      <p:sp>
        <p:nvSpPr>
          <p:cNvPr id="13328" name="Text Box 1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88164" y="2492376"/>
            <a:ext cx="936625" cy="466725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</a:p>
        </p:txBody>
      </p:sp>
      <p:sp>
        <p:nvSpPr>
          <p:cNvPr id="13329" name="Text Box 1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024563" y="2995614"/>
            <a:ext cx="863600" cy="466725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NQ</a:t>
            </a:r>
          </a:p>
        </p:txBody>
      </p:sp>
      <p:sp>
        <p:nvSpPr>
          <p:cNvPr id="13330" name="AutoShape 18"/>
          <p:cNvSpPr>
            <a:spLocks/>
          </p:cNvSpPr>
          <p:nvPr/>
        </p:nvSpPr>
        <p:spPr bwMode="auto">
          <a:xfrm rot="5400000">
            <a:off x="4818063" y="566738"/>
            <a:ext cx="720725" cy="7308850"/>
          </a:xfrm>
          <a:prstGeom prst="rightBrace">
            <a:avLst>
              <a:gd name="adj1" fmla="val 8450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8832850" y="24209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9696450" y="1989138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33" name="AutoShape 21"/>
          <p:cNvSpPr>
            <a:spLocks/>
          </p:cNvSpPr>
          <p:nvPr/>
        </p:nvSpPr>
        <p:spPr bwMode="auto">
          <a:xfrm rot="5400000">
            <a:off x="5231607" y="1234282"/>
            <a:ext cx="720725" cy="8135938"/>
          </a:xfrm>
          <a:prstGeom prst="rightBrace">
            <a:avLst>
              <a:gd name="adj1" fmla="val 94071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34" name="AutoShape 22"/>
          <p:cNvSpPr>
            <a:spLocks/>
          </p:cNvSpPr>
          <p:nvPr/>
        </p:nvSpPr>
        <p:spPr bwMode="auto">
          <a:xfrm rot="5400000">
            <a:off x="5699919" y="1558132"/>
            <a:ext cx="792163" cy="9144000"/>
          </a:xfrm>
          <a:prstGeom prst="rightBrace">
            <a:avLst>
              <a:gd name="adj1" fmla="val 96192"/>
              <a:gd name="adj2" fmla="val 50000"/>
            </a:avLst>
          </a:prstGeom>
          <a:noFill/>
          <a:ln w="2857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35" name="AutoShape 23"/>
          <p:cNvSpPr>
            <a:spLocks noChangeArrowheads="1"/>
          </p:cNvSpPr>
          <p:nvPr/>
        </p:nvSpPr>
        <p:spPr bwMode="auto">
          <a:xfrm>
            <a:off x="1524001" y="3571875"/>
            <a:ext cx="4500563" cy="215900"/>
          </a:xfrm>
          <a:prstGeom prst="rightArrow">
            <a:avLst>
              <a:gd name="adj1" fmla="val 50000"/>
              <a:gd name="adj2" fmla="val 186742"/>
            </a:avLst>
          </a:prstGeom>
          <a:solidFill>
            <a:srgbClr val="00FF00">
              <a:alpha val="50000"/>
            </a:srgbClr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36" name="AutoShape 24"/>
          <p:cNvSpPr>
            <a:spLocks noChangeArrowheads="1"/>
          </p:cNvSpPr>
          <p:nvPr/>
        </p:nvSpPr>
        <p:spPr bwMode="auto">
          <a:xfrm>
            <a:off x="1524001" y="3860800"/>
            <a:ext cx="5364163" cy="215900"/>
          </a:xfrm>
          <a:prstGeom prst="rightArrow">
            <a:avLst>
              <a:gd name="adj1" fmla="val 50000"/>
              <a:gd name="adj2" fmla="val 187032"/>
            </a:avLst>
          </a:prstGeom>
          <a:solidFill>
            <a:srgbClr val="FF9900">
              <a:alpha val="50000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6024563" y="35004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688816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39" name="AutoShape 27"/>
          <p:cNvSpPr>
            <a:spLocks noChangeArrowheads="1"/>
          </p:cNvSpPr>
          <p:nvPr/>
        </p:nvSpPr>
        <p:spPr bwMode="auto">
          <a:xfrm>
            <a:off x="1524001" y="4797425"/>
            <a:ext cx="8101013" cy="287338"/>
          </a:xfrm>
          <a:prstGeom prst="rightArrow">
            <a:avLst>
              <a:gd name="adj1" fmla="val 50000"/>
              <a:gd name="adj2" fmla="val 122041"/>
            </a:avLst>
          </a:prstGeom>
          <a:solidFill>
            <a:srgbClr val="CC99FF">
              <a:alpha val="50000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40" name="Text Box 2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4656139" y="4508501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TRS</a:t>
            </a:r>
          </a:p>
        </p:txBody>
      </p:sp>
      <p:sp>
        <p:nvSpPr>
          <p:cNvPr id="13341" name="Text Box 29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5016500" y="5661026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TRG</a:t>
            </a:r>
          </a:p>
        </p:txBody>
      </p:sp>
      <p:sp>
        <p:nvSpPr>
          <p:cNvPr id="13342" name="Text Box 30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5519739" y="64912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>
                <a:solidFill>
                  <a:srgbClr val="66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TRE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1774825" y="3429001"/>
            <a:ext cx="360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>
                <a:effectLst>
                  <a:outerShdw blurRad="38100" dist="38100" dir="2700000" algn="tl">
                    <a:srgbClr val="C0C0C0"/>
                  </a:outerShdw>
                </a:effectLst>
              </a:rPr>
              <a:t>Nombre de Pièces Bonnes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208213" y="3716338"/>
            <a:ext cx="360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>
                <a:effectLst>
                  <a:outerShdw blurRad="38100" dist="38100" dir="2700000" algn="tl">
                    <a:srgbClr val="C0C0C0"/>
                  </a:outerShdw>
                </a:effectLst>
              </a:rPr>
              <a:t>Nombre de Pièces Réalisées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3071813" y="4724401"/>
            <a:ext cx="547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>
                <a:effectLst>
                  <a:outerShdw blurRad="38100" dist="38100" dir="2700000" algn="tl">
                    <a:srgbClr val="C0C0C0"/>
                  </a:outerShdw>
                </a:effectLst>
              </a:rPr>
              <a:t>Nombre de Pièces Théoriquement Réalisables</a:t>
            </a:r>
          </a:p>
        </p:txBody>
      </p:sp>
      <p:sp>
        <p:nvSpPr>
          <p:cNvPr id="13347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840913" y="6165850"/>
            <a:ext cx="576262" cy="50323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48" name="Text Box 36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7824788" y="2492376"/>
            <a:ext cx="1871662" cy="466725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TAT</a:t>
            </a:r>
          </a:p>
        </p:txBody>
      </p:sp>
      <p:sp>
        <p:nvSpPr>
          <p:cNvPr id="13349" name="Text Box 37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1703388" y="6308726"/>
            <a:ext cx="2665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Autres Taux Utiles</a:t>
            </a:r>
          </a:p>
        </p:txBody>
      </p:sp>
    </p:spTree>
    <p:extLst>
      <p:ext uri="{BB962C8B-B14F-4D97-AF65-F5344CB8AC3E}">
        <p14:creationId xmlns:p14="http://schemas.microsoft.com/office/powerpoint/2010/main" val="78721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4000" y="476251"/>
            <a:ext cx="9144000" cy="466725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TOTAL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87714" y="1341438"/>
            <a:ext cx="56165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TEMPS TOTAL</a:t>
            </a:r>
            <a:r>
              <a:rPr lang="fr-FR" altLang="fr-FR" b="1" dirty="0"/>
              <a:t>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définit selon l’horizon considéré :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365 jours / an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22 jours / mois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24 h/ jour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1434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44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45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35188" y="4365625"/>
            <a:ext cx="8064500" cy="954088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Le Temps Total</a:t>
            </a:r>
            <a:r>
              <a:rPr lang="fr-FR" altLang="fr-FR"/>
              <a:t> </a:t>
            </a: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est l’un des 2 composants pour le calcul du </a:t>
            </a:r>
            <a:r>
              <a:rPr lang="fr-FR" altLang="fr-FR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383737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 txBox="1">
            <a:spLocks/>
          </p:cNvSpPr>
          <p:nvPr/>
        </p:nvSpPr>
        <p:spPr>
          <a:xfrm>
            <a:off x="2024064" y="1571625"/>
            <a:ext cx="7500937" cy="571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fr-FR" sz="2400" dirty="0"/>
              <a:t>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Pour mieux produire deux solutions se présentes :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809876" y="2390775"/>
            <a:ext cx="67865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fr-FR" dirty="0"/>
              <a:t>  </a:t>
            </a:r>
            <a:r>
              <a:rPr lang="fr-FR" sz="1600" b="1" dirty="0"/>
              <a:t>Investir dans des équipement couteux et complexes.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81313" y="4286251"/>
            <a:ext cx="6286500" cy="615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fr-FR" dirty="0"/>
              <a:t>  </a:t>
            </a:r>
            <a:r>
              <a:rPr lang="fr-FR" sz="1600" b="1" dirty="0"/>
              <a:t>Augmenter au maximum le taux d’utilisation des machines existantes,  et leurs performance d’obtention de la qualité.    </a:t>
            </a:r>
          </a:p>
        </p:txBody>
      </p:sp>
      <p:pic>
        <p:nvPicPr>
          <p:cNvPr id="1026" name="Picture 2" descr="C:\Program Files\Microsoft Office\MEDIA\CAGCAT10\j028320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1" y="2857500"/>
            <a:ext cx="1038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rganigramme : Terminateur 9"/>
          <p:cNvSpPr/>
          <p:nvPr/>
        </p:nvSpPr>
        <p:spPr>
          <a:xfrm>
            <a:off x="5095875" y="5357813"/>
            <a:ext cx="2071688" cy="500062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3200" b="1" dirty="0">
                <a:solidFill>
                  <a:srgbClr val="FF0000"/>
                </a:solidFill>
                <a:latin typeface="Algerian" pitchFamily="82" charset="0"/>
              </a:rPr>
              <a:t>TPM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38626" y="357189"/>
            <a:ext cx="3929063" cy="7143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8201" name="Espace réservé du numéro de diapositive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31A9F3-CC4B-44A8-812E-3C497A805BCD}" type="slidenum">
              <a:rPr lang="fr-BE" altLang="fr-FR">
                <a:solidFill>
                  <a:srgbClr val="AFADA5"/>
                </a:solidFill>
                <a:latin typeface="Verdana" panose="020B0604030504040204" pitchFamily="34" charset="0"/>
              </a:rPr>
              <a:pPr/>
              <a:t>2</a:t>
            </a:fld>
            <a:endParaRPr lang="fr-BE" altLang="fr-FR">
              <a:solidFill>
                <a:srgbClr val="AFADA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524000" y="4941888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Le Temps de FERMETURE est la somme des fermetures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Journalière – Hebdomadaire - Annuelle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Selon l’horizon considéré.</a:t>
            </a:r>
            <a:endParaRPr lang="fr-FR" altLang="fr-FR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36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992313" y="476251"/>
            <a:ext cx="8172450" cy="46672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d’OUVERTURE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992314" y="1557339"/>
            <a:ext cx="81359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</a:t>
            </a:r>
            <a:r>
              <a:rPr lang="fr-FR" altLang="fr-F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D’OUVERTURE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est égal à :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TEMPS TOTAL -  </a:t>
            </a:r>
            <a:r>
              <a:rPr lang="fr-FR" altLang="fr-F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de FERMETURE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079876" y="4508501"/>
            <a:ext cx="4176713" cy="46672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de FERMETURE</a:t>
            </a:r>
          </a:p>
        </p:txBody>
      </p:sp>
      <p:sp>
        <p:nvSpPr>
          <p:cNvPr id="15371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63750" y="3068639"/>
            <a:ext cx="8064500" cy="954087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Le Temps d’Ouverture</a:t>
            </a:r>
            <a:r>
              <a:rPr lang="fr-FR" altLang="fr-FR"/>
              <a:t> </a:t>
            </a: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est l’un des 2 composants pour le calcul du </a:t>
            </a:r>
            <a:r>
              <a:rPr lang="fr-FR" altLang="fr-FR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TRG</a:t>
            </a:r>
          </a:p>
        </p:txBody>
      </p:sp>
    </p:spTree>
    <p:extLst>
      <p:ext uri="{BB962C8B-B14F-4D97-AF65-F5344CB8AC3E}">
        <p14:creationId xmlns:p14="http://schemas.microsoft.com/office/powerpoint/2010/main" val="92788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424113" y="476251"/>
            <a:ext cx="7308850" cy="466725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REQUIS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1919288" y="1341439"/>
            <a:ext cx="82089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</a:t>
            </a:r>
            <a:r>
              <a:rPr lang="fr-FR" altLang="fr-F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TEMPS REQUIS</a:t>
            </a:r>
            <a:r>
              <a:rPr lang="fr-FR" altLang="fr-FR" dirty="0"/>
              <a:t>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est égal à :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D’OUVERTURE 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 </a:t>
            </a:r>
            <a:r>
              <a:rPr lang="fr-FR" altLang="fr-FR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d’ARRÊT INDUITS</a:t>
            </a:r>
          </a:p>
        </p:txBody>
      </p:sp>
      <p:sp>
        <p:nvSpPr>
          <p:cNvPr id="1639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079876" y="4724401"/>
            <a:ext cx="4176713" cy="466725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d’ARRÊT INDUIT</a:t>
            </a: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4800601" y="5516563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Zoom sur les Temps d’Arrêt</a:t>
            </a:r>
          </a:p>
        </p:txBody>
      </p:sp>
      <p:sp>
        <p:nvSpPr>
          <p:cNvPr id="16430" name="Text Box 4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063750" y="3500439"/>
            <a:ext cx="8064500" cy="954087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Le Temps Requis est l’un des 2 composants pour le calcul du </a:t>
            </a:r>
            <a:r>
              <a:rPr lang="fr-FR" altLang="fr-FR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TRS</a:t>
            </a:r>
          </a:p>
        </p:txBody>
      </p:sp>
    </p:spTree>
    <p:extLst>
      <p:ext uri="{BB962C8B-B14F-4D97-AF65-F5344CB8AC3E}">
        <p14:creationId xmlns:p14="http://schemas.microsoft.com/office/powerpoint/2010/main" val="2804560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74826" y="476251"/>
            <a:ext cx="8424863" cy="466725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d’ARRÊT TOTAL</a:t>
            </a:r>
          </a:p>
        </p:txBody>
      </p:sp>
      <p:sp>
        <p:nvSpPr>
          <p:cNvPr id="17418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74826" y="981076"/>
            <a:ext cx="2016125" cy="466725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TAI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863976" y="979489"/>
            <a:ext cx="6335713" cy="466725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TAP</a:t>
            </a:r>
          </a:p>
        </p:txBody>
      </p:sp>
      <p:sp>
        <p:nvSpPr>
          <p:cNvPr id="17420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74826" y="1484313"/>
            <a:ext cx="20177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Temps 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d’Arrêt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Induit</a:t>
            </a:r>
          </a:p>
        </p:txBody>
      </p:sp>
      <p:sp>
        <p:nvSpPr>
          <p:cNvPr id="17421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63976" y="3141664"/>
            <a:ext cx="2016125" cy="466725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TAE</a:t>
            </a:r>
          </a:p>
        </p:txBody>
      </p:sp>
      <p:sp>
        <p:nvSpPr>
          <p:cNvPr id="17422" name="Text 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63976" y="3573463"/>
            <a:ext cx="20177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Temps 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d’Arrêt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Exploitation</a:t>
            </a:r>
          </a:p>
        </p:txBody>
      </p:sp>
      <p:sp>
        <p:nvSpPr>
          <p:cNvPr id="17423" name="Text Box 1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951538" y="3141664"/>
            <a:ext cx="4248150" cy="466725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TAF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3863976" y="1484313"/>
            <a:ext cx="62642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Temps 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d’Arrêt 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Production</a:t>
            </a:r>
          </a:p>
        </p:txBody>
      </p:sp>
      <p:sp>
        <p:nvSpPr>
          <p:cNvPr id="1743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440" name="AutoShape 3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441" name="Text Box 3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951538" y="3573463"/>
            <a:ext cx="42481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Temps 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d’Arrêt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Fonctionnel</a:t>
            </a:r>
          </a:p>
        </p:txBody>
      </p:sp>
    </p:spTree>
    <p:extLst>
      <p:ext uri="{BB962C8B-B14F-4D97-AF65-F5344CB8AC3E}">
        <p14:creationId xmlns:p14="http://schemas.microsoft.com/office/powerpoint/2010/main" val="312363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24000" y="1341438"/>
            <a:ext cx="91440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Le Temps d’ARRÊT INDUIT est composé de :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Essais,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Modifications</a:t>
            </a:r>
          </a:p>
          <a:p>
            <a:pPr eaLnBrk="0" hangingPunct="0"/>
            <a:r>
              <a:rPr lang="fr-FR" altLang="fr-FR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Temps de Changement de Production NON et/ou MAL Programmé</a:t>
            </a:r>
            <a:endParaRPr lang="fr-FR" altLang="fr-FR" sz="2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Sous charge,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Désengagement 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Tout arrêt de production qui n’est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- NI</a:t>
            </a:r>
            <a:r>
              <a:rPr lang="fr-FR" altLang="fr-FR"/>
              <a:t>  </a:t>
            </a:r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DIRECTEMENT lié au moyen de production.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NI</a:t>
            </a:r>
            <a:r>
              <a:rPr lang="fr-FR" altLang="fr-FR" sz="2400"/>
              <a:t>  </a:t>
            </a:r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DIRECTEMENT lié aux arrêts du personnel.</a:t>
            </a:r>
            <a:r>
              <a:rPr lang="fr-FR" altLang="fr-FR" sz="2400"/>
              <a:t>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18441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42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48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43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63976" y="476251"/>
            <a:ext cx="4176713" cy="466725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d’ARRÊT INDUIT</a:t>
            </a:r>
          </a:p>
        </p:txBody>
      </p:sp>
    </p:spTree>
    <p:extLst>
      <p:ext uri="{BB962C8B-B14F-4D97-AF65-F5344CB8AC3E}">
        <p14:creationId xmlns:p14="http://schemas.microsoft.com/office/powerpoint/2010/main" val="162908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503613" y="476251"/>
            <a:ext cx="5040312" cy="466725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d’ARRÊT EXPLOITATION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524000" y="1628775"/>
            <a:ext cx="9144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Le Temps d’ARRÊT Exploitation est composé de :</a:t>
            </a:r>
          </a:p>
          <a:p>
            <a:pPr eaLnBrk="0" hangingPunct="0"/>
            <a:endParaRPr lang="fr-FR" altLang="fr-FR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Réunions 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Pauses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  <a:p>
            <a:pPr eaLnBrk="0" hangingPunct="0"/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Tout arrêt de production lié au arrêts du personnel.</a:t>
            </a:r>
            <a:endParaRPr lang="fr-FR" altLang="fr-FR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5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466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48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0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719514" y="476251"/>
            <a:ext cx="4897437" cy="466725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Temps d’ARRÊT FONCTIONNEL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524000" y="1196975"/>
            <a:ext cx="9144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Le Temps d’ARRÊT Fonctionnel est composé de :</a:t>
            </a:r>
          </a:p>
          <a:p>
            <a:pPr>
              <a:spcBef>
                <a:spcPct val="50000"/>
              </a:spcBef>
            </a:pPr>
            <a:r>
              <a:rPr lang="fr-FR" altLang="fr-F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Temps de Contrôle</a:t>
            </a:r>
          </a:p>
          <a:p>
            <a:pPr>
              <a:spcBef>
                <a:spcPct val="50000"/>
              </a:spcBef>
            </a:pPr>
            <a:r>
              <a:rPr lang="fr-FR" altLang="fr-F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Temps de Changement de Production Programmé</a:t>
            </a:r>
          </a:p>
          <a:p>
            <a:pPr>
              <a:spcBef>
                <a:spcPct val="50000"/>
              </a:spcBef>
            </a:pPr>
            <a:r>
              <a:rPr lang="fr-FR" altLang="fr-F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Temps de Réglage Fréquentiel</a:t>
            </a:r>
          </a:p>
          <a:p>
            <a:pPr>
              <a:spcBef>
                <a:spcPct val="50000"/>
              </a:spcBef>
            </a:pPr>
            <a:r>
              <a:rPr lang="fr-FR" altLang="fr-FR">
                <a:effectLst>
                  <a:outerShdw blurRad="38100" dist="38100" dir="2700000" algn="tl">
                    <a:srgbClr val="C0C0C0"/>
                  </a:outerShdw>
                </a:effectLst>
              </a:rPr>
              <a:t>(micro arrêt – baisse de cadence)</a:t>
            </a:r>
          </a:p>
          <a:p>
            <a:pPr>
              <a:spcBef>
                <a:spcPct val="50000"/>
              </a:spcBef>
            </a:pPr>
            <a:r>
              <a:rPr lang="fr-FR" altLang="fr-F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Temps d’Entretien Fréquentiel</a:t>
            </a:r>
          </a:p>
          <a:p>
            <a:pPr>
              <a:spcBef>
                <a:spcPct val="50000"/>
              </a:spcBef>
            </a:pPr>
            <a:r>
              <a:rPr lang="fr-FR" altLang="fr-FR">
                <a:effectLst>
                  <a:outerShdw blurRad="38100" dist="38100" dir="2700000" algn="tl">
                    <a:srgbClr val="C0C0C0"/>
                  </a:outerShdw>
                </a:effectLst>
              </a:rPr>
              <a:t>(préventif)</a:t>
            </a:r>
            <a:endParaRPr lang="fr-FR" altLang="fr-FR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fr-FR" altLang="fr-F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  <a:p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Tout arrêt de production qui EST</a:t>
            </a:r>
          </a:p>
          <a:p>
            <a:r>
              <a:rPr lang="fr-FR" altLang="fr-F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DIRECTEMENT lié au moyen de production.</a:t>
            </a:r>
            <a:endParaRPr lang="fr-FR" altLang="fr-FR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fr-FR" altLang="fr-FR" sz="2400"/>
          </a:p>
          <a:p>
            <a:pPr>
              <a:spcBef>
                <a:spcPct val="50000"/>
              </a:spcBef>
            </a:pPr>
            <a:endParaRPr lang="fr-FR" altLang="fr-FR" sz="2400"/>
          </a:p>
        </p:txBody>
      </p:sp>
      <p:sp>
        <p:nvSpPr>
          <p:cNvPr id="25620" name="AutoShape 2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5621" name="AutoShape 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48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3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927350" y="476251"/>
            <a:ext cx="6300788" cy="466725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BRUT de Fonctionnement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24000" y="1052513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Temps </a:t>
            </a:r>
            <a:r>
              <a:rPr lang="fr-FR" altLang="fr-F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</a:t>
            </a:r>
            <a:r>
              <a:rPr lang="fr-FR" alt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BRUT de FONCTIONNEMENT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est égal à :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TEMPS REQUIS - Temps d’ARRÊT PRODUCTION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 à :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D’OUVERTURE</a:t>
            </a:r>
            <a:r>
              <a:rPr lang="fr-FR" altLang="fr-FR" dirty="0"/>
              <a:t>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TEMPS d’ARRÊT TOTAL</a:t>
            </a:r>
          </a:p>
          <a:p>
            <a:pPr>
              <a:spcBef>
                <a:spcPct val="50000"/>
              </a:spcBef>
            </a:pPr>
            <a:endParaRPr lang="fr-FR" altLang="fr-FR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490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491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63975" y="3716339"/>
            <a:ext cx="4319588" cy="466725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d’Arrêt Production</a:t>
            </a:r>
          </a:p>
        </p:txBody>
      </p:sp>
      <p:sp>
        <p:nvSpPr>
          <p:cNvPr id="20492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63975" y="4365626"/>
            <a:ext cx="4319588" cy="466725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d’ARRÊT TOTAL</a:t>
            </a:r>
          </a:p>
        </p:txBody>
      </p:sp>
    </p:spTree>
    <p:extLst>
      <p:ext uri="{BB962C8B-B14F-4D97-AF65-F5344CB8AC3E}">
        <p14:creationId xmlns:p14="http://schemas.microsoft.com/office/powerpoint/2010/main" val="1221540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503613" y="476251"/>
            <a:ext cx="5364162" cy="466725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NET de Fonctionnement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24000" y="1773239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Temps NET DE FONCTIONNEMENT est égal à :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BRUT de FONCTIONNEMENT 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 </a:t>
            </a:r>
            <a:r>
              <a:rPr lang="fr-FR" alt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Pannes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524000" y="4210051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Les </a:t>
            </a:r>
            <a:r>
              <a:rPr lang="fr-FR" altLang="fr-FR"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PANNES</a:t>
            </a: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par définition ‘normalement imprévisibles’ se différencient des ‘micro arrêt’ par leur durée et/ou par le  personnel concerné par la remise en production.</a:t>
            </a:r>
          </a:p>
        </p:txBody>
      </p:sp>
      <p:sp>
        <p:nvSpPr>
          <p:cNvPr id="2151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151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4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648075" y="476251"/>
            <a:ext cx="5111750" cy="466725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Temps UTILE de Fonctionnement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847851" y="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Temps d’un moyen de Production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919289" y="1196975"/>
            <a:ext cx="835342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Temps UTILE DE FONCTIONNEMENT est égal à :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NET de FONCTIONNEMENT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temps passé pour fabriquer de la </a:t>
            </a:r>
            <a:r>
              <a:rPr lang="fr-FR" altLang="fr-FR" sz="2400" b="1" dirty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QUALITE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19288" y="3573463"/>
            <a:ext cx="8280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ATTENTION</a:t>
            </a:r>
          </a:p>
          <a:p>
            <a:pPr>
              <a:spcBef>
                <a:spcPct val="50000"/>
              </a:spcBef>
            </a:pP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Seul le temps passé pour fabriquer de la </a:t>
            </a:r>
            <a:r>
              <a:rPr lang="fr-FR" altLang="fr-FR" sz="24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QUALITE </a:t>
            </a: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est à prendre en compte, et non le nombre de pièces défectueuses, il est donc important de connaître la cadence REELLE du moyen en fonctionnement.</a:t>
            </a:r>
          </a:p>
        </p:txBody>
      </p:sp>
      <p:sp>
        <p:nvSpPr>
          <p:cNvPr id="2253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537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3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TAUX</a:t>
            </a:r>
          </a:p>
        </p:txBody>
      </p:sp>
      <p:sp>
        <p:nvSpPr>
          <p:cNvPr id="23557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549275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fr-FR" altLang="fr-FR" sz="36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aux</a:t>
            </a:r>
            <a:r>
              <a:rPr lang="fr-FR" altLang="fr-FR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36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</a:t>
            </a:r>
            <a:r>
              <a:rPr lang="fr-FR" altLang="fr-FR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</a:t>
            </a:r>
            <a:r>
              <a:rPr lang="fr-FR" altLang="fr-FR" sz="36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endement</a:t>
            </a:r>
            <a:r>
              <a:rPr lang="fr-FR" altLang="fr-FR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</a:t>
            </a:r>
            <a:r>
              <a:rPr lang="fr-FR" altLang="fr-FR" sz="36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ynthétique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855914" y="1557338"/>
            <a:ext cx="66246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dirty="0"/>
              <a:t>Le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TRS</a:t>
            </a:r>
            <a:r>
              <a:rPr lang="fr-FR" altLang="fr-FR" sz="2400" dirty="0"/>
              <a:t> est un indicateur de productivité sur 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l’utilisation EFFECTIVE</a:t>
            </a:r>
            <a:r>
              <a:rPr lang="fr-FR" altLang="fr-FR" sz="2400" dirty="0"/>
              <a:t> </a:t>
            </a:r>
          </a:p>
          <a:p>
            <a:pPr>
              <a:spcBef>
                <a:spcPct val="50000"/>
              </a:spcBef>
            </a:pPr>
            <a:r>
              <a:rPr lang="fr-FR" altLang="fr-FR" sz="2400" dirty="0"/>
              <a:t>d’un moyen de production.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003548" y="3493711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/>
              <a:t>Le calcul du </a:t>
            </a:r>
            <a:r>
              <a:rPr lang="fr-FR" alt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TRS</a:t>
            </a:r>
            <a:r>
              <a:rPr lang="fr-FR" altLang="fr-FR" dirty="0"/>
              <a:t> s’effectue de la manière suivante :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endParaRPr lang="fr-FR" altLang="fr-FR" dirty="0"/>
          </a:p>
        </p:txBody>
      </p:sp>
      <p:sp>
        <p:nvSpPr>
          <p:cNvPr id="2356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63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64" name="Text Box 1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78110" y="414972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alt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Utile de fonctionnement</a:t>
            </a:r>
          </a:p>
        </p:txBody>
      </p:sp>
      <p:sp>
        <p:nvSpPr>
          <p:cNvPr id="23566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31624" y="4149725"/>
            <a:ext cx="293626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alt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REQUIS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47572" y="4184689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48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952751" y="4214814"/>
            <a:ext cx="59293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chemeClr val="accent3"/>
                </a:solidFill>
              </a:rPr>
              <a:t>« Total Productive Maintenance » </a:t>
            </a:r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3238501" y="5429250"/>
            <a:ext cx="585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600" b="1">
                <a:latin typeface="Verdana" panose="020B0604030504040204" pitchFamily="34" charset="0"/>
              </a:rPr>
              <a:t>Et pour mieux la définir, on va faire correspondre à ces trois lettres à une terminologie française :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09938" y="2143125"/>
            <a:ext cx="5715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chemeClr val="accent3"/>
                </a:solidFill>
              </a:rPr>
              <a:t>« une démarche globale de management des ressources de production ayant pour objectif la performance économique de l’entreprise »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95500" y="1143001"/>
            <a:ext cx="7772400" cy="1000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fr-F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238626" y="357189"/>
            <a:ext cx="3929063" cy="7143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Définition</a:t>
            </a:r>
          </a:p>
          <a:p>
            <a:pPr algn="ctr">
              <a:defRPr/>
            </a:pPr>
            <a:endParaRPr lang="fr-F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6939" y="1571625"/>
            <a:ext cx="1535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accent6"/>
                </a:solidFill>
              </a:rPr>
              <a:t>La TPM c’est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5501" y="3643314"/>
            <a:ext cx="592931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accent6"/>
                </a:solidFill>
              </a:rPr>
              <a:t> La TPM est l’abréviation anglo-saxonne de :</a:t>
            </a:r>
          </a:p>
        </p:txBody>
      </p:sp>
      <p:sp>
        <p:nvSpPr>
          <p:cNvPr id="9226" name="Espace réservé du numéro de diapositive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203069-34DA-4A3D-AE59-D79E6B503A0F}" type="slidenum">
              <a:rPr lang="fr-BE" altLang="fr-FR">
                <a:solidFill>
                  <a:srgbClr val="AFADA5"/>
                </a:solidFill>
                <a:latin typeface="Verdana" panose="020B0604030504040204" pitchFamily="34" charset="0"/>
              </a:rPr>
              <a:pPr/>
              <a:t>3</a:t>
            </a:fld>
            <a:endParaRPr lang="fr-BE" altLang="fr-FR">
              <a:solidFill>
                <a:srgbClr val="AFADA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 build="allAtOnce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TAUX</a:t>
            </a:r>
          </a:p>
        </p:txBody>
      </p:sp>
      <p:sp>
        <p:nvSpPr>
          <p:cNvPr id="245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582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583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549275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fr-FR" altLang="fr-FR" sz="360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aux</a:t>
            </a:r>
            <a:r>
              <a:rPr lang="fr-FR" altLang="fr-FR" sz="36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360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</a:t>
            </a:r>
            <a:r>
              <a:rPr lang="fr-FR" altLang="fr-FR" sz="36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</a:t>
            </a:r>
            <a:r>
              <a:rPr lang="fr-FR" altLang="fr-FR" sz="360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endement</a:t>
            </a:r>
            <a:r>
              <a:rPr lang="fr-FR" altLang="fr-FR" sz="36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G</a:t>
            </a:r>
            <a:r>
              <a:rPr lang="fr-FR" altLang="fr-FR" sz="360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lobal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855914" y="1557339"/>
            <a:ext cx="66246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dirty="0"/>
              <a:t>Le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TRG</a:t>
            </a:r>
            <a:r>
              <a:rPr lang="fr-FR" altLang="fr-FR" sz="2400" dirty="0"/>
              <a:t> est un indicateur de productivité sur</a:t>
            </a:r>
          </a:p>
          <a:p>
            <a:pPr>
              <a:spcBef>
                <a:spcPct val="50000"/>
              </a:spcBef>
            </a:pPr>
            <a:r>
              <a:rPr lang="fr-FR" altLang="fr-FR" sz="2400" dirty="0"/>
              <a:t>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l’ORGANISATION INDUSTRIELLE.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524000" y="3141664"/>
            <a:ext cx="9144000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/>
              <a:t>Le calcul du </a:t>
            </a:r>
            <a:r>
              <a:rPr lang="fr-FR" alt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TRG</a:t>
            </a:r>
            <a:r>
              <a:rPr lang="fr-FR" altLang="fr-FR" dirty="0"/>
              <a:t> peut être effectué de 2 manières différentes :</a:t>
            </a:r>
          </a:p>
          <a:p>
            <a:pPr>
              <a:spcBef>
                <a:spcPct val="50000"/>
              </a:spcBef>
            </a:pPr>
            <a:r>
              <a:rPr lang="fr-FR" altLang="fr-FR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Nombre de Pièces Bonnes</a:t>
            </a:r>
            <a:r>
              <a:rPr lang="fr-FR" altLang="fr-FR" sz="19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fr-FR" altLang="fr-FR" sz="19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  </a:t>
            </a:r>
            <a:r>
              <a:rPr lang="fr-FR" altLang="fr-FR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Nombre de Pièces Théoriquement Réalisables</a:t>
            </a:r>
          </a:p>
          <a:p>
            <a:pPr>
              <a:spcBef>
                <a:spcPct val="50000"/>
              </a:spcBef>
            </a:pPr>
            <a:r>
              <a:rPr lang="fr-FR" altLang="fr-FR" dirty="0"/>
              <a:t>Ou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</a:t>
            </a:r>
          </a:p>
        </p:txBody>
      </p:sp>
      <p:sp>
        <p:nvSpPr>
          <p:cNvPr id="24587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39900" y="4431508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alt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Utile de fonctionnement</a:t>
            </a:r>
          </a:p>
        </p:txBody>
      </p:sp>
      <p:sp>
        <p:nvSpPr>
          <p:cNvPr id="24588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16725" y="4508501"/>
            <a:ext cx="3671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alt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</a:t>
            </a:r>
            <a:r>
              <a:rPr lang="fr-FR" altLang="fr-FR" b="1" dirty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D’OUVERTURE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4340" y="4519376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851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Définition des TAUX</a:t>
            </a:r>
          </a:p>
        </p:txBody>
      </p:sp>
      <p:sp>
        <p:nvSpPr>
          <p:cNvPr id="26629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549275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fr-FR" altLang="fr-FR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aux</a:t>
            </a:r>
            <a:r>
              <a:rPr lang="fr-FR" altLang="fr-FR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</a:t>
            </a:r>
            <a:r>
              <a:rPr lang="fr-FR" altLang="fr-FR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</a:t>
            </a:r>
            <a:r>
              <a:rPr lang="fr-FR" altLang="fr-FR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endement</a:t>
            </a:r>
            <a:r>
              <a:rPr lang="fr-FR" altLang="fr-FR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</a:t>
            </a:r>
            <a:r>
              <a:rPr lang="fr-FR" altLang="fr-FR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conomique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992314" y="1557339"/>
            <a:ext cx="83518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dirty="0"/>
              <a:t>Le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TRE </a:t>
            </a:r>
            <a:r>
              <a:rPr lang="fr-FR" altLang="fr-FR" sz="2400" dirty="0"/>
              <a:t>est un indicateur stratégique d’engagement des moyens, il reflète</a:t>
            </a:r>
          </a:p>
          <a:p>
            <a:pPr>
              <a:spcBef>
                <a:spcPct val="50000"/>
              </a:spcBef>
            </a:pPr>
            <a:r>
              <a:rPr lang="fr-FR" altLang="fr-FR" sz="2400" dirty="0"/>
              <a:t>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l’INTENSITE d’UTILISATION des INVESTISSEMENTS.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524000" y="3573463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/>
              <a:t>Le calcul du </a:t>
            </a:r>
            <a:r>
              <a:rPr lang="fr-FR" alt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TRE</a:t>
            </a:r>
            <a:r>
              <a:rPr lang="fr-FR" altLang="fr-FR" dirty="0"/>
              <a:t> s’effectue de la manière suivante :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  <a:endParaRPr lang="fr-FR" altLang="fr-FR" dirty="0"/>
          </a:p>
        </p:txBody>
      </p:sp>
      <p:sp>
        <p:nvSpPr>
          <p:cNvPr id="266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63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383339" y="5516563"/>
            <a:ext cx="352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Autres Taux Utiles</a:t>
            </a:r>
          </a:p>
        </p:txBody>
      </p:sp>
      <p:sp>
        <p:nvSpPr>
          <p:cNvPr id="26635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62098" y="4005263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alt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Utile de fonctionnement</a:t>
            </a:r>
          </a:p>
        </p:txBody>
      </p:sp>
      <p:sp>
        <p:nvSpPr>
          <p:cNvPr id="26636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88164" y="4005263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alt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TOTAL</a:t>
            </a:r>
          </a:p>
        </p:txBody>
      </p:sp>
      <p:sp>
        <p:nvSpPr>
          <p:cNvPr id="2" name="Rectangle 1"/>
          <p:cNvSpPr/>
          <p:nvPr/>
        </p:nvSpPr>
        <p:spPr>
          <a:xfrm>
            <a:off x="6630908" y="4093131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/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93211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Autres TAUX UTILES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703389" y="549275"/>
            <a:ext cx="8713787" cy="1214438"/>
          </a:xfrm>
          <a:prstGeom prst="rect">
            <a:avLst/>
          </a:prstGeom>
          <a:noFill/>
          <a:ln w="254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fr-FR" altLang="fr-FR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aux</a:t>
            </a:r>
            <a:r>
              <a:rPr lang="fr-FR" altLang="fr-FR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d’ENGAGEMENT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D’OUVERTURE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 TEMPS TOTAL</a:t>
            </a:r>
            <a:r>
              <a:rPr lang="fr-FR" altLang="fr-FR" dirty="0"/>
              <a:t> 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703389" y="1989139"/>
            <a:ext cx="8713787" cy="1214437"/>
          </a:xfrm>
          <a:prstGeom prst="rect">
            <a:avLst/>
          </a:prstGeom>
          <a:noFill/>
          <a:ln w="25400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fr-FR" altLang="fr-F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aux</a:t>
            </a:r>
            <a:r>
              <a:rPr lang="fr-FR" altLang="fr-F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 CHARGE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TEMPS REQUIS</a:t>
            </a:r>
            <a:r>
              <a:rPr lang="fr-FR" altLang="fr-FR" sz="2400" dirty="0"/>
              <a:t> 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 </a:t>
            </a:r>
            <a:r>
              <a:rPr lang="fr-FR" altLang="fr-FR" sz="2400" b="1" dirty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D’OUVERTURE</a:t>
            </a:r>
            <a:r>
              <a:rPr lang="fr-FR" altLang="fr-FR" dirty="0"/>
              <a:t> </a:t>
            </a:r>
          </a:p>
        </p:txBody>
      </p:sp>
      <p:sp>
        <p:nvSpPr>
          <p:cNvPr id="27655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703389" y="3429000"/>
            <a:ext cx="8713787" cy="19939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fr-FR" altLang="fr-FR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aux</a:t>
            </a:r>
            <a:r>
              <a:rPr lang="fr-FR" altLang="fr-FR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QUALITE</a:t>
            </a:r>
          </a:p>
          <a:p>
            <a:pPr>
              <a:spcBef>
                <a:spcPct val="50000"/>
              </a:spcBef>
            </a:pPr>
            <a:r>
              <a:rPr lang="fr-FR" altLang="fr-F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NOMBRE DE PIECES BONNES</a:t>
            </a:r>
            <a:r>
              <a:rPr lang="fr-FR" altLang="fr-FR" sz="2000" dirty="0">
                <a:solidFill>
                  <a:srgbClr val="FF0000"/>
                </a:solidFill>
              </a:rPr>
              <a:t> </a:t>
            </a:r>
            <a:r>
              <a:rPr lang="fr-FR" altLang="fr-F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 NOMBRE DE PIECES REALISEES </a:t>
            </a:r>
          </a:p>
          <a:p>
            <a:pPr>
              <a:spcBef>
                <a:spcPct val="50000"/>
              </a:spcBef>
            </a:pPr>
            <a:r>
              <a:rPr lang="fr-FR" altLang="fr-FR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</a:t>
            </a:r>
          </a:p>
          <a:p>
            <a:pPr>
              <a:spcBef>
                <a:spcPct val="50000"/>
              </a:spcBef>
            </a:pPr>
            <a:r>
              <a:rPr lang="fr-FR" alt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UTILE DE FONCTIONNEMENT / Temps NET DE FONCTIONNEMENT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65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81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703389" y="1484314"/>
            <a:ext cx="8785225" cy="12144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fr-FR" altLang="fr-F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aux</a:t>
            </a:r>
            <a:r>
              <a:rPr lang="fr-FR" altLang="fr-F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fr-F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 PERFORMANCE</a:t>
            </a:r>
          </a:p>
          <a:p>
            <a:pPr>
              <a:spcBef>
                <a:spcPct val="50000"/>
              </a:spcBef>
            </a:pPr>
            <a:r>
              <a:rPr lang="fr-FR" altLang="fr-FR" sz="19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TEMPS NET de FONCTIONNEMENT / TEMPS BRUT de FONCTIONNEMENT</a:t>
            </a:r>
            <a:r>
              <a:rPr lang="fr-FR" altLang="fr-FR" sz="2400" dirty="0"/>
              <a:t>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703389" y="3213100"/>
            <a:ext cx="8785225" cy="12144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Disponibilité OPERATIONNELLE</a:t>
            </a:r>
            <a:endParaRPr lang="fr-FR" altLang="fr-FR" sz="36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TEMPS BRUT de FONCTIONNEMENT</a:t>
            </a:r>
            <a:r>
              <a:rPr lang="fr-FR" altLang="fr-FR" dirty="0"/>
              <a:t> </a:t>
            </a:r>
            <a:r>
              <a:rPr lang="fr-FR" altLang="fr-FR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 TEMPS REQUIS</a:t>
            </a:r>
          </a:p>
        </p:txBody>
      </p:sp>
      <p:sp>
        <p:nvSpPr>
          <p:cNvPr id="28679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868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40913" y="5516564"/>
            <a:ext cx="576262" cy="5032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Autres TAUX UTILES</a:t>
            </a:r>
          </a:p>
        </p:txBody>
      </p:sp>
    </p:spTree>
    <p:extLst>
      <p:ext uri="{BB962C8B-B14F-4D97-AF65-F5344CB8AC3E}">
        <p14:creationId xmlns:p14="http://schemas.microsoft.com/office/powerpoint/2010/main" val="1393482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03389" y="692150"/>
            <a:ext cx="8785225" cy="1214438"/>
          </a:xfrm>
          <a:prstGeom prst="rect">
            <a:avLst/>
          </a:prstGeom>
          <a:noFill/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MTBF *</a:t>
            </a:r>
            <a:endParaRPr lang="fr-FR" altLang="fr-FR" sz="3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de MARCHE TOTAL </a:t>
            </a:r>
            <a:r>
              <a:rPr lang="fr-FR" altLang="fr-FR" sz="2400"/>
              <a:t> </a:t>
            </a: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/ </a:t>
            </a:r>
            <a:r>
              <a:rPr lang="fr-FR" altLang="fr-FR"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NOMBRE D’ARRÊTS</a:t>
            </a:r>
            <a:r>
              <a:rPr lang="fr-FR" altLang="fr-FR" sz="2400"/>
              <a:t> 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774826" y="5876926"/>
            <a:ext cx="7777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altLang="fr-F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Mean Time Between Failure </a:t>
            </a:r>
            <a:r>
              <a:rPr lang="fr-FR" altLang="fr-FR"/>
              <a:t>: </a:t>
            </a:r>
            <a:r>
              <a:rPr lang="fr-FR" altLang="fr-FR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temps moyen entre deux pannes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703389" y="2349500"/>
            <a:ext cx="8785225" cy="1214438"/>
          </a:xfrm>
          <a:prstGeom prst="rect">
            <a:avLst/>
          </a:prstGeom>
          <a:noFill/>
          <a:ln w="254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MTTR **</a:t>
            </a:r>
            <a:endParaRPr lang="fr-FR" altLang="fr-FR" sz="3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TEMPS d’ARRÊT TOTAL</a:t>
            </a:r>
            <a:r>
              <a:rPr lang="fr-FR" altLang="fr-FR" sz="2400"/>
              <a:t> </a:t>
            </a: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/ </a:t>
            </a:r>
            <a:r>
              <a:rPr lang="fr-FR" altLang="fr-FR"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NOMBRE D’ARRÊTS</a:t>
            </a:r>
            <a:r>
              <a:rPr lang="fr-FR" altLang="fr-FR"/>
              <a:t> 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703388" y="6308726"/>
            <a:ext cx="8424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altLang="fr-FR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 Mean Time To Repair </a:t>
            </a:r>
            <a:r>
              <a:rPr lang="fr-FR" altLang="fr-FR"/>
              <a:t>: </a:t>
            </a:r>
            <a:r>
              <a:rPr lang="fr-FR" altLang="fr-FR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temps moyen de dépannage</a:t>
            </a:r>
            <a:endParaRPr lang="fr-FR" altLang="fr-FR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703389" y="4076700"/>
            <a:ext cx="8785225" cy="12144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Disponibilité MATERIELLE</a:t>
            </a:r>
            <a:endParaRPr lang="fr-FR" altLang="fr-FR" sz="360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MTBF</a:t>
            </a:r>
            <a:r>
              <a:rPr lang="fr-FR" altLang="fr-FR" sz="2400"/>
              <a:t> </a:t>
            </a:r>
            <a:r>
              <a:rPr lang="fr-FR" altLang="fr-FR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/ </a:t>
            </a:r>
            <a:r>
              <a:rPr lang="fr-FR" altLang="fr-F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(MTBF</a:t>
            </a:r>
            <a:r>
              <a:rPr lang="fr-FR" altLang="fr-FR"/>
              <a:t> </a:t>
            </a:r>
            <a:r>
              <a:rPr lang="fr-FR" altLang="fr-FR" sz="2400"/>
              <a:t>+</a:t>
            </a:r>
            <a:r>
              <a:rPr lang="fr-FR" altLang="fr-FR"/>
              <a:t> </a:t>
            </a:r>
            <a:r>
              <a:rPr lang="fr-FR" altLang="fr-FR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MTTR)</a:t>
            </a:r>
          </a:p>
        </p:txBody>
      </p:sp>
      <p:sp>
        <p:nvSpPr>
          <p:cNvPr id="29707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40913" y="6237288"/>
            <a:ext cx="576262" cy="4318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Autres TAUX UTILES</a:t>
            </a:r>
          </a:p>
        </p:txBody>
      </p:sp>
    </p:spTree>
    <p:extLst>
      <p:ext uri="{BB962C8B-B14F-4D97-AF65-F5344CB8AC3E}">
        <p14:creationId xmlns:p14="http://schemas.microsoft.com/office/powerpoint/2010/main" val="399504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re 1"/>
          <p:cNvSpPr>
            <a:spLocks noGrp="1"/>
          </p:cNvSpPr>
          <p:nvPr>
            <p:ph type="title"/>
          </p:nvPr>
        </p:nvSpPr>
        <p:spPr>
          <a:xfrm>
            <a:off x="389792" y="-65088"/>
            <a:ext cx="10515600" cy="1325563"/>
          </a:xfrm>
        </p:spPr>
        <p:txBody>
          <a:bodyPr/>
          <a:lstStyle/>
          <a:p>
            <a:r>
              <a:rPr lang="fr-FR" dirty="0"/>
              <a:t>Méthodologie : l’application de TPM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62454" y="862012"/>
            <a:ext cx="9144000" cy="1752600"/>
          </a:xfrm>
          <a:prstGeom prst="rect">
            <a:avLst/>
          </a:prstGeom>
        </p:spPr>
        <p:txBody>
          <a:bodyPr/>
          <a:lstStyle/>
          <a:p>
            <a:pPr marL="190500" indent="-190500" eaLnBrk="0" hangingPunct="0">
              <a:spcBef>
                <a:spcPct val="20000"/>
              </a:spcBef>
              <a:buSzPct val="120000"/>
              <a:buFontTx/>
              <a:buChar char="•"/>
              <a:defRPr/>
            </a:pPr>
            <a:r>
              <a:rPr lang="fr-FR" sz="1600" kern="0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4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fr-FR" sz="28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kern="0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TOTALE</a:t>
            </a:r>
            <a:r>
              <a:rPr lang="fr-FR" sz="28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participation de l’ensemble du personnel</a:t>
            </a:r>
          </a:p>
          <a:p>
            <a:pPr marL="190500" indent="-190500" eaLnBrk="0" hangingPunct="0">
              <a:spcBef>
                <a:spcPct val="20000"/>
              </a:spcBef>
              <a:buSzPct val="120000"/>
              <a:buFontTx/>
              <a:buChar char="•"/>
              <a:defRPr/>
            </a:pPr>
            <a:r>
              <a:rPr lang="fr-FR" sz="1600" kern="0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4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fr-FR" sz="28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kern="0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PRODUCTIVE</a:t>
            </a:r>
            <a:r>
              <a:rPr lang="fr-FR" sz="2800" kern="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efficience des actions de maintenance, amélioration permanente</a:t>
            </a:r>
          </a:p>
          <a:p>
            <a:pPr marL="190500" indent="-190500" eaLnBrk="0" hangingPunct="0">
              <a:spcBef>
                <a:spcPct val="20000"/>
              </a:spcBef>
              <a:buSzPct val="120000"/>
              <a:buFontTx/>
              <a:buChar char="•"/>
              <a:defRPr/>
            </a:pPr>
            <a:r>
              <a:rPr lang="fr-FR" sz="1600" kern="0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pour</a:t>
            </a:r>
            <a:r>
              <a:rPr lang="fr-FR" sz="1600" kern="0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MAINTENANCE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maintien en bon état des installations</a:t>
            </a:r>
          </a:p>
          <a:p>
            <a:pPr marL="190500" indent="-190500" eaLnBrk="0" hangingPunct="0">
              <a:spcBef>
                <a:spcPct val="20000"/>
              </a:spcBef>
              <a:buSzPct val="120000"/>
              <a:defRPr/>
            </a:pPr>
            <a:r>
              <a:rPr lang="fr-F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C’est la </a:t>
            </a:r>
            <a:r>
              <a:rPr lang="fr-FR" sz="2800" dirty="0">
                <a:solidFill>
                  <a:srgbClr val="FF0000"/>
                </a:solidFill>
                <a:latin typeface="Arial" charset="0"/>
              </a:rPr>
              <a:t>maintenance productive totale</a:t>
            </a:r>
            <a:endParaRPr lang="fr-FR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38313" y="4500564"/>
            <a:ext cx="8929687" cy="2143125"/>
          </a:xfrm>
          <a:prstGeom prst="rect">
            <a:avLst/>
          </a:prstGeom>
        </p:spPr>
        <p:txBody>
          <a:bodyPr/>
          <a:lstStyle/>
          <a:p>
            <a:pPr marL="190500" indent="-190500" eaLnBrk="0" hangingPunct="0">
              <a:spcBef>
                <a:spcPct val="20000"/>
              </a:spcBef>
              <a:buSzPct val="120000"/>
              <a:buFontTx/>
              <a:buChar char="•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OBJECTIF</a:t>
            </a:r>
          </a:p>
          <a:p>
            <a:pPr marL="1333500" lvl="3" indent="-190500" eaLnBrk="0" hangingPunct="0">
              <a:spcBef>
                <a:spcPct val="20000"/>
              </a:spcBef>
              <a:buSzPct val="120000"/>
              <a:buFontTx/>
              <a:buChar char="•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Augmenter la fiabilité et la disponibilité des équipements</a:t>
            </a:r>
          </a:p>
          <a:p>
            <a:pPr marL="1333500" lvl="3" indent="-190500" eaLnBrk="0" hangingPunct="0">
              <a:spcBef>
                <a:spcPct val="20000"/>
              </a:spcBef>
              <a:buSzPct val="120000"/>
              <a:defRPr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90500" indent="-190500" eaLnBrk="0" hangingPunct="0">
              <a:spcBef>
                <a:spcPct val="20000"/>
              </a:spcBef>
              <a:buSzPct val="120000"/>
              <a:buFontTx/>
              <a:buChar char="•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COMMENT</a:t>
            </a:r>
          </a:p>
          <a:p>
            <a:pPr marL="1333500" lvl="3" indent="-190500" eaLnBrk="0" hangingPunct="0">
              <a:spcBef>
                <a:spcPct val="20000"/>
              </a:spcBef>
              <a:buSzPct val="120000"/>
              <a:buFontTx/>
              <a:buChar char="•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Par l’élimination des pannes et micro-arrêts et un bon entretien préventif associé à des actions de maintenance</a:t>
            </a:r>
          </a:p>
          <a:p>
            <a:pPr marL="1333500" lvl="3" indent="-190500" eaLnBrk="0" hangingPunct="0">
              <a:spcBef>
                <a:spcPct val="20000"/>
              </a:spcBef>
              <a:buSzPct val="120000"/>
              <a:buFontTx/>
              <a:buChar char="•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Par l’élimination les pertes</a:t>
            </a:r>
          </a:p>
          <a:p>
            <a:pPr marL="1333500" lvl="3" indent="-190500" eaLnBrk="0" hangingPunct="0">
              <a:spcBef>
                <a:spcPct val="20000"/>
              </a:spcBef>
              <a:buSzPct val="120000"/>
              <a:defRPr/>
            </a:pPr>
            <a:endParaRPr lang="fr-FR" sz="20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90713" y="3071814"/>
            <a:ext cx="7772400" cy="2143125"/>
          </a:xfrm>
          <a:prstGeom prst="rect">
            <a:avLst/>
          </a:prstGeom>
        </p:spPr>
        <p:txBody>
          <a:bodyPr/>
          <a:lstStyle/>
          <a:p>
            <a:pPr marL="1333500" lvl="3" indent="-190500" eaLnBrk="0" hangingPunct="0">
              <a:spcBef>
                <a:spcPct val="20000"/>
              </a:spcBef>
              <a:buSzPct val="120000"/>
              <a:defRPr/>
            </a:pPr>
            <a:endParaRPr lang="fr-FR" sz="2000" kern="0" dirty="0"/>
          </a:p>
        </p:txBody>
      </p:sp>
      <p:sp>
        <p:nvSpPr>
          <p:cNvPr id="8200" name="ZoneTexte 8"/>
          <p:cNvSpPr txBox="1">
            <a:spLocks noChangeArrowheads="1"/>
          </p:cNvSpPr>
          <p:nvPr/>
        </p:nvSpPr>
        <p:spPr bwMode="auto">
          <a:xfrm>
            <a:off x="1738314" y="3143250"/>
            <a:ext cx="83581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MC" sz="1600" dirty="0">
                <a:latin typeface="Times New Roman" pitchFamily="18" charset="0"/>
                <a:cs typeface="Times New Roman" pitchFamily="18" charset="0"/>
              </a:rPr>
              <a:t>La philosophie du concept TPM c’est la recherche de la productivité maximale du système industriel, de l’utilisation maximale du potentiel productif. C’est à ce titre que l’on parle de la recherche du zéro panne. qui a principalement pour </a:t>
            </a:r>
            <a:r>
              <a:rPr lang="fr-MC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but d’améliorer le rendement global de l’appareil de production</a:t>
            </a:r>
            <a:endParaRPr lang="fr-FR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1" name="Rectangle 32"/>
          <p:cNvSpPr>
            <a:spLocks noChangeArrowheads="1"/>
          </p:cNvSpPr>
          <p:nvPr/>
        </p:nvSpPr>
        <p:spPr bwMode="auto">
          <a:xfrm>
            <a:off x="1524001" y="5387459"/>
            <a:ext cx="142875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7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776653" y="-41880"/>
            <a:ext cx="10515600" cy="1325563"/>
          </a:xfrm>
        </p:spPr>
        <p:txBody>
          <a:bodyPr/>
          <a:lstStyle/>
          <a:p>
            <a:r>
              <a:rPr lang="fr-MC" sz="3200" dirty="0">
                <a:latin typeface="Times New Roman" pitchFamily="18" charset="0"/>
                <a:cs typeface="Times New Roman" pitchFamily="18" charset="0"/>
              </a:rPr>
              <a:t>Taux de Rendement Global : TRG</a:t>
            </a:r>
            <a:endParaRPr lang="fr-FR" dirty="0"/>
          </a:p>
        </p:txBody>
      </p:sp>
      <p:sp>
        <p:nvSpPr>
          <p:cNvPr id="25604" name="ZoneTexte 3"/>
          <p:cNvSpPr txBox="1">
            <a:spLocks noChangeArrowheads="1"/>
          </p:cNvSpPr>
          <p:nvPr/>
        </p:nvSpPr>
        <p:spPr bwMode="auto">
          <a:xfrm>
            <a:off x="1809751" y="857250"/>
            <a:ext cx="78581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MC" sz="1600" dirty="0">
                <a:latin typeface="Times New Roman" pitchFamily="18" charset="0"/>
                <a:cs typeface="Times New Roman" pitchFamily="18" charset="0"/>
              </a:rPr>
              <a:t>L’intérêt de cette phase est de calculer le </a:t>
            </a:r>
            <a:r>
              <a:rPr lang="fr-MC" sz="1600" i="1" dirty="0">
                <a:latin typeface="Times New Roman" pitchFamily="18" charset="0"/>
                <a:cs typeface="Times New Roman" pitchFamily="18" charset="0"/>
              </a:rPr>
              <a:t>Taux de Rendement Global (TRG) du système industriel Ce ratio est le produit de trois ratios :</a:t>
            </a:r>
          </a:p>
          <a:p>
            <a:pPr algn="l"/>
            <a:r>
              <a:rPr lang="fr-MC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TRG = Taux de disponibilité * Taux de performance * Taux de qualité</a:t>
            </a:r>
            <a:endParaRPr lang="fr-F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2143126"/>
            <a:ext cx="8786812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25606" name="Rectangle 32"/>
          <p:cNvSpPr>
            <a:spLocks noChangeArrowheads="1"/>
          </p:cNvSpPr>
          <p:nvPr/>
        </p:nvSpPr>
        <p:spPr bwMode="auto">
          <a:xfrm>
            <a:off x="1524001" y="5387459"/>
            <a:ext cx="142875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4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66938" y="1428750"/>
            <a:ext cx="37147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accent6"/>
                </a:solidFill>
              </a:rPr>
              <a:t>La TPM a  pour objectif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67001" y="1928814"/>
            <a:ext cx="70723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fr-FR" dirty="0"/>
              <a:t>  </a:t>
            </a:r>
            <a:r>
              <a:rPr lang="fr-FR" sz="1600" b="1" dirty="0"/>
              <a:t>la réalisation du rendement maximum de l’équipement.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667001" y="2403475"/>
            <a:ext cx="6786563" cy="61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fr-FR" dirty="0"/>
              <a:t>  </a:t>
            </a:r>
            <a:r>
              <a:rPr lang="fr-FR" sz="1600" b="1" dirty="0"/>
              <a:t>Etablir un système global de maintenance productive pendant toute la durée de vie des installations.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81288" y="3103563"/>
            <a:ext cx="72009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fr-FR" sz="1600" b="1" dirty="0"/>
              <a:t>  L’implication de toutes les parties, et ceci à tous les niveaux  hiérarchiques.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667000" y="3817939"/>
            <a:ext cx="68135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fr-FR" dirty="0"/>
              <a:t>  </a:t>
            </a:r>
            <a:r>
              <a:rPr lang="fr-FR" sz="1600" b="1" dirty="0"/>
              <a:t>Optimiser les coûts de maintenance et d’exploitation.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09814" y="5072063"/>
            <a:ext cx="7572375" cy="1231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dirty="0"/>
              <a:t> </a:t>
            </a:r>
            <a:r>
              <a:rPr lang="fr-FR" sz="2800" b="1" dirty="0">
                <a:solidFill>
                  <a:schemeClr val="accent3">
                    <a:lumMod val="75000"/>
                  </a:schemeClr>
                </a:solidFill>
              </a:rPr>
              <a:t>‘’</a:t>
            </a:r>
            <a:r>
              <a:rPr lang="fr-FR" dirty="0"/>
              <a:t>  </a:t>
            </a:r>
            <a:r>
              <a:rPr lang="fr-FR" b="1" dirty="0">
                <a:solidFill>
                  <a:srgbClr val="FF0000"/>
                </a:solidFill>
              </a:rPr>
              <a:t>rechercher pourquoi un équipement ne produit </a:t>
            </a:r>
          </a:p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</a:rPr>
              <a:t>              pas à son  niveau nominal et à y remédier</a:t>
            </a:r>
            <a:r>
              <a:rPr lang="fr-FR" sz="1600" b="1" dirty="0">
                <a:solidFill>
                  <a:schemeClr val="accent3"/>
                </a:solidFill>
              </a:rPr>
              <a:t> </a:t>
            </a:r>
            <a:r>
              <a:rPr lang="fr-FR" dirty="0"/>
              <a:t>      </a:t>
            </a:r>
            <a:r>
              <a:rPr lang="fr-FR" sz="2800" b="1" dirty="0">
                <a:solidFill>
                  <a:schemeClr val="accent3">
                    <a:lumMod val="75000"/>
                  </a:schemeClr>
                </a:solidFill>
              </a:rPr>
              <a:t>’’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238626" y="357189"/>
            <a:ext cx="3929063" cy="7143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Définition</a:t>
            </a:r>
          </a:p>
          <a:p>
            <a:pPr algn="ctr">
              <a:defRPr/>
            </a:pPr>
            <a:endParaRPr lang="fr-F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8376" y="4572000"/>
            <a:ext cx="20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accent6"/>
                </a:solidFill>
              </a:rPr>
              <a:t>La TPM consiste à : </a:t>
            </a:r>
          </a:p>
        </p:txBody>
      </p:sp>
      <p:sp>
        <p:nvSpPr>
          <p:cNvPr id="11275" name="Espace réservé du numéro de diapositive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ECEA13-4A0F-49A5-95CE-1042CA645E10}" type="slidenum">
              <a:rPr lang="fr-BE" altLang="fr-FR">
                <a:solidFill>
                  <a:srgbClr val="AFADA5"/>
                </a:solidFill>
                <a:latin typeface="Verdana" panose="020B0604030504040204" pitchFamily="34" charset="0"/>
              </a:rPr>
              <a:pPr/>
              <a:t>6</a:t>
            </a:fld>
            <a:endParaRPr lang="fr-BE" altLang="fr-FR">
              <a:solidFill>
                <a:srgbClr val="AFADA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9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95500" y="1457325"/>
            <a:ext cx="66436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 </a:t>
            </a:r>
            <a:r>
              <a:rPr lang="fr-FR" sz="2000" b="1" dirty="0">
                <a:solidFill>
                  <a:schemeClr val="accent6"/>
                </a:solidFill>
              </a:rPr>
              <a:t>1/ TPM:  Une démarche vers l’excellence</a:t>
            </a:r>
          </a:p>
        </p:txBody>
      </p:sp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3167064" y="3571875"/>
            <a:ext cx="78581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>
                <a:latin typeface="Verdana" panose="020B0604030504040204" pitchFamily="34" charset="0"/>
              </a:rPr>
              <a:t>  </a:t>
            </a:r>
            <a:r>
              <a:rPr lang="fr-FR" alt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minimiser les arrêts machines;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   améliorer les machines;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   maximiser l’utilisation de ces machines;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   réduire les frais financiers;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   retarder ou rendre inutiles les investissements capacitaires.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   introduire de nouveaux équipements.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66939" y="5357813"/>
            <a:ext cx="77866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C’est cela l’esprit de la TPM. On voit que cela </a:t>
            </a:r>
            <a:r>
              <a:rPr lang="fr-FR" sz="1600" b="1" dirty="0">
                <a:solidFill>
                  <a:srgbClr val="C00000"/>
                </a:solidFill>
              </a:rPr>
              <a:t>va revaloriser la fonction maintenance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en affirmant ses liens nécessaires avec les autres fonctions de l’entreprise et en particulier la production.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1" y="2071688"/>
            <a:ext cx="6715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600" b="1">
                <a:latin typeface="Verdana" panose="020B0604030504040204" pitchFamily="34" charset="0"/>
              </a:rPr>
              <a:t>  </a:t>
            </a:r>
            <a:r>
              <a:rPr lang="fr-FR" altLang="fr-FR" b="1">
                <a:latin typeface="Verdana" panose="020B0604030504040204" pitchFamily="34" charset="0"/>
              </a:rPr>
              <a:t>Tendre vers l’excellence, c’est éliminer les pertes</a:t>
            </a:r>
          </a:p>
          <a:p>
            <a:pPr eaLnBrk="1" hangingPunct="1"/>
            <a:r>
              <a:rPr lang="fr-FR" altLang="fr-FR" b="1">
                <a:latin typeface="Verdana" panose="020B0604030504040204" pitchFamily="34" charset="0"/>
              </a:rPr>
              <a:t> et atteindre les cinq zéros.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3095625" y="357189"/>
            <a:ext cx="6000750" cy="7143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Présentation de la TPM</a:t>
            </a:r>
          </a:p>
          <a:p>
            <a:pPr algn="ctr">
              <a:defRPr/>
            </a:pPr>
            <a:endParaRPr lang="fr-F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Parchemin vertical 9"/>
          <p:cNvSpPr/>
          <p:nvPr/>
        </p:nvSpPr>
        <p:spPr>
          <a:xfrm>
            <a:off x="8874370" y="2571752"/>
            <a:ext cx="2786063" cy="2000250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r-FR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b="1" dirty="0">
                <a:solidFill>
                  <a:schemeClr val="bg1"/>
                </a:solidFill>
              </a:rPr>
              <a:t>  zéro accident, </a:t>
            </a:r>
          </a:p>
          <a:p>
            <a:pPr>
              <a:defRPr/>
            </a:pPr>
            <a:r>
              <a:rPr lang="fr-FR" b="1" dirty="0">
                <a:solidFill>
                  <a:schemeClr val="bg1"/>
                </a:solidFill>
              </a:rPr>
              <a:t>  zéro défaut, </a:t>
            </a:r>
          </a:p>
          <a:p>
            <a:pPr>
              <a:defRPr/>
            </a:pPr>
            <a:r>
              <a:rPr lang="fr-FR" b="1" dirty="0">
                <a:solidFill>
                  <a:schemeClr val="bg1"/>
                </a:solidFill>
              </a:rPr>
              <a:t>  zéro arrêt, </a:t>
            </a:r>
          </a:p>
          <a:p>
            <a:pPr>
              <a:defRPr/>
            </a:pPr>
            <a:r>
              <a:rPr lang="fr-FR" b="1" dirty="0">
                <a:solidFill>
                  <a:schemeClr val="bg1"/>
                </a:solidFill>
              </a:rPr>
              <a:t>  zéro délai, </a:t>
            </a:r>
          </a:p>
          <a:p>
            <a:pPr>
              <a:defRPr/>
            </a:pPr>
            <a:r>
              <a:rPr lang="fr-FR" b="1" dirty="0">
                <a:solidFill>
                  <a:schemeClr val="bg1"/>
                </a:solidFill>
              </a:rPr>
              <a:t>  zéro papier.</a:t>
            </a:r>
          </a:p>
          <a:p>
            <a:pPr>
              <a:defRPr/>
            </a:pPr>
            <a:r>
              <a:rPr lang="fr-FR" dirty="0"/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9875" y="2916239"/>
            <a:ext cx="4884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>
                <a:latin typeface="Verdana" panose="020B0604030504040204" pitchFamily="34" charset="0"/>
              </a:rPr>
              <a:t>Tendre vers l’excellence c’est donc: </a:t>
            </a:r>
          </a:p>
        </p:txBody>
      </p:sp>
      <p:sp>
        <p:nvSpPr>
          <p:cNvPr id="15370" name="Espace réservé du numéro de diapositive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34AC3D-1398-4324-BB7B-73568CD7B4A4}" type="slidenum">
              <a:rPr lang="fr-BE" altLang="fr-FR">
                <a:solidFill>
                  <a:srgbClr val="AFADA5"/>
                </a:solidFill>
                <a:latin typeface="Verdana" panose="020B0604030504040204" pitchFamily="34" charset="0"/>
              </a:rPr>
              <a:pPr/>
              <a:t>7</a:t>
            </a:fld>
            <a:endParaRPr lang="fr-BE" altLang="fr-FR">
              <a:solidFill>
                <a:srgbClr val="AFADA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0" grpId="1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896518041"/>
              </p:ext>
            </p:extLst>
          </p:nvPr>
        </p:nvGraphicFramePr>
        <p:xfrm>
          <a:off x="1523936" y="1142984"/>
          <a:ext cx="9144064" cy="5500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3095625" y="357189"/>
            <a:ext cx="6000750" cy="7143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Présentation de la TPM</a:t>
            </a:r>
          </a:p>
          <a:p>
            <a:pPr algn="ctr">
              <a:defRPr/>
            </a:pPr>
            <a:endParaRPr lang="fr-F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fr-F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95500" y="1457325"/>
            <a:ext cx="7429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 </a:t>
            </a:r>
            <a:r>
              <a:rPr lang="fr-FR" sz="2000" b="1" dirty="0">
                <a:solidFill>
                  <a:schemeClr val="accent6"/>
                </a:solidFill>
              </a:rPr>
              <a:t>2/ TPM:  Une démarche vers la Qualité Totale</a:t>
            </a:r>
          </a:p>
        </p:txBody>
      </p:sp>
      <p:sp>
        <p:nvSpPr>
          <p:cNvPr id="16390" name="Espace réservé du numéro de diapositive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F5D48-F635-4C55-9021-40389998653C}" type="slidenum">
              <a:rPr lang="fr-BE" altLang="fr-FR">
                <a:solidFill>
                  <a:srgbClr val="AFADA5"/>
                </a:solidFill>
                <a:latin typeface="Verdana" panose="020B0604030504040204" pitchFamily="34" charset="0"/>
              </a:rPr>
              <a:pPr/>
              <a:t>8</a:t>
            </a:fld>
            <a:endParaRPr lang="fr-BE" altLang="fr-FR">
              <a:solidFill>
                <a:srgbClr val="AFADA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4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5531D-DACA-403C-B2AF-EA462C25C268}" type="slidenum">
              <a:rPr lang="fr-BE" altLang="fr-FR" smtClean="0"/>
              <a:pPr>
                <a:defRPr/>
              </a:pPr>
              <a:t>9</a:t>
            </a:fld>
            <a:endParaRPr lang="fr-BE" alt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58" y="147642"/>
            <a:ext cx="11064835" cy="313155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8" y="3596232"/>
            <a:ext cx="10899830" cy="27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9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1312</Words>
  <Application>Microsoft Office PowerPoint</Application>
  <PresentationFormat>Grand écran</PresentationFormat>
  <Paragraphs>240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Algerian</vt:lpstr>
      <vt:lpstr>Arial</vt:lpstr>
      <vt:lpstr>Calibri</vt:lpstr>
      <vt:lpstr>Calibri Light</vt:lpstr>
      <vt:lpstr>Times New Roman</vt:lpstr>
      <vt:lpstr>Verdana</vt:lpstr>
      <vt:lpstr>Wingdings</vt:lpstr>
      <vt:lpstr>Thème Office</vt:lpstr>
      <vt:lpstr>TPM: Maintenance Productive Totale </vt:lpstr>
      <vt:lpstr>Présentation PowerPoint</vt:lpstr>
      <vt:lpstr>Présentation PowerPoint</vt:lpstr>
      <vt:lpstr>Méthodologie : l’application de TPM</vt:lpstr>
      <vt:lpstr>Taux de Rendement Global : TRG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Mohamed ER-RATBY</cp:lastModifiedBy>
  <cp:revision>7</cp:revision>
  <dcterms:created xsi:type="dcterms:W3CDTF">2021-05-30T22:16:44Z</dcterms:created>
  <dcterms:modified xsi:type="dcterms:W3CDTF">2023-04-12T23:12:10Z</dcterms:modified>
</cp:coreProperties>
</file>