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0" r:id="rId3"/>
    <p:sldId id="271" r:id="rId4"/>
    <p:sldId id="278" r:id="rId5"/>
    <p:sldId id="265" r:id="rId6"/>
    <p:sldId id="261" r:id="rId7"/>
    <p:sldId id="273" r:id="rId8"/>
    <p:sldId id="262" r:id="rId9"/>
    <p:sldId id="274" r:id="rId10"/>
    <p:sldId id="275" r:id="rId11"/>
    <p:sldId id="277" r:id="rId12"/>
    <p:sldId id="266" r:id="rId13"/>
    <p:sldId id="269" r:id="rId14"/>
    <p:sldId id="268" r:id="rId15"/>
    <p:sldId id="279" r:id="rId16"/>
    <p:sldId id="28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-230" y="-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213276535579"/>
          <c:y val="0.11322904548155323"/>
          <c:w val="0.4580424612521235"/>
          <c:h val="0.84540832205739647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5.4147113882867207E-2"/>
                  <c:y val="-1.753553792459518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0,22%</a:t>
                    </a:r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82775996335318E-2"/>
                      <c:h val="8.5415512027388465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9686933029385986"/>
                  <c:y val="1.376346663071681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0,19%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67,98%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5,44%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25,32%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9692081979216638"/>
                  <c:y val="1.07789633461321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0,74%</a:t>
                    </a:r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151168117269795E-2"/>
                      <c:h val="7.2733203847299685E-2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8.9506978250302544E-2"/>
                  <c:y val="-7.61191471230966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0,11%</a:t>
                    </a:r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860742098030228E-2"/>
                      <c:h val="8.5415512027388465E-2"/>
                    </c:manualLayout>
                  </c15:layout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Лист1!$A$2:$A$9</c:f>
              <c:strCache>
                <c:ptCount val="8"/>
                <c:pt idx="0">
                  <c:v>Материалы и комплектующие(М)</c:v>
                </c:pt>
                <c:pt idx="1">
                  <c:v>Электроэнергия;</c:v>
                </c:pt>
                <c:pt idx="2">
                  <c:v>Основная заработная плата исполнителей(Зо);</c:v>
                </c:pt>
                <c:pt idx="3">
                  <c:v>Дополнительная заработная плата исполнителей(Зд);</c:v>
                </c:pt>
                <c:pt idx="4">
                  <c:v>Отчисления на социальные нужды(Осн);</c:v>
                </c:pt>
                <c:pt idx="5">
                  <c:v>Амортизация(А);</c:v>
                </c:pt>
                <c:pt idx="6">
                  <c:v>Расходы на спецоборудование(Рс);</c:v>
                </c:pt>
                <c:pt idx="7">
                  <c:v>Прочие прямые расходы(Пз);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0.22</c:v>
                </c:pt>
                <c:pt idx="1">
                  <c:v>39.83</c:v>
                </c:pt>
                <c:pt idx="2">
                  <c:v>14015</c:v>
                </c:pt>
                <c:pt idx="3">
                  <c:v>1121</c:v>
                </c:pt>
                <c:pt idx="4">
                  <c:v>5220.8900000000003</c:v>
                </c:pt>
                <c:pt idx="5">
                  <c:v>153.5</c:v>
                </c:pt>
                <c:pt idx="7">
                  <c:v>23.6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6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0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4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35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0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1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22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0496" y="1469215"/>
            <a:ext cx="9722954" cy="3329581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5400" dirty="0" smtClean="0"/>
              <a:t>«Веб-приложение для авиастроительного предприятия»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9B9EAE-DF51-4870-8278-505B6322935B}"/>
              </a:ext>
            </a:extLst>
          </p:cNvPr>
          <p:cNvSpPr txBox="1"/>
          <p:nvPr/>
        </p:nvSpPr>
        <p:spPr>
          <a:xfrm>
            <a:off x="1207347" y="1089197"/>
            <a:ext cx="973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Учреждение образования «Полоцкий государственный университет»</a:t>
            </a:r>
          </a:p>
          <a:p>
            <a:pPr algn="ctr"/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Факультет информационных технологий</a:t>
            </a:r>
            <a:endParaRPr lang="aa-E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2685" y="5431643"/>
            <a:ext cx="6333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ru-RU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Смирнов Глеб Юрьевич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гр.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16-ИТ-1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ru-RU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Научный </a:t>
            </a:r>
            <a:r>
              <a:rPr lang="ru-RU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руководитель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ru-RU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Кравченко Юрий Николаевич старший преподаватель кафедры ИТ</a:t>
            </a:r>
            <a:endParaRPr lang="aa-E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1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420" y="2608898"/>
            <a:ext cx="7189722" cy="349932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0621" y="681318"/>
            <a:ext cx="10614660" cy="2229522"/>
          </a:xfrm>
        </p:spPr>
        <p:txBody>
          <a:bodyPr/>
          <a:lstStyle/>
          <a:p>
            <a:r>
              <a:rPr lang="ru-RU" dirty="0" smtClean="0"/>
              <a:t>Подсистема администрирования</a:t>
            </a:r>
            <a:br>
              <a:rPr lang="ru-RU" dirty="0" smtClean="0"/>
            </a:br>
            <a:r>
              <a:rPr lang="ru-RU" dirty="0" smtClean="0"/>
              <a:t>				</a:t>
            </a:r>
            <a:r>
              <a:rPr lang="ru-RU" dirty="0" smtClean="0"/>
              <a:t>(Редактирование аккаунта)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7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22" y="2654618"/>
            <a:ext cx="6735919" cy="328898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0621" y="681318"/>
            <a:ext cx="10614660" cy="2229522"/>
          </a:xfrm>
        </p:spPr>
        <p:txBody>
          <a:bodyPr/>
          <a:lstStyle/>
          <a:p>
            <a:r>
              <a:rPr lang="ru-RU" dirty="0" smtClean="0"/>
              <a:t>Подсистема администрирования</a:t>
            </a:r>
            <a:br>
              <a:rPr lang="ru-RU" dirty="0" smtClean="0"/>
            </a:br>
            <a:r>
              <a:rPr lang="ru-RU" dirty="0" smtClean="0"/>
              <a:t>				</a:t>
            </a:r>
            <a:r>
              <a:rPr lang="ru-RU" dirty="0" smtClean="0"/>
              <a:t>(Добавление аккаунта)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3411" y="757518"/>
            <a:ext cx="9404723" cy="1400530"/>
          </a:xfrm>
        </p:spPr>
        <p:txBody>
          <a:bodyPr/>
          <a:lstStyle/>
          <a:p>
            <a:r>
              <a:rPr lang="ru-RU" dirty="0" smtClean="0"/>
              <a:t>				Подсистема связи</a:t>
            </a:r>
            <a:br>
              <a:rPr lang="ru-RU" dirty="0" smtClean="0"/>
            </a:br>
            <a:r>
              <a:rPr lang="ru-RU" dirty="0" smtClean="0"/>
              <a:t>(Общение посредством чата)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2441258"/>
            <a:ext cx="7674261" cy="3751150"/>
          </a:xfrm>
        </p:spPr>
      </p:pic>
    </p:spTree>
    <p:extLst>
      <p:ext uri="{BB962C8B-B14F-4D97-AF65-F5344CB8AC3E}">
        <p14:creationId xmlns:p14="http://schemas.microsoft.com/office/powerpoint/2010/main" val="29203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4031" y="1077558"/>
            <a:ext cx="9404723" cy="1400530"/>
          </a:xfrm>
        </p:spPr>
        <p:txBody>
          <a:bodyPr/>
          <a:lstStyle/>
          <a:p>
            <a:r>
              <a:rPr lang="ru-RU" dirty="0" smtClean="0"/>
              <a:t>Подсистема поиска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60" y="2365058"/>
            <a:ext cx="6952151" cy="33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8091" y="1024218"/>
            <a:ext cx="9404723" cy="1400530"/>
          </a:xfrm>
        </p:spPr>
        <p:txBody>
          <a:bodyPr/>
          <a:lstStyle/>
          <a:p>
            <a:r>
              <a:rPr lang="ru-RU" dirty="0" smtClean="0"/>
              <a:t>Подсистема генерации отчетов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2169379"/>
            <a:ext cx="8947150" cy="3687960"/>
          </a:xfrm>
        </p:spPr>
      </p:pic>
    </p:spTree>
    <p:extLst>
      <p:ext uri="{BB962C8B-B14F-4D97-AF65-F5344CB8AC3E}">
        <p14:creationId xmlns:p14="http://schemas.microsoft.com/office/powerpoint/2010/main" val="7521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051" y="605118"/>
            <a:ext cx="9686609" cy="2656242"/>
          </a:xfrm>
        </p:spPr>
        <p:txBody>
          <a:bodyPr/>
          <a:lstStyle/>
          <a:p>
            <a:pPr algn="ctr"/>
            <a:r>
              <a:rPr lang="ru-RU" sz="3600" dirty="0"/>
              <a:t>Диаграмма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«</a:t>
            </a:r>
            <a:r>
              <a:rPr lang="ru-RU" sz="3600" dirty="0"/>
              <a:t>Распределение времени выполнения </a:t>
            </a:r>
            <a:br>
              <a:rPr lang="ru-RU" sz="3600" dirty="0"/>
            </a:br>
            <a:r>
              <a:rPr lang="ru-RU" sz="3600" dirty="0"/>
              <a:t>работ над программным продуктом»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160" y="2710339"/>
            <a:ext cx="6911340" cy="35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711" y="54415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Структура затрат на разработку программного обеспечения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609041"/>
              </p:ext>
            </p:extLst>
          </p:nvPr>
        </p:nvGraphicFramePr>
        <p:xfrm>
          <a:off x="1606233" y="207549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1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7994" y="248412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9794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932778"/>
            <a:ext cx="10033391" cy="2169712"/>
          </a:xfrm>
        </p:spPr>
        <p:txBody>
          <a:bodyPr/>
          <a:lstStyle/>
          <a:p>
            <a:r>
              <a:rPr lang="ru-RU" dirty="0" smtClean="0"/>
              <a:t>Цель дипломного проекта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создание веб-приложения для авиастроительного предприятия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6111" y="4118968"/>
            <a:ext cx="10835648" cy="3554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оптимизация и повышение качества рабочей среды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8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3371" y="375080"/>
            <a:ext cx="9404723" cy="1400530"/>
          </a:xfrm>
        </p:spPr>
        <p:txBody>
          <a:bodyPr/>
          <a:lstStyle/>
          <a:p>
            <a:r>
              <a:rPr lang="ru-RU" dirty="0" smtClean="0"/>
              <a:t>Используемые средства</a:t>
            </a:r>
            <a:endParaRPr lang="ru-RU" dirty="0"/>
          </a:p>
        </p:txBody>
      </p:sp>
      <p:pic>
        <p:nvPicPr>
          <p:cNvPr id="4" name="Picture 2" descr="Java logo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25" y="4537045"/>
            <a:ext cx="837020" cy="1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ySQL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620" y="4183628"/>
            <a:ext cx="1367477" cy="70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коряем Spring Boot: Автоконфигурации — Provincial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24" y="3160106"/>
            <a:ext cx="1108912" cy="99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Tomcat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85" y="4959769"/>
            <a:ext cx="1907537" cy="127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Файл:Hibernate logo 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74" y="1665137"/>
            <a:ext cx="4439822" cy="123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ffess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901" y="2825240"/>
            <a:ext cx="1733610" cy="9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I logo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1" y="1895779"/>
            <a:ext cx="2075972" cy="8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Файл:Intellij IDEA 2017 Logo.png — Википеди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14" y="4702851"/>
            <a:ext cx="2834043" cy="3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Руководство по Maven (полная версия). – PROSELYT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45" y="2856919"/>
            <a:ext cx="4102734" cy="9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avaScript — Википедия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758" y="3367689"/>
            <a:ext cx="987913" cy="9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Файл:JQuery logo text.svg — Википедия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37" y="5306195"/>
            <a:ext cx="1435735" cy="4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Bootstrap Logo PNG Transparent &amp; SVG Vector - Freebie Suppl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02" y="3418342"/>
            <a:ext cx="249936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Логотип Html Html5 - Бесплатное изображение на Pixab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3" y="3311336"/>
            <a:ext cx="1134104" cy="113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Logo Css Css3 - Free image on Pixab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13" y="5268125"/>
            <a:ext cx="1163521" cy="11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0611" y="856578"/>
            <a:ext cx="9404723" cy="140053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331" y="1930718"/>
            <a:ext cx="728807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3391" y="978498"/>
            <a:ext cx="9404723" cy="1400530"/>
          </a:xfrm>
        </p:spPr>
        <p:txBody>
          <a:bodyPr/>
          <a:lstStyle/>
          <a:p>
            <a:r>
              <a:rPr lang="ru-RU" dirty="0" smtClean="0"/>
              <a:t>Функциональная структура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13" y="2229289"/>
            <a:ext cx="8947150" cy="39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1" y="559398"/>
            <a:ext cx="10614660" cy="2229522"/>
          </a:xfrm>
        </p:spPr>
        <p:txBody>
          <a:bodyPr/>
          <a:lstStyle/>
          <a:p>
            <a:r>
              <a:rPr lang="ru-RU" dirty="0" smtClean="0"/>
              <a:t>Подсистема работы с таблицами 									базы данных</a:t>
            </a:r>
            <a:br>
              <a:rPr lang="ru-RU" dirty="0" smtClean="0"/>
            </a:br>
            <a:r>
              <a:rPr lang="ru-RU" dirty="0" smtClean="0"/>
              <a:t>(Просмотр сотрудников предприятия)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53" y="2910840"/>
            <a:ext cx="8216524" cy="31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965" y="2788920"/>
            <a:ext cx="7416091" cy="3630634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68681" y="559398"/>
            <a:ext cx="10614660" cy="2229522"/>
          </a:xfrm>
        </p:spPr>
        <p:txBody>
          <a:bodyPr/>
          <a:lstStyle/>
          <a:p>
            <a:r>
              <a:rPr lang="ru-RU" dirty="0" smtClean="0"/>
              <a:t>Подсистема работы с таблицами 									базы данных</a:t>
            </a:r>
            <a:br>
              <a:rPr lang="ru-RU" dirty="0" smtClean="0"/>
            </a:br>
            <a:r>
              <a:rPr lang="ru-RU" dirty="0" smtClean="0"/>
              <a:t>				</a:t>
            </a:r>
            <a:r>
              <a:rPr lang="ru-RU" dirty="0" smtClean="0"/>
              <a:t>(Добавление сотрудника)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6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68681" y="559398"/>
            <a:ext cx="10614660" cy="2229522"/>
          </a:xfrm>
        </p:spPr>
        <p:txBody>
          <a:bodyPr/>
          <a:lstStyle/>
          <a:p>
            <a:r>
              <a:rPr lang="ru-RU" dirty="0" smtClean="0"/>
              <a:t>Подсистема работы с таблицами 									базы данных</a:t>
            </a:r>
            <a:br>
              <a:rPr lang="ru-RU" dirty="0" smtClean="0"/>
            </a:br>
            <a:r>
              <a:rPr lang="ru-RU" dirty="0" smtClean="0"/>
              <a:t>(Просмотр личного дела сотрудника)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80" y="2788920"/>
            <a:ext cx="7494270" cy="36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436" y="2407920"/>
            <a:ext cx="8947150" cy="323104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150621" y="681318"/>
            <a:ext cx="10614660" cy="2229522"/>
          </a:xfrm>
        </p:spPr>
        <p:txBody>
          <a:bodyPr/>
          <a:lstStyle/>
          <a:p>
            <a:r>
              <a:rPr lang="ru-RU" dirty="0" smtClean="0"/>
              <a:t>Подсистема администрирования</a:t>
            </a:r>
            <a:br>
              <a:rPr lang="ru-RU" dirty="0" smtClean="0"/>
            </a:br>
            <a:r>
              <a:rPr lang="ru-RU" dirty="0" smtClean="0"/>
              <a:t>				</a:t>
            </a:r>
            <a:r>
              <a:rPr lang="ru-RU" dirty="0" smtClean="0"/>
              <a:t>(Просмотр аккаунтов)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4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95</Words>
  <Application>Microsoft Office PowerPoint</Application>
  <PresentationFormat>Широкоэкранный</PresentationFormat>
  <Paragraphs>29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 Unicode MS</vt:lpstr>
      <vt:lpstr>Arial</vt:lpstr>
      <vt:lpstr>Century Gothic</vt:lpstr>
      <vt:lpstr>Wingdings 3</vt:lpstr>
      <vt:lpstr>Ион</vt:lpstr>
      <vt:lpstr>    «Веб-приложение для авиастроительного предприятия»</vt:lpstr>
      <vt:lpstr>Цель дипломного проекта: создание веб-приложения для авиастроительного предприятия</vt:lpstr>
      <vt:lpstr>Используемые средства</vt:lpstr>
      <vt:lpstr>Структура базы данных</vt:lpstr>
      <vt:lpstr>Функциональная структура</vt:lpstr>
      <vt:lpstr>Подсистема работы с таблицами          базы данных (Просмотр сотрудников предприятия)</vt:lpstr>
      <vt:lpstr>Подсистема работы с таблицами          базы данных     (Добавление сотрудника)</vt:lpstr>
      <vt:lpstr>Подсистема работы с таблицами          базы данных (Просмотр личного дела сотрудника)</vt:lpstr>
      <vt:lpstr>Подсистема администрирования     (Просмотр аккаунтов)</vt:lpstr>
      <vt:lpstr>Подсистема администрирования     (Редактирование аккаунта)</vt:lpstr>
      <vt:lpstr>Подсистема администрирования     (Добавление аккаунта)</vt:lpstr>
      <vt:lpstr>    Подсистема связи (Общение посредством чата)</vt:lpstr>
      <vt:lpstr>Подсистема поиска</vt:lpstr>
      <vt:lpstr>Подсистема генерации отчетов</vt:lpstr>
      <vt:lpstr>Диаграмма  «Распределение времени выполнения  работ над программным продуктом»</vt:lpstr>
      <vt:lpstr>Структура затрат на разработку программного обеспечения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интернет-ресурс «Новостной портал»</dc:title>
  <dc:creator>Zhogol Roma</dc:creator>
  <cp:lastModifiedBy>Глеб Смирнов</cp:lastModifiedBy>
  <cp:revision>24</cp:revision>
  <dcterms:created xsi:type="dcterms:W3CDTF">2020-06-12T21:37:31Z</dcterms:created>
  <dcterms:modified xsi:type="dcterms:W3CDTF">2020-06-14T23:02:47Z</dcterms:modified>
</cp:coreProperties>
</file>