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</a:t>
            </a:r>
            <a:r>
              <a:rPr b="0" lang="de-DE" sz="4400" spc="-1" strike="noStrike">
                <a:latin typeface="Arial"/>
              </a:rPr>
              <a:t>to edit </a:t>
            </a:r>
            <a:r>
              <a:rPr b="0" lang="de-DE" sz="4400" spc="-1" strike="noStrike">
                <a:latin typeface="Arial"/>
              </a:rPr>
              <a:t>the </a:t>
            </a:r>
            <a:r>
              <a:rPr b="0" lang="de-DE" sz="4400" spc="-1" strike="noStrike">
                <a:latin typeface="Arial"/>
              </a:rPr>
              <a:t>title </a:t>
            </a:r>
            <a:r>
              <a:rPr b="0" lang="de-DE" sz="4400" spc="-1" strike="noStrike">
                <a:latin typeface="Arial"/>
              </a:rPr>
              <a:t>text </a:t>
            </a:r>
            <a:r>
              <a:rPr b="0" lang="de-DE" sz="4400" spc="-1" strike="noStrike">
                <a:latin typeface="Arial"/>
              </a:rPr>
              <a:t>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582B00D3-EFC2-4A52-BF74-4FCDDC037DC4}" type="slidenum">
              <a:rPr b="0" lang="de-DE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4400" spc="-1" strike="noStrike">
                <a:latin typeface="Arial"/>
              </a:rPr>
              <a:t>Requirements for Analysis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latin typeface="Calibri"/>
              </a:rPr>
              <a:t>Population Distribution Raster</a:t>
            </a:r>
            <a:endParaRPr b="0" lang="de-DE" sz="2800" spc="-1" strike="noStrike">
              <a:latin typeface="Calibri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latin typeface="Calibri"/>
              </a:rPr>
              <a:t>All-Season Roads</a:t>
            </a:r>
            <a:endParaRPr b="0" lang="de-DE" sz="2800" spc="-1" strike="noStrike">
              <a:latin typeface="Calibri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latin typeface="Calibri"/>
              </a:rPr>
              <a:t>Differentiation between rural and urban areas </a:t>
            </a:r>
            <a:endParaRPr b="0" lang="de-DE" sz="2800" spc="-1" strike="noStrike">
              <a:latin typeface="Calibri"/>
            </a:endParaRPr>
          </a:p>
          <a:p>
            <a:r>
              <a:rPr b="0" lang="de-DE" sz="2800" spc="-1" strike="noStrike">
                <a:latin typeface="Calibri"/>
              </a:rPr>
              <a:t>→ </a:t>
            </a:r>
            <a:r>
              <a:rPr b="0" lang="de-DE" sz="2800" spc="-1" strike="noStrike">
                <a:latin typeface="Calibri"/>
              </a:rPr>
              <a:t>ghspop raster + OSM data via ohsomeAPI</a:t>
            </a:r>
            <a:endParaRPr b="0" lang="de-DE" sz="2800" spc="-1" strike="noStrike">
              <a:latin typeface="Calibri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endParaRPr b="0" lang="de-DE" sz="2800" spc="-1" strike="noStrike"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001880" y="1046520"/>
            <a:ext cx="8076600" cy="4425480"/>
          </a:xfrm>
          <a:prstGeom prst="rect">
            <a:avLst/>
          </a:prstGeom>
          <a:ln>
            <a:noFill/>
          </a:ln>
        </p:spPr>
      </p:pic>
      <p:sp>
        <p:nvSpPr>
          <p:cNvPr id="44" name="TextShape 1"/>
          <p:cNvSpPr txBox="1"/>
          <p:nvPr/>
        </p:nvSpPr>
        <p:spPr>
          <a:xfrm>
            <a:off x="49572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4400" spc="-1" strike="noStrike">
                <a:latin typeface="Calibri Light"/>
              </a:rPr>
              <a:t>Infrastructure Workflow</a:t>
            </a:r>
            <a:endParaRPr b="0" lang="de-DE" sz="4400" spc="-1" strike="noStrike">
              <a:latin typeface="Calibri Ligh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001880" y="1046520"/>
            <a:ext cx="8076600" cy="442548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49572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4400" spc="-1" strike="noStrike">
                <a:latin typeface="Calibri Light"/>
              </a:rPr>
              <a:t>Infrastructure Workflow</a:t>
            </a:r>
            <a:endParaRPr b="0" lang="de-DE" sz="4400" spc="-1" strike="noStrike">
              <a:latin typeface="Calibri Light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2088000" y="2808000"/>
            <a:ext cx="6120000" cy="2880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>
            <a:off x="6408000" y="1046520"/>
            <a:ext cx="1800000" cy="17614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TextShape 4"/>
          <p:cNvSpPr txBox="1"/>
          <p:nvPr/>
        </p:nvSpPr>
        <p:spPr>
          <a:xfrm>
            <a:off x="504360" y="3054600"/>
            <a:ext cx="9071640" cy="220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800" spc="-1" strike="noStrike">
                <a:latin typeface="Calibri"/>
              </a:rPr>
              <a:t>→ </a:t>
            </a:r>
            <a:r>
              <a:rPr b="0" lang="de-DE" sz="2800" spc="-1" strike="noStrike">
                <a:latin typeface="Calibri"/>
              </a:rPr>
              <a:t>Queries in Python to ohsomeAPI</a:t>
            </a:r>
            <a:endParaRPr b="0" lang="de-DE" sz="2800" spc="-1" strike="noStrike">
              <a:latin typeface="Calibri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endParaRPr b="0" lang="de-DE" sz="2800" spc="-1" strike="noStrike">
              <a:latin typeface="Calibri"/>
            </a:endParaRPr>
          </a:p>
        </p:txBody>
      </p:sp>
      <p:sp>
        <p:nvSpPr>
          <p:cNvPr id="50" name="TextShape 5"/>
          <p:cNvSpPr txBox="1"/>
          <p:nvPr/>
        </p:nvSpPr>
        <p:spPr>
          <a:xfrm>
            <a:off x="180000" y="3744000"/>
            <a:ext cx="5400000" cy="189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all_weather_roads query:</a:t>
            </a:r>
            <a:endParaRPr b="0" lang="de-DE" sz="12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  <a:p>
            <a:endParaRPr b="0" lang="de-DE" sz="12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  <a:p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geometry:line </a:t>
            </a:r>
            <a:endParaRPr b="0" lang="de-DE" sz="10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  <a:p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and highway=*</a:t>
            </a:r>
            <a:br/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and highway!=footway and highway!=bridleway and highway!=steps </a:t>
            </a:r>
            <a:br/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and highway!=path and highway!=sidewalk and highway!=cycleway</a:t>
            </a:r>
            <a:br/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and seasonal!=yes</a:t>
            </a:r>
            <a:br/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and surface in </a:t>
            </a:r>
            <a:br/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(paved, asphalt, concrete, paving_stones,</a:t>
            </a:r>
            <a:br/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sett, cobblestone, unhewn_cobblestone, metal, wood) </a:t>
            </a:r>
            <a:br/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and smoothness!=bad and smoothness!="very bad" and smoothness!=horrible </a:t>
            </a:r>
            <a:br/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and smoothness!="very horrible" and smoothness!=impassable</a:t>
            </a:r>
            <a:endParaRPr b="0" lang="de-DE" sz="10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</p:txBody>
      </p:sp>
      <p:sp>
        <p:nvSpPr>
          <p:cNvPr id="51" name="TextShape 6"/>
          <p:cNvSpPr txBox="1"/>
          <p:nvPr/>
        </p:nvSpPr>
        <p:spPr>
          <a:xfrm>
            <a:off x="5760000" y="3747240"/>
            <a:ext cx="4248000" cy="115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settlement_areas:</a:t>
            </a:r>
            <a:endParaRPr b="0" lang="de-DE" sz="12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  <a:p>
            <a:endParaRPr b="0" lang="de-DE" sz="12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  <a:p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(</a:t>
            </a:r>
            <a:endParaRPr b="0" lang="de-DE" sz="10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  <a:p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</a:t>
            </a:r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leisure = park </a:t>
            </a:r>
            <a:endParaRPr b="0" lang="de-DE" sz="10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  <a:p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</a:t>
            </a:r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or landuse in (residential, commercial, industrial, retail)</a:t>
            </a:r>
            <a:endParaRPr b="0" lang="de-DE" sz="10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  <a:p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) </a:t>
            </a:r>
            <a:endParaRPr b="0" lang="de-DE" sz="10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  <a:p>
            <a:r>
              <a:rPr b="0" lang="de-DE" sz="10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and geometry:polygon</a:t>
            </a:r>
            <a:endParaRPr b="0" lang="de-DE" sz="10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001880" y="1046520"/>
            <a:ext cx="8076600" cy="442548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49572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4400" spc="-1" strike="noStrike">
                <a:latin typeface="Calibri Light"/>
              </a:rPr>
              <a:t>Infrastructure Workflow</a:t>
            </a:r>
            <a:endParaRPr b="0" lang="de-DE" sz="4400" spc="-1" strike="noStrike">
              <a:latin typeface="Calibri Light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2952000" y="2736000"/>
            <a:ext cx="4032000" cy="2412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3"/>
          <p:cNvSpPr/>
          <p:nvPr/>
        </p:nvSpPr>
        <p:spPr>
          <a:xfrm>
            <a:off x="6372000" y="2088000"/>
            <a:ext cx="756000" cy="3672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4"/>
          <p:cNvSpPr/>
          <p:nvPr/>
        </p:nvSpPr>
        <p:spPr>
          <a:xfrm>
            <a:off x="2520000" y="3420000"/>
            <a:ext cx="4032000" cy="2412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"/>
          <p:cNvSpPr/>
          <p:nvPr/>
        </p:nvSpPr>
        <p:spPr>
          <a:xfrm>
            <a:off x="6048000" y="3888000"/>
            <a:ext cx="4032000" cy="2412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TextShape 6"/>
          <p:cNvSpPr txBox="1"/>
          <p:nvPr/>
        </p:nvSpPr>
        <p:spPr>
          <a:xfrm>
            <a:off x="505080" y="4675320"/>
            <a:ext cx="9071640" cy="220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800" spc="-1" strike="noStrike">
                <a:latin typeface="Calibri"/>
              </a:rPr>
              <a:t>→ </a:t>
            </a:r>
            <a:r>
              <a:rPr b="0" lang="de-DE" sz="2800" spc="-1" strike="noStrike">
                <a:latin typeface="Calibri"/>
              </a:rPr>
              <a:t>SQL Queries in Postgis</a:t>
            </a:r>
            <a:endParaRPr b="0" lang="de-DE" sz="2800" spc="-1" strike="noStrike"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001880" y="1046520"/>
            <a:ext cx="8076600" cy="4425480"/>
          </a:xfrm>
          <a:prstGeom prst="rect">
            <a:avLst/>
          </a:prstGeom>
          <a:ln>
            <a:noFill/>
          </a:ln>
        </p:spPr>
      </p:pic>
      <p:sp>
        <p:nvSpPr>
          <p:cNvPr id="60" name="TextShape 1"/>
          <p:cNvSpPr txBox="1"/>
          <p:nvPr/>
        </p:nvSpPr>
        <p:spPr>
          <a:xfrm>
            <a:off x="49572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4400" spc="-1" strike="noStrike">
                <a:latin typeface="Calibri Light"/>
              </a:rPr>
              <a:t>Infrastructure Workflow</a:t>
            </a:r>
            <a:endParaRPr b="0" lang="de-DE" sz="4400" spc="-1" strike="noStrike">
              <a:latin typeface="Calibri Light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852000" y="3996000"/>
            <a:ext cx="4572000" cy="183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3"/>
          <p:cNvSpPr/>
          <p:nvPr/>
        </p:nvSpPr>
        <p:spPr>
          <a:xfrm>
            <a:off x="7128000" y="1512000"/>
            <a:ext cx="792000" cy="3672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4"/>
          <p:cNvSpPr/>
          <p:nvPr/>
        </p:nvSpPr>
        <p:spPr>
          <a:xfrm>
            <a:off x="-72000" y="4392000"/>
            <a:ext cx="5976000" cy="183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TextShape 5"/>
          <p:cNvSpPr txBox="1"/>
          <p:nvPr/>
        </p:nvSpPr>
        <p:spPr>
          <a:xfrm>
            <a:off x="504720" y="4674960"/>
            <a:ext cx="9071640" cy="220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de-DE" sz="2800" spc="-1" strike="noStrike">
                <a:latin typeface="Calibri"/>
              </a:rPr>
              <a:t>→ </a:t>
            </a:r>
            <a:r>
              <a:rPr b="0" lang="de-DE" sz="2800" spc="-1" strike="noStrike">
                <a:latin typeface="Calibri"/>
              </a:rPr>
              <a:t>SQL Queries in Postgis</a:t>
            </a:r>
            <a:endParaRPr b="0" lang="de-DE" sz="2800" spc="-1" strike="noStrike"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001880" y="1046520"/>
            <a:ext cx="8076600" cy="4425480"/>
          </a:xfrm>
          <a:prstGeom prst="rect">
            <a:avLst/>
          </a:prstGeom>
          <a:ln>
            <a:noFill/>
          </a:ln>
        </p:spPr>
      </p:pic>
      <p:sp>
        <p:nvSpPr>
          <p:cNvPr id="66" name="TextShape 1"/>
          <p:cNvSpPr txBox="1"/>
          <p:nvPr/>
        </p:nvSpPr>
        <p:spPr>
          <a:xfrm>
            <a:off x="49572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4400" spc="-1" strike="noStrike">
                <a:latin typeface="Calibri Light"/>
              </a:rPr>
              <a:t>Infrastructure Workflow</a:t>
            </a:r>
            <a:endParaRPr b="0" lang="de-DE" sz="4400" spc="-1" strike="noStrike">
              <a:latin typeface="Calibri Ligh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49572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4400" spc="-1" strike="noStrike">
                <a:latin typeface="Calibri Light"/>
              </a:rPr>
              <a:t>Final Solution (for Australia)</a:t>
            </a:r>
            <a:endParaRPr b="0" lang="de-DE" sz="4400" spc="-1" strike="noStrike">
              <a:latin typeface="Calibri Light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4068360" y="3052080"/>
            <a:ext cx="1943640" cy="100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latin typeface="Calibri"/>
              </a:rPr>
              <a:t>39,48%</a:t>
            </a:r>
            <a:endParaRPr b="0" lang="de-DE" sz="2800" spc="-1" strike="noStrike">
              <a:latin typeface="Calibri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endParaRPr b="0" lang="de-DE" sz="2800" spc="-1" strike="noStrike">
              <a:latin typeface="Calibri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6048000" y="2844000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420000" y="2844000"/>
            <a:ext cx="720000" cy="7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266120" y="22320"/>
            <a:ext cx="8021880" cy="56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2021-03-04T11:29:24Z</dcterms:created>
  <dc:creator/>
  <dc:description/>
  <dc:language>de-DE</dc:language>
  <cp:lastModifiedBy/>
  <dcterms:modified xsi:type="dcterms:W3CDTF">2021-03-04T14:45:47Z</dcterms:modified>
  <cp:revision>3</cp:revision>
  <dc:subject/>
  <dc:title/>
</cp:coreProperties>
</file>