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95" r:id="rId3"/>
    <p:sldId id="296" r:id="rId4"/>
    <p:sldId id="269" r:id="rId5"/>
    <p:sldId id="272" r:id="rId6"/>
    <p:sldId id="259" r:id="rId7"/>
    <p:sldId id="260" r:id="rId8"/>
    <p:sldId id="261" r:id="rId9"/>
    <p:sldId id="294" r:id="rId10"/>
    <p:sldId id="265" r:id="rId11"/>
    <p:sldId id="297" r:id="rId12"/>
    <p:sldId id="29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B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40736A-A265-4FAB-836D-B2844AAD4488}">
  <a:tblStyle styleId="{2D40736A-A265-4FAB-836D-B2844AAD44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56" d="100"/>
          <a:sy n="56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8c1997cbf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8c1997cbf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11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34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438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417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9" r:id="rId5"/>
    <p:sldLayoutId id="2147483669" r:id="rId6"/>
    <p:sldLayoutId id="2147483670" r:id="rId7"/>
    <p:sldLayoutId id="2147483673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0nUD5s7uvmqXzaULb1w1qWI50cCue0nU7EqhJckVbAw/co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AFF635-87CE-44CF-851B-7A0A4D459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671" y="2465452"/>
            <a:ext cx="1845344" cy="143002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1037907" y="412870"/>
            <a:ext cx="3269915" cy="26319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Lenguaje d</a:t>
            </a:r>
            <a:r>
              <a:rPr lang="en" sz="4000" dirty="0">
                <a:solidFill>
                  <a:srgbClr val="1E64B6"/>
                </a:solidFill>
              </a:rPr>
              <a:t>e</a:t>
            </a:r>
            <a:r>
              <a:rPr lang="en" sz="4000" dirty="0"/>
              <a:t> programac</a:t>
            </a:r>
            <a:r>
              <a:rPr lang="en" sz="4000" dirty="0">
                <a:solidFill>
                  <a:srgbClr val="1E64B6"/>
                </a:solidFill>
              </a:rPr>
              <a:t>ion</a:t>
            </a:r>
            <a:endParaRPr sz="4000" dirty="0">
              <a:solidFill>
                <a:srgbClr val="1E64B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Google Shape;872;p36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18" y="1289712"/>
            <a:ext cx="4267482" cy="25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768;p32">
            <a:extLst>
              <a:ext uri="{FF2B5EF4-FFF2-40B4-BE49-F238E27FC236}">
                <a16:creationId xmlns:a16="http://schemas.microsoft.com/office/drawing/2014/main" id="{0BDE0E49-0441-4143-A1E8-D6BF8E334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9700" y="1123161"/>
            <a:ext cx="219135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 MAS QUE UN LENGUAJE</a:t>
            </a:r>
            <a:endParaRPr dirty="0"/>
          </a:p>
        </p:txBody>
      </p:sp>
      <p:sp>
        <p:nvSpPr>
          <p:cNvPr id="14" name="Google Shape;769;p32">
            <a:extLst>
              <a:ext uri="{FF2B5EF4-FFF2-40B4-BE49-F238E27FC236}">
                <a16:creationId xmlns:a16="http://schemas.microsoft.com/office/drawing/2014/main" id="{BCE11125-D769-4785-B35F-DA2F107D1CD5}"/>
              </a:ext>
            </a:extLst>
          </p:cNvPr>
          <p:cNvSpPr txBox="1">
            <a:spLocks/>
          </p:cNvSpPr>
          <p:nvPr/>
        </p:nvSpPr>
        <p:spPr>
          <a:xfrm>
            <a:off x="4939699" y="2017438"/>
            <a:ext cx="3476987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No </a:t>
            </a:r>
            <a:r>
              <a:rPr lang="en-US" noProof="1">
                <a:solidFill>
                  <a:schemeClr val="dk1"/>
                </a:solidFill>
                <a:latin typeface="Roboto"/>
                <a:ea typeface="Roboto"/>
                <a:sym typeface="Roboto"/>
              </a:rPr>
              <a:t>programa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 propiamente / </a:t>
            </a:r>
            <a:r>
              <a:rPr lang="es-MX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Interactivamente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 (</a:t>
            </a:r>
            <a:r>
              <a:rPr lang="es-MX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ensaya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, se </a:t>
            </a:r>
            <a:r>
              <a:rPr lang="es-MX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equivoca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, </a:t>
            </a:r>
            <a:r>
              <a:rPr lang="es-MX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vuelve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 a probar)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------------------------------------------------------</a:t>
            </a:r>
          </a:p>
          <a:p>
            <a:r>
              <a:rPr lang="en-US" b="1" strike="sngStrike" dirty="0">
                <a:solidFill>
                  <a:srgbClr val="FF5050"/>
                </a:solidFill>
              </a:rPr>
              <a:t>	CODE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 Informe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------------------------------------------------------</a:t>
            </a:r>
            <a:endParaRPr lang="es-MX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MX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Herramienta básica para los analistas de datos</a:t>
            </a:r>
          </a:p>
          <a:p>
            <a:pPr marL="285750" indent="-285750">
              <a:buFontTx/>
              <a:buChar char="-"/>
            </a:pPr>
            <a:endParaRPr lang="es-MX" dirty="0"/>
          </a:p>
        </p:txBody>
      </p:sp>
      <p:grpSp>
        <p:nvGrpSpPr>
          <p:cNvPr id="31" name="Google Shape;931;p41">
            <a:extLst>
              <a:ext uri="{FF2B5EF4-FFF2-40B4-BE49-F238E27FC236}">
                <a16:creationId xmlns:a16="http://schemas.microsoft.com/office/drawing/2014/main" id="{223FA81B-DB60-46B2-8CC4-24CBAAC32927}"/>
              </a:ext>
            </a:extLst>
          </p:cNvPr>
          <p:cNvGrpSpPr/>
          <p:nvPr/>
        </p:nvGrpSpPr>
        <p:grpSpPr>
          <a:xfrm>
            <a:off x="7323688" y="1123161"/>
            <a:ext cx="900360" cy="970500"/>
            <a:chOff x="6945936" y="1456203"/>
            <a:chExt cx="2159597" cy="2231107"/>
          </a:xfrm>
        </p:grpSpPr>
        <p:sp>
          <p:nvSpPr>
            <p:cNvPr id="32" name="Google Shape;932;p41">
              <a:extLst>
                <a:ext uri="{FF2B5EF4-FFF2-40B4-BE49-F238E27FC236}">
                  <a16:creationId xmlns:a16="http://schemas.microsoft.com/office/drawing/2014/main" id="{37EFAD12-204A-4D85-A42B-0428BC79F0E5}"/>
                </a:ext>
              </a:extLst>
            </p:cNvPr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33;p41">
              <a:extLst>
                <a:ext uri="{FF2B5EF4-FFF2-40B4-BE49-F238E27FC236}">
                  <a16:creationId xmlns:a16="http://schemas.microsoft.com/office/drawing/2014/main" id="{393DD932-B0F5-4736-AC62-65E2113B064C}"/>
                </a:ext>
              </a:extLst>
            </p:cNvPr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34;p41">
              <a:extLst>
                <a:ext uri="{FF2B5EF4-FFF2-40B4-BE49-F238E27FC236}">
                  <a16:creationId xmlns:a16="http://schemas.microsoft.com/office/drawing/2014/main" id="{46A0F856-FCC8-417B-B70B-FD1D8E292EBB}"/>
                </a:ext>
              </a:extLst>
            </p:cNvPr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35;p41">
              <a:extLst>
                <a:ext uri="{FF2B5EF4-FFF2-40B4-BE49-F238E27FC236}">
                  <a16:creationId xmlns:a16="http://schemas.microsoft.com/office/drawing/2014/main" id="{D7523574-2EAE-4062-9CF8-E2F0162BFB6A}"/>
                </a:ext>
              </a:extLst>
            </p:cNvPr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36;p41">
              <a:extLst>
                <a:ext uri="{FF2B5EF4-FFF2-40B4-BE49-F238E27FC236}">
                  <a16:creationId xmlns:a16="http://schemas.microsoft.com/office/drawing/2014/main" id="{F6596BBD-1D5D-44C5-83C3-D6FE2BB2FE53}"/>
                </a:ext>
              </a:extLst>
            </p:cNvPr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37;p41">
              <a:extLst>
                <a:ext uri="{FF2B5EF4-FFF2-40B4-BE49-F238E27FC236}">
                  <a16:creationId xmlns:a16="http://schemas.microsoft.com/office/drawing/2014/main" id="{0D321F29-5384-4448-A2CA-7AE8A5A1B53E}"/>
                </a:ext>
              </a:extLst>
            </p:cNvPr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38;p41">
              <a:extLst>
                <a:ext uri="{FF2B5EF4-FFF2-40B4-BE49-F238E27FC236}">
                  <a16:creationId xmlns:a16="http://schemas.microsoft.com/office/drawing/2014/main" id="{B62E2597-8924-4A8C-B1F2-726F6E7BF60C}"/>
                </a:ext>
              </a:extLst>
            </p:cNvPr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39;p41">
              <a:extLst>
                <a:ext uri="{FF2B5EF4-FFF2-40B4-BE49-F238E27FC236}">
                  <a16:creationId xmlns:a16="http://schemas.microsoft.com/office/drawing/2014/main" id="{82D1F0B3-E4EE-4B71-9002-7FCF542E5265}"/>
                </a:ext>
              </a:extLst>
            </p:cNvPr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40;p41">
              <a:extLst>
                <a:ext uri="{FF2B5EF4-FFF2-40B4-BE49-F238E27FC236}">
                  <a16:creationId xmlns:a16="http://schemas.microsoft.com/office/drawing/2014/main" id="{3CB11EA5-071A-4B2C-99F3-0749CD66CB3B}"/>
                </a:ext>
              </a:extLst>
            </p:cNvPr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41;p41">
              <a:extLst>
                <a:ext uri="{FF2B5EF4-FFF2-40B4-BE49-F238E27FC236}">
                  <a16:creationId xmlns:a16="http://schemas.microsoft.com/office/drawing/2014/main" id="{425E311D-A275-4D8C-A111-9E1815398E25}"/>
                </a:ext>
              </a:extLst>
            </p:cNvPr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42;p41">
              <a:extLst>
                <a:ext uri="{FF2B5EF4-FFF2-40B4-BE49-F238E27FC236}">
                  <a16:creationId xmlns:a16="http://schemas.microsoft.com/office/drawing/2014/main" id="{84D0FF6E-CA81-4F22-AADA-C0F4C1135A55}"/>
                </a:ext>
              </a:extLst>
            </p:cNvPr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43;p41">
              <a:extLst>
                <a:ext uri="{FF2B5EF4-FFF2-40B4-BE49-F238E27FC236}">
                  <a16:creationId xmlns:a16="http://schemas.microsoft.com/office/drawing/2014/main" id="{A032E690-4FC3-4A1E-8E72-6EEDE0236A5E}"/>
                </a:ext>
              </a:extLst>
            </p:cNvPr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44;p41">
              <a:extLst>
                <a:ext uri="{FF2B5EF4-FFF2-40B4-BE49-F238E27FC236}">
                  <a16:creationId xmlns:a16="http://schemas.microsoft.com/office/drawing/2014/main" id="{247DA9CA-6135-4B6F-9C40-D6CB1E0AF57F}"/>
                </a:ext>
              </a:extLst>
            </p:cNvPr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45;p41">
              <a:extLst>
                <a:ext uri="{FF2B5EF4-FFF2-40B4-BE49-F238E27FC236}">
                  <a16:creationId xmlns:a16="http://schemas.microsoft.com/office/drawing/2014/main" id="{87370D52-0B15-44C2-A518-F6011D403370}"/>
                </a:ext>
              </a:extLst>
            </p:cNvPr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46;p41">
              <a:extLst>
                <a:ext uri="{FF2B5EF4-FFF2-40B4-BE49-F238E27FC236}">
                  <a16:creationId xmlns:a16="http://schemas.microsoft.com/office/drawing/2014/main" id="{128B4908-20FC-4B57-B41B-6739434DECA6}"/>
                </a:ext>
              </a:extLst>
            </p:cNvPr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47;p41">
              <a:extLst>
                <a:ext uri="{FF2B5EF4-FFF2-40B4-BE49-F238E27FC236}">
                  <a16:creationId xmlns:a16="http://schemas.microsoft.com/office/drawing/2014/main" id="{FC1CCF2D-FAF4-4DA7-B95E-C47814AB4B99}"/>
                </a:ext>
              </a:extLst>
            </p:cNvPr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48;p41">
              <a:extLst>
                <a:ext uri="{FF2B5EF4-FFF2-40B4-BE49-F238E27FC236}">
                  <a16:creationId xmlns:a16="http://schemas.microsoft.com/office/drawing/2014/main" id="{2F1FBCC6-6542-4B6F-9637-682D15145EC6}"/>
                </a:ext>
              </a:extLst>
            </p:cNvPr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49;p41">
              <a:extLst>
                <a:ext uri="{FF2B5EF4-FFF2-40B4-BE49-F238E27FC236}">
                  <a16:creationId xmlns:a16="http://schemas.microsoft.com/office/drawing/2014/main" id="{15C498EB-E4EA-4E9F-8E20-F5DE0FFAE12F}"/>
                </a:ext>
              </a:extLst>
            </p:cNvPr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Imagen 1059"/>
          <p:cNvPicPr/>
          <p:nvPr/>
        </p:nvPicPr>
        <p:blipFill>
          <a:blip r:embed="rId2"/>
          <a:stretch/>
        </p:blipFill>
        <p:spPr>
          <a:xfrm>
            <a:off x="1329120" y="1440000"/>
            <a:ext cx="1135800" cy="1561680"/>
          </a:xfrm>
          <a:prstGeom prst="rect">
            <a:avLst/>
          </a:prstGeom>
          <a:ln w="0">
            <a:noFill/>
          </a:ln>
        </p:spPr>
      </p:pic>
      <p:sp>
        <p:nvSpPr>
          <p:cNvPr id="1061" name="Google Shape;708;p29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CEF3F5"/>
                </a:solidFill>
                <a:latin typeface="Oswald"/>
                <a:ea typeface="Oswald"/>
              </a:rPr>
              <a:t>Empresas que usan R</a:t>
            </a:r>
            <a:endParaRPr lang="es-MX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2" name="Imagen 1061"/>
          <p:cNvPicPr/>
          <p:nvPr/>
        </p:nvPicPr>
        <p:blipFill>
          <a:blip r:embed="rId3"/>
          <a:stretch/>
        </p:blipFill>
        <p:spPr>
          <a:xfrm>
            <a:off x="3420000" y="1350000"/>
            <a:ext cx="2160000" cy="1350000"/>
          </a:xfrm>
          <a:prstGeom prst="rect">
            <a:avLst/>
          </a:prstGeom>
          <a:ln w="0">
            <a:noFill/>
          </a:ln>
        </p:spPr>
      </p:pic>
      <p:pic>
        <p:nvPicPr>
          <p:cNvPr id="1063" name="Imagen 1062"/>
          <p:cNvPicPr/>
          <p:nvPr/>
        </p:nvPicPr>
        <p:blipFill>
          <a:blip r:embed="rId4"/>
          <a:stretch/>
        </p:blipFill>
        <p:spPr>
          <a:xfrm>
            <a:off x="6120000" y="1353600"/>
            <a:ext cx="2520000" cy="986400"/>
          </a:xfrm>
          <a:prstGeom prst="rect">
            <a:avLst/>
          </a:prstGeom>
          <a:ln w="0">
            <a:noFill/>
          </a:ln>
        </p:spPr>
      </p:pic>
      <p:sp>
        <p:nvSpPr>
          <p:cNvPr id="1064" name="Google Shape;724;p29_0"/>
          <p:cNvSpPr txBox="1"/>
          <p:nvPr/>
        </p:nvSpPr>
        <p:spPr>
          <a:xfrm>
            <a:off x="6107040" y="3395520"/>
            <a:ext cx="2316600" cy="38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972CB4"/>
                </a:solidFill>
                <a:latin typeface="Oswald"/>
                <a:ea typeface="Oswald"/>
              </a:rPr>
              <a:t>R Studio</a:t>
            </a:r>
            <a:endParaRPr lang="es-MX" sz="1800" b="0" strike="noStrike" spc="-1">
              <a:latin typeface="Arial"/>
            </a:endParaRPr>
          </a:p>
        </p:txBody>
      </p:sp>
      <p:pic>
        <p:nvPicPr>
          <p:cNvPr id="1065" name="Imagen 1064"/>
          <p:cNvPicPr/>
          <p:nvPr/>
        </p:nvPicPr>
        <p:blipFill>
          <a:blip r:embed="rId5"/>
          <a:stretch/>
        </p:blipFill>
        <p:spPr>
          <a:xfrm>
            <a:off x="5563440" y="2874240"/>
            <a:ext cx="3256560" cy="1625760"/>
          </a:xfrm>
          <a:prstGeom prst="rect">
            <a:avLst/>
          </a:prstGeom>
          <a:ln w="0">
            <a:noFill/>
          </a:ln>
        </p:spPr>
      </p:pic>
      <p:pic>
        <p:nvPicPr>
          <p:cNvPr id="1066" name="Imagen 1065"/>
          <p:cNvPicPr/>
          <p:nvPr/>
        </p:nvPicPr>
        <p:blipFill>
          <a:blip r:embed="rId6"/>
          <a:stretch/>
        </p:blipFill>
        <p:spPr>
          <a:xfrm>
            <a:off x="540000" y="2340000"/>
            <a:ext cx="3023640" cy="2199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65;p63">
            <a:extLst>
              <a:ext uri="{FF2B5EF4-FFF2-40B4-BE49-F238E27FC236}">
                <a16:creationId xmlns:a16="http://schemas.microsoft.com/office/drawing/2014/main" id="{EC4C4C4B-0A48-48C4-808E-B40A2D8B54D6}"/>
              </a:ext>
            </a:extLst>
          </p:cNvPr>
          <p:cNvSpPr txBox="1">
            <a:spLocks/>
          </p:cNvSpPr>
          <p:nvPr/>
        </p:nvSpPr>
        <p:spPr>
          <a:xfrm>
            <a:off x="1887750" y="1406850"/>
            <a:ext cx="53685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6600" dirty="0">
                <a:solidFill>
                  <a:schemeClr val="accent1"/>
                </a:solidFill>
              </a:rPr>
              <a:t>G</a:t>
            </a:r>
            <a:r>
              <a:rPr lang="es-MX" sz="6600" dirty="0">
                <a:solidFill>
                  <a:schemeClr val="accent2"/>
                </a:solidFill>
              </a:rPr>
              <a:t>R</a:t>
            </a:r>
            <a:r>
              <a:rPr lang="es-MX" sz="6600" dirty="0">
                <a:solidFill>
                  <a:schemeClr val="accent3"/>
                </a:solidFill>
              </a:rPr>
              <a:t>A</a:t>
            </a:r>
            <a:r>
              <a:rPr lang="es-MX" sz="6600" dirty="0">
                <a:solidFill>
                  <a:schemeClr val="accent4"/>
                </a:solidFill>
              </a:rPr>
              <a:t>C</a:t>
            </a:r>
            <a:r>
              <a:rPr lang="es-MX" sz="6600" dirty="0">
                <a:solidFill>
                  <a:schemeClr val="accent5"/>
                </a:solidFill>
              </a:rPr>
              <a:t>I</a:t>
            </a:r>
            <a:r>
              <a:rPr lang="es-MX" sz="6600" dirty="0">
                <a:solidFill>
                  <a:schemeClr val="accent6"/>
                </a:solidFill>
              </a:rPr>
              <a:t>A</a:t>
            </a:r>
            <a:r>
              <a:rPr lang="es-MX" sz="6600" dirty="0">
                <a:solidFill>
                  <a:schemeClr val="accent1">
                    <a:lumMod val="90000"/>
                  </a:schemeClr>
                </a:solidFill>
              </a:rPr>
              <a:t>S</a:t>
            </a:r>
          </a:p>
        </p:txBody>
      </p:sp>
      <p:sp>
        <p:nvSpPr>
          <p:cNvPr id="3" name="Google Shape;1566;p63">
            <a:extLst>
              <a:ext uri="{FF2B5EF4-FFF2-40B4-BE49-F238E27FC236}">
                <a16:creationId xmlns:a16="http://schemas.microsoft.com/office/drawing/2014/main" id="{486268DB-FD32-49E3-8E4D-8F2D194A2083}"/>
              </a:ext>
            </a:extLst>
          </p:cNvPr>
          <p:cNvSpPr txBox="1">
            <a:spLocks/>
          </p:cNvSpPr>
          <p:nvPr/>
        </p:nvSpPr>
        <p:spPr>
          <a:xfrm>
            <a:off x="2756544" y="2373050"/>
            <a:ext cx="4215755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latin typeface="Roboto" panose="020B0604020202020204" charset="0"/>
              </a:rPr>
              <a:t>ALVARO MARTINEZ MARTINEZ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latin typeface="Roboto" panose="020B0604020202020204" charset="0"/>
              </a:rPr>
              <a:t>ULISES ALEXANDER ARGUELLES MONJARAZ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latin typeface="Roboto" panose="020B0604020202020204" charset="0"/>
              </a:rPr>
              <a:t>KEVIN BRIAN HERNANDEZ MORA</a:t>
            </a:r>
            <a:endParaRPr lang="es-MX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xfrm>
            <a:off x="699441" y="901466"/>
            <a:ext cx="4701899" cy="3000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 dirty="0"/>
              <a:t>R</a:t>
            </a:r>
            <a:r>
              <a:rPr lang="es-MX" sz="1400" dirty="0"/>
              <a:t> es un entorno de software libre (licencia GNU GLP) y lenguaje de programación interpretado, es decir, ejecuta las instrucciones directamente, sin una previa compilación del programa a instrucciones en lenguaje máquina. </a:t>
            </a:r>
            <a:br>
              <a:rPr lang="es-MX" sz="1400" dirty="0"/>
            </a:br>
            <a:br>
              <a:rPr lang="es-MX" sz="1400" dirty="0"/>
            </a:br>
            <a:r>
              <a:rPr lang="es-MX" sz="1400" dirty="0"/>
              <a:t>El término entorno, en </a:t>
            </a:r>
            <a:r>
              <a:rPr lang="es-MX" sz="1400" b="1" dirty="0"/>
              <a:t>R</a:t>
            </a:r>
            <a:r>
              <a:rPr lang="es-MX" sz="1400" dirty="0"/>
              <a:t>, se refiere a un sistema totalmente planificado y coherente, en lugar de una acumulación de herramientas específicas e inflexibles, como suele ser el caso en otros softwares de análisis de datos. </a:t>
            </a:r>
            <a:br>
              <a:rPr lang="es-MX" sz="1200" dirty="0"/>
            </a:br>
            <a:br>
              <a:rPr lang="es-MX" sz="1200" dirty="0"/>
            </a:br>
            <a:endParaRPr sz="1200" dirty="0"/>
          </a:p>
        </p:txBody>
      </p:sp>
      <p:sp>
        <p:nvSpPr>
          <p:cNvPr id="732" name="Google Shape;732;p30"/>
          <p:cNvSpPr txBox="1">
            <a:spLocks noGrp="1"/>
          </p:cNvSpPr>
          <p:nvPr>
            <p:ph type="title" idx="2"/>
          </p:nvPr>
        </p:nvSpPr>
        <p:spPr>
          <a:xfrm>
            <a:off x="699442" y="290966"/>
            <a:ext cx="7449946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01.- DEFINICION DEL LENGUAJE R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33127F4-0923-4E76-AED9-64BFAB0B6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045" y="3129677"/>
            <a:ext cx="3847715" cy="1722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4939699" y="396745"/>
            <a:ext cx="2981557" cy="5727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02.- CARACTERISTICAS DE R</a:t>
            </a:r>
            <a:endParaRPr sz="2000" dirty="0"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4939700" y="969492"/>
            <a:ext cx="3675350" cy="3400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Tx/>
            </a:pPr>
            <a:r>
              <a:rPr lang="es-MX" sz="1200" dirty="0"/>
              <a:t>Dispone de una amplia variedad de técnicas estadísticas.</a:t>
            </a:r>
          </a:p>
          <a:p>
            <a:pPr marL="171450" indent="-171450">
              <a:buClrTx/>
            </a:pPr>
            <a:r>
              <a:rPr lang="es-MX" sz="1200" dirty="0"/>
              <a:t> Funciona en plataformas UNIX y sistemas similares (incluidos FreeBSD y Linux), Windows y MacOS.</a:t>
            </a:r>
          </a:p>
          <a:p>
            <a:pPr marL="171450" indent="-171450">
              <a:buClrTx/>
            </a:pPr>
            <a:r>
              <a:rPr lang="es-MX" sz="1200" dirty="0"/>
              <a:t>Manejo y almacenamiento efectivo de datos.</a:t>
            </a:r>
          </a:p>
          <a:p>
            <a:pPr marL="171450" indent="-171450">
              <a:buClrTx/>
            </a:pPr>
            <a:r>
              <a:rPr lang="es-MX" sz="1200" dirty="0"/>
              <a:t>Un conjunto de operadores para la realización de cálculos con matrices.</a:t>
            </a:r>
          </a:p>
          <a:p>
            <a:pPr marL="171450" indent="-171450">
              <a:buClrTx/>
            </a:pPr>
            <a:r>
              <a:rPr lang="es-MX" sz="1200" dirty="0"/>
              <a:t>Una gran colección de herramientas para el análisis de datos.</a:t>
            </a:r>
          </a:p>
          <a:p>
            <a:pPr marL="171450" indent="-171450">
              <a:buClrTx/>
            </a:pPr>
            <a:r>
              <a:rPr lang="es-MX" sz="1200" dirty="0"/>
              <a:t>Utilidades graficas para el análisis de datos.</a:t>
            </a:r>
          </a:p>
          <a:p>
            <a:pPr marL="171450" indent="-171450">
              <a:buClrTx/>
            </a:pPr>
            <a:r>
              <a:rPr lang="es-MX" sz="1200" dirty="0"/>
              <a:t>Un lenguaje de programación bien desarrollado que incluye bucles funciones recursivas unidades para entrada y salida de datos, etc.</a:t>
            </a:r>
          </a:p>
          <a:p>
            <a:pPr marL="171450" indent="-171450">
              <a:buClrTx/>
            </a:pPr>
            <a:endParaRPr sz="1200" dirty="0"/>
          </a:p>
        </p:txBody>
      </p:sp>
      <p:grpSp>
        <p:nvGrpSpPr>
          <p:cNvPr id="739" name="Google Shape;739;p31"/>
          <p:cNvGrpSpPr/>
          <p:nvPr/>
        </p:nvGrpSpPr>
        <p:grpSpPr>
          <a:xfrm>
            <a:off x="1845914" y="1407468"/>
            <a:ext cx="1600177" cy="1414164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2711B679-1C04-4D57-ADEB-BDC363F45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0" y="1154215"/>
            <a:ext cx="4302073" cy="27641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0"/>
          <p:cNvSpPr txBox="1">
            <a:spLocks noGrp="1"/>
          </p:cNvSpPr>
          <p:nvPr>
            <p:ph type="body" idx="1"/>
          </p:nvPr>
        </p:nvSpPr>
        <p:spPr>
          <a:xfrm>
            <a:off x="1035641" y="329334"/>
            <a:ext cx="4812265" cy="616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03.- Caracteristicas de POO en R</a:t>
            </a:r>
          </a:p>
        </p:txBody>
      </p:sp>
      <p:sp>
        <p:nvSpPr>
          <p:cNvPr id="6" name="Google Shape;738;p31">
            <a:extLst>
              <a:ext uri="{FF2B5EF4-FFF2-40B4-BE49-F238E27FC236}">
                <a16:creationId xmlns:a16="http://schemas.microsoft.com/office/drawing/2014/main" id="{C0DEF535-DF37-4458-B5F3-445580A9BD5C}"/>
              </a:ext>
            </a:extLst>
          </p:cNvPr>
          <p:cNvSpPr txBox="1">
            <a:spLocks/>
          </p:cNvSpPr>
          <p:nvPr/>
        </p:nvSpPr>
        <p:spPr>
          <a:xfrm>
            <a:off x="1035641" y="946298"/>
            <a:ext cx="7072718" cy="3400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ClrTx/>
              <a:buNone/>
            </a:pPr>
            <a:r>
              <a:rPr lang="es-MX" sz="1200" b="1" dirty="0"/>
              <a:t>CREAR OBJETOS</a:t>
            </a:r>
          </a:p>
          <a:p>
            <a:pPr marL="0" indent="0" algn="l">
              <a:buClrTx/>
              <a:buNone/>
            </a:pPr>
            <a:endParaRPr lang="es-MX" sz="1200" b="1" dirty="0"/>
          </a:p>
          <a:p>
            <a:pPr marL="171450" indent="-171450" algn="l">
              <a:buClrTx/>
            </a:pPr>
            <a:r>
              <a:rPr lang="es-MX" sz="1200" dirty="0"/>
              <a:t>R es un lenguaje orientado a objetos. Los objetos pueden ser usados para guardar valores y pueden modificarse (mediante funciones) como por ejemplo sumar dos objetos o calcular la media. </a:t>
            </a:r>
          </a:p>
          <a:p>
            <a:pPr marL="171450" indent="-171450" algn="l">
              <a:buClrTx/>
            </a:pPr>
            <a:r>
              <a:rPr lang="es-MX" sz="1200" dirty="0"/>
              <a:t>Para crear objetos asignamos (con el operador &lt;-) valores a una variable. Por ejemplo, creemos un vector x que vaya de 1 a 10.  Ejemplo: </a:t>
            </a:r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r>
              <a:rPr lang="es-MX" sz="1200" dirty="0"/>
              <a:t> Las operaciones algebraicas con R siguen reglas matemáticas y son aplicadas a los elementos del vector.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E49B3F-6B1D-439A-9A9B-50A5C951D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472"/>
          <a:stretch/>
        </p:blipFill>
        <p:spPr>
          <a:xfrm>
            <a:off x="3893039" y="2223492"/>
            <a:ext cx="3144981" cy="11310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36C5822-D62E-493D-90C7-4DC673CC0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012" y="3638199"/>
            <a:ext cx="926672" cy="8413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B17C56-90A4-4C05-A2B4-BA9A06476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684" y="3638200"/>
            <a:ext cx="1187747" cy="8413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4F6D5C2-A394-4080-98AF-AF8562BDE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431" y="3636718"/>
            <a:ext cx="1976866" cy="8428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24;p40">
            <a:extLst>
              <a:ext uri="{FF2B5EF4-FFF2-40B4-BE49-F238E27FC236}">
                <a16:creationId xmlns:a16="http://schemas.microsoft.com/office/drawing/2014/main" id="{13FDC25A-13FB-4BD0-9A31-5961B4D936CA}"/>
              </a:ext>
            </a:extLst>
          </p:cNvPr>
          <p:cNvSpPr txBox="1">
            <a:spLocks/>
          </p:cNvSpPr>
          <p:nvPr/>
        </p:nvSpPr>
        <p:spPr>
          <a:xfrm>
            <a:off x="1035641" y="329334"/>
            <a:ext cx="4812265" cy="616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03.- Caracteristicas de POO en R</a:t>
            </a:r>
          </a:p>
        </p:txBody>
      </p:sp>
      <p:sp>
        <p:nvSpPr>
          <p:cNvPr id="6" name="Google Shape;738;p31">
            <a:extLst>
              <a:ext uri="{FF2B5EF4-FFF2-40B4-BE49-F238E27FC236}">
                <a16:creationId xmlns:a16="http://schemas.microsoft.com/office/drawing/2014/main" id="{7A71D60B-1490-4B43-9947-BBF21D34E577}"/>
              </a:ext>
            </a:extLst>
          </p:cNvPr>
          <p:cNvSpPr txBox="1">
            <a:spLocks/>
          </p:cNvSpPr>
          <p:nvPr/>
        </p:nvSpPr>
        <p:spPr>
          <a:xfrm>
            <a:off x="1035641" y="946298"/>
            <a:ext cx="7072718" cy="378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buClrTx/>
              <a:buNone/>
            </a:pPr>
            <a:r>
              <a:rPr lang="es-MX" sz="1200" b="1" dirty="0"/>
              <a:t>CLASES DE OBJETOS</a:t>
            </a:r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r>
              <a:rPr lang="es-MX" sz="1200" dirty="0"/>
              <a:t>R tiene cinco clases básicas de vectores:</a:t>
            </a:r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r>
              <a:rPr lang="es-MX" sz="1200" dirty="0"/>
              <a:t>character (letras)</a:t>
            </a:r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r>
              <a:rPr lang="es-MX" sz="1200" dirty="0"/>
              <a:t>numeric (números reales)</a:t>
            </a:r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r>
              <a:rPr lang="es-MX" sz="1200" dirty="0"/>
              <a:t>integer (números enteros)</a:t>
            </a:r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r>
              <a:rPr lang="es-MX" sz="1200" dirty="0"/>
              <a:t>complex (números complejos)</a:t>
            </a:r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r>
              <a:rPr lang="es-MX" sz="1200" dirty="0"/>
              <a:t>logical (verdadero/falso o True/False)</a:t>
            </a:r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r>
              <a:rPr lang="es-MX" sz="1200" dirty="0"/>
              <a:t>Otras clases de objetos incluyen listas (list), matrices (matrix), tablas de datos (data.frame) y modelos (por ejemplo lm para modelos lineales). Las distintas clases de objetos irán apareciendo a lo largo del texto.</a:t>
            </a:r>
          </a:p>
          <a:p>
            <a:pPr marL="171450" indent="-171450" algn="l">
              <a:buClrTx/>
            </a:pPr>
            <a:endParaRPr lang="es-MX" sz="1200" dirty="0"/>
          </a:p>
          <a:p>
            <a:pPr marL="171450" indent="-171450" algn="l">
              <a:buClrTx/>
            </a:pPr>
            <a:r>
              <a:rPr lang="es-MX" sz="1200" dirty="0"/>
              <a:t>Finalmente, vectores vacíos (NULL) nos permiten hacer ciertas operaciones más complejas (ver más adelante).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C80A7D9-9D24-486E-A96E-E7C7C4C13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4" t="10183" r="4006" b="11608"/>
          <a:stretch/>
        </p:blipFill>
        <p:spPr>
          <a:xfrm>
            <a:off x="4865428" y="2392325"/>
            <a:ext cx="3242931" cy="1020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xfrm>
            <a:off x="1902600" y="331338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bg1">
                    <a:lumMod val="85000"/>
                  </a:schemeClr>
                </a:solidFill>
              </a:rPr>
              <a:t>Big</a:t>
            </a:r>
            <a:r>
              <a:rPr lang="en" sz="5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en" sz="5400" dirty="0">
                <a:solidFill>
                  <a:schemeClr val="bg1"/>
                </a:solidFill>
              </a:rPr>
              <a:t>Data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732" name="Google Shape;732;p30"/>
          <p:cNvSpPr txBox="1">
            <a:spLocks noGrp="1"/>
          </p:cNvSpPr>
          <p:nvPr>
            <p:ph type="title" idx="2"/>
          </p:nvPr>
        </p:nvSpPr>
        <p:spPr>
          <a:xfrm>
            <a:off x="2257619" y="1500189"/>
            <a:ext cx="4628762" cy="2870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5050"/>
                </a:solidFill>
              </a:rPr>
              <a:t>GRANDES</a:t>
            </a:r>
            <a:r>
              <a:rPr lang="en" sz="1800" dirty="0"/>
              <a:t> </a:t>
            </a:r>
            <a:r>
              <a:rPr lang="en" sz="1400" dirty="0"/>
              <a:t>volumenes de datos </a:t>
            </a:r>
            <a:r>
              <a:rPr lang="en-US" sz="1400" dirty="0"/>
              <a:t>(</a:t>
            </a:r>
            <a:r>
              <a:rPr lang="es-MX" sz="1400" dirty="0"/>
              <a:t>Estructurados</a:t>
            </a:r>
            <a:r>
              <a:rPr lang="en-US" sz="1400" dirty="0"/>
              <a:t> / No </a:t>
            </a:r>
            <a:r>
              <a:rPr lang="es-MX" sz="1400" dirty="0"/>
              <a:t>estructurados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800" b="1" strike="sngStrike" dirty="0" err="1">
                <a:solidFill>
                  <a:srgbClr val="FF5050"/>
                </a:solidFill>
              </a:rPr>
              <a:t>Cantidad</a:t>
            </a:r>
            <a:r>
              <a:rPr lang="en-US" dirty="0"/>
              <a:t> / </a:t>
            </a:r>
            <a:r>
              <a:rPr lang="en-US" sz="1800" b="1" dirty="0" err="1">
                <a:solidFill>
                  <a:srgbClr val="FF5050"/>
                </a:solidFill>
              </a:rPr>
              <a:t>Uso</a:t>
            </a:r>
            <a:br>
              <a:rPr lang="en-US" sz="1800" b="1" dirty="0">
                <a:solidFill>
                  <a:srgbClr val="FF5050"/>
                </a:solidFill>
              </a:rPr>
            </a:br>
            <a:br>
              <a:rPr lang="en" sz="1800" dirty="0"/>
            </a:br>
            <a:r>
              <a:rPr lang="en" sz="1400" dirty="0"/>
              <a:t>— Manipulacion</a:t>
            </a:r>
            <a:br>
              <a:rPr lang="en" sz="1400" dirty="0"/>
            </a:br>
            <a:r>
              <a:rPr lang="en" sz="1400" dirty="0"/>
              <a:t>— Procesamiento</a:t>
            </a:r>
            <a:br>
              <a:rPr lang="en" sz="1400" dirty="0"/>
            </a:br>
            <a:r>
              <a:rPr lang="en" sz="1400" dirty="0"/>
              <a:t>— </a:t>
            </a:r>
            <a:r>
              <a:rPr lang="es-MX" sz="1400" noProof="1"/>
              <a:t>Vizualizacion</a:t>
            </a:r>
            <a:r>
              <a:rPr lang="en" sz="1400" dirty="0"/>
              <a:t> grafica de los datos</a:t>
            </a:r>
            <a:br>
              <a:rPr lang="en" sz="1800" dirty="0"/>
            </a:b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2543588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VISUALIZACIONES DE DATOS</a:t>
            </a:r>
            <a:endParaRPr dirty="0"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MX" dirty="0"/>
              <a:t>“Un simple </a:t>
            </a:r>
            <a:r>
              <a:rPr lang="es-MX" dirty="0">
                <a:solidFill>
                  <a:srgbClr val="FF5050"/>
                </a:solidFill>
              </a:rPr>
              <a:t>gráfico ha brindado más información </a:t>
            </a:r>
            <a:r>
              <a:rPr lang="es-MX" dirty="0"/>
              <a:t>a la mente del analista de datos que cualquier otro dispositivo”. </a:t>
            </a:r>
          </a:p>
          <a:p>
            <a:pPr marL="0" indent="0">
              <a:buNone/>
            </a:pPr>
            <a:r>
              <a:rPr lang="es-MX" dirty="0"/>
              <a:t>— John Tukey</a:t>
            </a:r>
            <a:endParaRPr dirty="0"/>
          </a:p>
        </p:txBody>
      </p: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09431FC8-E79C-4CF2-8901-D2D0D44FC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13" y="552450"/>
            <a:ext cx="3760988" cy="1672637"/>
          </a:xfrm>
          <a:prstGeom prst="rect">
            <a:avLst/>
          </a:prstGeom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1FD2A6D-3AD6-4B54-ADB5-D79760A61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13" y="2268581"/>
            <a:ext cx="3760988" cy="232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39700" y="951711"/>
            <a:ext cx="204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DASHBOARDS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39699" y="1845988"/>
            <a:ext cx="3476987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MX" dirty="0"/>
              <a:t>Es una </a:t>
            </a:r>
            <a:r>
              <a:rPr lang="es-MX" dirty="0">
                <a:solidFill>
                  <a:srgbClr val="FF5050"/>
                </a:solidFill>
              </a:rPr>
              <a:t>representación gráfica </a:t>
            </a:r>
            <a:r>
              <a:rPr lang="es-MX" dirty="0"/>
              <a:t>de la información</a:t>
            </a:r>
          </a:p>
          <a:p>
            <a:pPr marL="0" indent="0">
              <a:buNone/>
            </a:pPr>
            <a:r>
              <a:rPr lang="es-MX" b="1" dirty="0"/>
              <a:t>Ofrecen:</a:t>
            </a:r>
          </a:p>
          <a:p>
            <a:pPr marL="285750" indent="-285750">
              <a:buFontTx/>
              <a:buChar char="-"/>
            </a:pPr>
            <a:r>
              <a:rPr lang="es-MX" dirty="0"/>
              <a:t>Tendencias</a:t>
            </a:r>
          </a:p>
          <a:p>
            <a:pPr marL="285750" indent="-285750">
              <a:buFontTx/>
              <a:buChar char="-"/>
            </a:pPr>
            <a:r>
              <a:rPr lang="es-MX" dirty="0"/>
              <a:t>Valores atípicos</a:t>
            </a:r>
          </a:p>
          <a:p>
            <a:pPr marL="285750" indent="-285750">
              <a:buFontTx/>
              <a:buChar char="-"/>
            </a:pPr>
            <a:r>
              <a:rPr lang="es-MX" dirty="0"/>
              <a:t>Patrones (predecir comportamientos)</a:t>
            </a:r>
          </a:p>
          <a:p>
            <a:pPr marL="0" indent="0">
              <a:buNone/>
            </a:pPr>
            <a:r>
              <a:rPr lang="es-MX" dirty="0"/>
              <a:t>Acciones sean más efectivas</a:t>
            </a:r>
          </a:p>
          <a:p>
            <a:pPr marL="0" indent="0">
              <a:buNone/>
            </a:pPr>
            <a:r>
              <a:rPr lang="es-MX" dirty="0"/>
              <a:t>Seguimiento en tiempo real</a:t>
            </a:r>
          </a:p>
          <a:p>
            <a:pPr marL="0" indent="0">
              <a:buNone/>
            </a:pPr>
            <a:endParaRPr lang="es-MX" dirty="0"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521;p60">
            <a:extLst>
              <a:ext uri="{FF2B5EF4-FFF2-40B4-BE49-F238E27FC236}">
                <a16:creationId xmlns:a16="http://schemas.microsoft.com/office/drawing/2014/main" id="{636B78F0-69DA-47F4-BC42-F5D4854C13AE}"/>
              </a:ext>
            </a:extLst>
          </p:cNvPr>
          <p:cNvGrpSpPr/>
          <p:nvPr/>
        </p:nvGrpSpPr>
        <p:grpSpPr>
          <a:xfrm>
            <a:off x="8035144" y="328742"/>
            <a:ext cx="769364" cy="970500"/>
            <a:chOff x="1809575" y="238125"/>
            <a:chExt cx="3981275" cy="5219200"/>
          </a:xfrm>
        </p:grpSpPr>
        <p:sp>
          <p:nvSpPr>
            <p:cNvPr id="32" name="Google Shape;1522;p60">
              <a:extLst>
                <a:ext uri="{FF2B5EF4-FFF2-40B4-BE49-F238E27FC236}">
                  <a16:creationId xmlns:a16="http://schemas.microsoft.com/office/drawing/2014/main" id="{3A1409D2-0A09-4CF4-B6A2-973A0F538D0A}"/>
                </a:ext>
              </a:extLst>
            </p:cNvPr>
            <p:cNvSpPr/>
            <p:nvPr/>
          </p:nvSpPr>
          <p:spPr>
            <a:xfrm>
              <a:off x="1809575" y="238125"/>
              <a:ext cx="3981275" cy="5219200"/>
            </a:xfrm>
            <a:custGeom>
              <a:avLst/>
              <a:gdLst/>
              <a:ahLst/>
              <a:cxnLst/>
              <a:rect l="l" t="t" r="r" b="b"/>
              <a:pathLst>
                <a:path w="159251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23;p60">
              <a:extLst>
                <a:ext uri="{FF2B5EF4-FFF2-40B4-BE49-F238E27FC236}">
                  <a16:creationId xmlns:a16="http://schemas.microsoft.com/office/drawing/2014/main" id="{1E38FDA0-FD3D-46FC-BCE4-36677A7C4156}"/>
                </a:ext>
              </a:extLst>
            </p:cNvPr>
            <p:cNvSpPr/>
            <p:nvPr/>
          </p:nvSpPr>
          <p:spPr>
            <a:xfrm>
              <a:off x="3805900" y="238125"/>
              <a:ext cx="1984950" cy="5219200"/>
            </a:xfrm>
            <a:custGeom>
              <a:avLst/>
              <a:gdLst/>
              <a:ahLst/>
              <a:cxnLst/>
              <a:rect l="l" t="t" r="r" b="b"/>
              <a:pathLst>
                <a:path w="79398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24;p60">
              <a:extLst>
                <a:ext uri="{FF2B5EF4-FFF2-40B4-BE49-F238E27FC236}">
                  <a16:creationId xmlns:a16="http://schemas.microsoft.com/office/drawing/2014/main" id="{D78A0F5F-A7D2-452F-806C-FEFA90878060}"/>
                </a:ext>
              </a:extLst>
            </p:cNvPr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25;p60">
              <a:extLst>
                <a:ext uri="{FF2B5EF4-FFF2-40B4-BE49-F238E27FC236}">
                  <a16:creationId xmlns:a16="http://schemas.microsoft.com/office/drawing/2014/main" id="{D313D3DC-9DC5-43A8-8B75-8BEABC3DE745}"/>
                </a:ext>
              </a:extLst>
            </p:cNvPr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26;p60">
              <a:extLst>
                <a:ext uri="{FF2B5EF4-FFF2-40B4-BE49-F238E27FC236}">
                  <a16:creationId xmlns:a16="http://schemas.microsoft.com/office/drawing/2014/main" id="{02E58A14-E173-40CF-BFDB-BB8EAE10ACC4}"/>
                </a:ext>
              </a:extLst>
            </p:cNvPr>
            <p:cNvSpPr/>
            <p:nvPr/>
          </p:nvSpPr>
          <p:spPr>
            <a:xfrm>
              <a:off x="2479925" y="1950650"/>
              <a:ext cx="2654450" cy="1450800"/>
            </a:xfrm>
            <a:custGeom>
              <a:avLst/>
              <a:gdLst/>
              <a:ahLst/>
              <a:cxnLst/>
              <a:rect l="l" t="t" r="r" b="b"/>
              <a:pathLst>
                <a:path w="106178" h="58032" extrusionOk="0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27;p60">
              <a:extLst>
                <a:ext uri="{FF2B5EF4-FFF2-40B4-BE49-F238E27FC236}">
                  <a16:creationId xmlns:a16="http://schemas.microsoft.com/office/drawing/2014/main" id="{BF06DF54-14F4-40FA-A865-F72468DA05B4}"/>
                </a:ext>
              </a:extLst>
            </p:cNvPr>
            <p:cNvSpPr/>
            <p:nvPr/>
          </p:nvSpPr>
          <p:spPr>
            <a:xfrm>
              <a:off x="2483175" y="3714575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28;p60">
              <a:extLst>
                <a:ext uri="{FF2B5EF4-FFF2-40B4-BE49-F238E27FC236}">
                  <a16:creationId xmlns:a16="http://schemas.microsoft.com/office/drawing/2014/main" id="{FEB0BD46-CC1C-40D4-8A58-B2362A28A4CF}"/>
                </a:ext>
              </a:extLst>
            </p:cNvPr>
            <p:cNvSpPr/>
            <p:nvPr/>
          </p:nvSpPr>
          <p:spPr>
            <a:xfrm>
              <a:off x="2483175" y="4326200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29;p60">
              <a:extLst>
                <a:ext uri="{FF2B5EF4-FFF2-40B4-BE49-F238E27FC236}">
                  <a16:creationId xmlns:a16="http://schemas.microsoft.com/office/drawing/2014/main" id="{D9B9B934-B863-4822-901B-773CB35B94BA}"/>
                </a:ext>
              </a:extLst>
            </p:cNvPr>
            <p:cNvSpPr/>
            <p:nvPr/>
          </p:nvSpPr>
          <p:spPr>
            <a:xfrm>
              <a:off x="3815700" y="1950650"/>
              <a:ext cx="1318675" cy="1450800"/>
            </a:xfrm>
            <a:custGeom>
              <a:avLst/>
              <a:gdLst/>
              <a:ahLst/>
              <a:cxnLst/>
              <a:rect l="l" t="t" r="r" b="b"/>
              <a:pathLst>
                <a:path w="52747" h="58032" extrusionOk="0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30;p60">
              <a:extLst>
                <a:ext uri="{FF2B5EF4-FFF2-40B4-BE49-F238E27FC236}">
                  <a16:creationId xmlns:a16="http://schemas.microsoft.com/office/drawing/2014/main" id="{A5ED5160-8D5E-436C-8C1E-997E0E23C8FE}"/>
                </a:ext>
              </a:extLst>
            </p:cNvPr>
            <p:cNvSpPr/>
            <p:nvPr/>
          </p:nvSpPr>
          <p:spPr>
            <a:xfrm>
              <a:off x="3815700" y="3714575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31;p60">
              <a:extLst>
                <a:ext uri="{FF2B5EF4-FFF2-40B4-BE49-F238E27FC236}">
                  <a16:creationId xmlns:a16="http://schemas.microsoft.com/office/drawing/2014/main" id="{EF3DA466-38E2-47EC-8F3E-02CDF4E57DFA}"/>
                </a:ext>
              </a:extLst>
            </p:cNvPr>
            <p:cNvSpPr/>
            <p:nvPr/>
          </p:nvSpPr>
          <p:spPr>
            <a:xfrm>
              <a:off x="3815700" y="4326200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SQL Query Sample Dashboard">
            <a:extLst>
              <a:ext uri="{FF2B5EF4-FFF2-40B4-BE49-F238E27FC236}">
                <a16:creationId xmlns:a16="http://schemas.microsoft.com/office/drawing/2014/main" id="{3883DFCB-B1C7-4D01-87F5-9948CA152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9" y="1235502"/>
            <a:ext cx="3625190" cy="267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39700" y="1218411"/>
            <a:ext cx="219135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INFORMES AUTOMATICOS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39699" y="2112688"/>
            <a:ext cx="3476987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MX" dirty="0"/>
              <a:t>Son</a:t>
            </a:r>
            <a:r>
              <a:rPr lang="es-MX" b="0" i="0" dirty="0">
                <a:solidFill>
                  <a:srgbClr val="565867"/>
                </a:solidFill>
                <a:effectLst/>
                <a:latin typeface="proxima-nova"/>
              </a:rPr>
              <a:t> </a:t>
            </a:r>
            <a:r>
              <a:rPr lang="es-MX" dirty="0">
                <a:solidFill>
                  <a:srgbClr val="FF5050"/>
                </a:solidFill>
              </a:rPr>
              <a:t>reportes descargables</a:t>
            </a:r>
            <a:r>
              <a:rPr lang="es-MX" dirty="0"/>
              <a:t>, contienen las principales secciones disponibles</a:t>
            </a:r>
          </a:p>
          <a:p>
            <a:pPr marL="0" indent="0">
              <a:buNone/>
            </a:pPr>
            <a:r>
              <a:rPr lang="es-MX" b="1" dirty="0"/>
              <a:t>Características:</a:t>
            </a:r>
          </a:p>
          <a:p>
            <a:pPr marL="285750" indent="-285750">
              <a:buFontTx/>
              <a:buChar char="-"/>
            </a:pPr>
            <a:r>
              <a:rPr lang="es-MX" dirty="0"/>
              <a:t>Son rápidos</a:t>
            </a:r>
          </a:p>
          <a:p>
            <a:pPr marL="285750" indent="-285750">
              <a:buFontTx/>
              <a:buChar char="-"/>
            </a:pPr>
            <a:r>
              <a:rPr lang="es-MX" dirty="0"/>
              <a:t>Datos </a:t>
            </a:r>
            <a:r>
              <a:rPr lang="en-US" dirty="0"/>
              <a:t>(</a:t>
            </a:r>
            <a:r>
              <a:rPr lang="es-MX" dirty="0"/>
              <a:t>tiempo real)</a:t>
            </a:r>
          </a:p>
          <a:p>
            <a:pPr marL="285750" indent="-285750">
              <a:buFontTx/>
              <a:buChar char="-"/>
            </a:pPr>
            <a:r>
              <a:rPr lang="es-MX" dirty="0"/>
              <a:t>Fácil de usar</a:t>
            </a:r>
          </a:p>
          <a:p>
            <a:pPr marL="285750" indent="-285750">
              <a:buFontTx/>
              <a:buChar char="-"/>
            </a:pPr>
            <a:r>
              <a:rPr lang="es-MX" dirty="0"/>
              <a:t>Fácil de configurar</a:t>
            </a:r>
          </a:p>
          <a:p>
            <a:pPr marL="285750" indent="-285750">
              <a:buFontTx/>
              <a:buChar char="-"/>
            </a:pPr>
            <a:endParaRPr lang="es-MX" dirty="0"/>
          </a:p>
          <a:p>
            <a:pPr marL="285750" indent="-285750">
              <a:buFontTx/>
              <a:buChar char="-"/>
            </a:pPr>
            <a:endParaRPr lang="es-MX" dirty="0"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F4B281-A228-4C75-B4BF-2AAF2121D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5" y="1205963"/>
            <a:ext cx="3800596" cy="273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03861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CEF3F5"/>
    </a:dk1>
    <a:lt1>
      <a:srgbClr val="FFFFFF"/>
    </a:lt1>
    <a:dk2>
      <a:srgbClr val="0A1D42"/>
    </a:dk2>
    <a:lt2>
      <a:srgbClr val="29272C"/>
    </a:lt2>
    <a:accent1>
      <a:srgbClr val="C8AEF8"/>
    </a:accent1>
    <a:accent2>
      <a:srgbClr val="878FFF"/>
    </a:accent2>
    <a:accent3>
      <a:srgbClr val="9154F8"/>
    </a:accent3>
    <a:accent4>
      <a:srgbClr val="35C2DF"/>
    </a:accent4>
    <a:accent5>
      <a:srgbClr val="CA7BEB"/>
    </a:accent5>
    <a:accent6>
      <a:srgbClr val="972CB4"/>
    </a:accent6>
    <a:hlink>
      <a:srgbClr val="CEF3F5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540</Words>
  <Application>Microsoft Office PowerPoint</Application>
  <PresentationFormat>Presentación en pantalla (16:9)</PresentationFormat>
  <Paragraphs>73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Livvic</vt:lpstr>
      <vt:lpstr>Oswald</vt:lpstr>
      <vt:lpstr>proxima-nova</vt:lpstr>
      <vt:lpstr>Raleway</vt:lpstr>
      <vt:lpstr>Roboto</vt:lpstr>
      <vt:lpstr>Roboto Condensed Light</vt:lpstr>
      <vt:lpstr>Software Development Bussines Plan by Slidesgo</vt:lpstr>
      <vt:lpstr>Lenguaje de programacion</vt:lpstr>
      <vt:lpstr>R es un entorno de software libre (licencia GNU GLP) y lenguaje de programación interpretado, es decir, ejecuta las instrucciones directamente, sin una previa compilación del programa a instrucciones en lenguaje máquina.   El término entorno, en R, se refiere a un sistema totalmente planificado y coherente, en lugar de una acumulación de herramientas específicas e inflexibles, como suele ser el caso en otros softwares de análisis de datos.   </vt:lpstr>
      <vt:lpstr>02.- CARACTERISTICAS DE R</vt:lpstr>
      <vt:lpstr>Presentación de PowerPoint</vt:lpstr>
      <vt:lpstr>Presentación de PowerPoint</vt:lpstr>
      <vt:lpstr>Big Data</vt:lpstr>
      <vt:lpstr>VISUALIZACIONES DE DATOS</vt:lpstr>
      <vt:lpstr>DASHBOARDS</vt:lpstr>
      <vt:lpstr>INFORMES AUTOMATICOS</vt:lpstr>
      <vt:lpstr>ALGO MAS QUE UN LENGUAJE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programacion R</dc:title>
  <cp:lastModifiedBy>kevin brian hernandez mora</cp:lastModifiedBy>
  <cp:revision>42</cp:revision>
  <dcterms:modified xsi:type="dcterms:W3CDTF">2021-03-10T00:36:19Z</dcterms:modified>
</cp:coreProperties>
</file>