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4"/>
  </p:sldMasterIdLst>
  <p:notesMasterIdLst>
    <p:notesMasterId r:id="rId21"/>
  </p:notesMasterIdLst>
  <p:sldIdLst>
    <p:sldId id="273" r:id="rId5"/>
    <p:sldId id="284" r:id="rId6"/>
    <p:sldId id="286" r:id="rId7"/>
    <p:sldId id="282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1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O CERRETA" initials="LC" lastIdx="1" clrIdx="0">
    <p:extLst>
      <p:ext uri="{19B8F6BF-5375-455C-9EA6-DF929625EA0E}">
        <p15:presenceInfo xmlns:p15="http://schemas.microsoft.com/office/powerpoint/2012/main" userId="LORENZO CERR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92A9B9"/>
    <a:srgbClr val="353537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096FF-5A95-430A-BF9C-5791AC1686DF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85F108-8066-40A2-9E82-5A77BF1531D2}">
      <dgm:prSet custT="1"/>
      <dgm:spPr/>
      <dgm:t>
        <a:bodyPr/>
        <a:lstStyle/>
        <a:p>
          <a:r>
            <a:rPr lang="en-GB" sz="2800" dirty="0"/>
            <a:t>No clear definition</a:t>
          </a:r>
          <a:endParaRPr lang="en-US" sz="2800" dirty="0"/>
        </a:p>
      </dgm:t>
    </dgm:pt>
    <dgm:pt modelId="{4128BE41-8D90-48BC-9C53-B56839FD04F9}" type="parTrans" cxnId="{3DEC2E7F-E501-4CC6-9AC8-315A452A9EBC}">
      <dgm:prSet/>
      <dgm:spPr/>
      <dgm:t>
        <a:bodyPr/>
        <a:lstStyle/>
        <a:p>
          <a:endParaRPr lang="en-US"/>
        </a:p>
      </dgm:t>
    </dgm:pt>
    <dgm:pt modelId="{757020F7-5329-4FFA-A454-0C63FF71D4A5}" type="sibTrans" cxnId="{3DEC2E7F-E501-4CC6-9AC8-315A452A9EBC}">
      <dgm:prSet/>
      <dgm:spPr/>
      <dgm:t>
        <a:bodyPr/>
        <a:lstStyle/>
        <a:p>
          <a:endParaRPr lang="en-US"/>
        </a:p>
      </dgm:t>
    </dgm:pt>
    <dgm:pt modelId="{46D88C21-6091-4E3C-B31C-F67816325A8D}">
      <dgm:prSet custT="1"/>
      <dgm:spPr/>
      <dgm:t>
        <a:bodyPr/>
        <a:lstStyle/>
        <a:p>
          <a:pPr algn="l">
            <a:buNone/>
          </a:pPr>
          <a:r>
            <a:rPr lang="en-GB" sz="1400" dirty="0"/>
            <a:t>In 2017, Repsol’s green bond issued to lower the emissions of its fossil fuel burning plants was </a:t>
          </a:r>
          <a:r>
            <a:rPr lang="en-GB" sz="1400" b="1" dirty="0"/>
            <a:t>removed from green bond indexes because it supported the fossil fuel industry</a:t>
          </a:r>
          <a:r>
            <a:rPr lang="en-GB" sz="1400" dirty="0"/>
            <a:t>, even though ICMA lists “pollution prevention and control” among green bonds’ possible uses of proceeds</a:t>
          </a:r>
          <a:endParaRPr lang="en-US" sz="1400" dirty="0"/>
        </a:p>
      </dgm:t>
    </dgm:pt>
    <dgm:pt modelId="{DE55A059-31BD-4936-B20F-403A101A9AC1}" type="parTrans" cxnId="{9FA68D8E-D4AC-4113-A847-4C961BA5D812}">
      <dgm:prSet/>
      <dgm:spPr/>
      <dgm:t>
        <a:bodyPr/>
        <a:lstStyle/>
        <a:p>
          <a:endParaRPr lang="en-US"/>
        </a:p>
      </dgm:t>
    </dgm:pt>
    <dgm:pt modelId="{ECB6582C-D145-4E37-AFDE-5FFF66987F9E}" type="sibTrans" cxnId="{9FA68D8E-D4AC-4113-A847-4C961BA5D812}">
      <dgm:prSet/>
      <dgm:spPr/>
      <dgm:t>
        <a:bodyPr/>
        <a:lstStyle/>
        <a:p>
          <a:endParaRPr lang="en-US"/>
        </a:p>
      </dgm:t>
    </dgm:pt>
    <dgm:pt modelId="{1709049D-F74F-4916-B892-FB7210B2B4ED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sz="2800" dirty="0"/>
            <a:t>Little control after issuance</a:t>
          </a:r>
          <a:endParaRPr lang="en-US" sz="2800" dirty="0"/>
        </a:p>
      </dgm:t>
    </dgm:pt>
    <dgm:pt modelId="{9AA7D5CD-1C18-43C5-87AB-A132FD46DA05}" type="parTrans" cxnId="{D89EAEA1-72EF-48F4-BA84-688737DB8AB1}">
      <dgm:prSet/>
      <dgm:spPr/>
      <dgm:t>
        <a:bodyPr/>
        <a:lstStyle/>
        <a:p>
          <a:endParaRPr lang="en-US"/>
        </a:p>
      </dgm:t>
    </dgm:pt>
    <dgm:pt modelId="{71808184-A673-4B14-BC8A-792CF845CC8A}" type="sibTrans" cxnId="{D89EAEA1-72EF-48F4-BA84-688737DB8AB1}">
      <dgm:prSet/>
      <dgm:spPr/>
      <dgm:t>
        <a:bodyPr/>
        <a:lstStyle/>
        <a:p>
          <a:endParaRPr lang="en-US"/>
        </a:p>
      </dgm:t>
    </dgm:pt>
    <dgm:pt modelId="{94CEDEF2-89A8-4138-8117-BF443B67E50E}">
      <dgm:prSet custT="1"/>
      <dgm:spPr/>
      <dgm:t>
        <a:bodyPr/>
        <a:lstStyle/>
        <a:p>
          <a:pPr>
            <a:buNone/>
          </a:pPr>
          <a:r>
            <a:rPr lang="en-GB" sz="1400" dirty="0"/>
            <a:t>Ehlers and Packer (2017) notice that </a:t>
          </a:r>
          <a:r>
            <a:rPr lang="en-GB" sz="1400" b="1" dirty="0"/>
            <a:t>green bond certifications usually lack assessment procedures after the issuance </a:t>
          </a:r>
          <a:r>
            <a:rPr lang="en-GB" sz="1400" dirty="0"/>
            <a:t>of the certification and verify compliance only in a single moment in time</a:t>
          </a:r>
          <a:endParaRPr lang="en-US" sz="1400" dirty="0"/>
        </a:p>
      </dgm:t>
    </dgm:pt>
    <dgm:pt modelId="{C1AAC816-2B41-42C4-84DC-EE76A0BE42E2}" type="parTrans" cxnId="{13EBED8B-1178-45D9-B89A-E2640AFA6831}">
      <dgm:prSet/>
      <dgm:spPr/>
      <dgm:t>
        <a:bodyPr/>
        <a:lstStyle/>
        <a:p>
          <a:endParaRPr lang="en-US"/>
        </a:p>
      </dgm:t>
    </dgm:pt>
    <dgm:pt modelId="{C927C6C5-FB22-40A6-B574-3A2687EB2C1E}" type="sibTrans" cxnId="{13EBED8B-1178-45D9-B89A-E2640AFA6831}">
      <dgm:prSet/>
      <dgm:spPr/>
      <dgm:t>
        <a:bodyPr/>
        <a:lstStyle/>
        <a:p>
          <a:endParaRPr lang="en-US"/>
        </a:p>
      </dgm:t>
    </dgm:pt>
    <dgm:pt modelId="{AF5815CC-E8AB-4E7C-8C77-E6BB57803560}">
      <dgm:prSet custT="1"/>
      <dgm:spPr>
        <a:solidFill>
          <a:srgbClr val="6F6F74"/>
        </a:solidFill>
      </dgm:spPr>
      <dgm:t>
        <a:bodyPr/>
        <a:lstStyle/>
        <a:p>
          <a:r>
            <a:rPr lang="en-GB" sz="2800" dirty="0"/>
            <a:t>No protection in case of “green default”</a:t>
          </a:r>
          <a:endParaRPr lang="en-US" sz="2800" dirty="0"/>
        </a:p>
      </dgm:t>
    </dgm:pt>
    <dgm:pt modelId="{FA13B5B4-D88D-4B60-89CD-9CE361764406}" type="parTrans" cxnId="{39C22FF8-7AA8-4B88-A009-54A39F520972}">
      <dgm:prSet/>
      <dgm:spPr/>
      <dgm:t>
        <a:bodyPr/>
        <a:lstStyle/>
        <a:p>
          <a:endParaRPr lang="en-US"/>
        </a:p>
      </dgm:t>
    </dgm:pt>
    <dgm:pt modelId="{DB7BA1A0-F032-4ECB-A721-2CF3E2B2C06F}" type="sibTrans" cxnId="{39C22FF8-7AA8-4B88-A009-54A39F520972}">
      <dgm:prSet/>
      <dgm:spPr/>
      <dgm:t>
        <a:bodyPr/>
        <a:lstStyle/>
        <a:p>
          <a:endParaRPr lang="en-US"/>
        </a:p>
      </dgm:t>
    </dgm:pt>
    <dgm:pt modelId="{BD014696-F99E-4E57-B93B-A411472D8FBA}">
      <dgm:prSet custT="1"/>
      <dgm:spPr/>
      <dgm:t>
        <a:bodyPr/>
        <a:lstStyle/>
        <a:p>
          <a:pPr>
            <a:buNone/>
          </a:pPr>
          <a:r>
            <a:rPr lang="en-GB" sz="1400" dirty="0" err="1"/>
            <a:t>Corke</a:t>
          </a:r>
          <a:r>
            <a:rPr lang="en-GB" sz="1400" dirty="0"/>
            <a:t> and Myers (2019) find the usual market practice stating that </a:t>
          </a:r>
          <a:r>
            <a:rPr lang="en-GB" sz="1400" b="1" dirty="0"/>
            <a:t>“a loss of certification does not constitute an event of default and bondholders cannot exercise redemption rights or take any other action”</a:t>
          </a:r>
          <a:endParaRPr lang="en-US" sz="1400" b="1" dirty="0"/>
        </a:p>
      </dgm:t>
    </dgm:pt>
    <dgm:pt modelId="{02ED9BED-3D42-468C-B558-54C0F872DDAC}" type="parTrans" cxnId="{51E9F194-7B56-4ECC-85DC-B88CF4E1CBFB}">
      <dgm:prSet/>
      <dgm:spPr/>
      <dgm:t>
        <a:bodyPr/>
        <a:lstStyle/>
        <a:p>
          <a:endParaRPr lang="en-US"/>
        </a:p>
      </dgm:t>
    </dgm:pt>
    <dgm:pt modelId="{394C250D-4B92-476D-8679-F10F2155D8B0}" type="sibTrans" cxnId="{51E9F194-7B56-4ECC-85DC-B88CF4E1CBFB}">
      <dgm:prSet/>
      <dgm:spPr/>
      <dgm:t>
        <a:bodyPr/>
        <a:lstStyle/>
        <a:p>
          <a:endParaRPr lang="en-US"/>
        </a:p>
      </dgm:t>
    </dgm:pt>
    <dgm:pt modelId="{FFED27C6-0A7D-4149-A3F9-D9EFAC366468}" type="pres">
      <dgm:prSet presAssocID="{76D096FF-5A95-430A-BF9C-5791AC1686DF}" presName="Name0" presStyleCnt="0">
        <dgm:presLayoutVars>
          <dgm:dir/>
          <dgm:animLvl val="lvl"/>
          <dgm:resizeHandles val="exact"/>
        </dgm:presLayoutVars>
      </dgm:prSet>
      <dgm:spPr/>
    </dgm:pt>
    <dgm:pt modelId="{EABEACCA-4F80-40D3-A0B9-01D913B00E3F}" type="pres">
      <dgm:prSet presAssocID="{4585F108-8066-40A2-9E82-5A77BF1531D2}" presName="linNode" presStyleCnt="0"/>
      <dgm:spPr/>
    </dgm:pt>
    <dgm:pt modelId="{0EA2BBEA-043D-4E2E-88A6-923DA1DC935B}" type="pres">
      <dgm:prSet presAssocID="{4585F108-8066-40A2-9E82-5A77BF1531D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19E8A37-E819-49E1-AE03-F69D9E88BFC8}" type="pres">
      <dgm:prSet presAssocID="{4585F108-8066-40A2-9E82-5A77BF1531D2}" presName="descendantText" presStyleLbl="alignAccFollowNode1" presStyleIdx="0" presStyleCnt="3">
        <dgm:presLayoutVars>
          <dgm:bulletEnabled val="1"/>
        </dgm:presLayoutVars>
      </dgm:prSet>
      <dgm:spPr/>
    </dgm:pt>
    <dgm:pt modelId="{321E1DFC-0E15-4906-AC80-2475CD43E335}" type="pres">
      <dgm:prSet presAssocID="{757020F7-5329-4FFA-A454-0C63FF71D4A5}" presName="sp" presStyleCnt="0"/>
      <dgm:spPr/>
    </dgm:pt>
    <dgm:pt modelId="{11128BBE-DA15-42F5-894C-0C38412B0A19}" type="pres">
      <dgm:prSet presAssocID="{1709049D-F74F-4916-B892-FB7210B2B4ED}" presName="linNode" presStyleCnt="0"/>
      <dgm:spPr/>
    </dgm:pt>
    <dgm:pt modelId="{DD2BEF74-7FF9-4D08-A89A-070CF73C88E5}" type="pres">
      <dgm:prSet presAssocID="{1709049D-F74F-4916-B892-FB7210B2B4E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C5132C8-EE50-4F47-9F05-435CEA54FF96}" type="pres">
      <dgm:prSet presAssocID="{1709049D-F74F-4916-B892-FB7210B2B4ED}" presName="descendantText" presStyleLbl="alignAccFollowNode1" presStyleIdx="1" presStyleCnt="3">
        <dgm:presLayoutVars>
          <dgm:bulletEnabled val="1"/>
        </dgm:presLayoutVars>
      </dgm:prSet>
      <dgm:spPr/>
    </dgm:pt>
    <dgm:pt modelId="{9C3C14E4-EF73-4C36-B7C1-AC164AE1838D}" type="pres">
      <dgm:prSet presAssocID="{71808184-A673-4B14-BC8A-792CF845CC8A}" presName="sp" presStyleCnt="0"/>
      <dgm:spPr/>
    </dgm:pt>
    <dgm:pt modelId="{C077E966-2BD1-42DA-BAF9-0709177EDCB5}" type="pres">
      <dgm:prSet presAssocID="{AF5815CC-E8AB-4E7C-8C77-E6BB57803560}" presName="linNode" presStyleCnt="0"/>
      <dgm:spPr/>
    </dgm:pt>
    <dgm:pt modelId="{283CFB21-1B64-4577-94B2-B337ED624FCC}" type="pres">
      <dgm:prSet presAssocID="{AF5815CC-E8AB-4E7C-8C77-E6BB578035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823C033-3EBF-49D2-ADC1-89942E5E3445}" type="pres">
      <dgm:prSet presAssocID="{AF5815CC-E8AB-4E7C-8C77-E6BB578035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355DE21-E82D-45F1-9FF9-3A5D1AF81000}" type="presOf" srcId="{94CEDEF2-89A8-4138-8117-BF443B67E50E}" destId="{5C5132C8-EE50-4F47-9F05-435CEA54FF96}" srcOrd="0" destOrd="0" presId="urn:microsoft.com/office/officeart/2005/8/layout/vList5"/>
    <dgm:cxn modelId="{54878B63-F497-4AF1-A1EC-F46159063B97}" type="presOf" srcId="{BD014696-F99E-4E57-B93B-A411472D8FBA}" destId="{B823C033-3EBF-49D2-ADC1-89942E5E3445}" srcOrd="0" destOrd="0" presId="urn:microsoft.com/office/officeart/2005/8/layout/vList5"/>
    <dgm:cxn modelId="{A68B7F50-AF58-493E-850E-59B7D6F7E891}" type="presOf" srcId="{76D096FF-5A95-430A-BF9C-5791AC1686DF}" destId="{FFED27C6-0A7D-4149-A3F9-D9EFAC366468}" srcOrd="0" destOrd="0" presId="urn:microsoft.com/office/officeart/2005/8/layout/vList5"/>
    <dgm:cxn modelId="{2F81D07B-3646-4B98-A221-411FBBAD6564}" type="presOf" srcId="{AF5815CC-E8AB-4E7C-8C77-E6BB57803560}" destId="{283CFB21-1B64-4577-94B2-B337ED624FCC}" srcOrd="0" destOrd="0" presId="urn:microsoft.com/office/officeart/2005/8/layout/vList5"/>
    <dgm:cxn modelId="{3DEC2E7F-E501-4CC6-9AC8-315A452A9EBC}" srcId="{76D096FF-5A95-430A-BF9C-5791AC1686DF}" destId="{4585F108-8066-40A2-9E82-5A77BF1531D2}" srcOrd="0" destOrd="0" parTransId="{4128BE41-8D90-48BC-9C53-B56839FD04F9}" sibTransId="{757020F7-5329-4FFA-A454-0C63FF71D4A5}"/>
    <dgm:cxn modelId="{1188BA8B-2EE5-479C-A521-4407E3ED7985}" type="presOf" srcId="{1709049D-F74F-4916-B892-FB7210B2B4ED}" destId="{DD2BEF74-7FF9-4D08-A89A-070CF73C88E5}" srcOrd="0" destOrd="0" presId="urn:microsoft.com/office/officeart/2005/8/layout/vList5"/>
    <dgm:cxn modelId="{13EBED8B-1178-45D9-B89A-E2640AFA6831}" srcId="{1709049D-F74F-4916-B892-FB7210B2B4ED}" destId="{94CEDEF2-89A8-4138-8117-BF443B67E50E}" srcOrd="0" destOrd="0" parTransId="{C1AAC816-2B41-42C4-84DC-EE76A0BE42E2}" sibTransId="{C927C6C5-FB22-40A6-B574-3A2687EB2C1E}"/>
    <dgm:cxn modelId="{7446248D-2EAE-4CBE-A3DF-81D0467A7EFA}" type="presOf" srcId="{46D88C21-6091-4E3C-B31C-F67816325A8D}" destId="{F19E8A37-E819-49E1-AE03-F69D9E88BFC8}" srcOrd="0" destOrd="0" presId="urn:microsoft.com/office/officeart/2005/8/layout/vList5"/>
    <dgm:cxn modelId="{9FA68D8E-D4AC-4113-A847-4C961BA5D812}" srcId="{4585F108-8066-40A2-9E82-5A77BF1531D2}" destId="{46D88C21-6091-4E3C-B31C-F67816325A8D}" srcOrd="0" destOrd="0" parTransId="{DE55A059-31BD-4936-B20F-403A101A9AC1}" sibTransId="{ECB6582C-D145-4E37-AFDE-5FFF66987F9E}"/>
    <dgm:cxn modelId="{51E9F194-7B56-4ECC-85DC-B88CF4E1CBFB}" srcId="{AF5815CC-E8AB-4E7C-8C77-E6BB57803560}" destId="{BD014696-F99E-4E57-B93B-A411472D8FBA}" srcOrd="0" destOrd="0" parTransId="{02ED9BED-3D42-468C-B558-54C0F872DDAC}" sibTransId="{394C250D-4B92-476D-8679-F10F2155D8B0}"/>
    <dgm:cxn modelId="{D89EAEA1-72EF-48F4-BA84-688737DB8AB1}" srcId="{76D096FF-5A95-430A-BF9C-5791AC1686DF}" destId="{1709049D-F74F-4916-B892-FB7210B2B4ED}" srcOrd="1" destOrd="0" parTransId="{9AA7D5CD-1C18-43C5-87AB-A132FD46DA05}" sibTransId="{71808184-A673-4B14-BC8A-792CF845CC8A}"/>
    <dgm:cxn modelId="{F6D43EF3-0182-4042-8220-457206EC3EC2}" type="presOf" srcId="{4585F108-8066-40A2-9E82-5A77BF1531D2}" destId="{0EA2BBEA-043D-4E2E-88A6-923DA1DC935B}" srcOrd="0" destOrd="0" presId="urn:microsoft.com/office/officeart/2005/8/layout/vList5"/>
    <dgm:cxn modelId="{39C22FF8-7AA8-4B88-A009-54A39F520972}" srcId="{76D096FF-5A95-430A-BF9C-5791AC1686DF}" destId="{AF5815CC-E8AB-4E7C-8C77-E6BB57803560}" srcOrd="2" destOrd="0" parTransId="{FA13B5B4-D88D-4B60-89CD-9CE361764406}" sibTransId="{DB7BA1A0-F032-4ECB-A721-2CF3E2B2C06F}"/>
    <dgm:cxn modelId="{184851FC-6D6B-47B7-93A3-B5D8E7852CD8}" type="presParOf" srcId="{FFED27C6-0A7D-4149-A3F9-D9EFAC366468}" destId="{EABEACCA-4F80-40D3-A0B9-01D913B00E3F}" srcOrd="0" destOrd="0" presId="urn:microsoft.com/office/officeart/2005/8/layout/vList5"/>
    <dgm:cxn modelId="{E2FE99D4-9FA9-4E21-8E23-207AFCD48127}" type="presParOf" srcId="{EABEACCA-4F80-40D3-A0B9-01D913B00E3F}" destId="{0EA2BBEA-043D-4E2E-88A6-923DA1DC935B}" srcOrd="0" destOrd="0" presId="urn:microsoft.com/office/officeart/2005/8/layout/vList5"/>
    <dgm:cxn modelId="{2DB1C953-F411-4570-80CC-F68C98038E54}" type="presParOf" srcId="{EABEACCA-4F80-40D3-A0B9-01D913B00E3F}" destId="{F19E8A37-E819-49E1-AE03-F69D9E88BFC8}" srcOrd="1" destOrd="0" presId="urn:microsoft.com/office/officeart/2005/8/layout/vList5"/>
    <dgm:cxn modelId="{2F6E5392-8872-4A6B-8B9A-CF5053D0FB0F}" type="presParOf" srcId="{FFED27C6-0A7D-4149-A3F9-D9EFAC366468}" destId="{321E1DFC-0E15-4906-AC80-2475CD43E335}" srcOrd="1" destOrd="0" presId="urn:microsoft.com/office/officeart/2005/8/layout/vList5"/>
    <dgm:cxn modelId="{87BC8BBA-CB01-495D-BA9D-077A76F1E47A}" type="presParOf" srcId="{FFED27C6-0A7D-4149-A3F9-D9EFAC366468}" destId="{11128BBE-DA15-42F5-894C-0C38412B0A19}" srcOrd="2" destOrd="0" presId="urn:microsoft.com/office/officeart/2005/8/layout/vList5"/>
    <dgm:cxn modelId="{7E18E48E-AD95-4EDD-BD55-F2BDEB2012E6}" type="presParOf" srcId="{11128BBE-DA15-42F5-894C-0C38412B0A19}" destId="{DD2BEF74-7FF9-4D08-A89A-070CF73C88E5}" srcOrd="0" destOrd="0" presId="urn:microsoft.com/office/officeart/2005/8/layout/vList5"/>
    <dgm:cxn modelId="{83702EB6-CF9B-4AB0-B9AD-8912BA7BB2BA}" type="presParOf" srcId="{11128BBE-DA15-42F5-894C-0C38412B0A19}" destId="{5C5132C8-EE50-4F47-9F05-435CEA54FF96}" srcOrd="1" destOrd="0" presId="urn:microsoft.com/office/officeart/2005/8/layout/vList5"/>
    <dgm:cxn modelId="{AA9500DB-5602-4BAD-B9AE-58225E59B243}" type="presParOf" srcId="{FFED27C6-0A7D-4149-A3F9-D9EFAC366468}" destId="{9C3C14E4-EF73-4C36-B7C1-AC164AE1838D}" srcOrd="3" destOrd="0" presId="urn:microsoft.com/office/officeart/2005/8/layout/vList5"/>
    <dgm:cxn modelId="{2D803517-57E3-40EC-A5D2-0277580319C3}" type="presParOf" srcId="{FFED27C6-0A7D-4149-A3F9-D9EFAC366468}" destId="{C077E966-2BD1-42DA-BAF9-0709177EDCB5}" srcOrd="4" destOrd="0" presId="urn:microsoft.com/office/officeart/2005/8/layout/vList5"/>
    <dgm:cxn modelId="{7B04A21B-8004-4B1B-906D-D79A1CFEFCE5}" type="presParOf" srcId="{C077E966-2BD1-42DA-BAF9-0709177EDCB5}" destId="{283CFB21-1B64-4577-94B2-B337ED624FCC}" srcOrd="0" destOrd="0" presId="urn:microsoft.com/office/officeart/2005/8/layout/vList5"/>
    <dgm:cxn modelId="{1397F4AA-AEAB-4E6A-8C1B-0418EAF4AFF1}" type="presParOf" srcId="{C077E966-2BD1-42DA-BAF9-0709177EDCB5}" destId="{B823C033-3EBF-49D2-ADC1-89942E5E34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5247B-1618-48B2-BAA0-0F91384BDF6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6EED075-2043-4FED-BC72-2DD55AAED298}">
      <dgm:prSet custT="1"/>
      <dgm:spPr/>
      <dgm:t>
        <a:bodyPr/>
        <a:lstStyle/>
        <a:p>
          <a:r>
            <a:rPr lang="en-GB" sz="2400" b="1" dirty="0"/>
            <a:t>Replicate event study </a:t>
          </a:r>
          <a:r>
            <a:rPr lang="en-GB" sz="2400" dirty="0"/>
            <a:t>by Flammer (2020) with a different and bigger dataset </a:t>
          </a:r>
          <a:endParaRPr lang="en-US" sz="2400" dirty="0"/>
        </a:p>
      </dgm:t>
    </dgm:pt>
    <dgm:pt modelId="{9870FE14-2DEB-4D15-A997-919113B455B2}" type="parTrans" cxnId="{766F94F0-32A6-4804-8CC2-E2BC8518A57D}">
      <dgm:prSet/>
      <dgm:spPr/>
      <dgm:t>
        <a:bodyPr/>
        <a:lstStyle/>
        <a:p>
          <a:endParaRPr lang="en-US"/>
        </a:p>
      </dgm:t>
    </dgm:pt>
    <dgm:pt modelId="{56A0A9DD-460E-47F6-81CC-89DD44212FCD}" type="sibTrans" cxnId="{766F94F0-32A6-4804-8CC2-E2BC8518A57D}">
      <dgm:prSet/>
      <dgm:spPr/>
      <dgm:t>
        <a:bodyPr/>
        <a:lstStyle/>
        <a:p>
          <a:endParaRPr lang="en-US"/>
        </a:p>
      </dgm:t>
    </dgm:pt>
    <dgm:pt modelId="{993BD341-1CD9-406A-8260-DF5C998F0180}">
      <dgm:prSet/>
      <dgm:spPr/>
      <dgm:t>
        <a:bodyPr/>
        <a:lstStyle/>
        <a:p>
          <a:r>
            <a:rPr lang="en-GB" dirty="0"/>
            <a:t>Source: </a:t>
          </a:r>
          <a:r>
            <a:rPr lang="en-GB" b="1" dirty="0"/>
            <a:t>Refinitiv Workspace</a:t>
          </a:r>
          <a:r>
            <a:rPr lang="en-GB" dirty="0"/>
            <a:t>, corporate bonds labelled as “green bonds”</a:t>
          </a:r>
          <a:endParaRPr lang="en-US" dirty="0"/>
        </a:p>
      </dgm:t>
    </dgm:pt>
    <dgm:pt modelId="{3214A8C4-4D48-4DEE-A605-9C0E976EC4FF}" type="parTrans" cxnId="{D4741A55-03CD-4549-B9E7-E3527BAC0913}">
      <dgm:prSet/>
      <dgm:spPr/>
      <dgm:t>
        <a:bodyPr/>
        <a:lstStyle/>
        <a:p>
          <a:endParaRPr lang="en-US"/>
        </a:p>
      </dgm:t>
    </dgm:pt>
    <dgm:pt modelId="{1BE66D18-8D44-4428-BE28-0B1CF47BEDCB}" type="sibTrans" cxnId="{D4741A55-03CD-4549-B9E7-E3527BAC0913}">
      <dgm:prSet/>
      <dgm:spPr/>
      <dgm:t>
        <a:bodyPr/>
        <a:lstStyle/>
        <a:p>
          <a:endParaRPr lang="en-US"/>
        </a:p>
      </dgm:t>
    </dgm:pt>
    <dgm:pt modelId="{20F616AE-8345-462C-8301-AE6954D0F210}" type="pres">
      <dgm:prSet presAssocID="{EAD5247B-1618-48B2-BAA0-0F91384BDF64}" presName="root" presStyleCnt="0">
        <dgm:presLayoutVars>
          <dgm:dir/>
          <dgm:resizeHandles val="exact"/>
        </dgm:presLayoutVars>
      </dgm:prSet>
      <dgm:spPr/>
    </dgm:pt>
    <dgm:pt modelId="{A575B56D-C83C-4DC4-A36F-7D8FFD731C08}" type="pres">
      <dgm:prSet presAssocID="{46EED075-2043-4FED-BC72-2DD55AAED298}" presName="compNode" presStyleCnt="0"/>
      <dgm:spPr/>
    </dgm:pt>
    <dgm:pt modelId="{83CA63E2-F0FD-440A-9672-B52FAEDCB428}" type="pres">
      <dgm:prSet presAssocID="{46EED075-2043-4FED-BC72-2DD55AAED2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9C15729-F89C-45F4-866A-448D54805A3F}" type="pres">
      <dgm:prSet presAssocID="{46EED075-2043-4FED-BC72-2DD55AAED298}" presName="spaceRect" presStyleCnt="0"/>
      <dgm:spPr/>
    </dgm:pt>
    <dgm:pt modelId="{C209FE93-FC20-4173-8BE4-A1BC5DA98197}" type="pres">
      <dgm:prSet presAssocID="{46EED075-2043-4FED-BC72-2DD55AAED298}" presName="textRect" presStyleLbl="revTx" presStyleIdx="0" presStyleCnt="2">
        <dgm:presLayoutVars>
          <dgm:chMax val="1"/>
          <dgm:chPref val="1"/>
        </dgm:presLayoutVars>
      </dgm:prSet>
      <dgm:spPr/>
    </dgm:pt>
    <dgm:pt modelId="{47288D1E-335A-4A9F-8D8E-D31580F7ED6B}" type="pres">
      <dgm:prSet presAssocID="{56A0A9DD-460E-47F6-81CC-89DD44212FCD}" presName="sibTrans" presStyleCnt="0"/>
      <dgm:spPr/>
    </dgm:pt>
    <dgm:pt modelId="{A302198D-4BA5-4E87-AE2B-E1F95ECEA91F}" type="pres">
      <dgm:prSet presAssocID="{993BD341-1CD9-406A-8260-DF5C998F0180}" presName="compNode" presStyleCnt="0"/>
      <dgm:spPr/>
    </dgm:pt>
    <dgm:pt modelId="{5CF27ADE-7302-4B98-9CAF-CA6041375627}" type="pres">
      <dgm:prSet presAssocID="{993BD341-1CD9-406A-8260-DF5C998F01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53825B56-4E8B-4F25-A69D-F8BD452C4E1A}" type="pres">
      <dgm:prSet presAssocID="{993BD341-1CD9-406A-8260-DF5C998F0180}" presName="spaceRect" presStyleCnt="0"/>
      <dgm:spPr/>
    </dgm:pt>
    <dgm:pt modelId="{9B3C59E1-EBDB-41C0-81A8-6D36C99EAAE7}" type="pres">
      <dgm:prSet presAssocID="{993BD341-1CD9-406A-8260-DF5C998F01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9649B04-744C-4A38-AB2C-DE95473317C4}" type="presOf" srcId="{46EED075-2043-4FED-BC72-2DD55AAED298}" destId="{C209FE93-FC20-4173-8BE4-A1BC5DA98197}" srcOrd="0" destOrd="0" presId="urn:microsoft.com/office/officeart/2018/2/layout/IconLabelList"/>
    <dgm:cxn modelId="{D4741A55-03CD-4549-B9E7-E3527BAC0913}" srcId="{EAD5247B-1618-48B2-BAA0-0F91384BDF64}" destId="{993BD341-1CD9-406A-8260-DF5C998F0180}" srcOrd="1" destOrd="0" parTransId="{3214A8C4-4D48-4DEE-A605-9C0E976EC4FF}" sibTransId="{1BE66D18-8D44-4428-BE28-0B1CF47BEDCB}"/>
    <dgm:cxn modelId="{C94B64BF-5297-4C39-8D80-67D7E2FADF58}" type="presOf" srcId="{EAD5247B-1618-48B2-BAA0-0F91384BDF64}" destId="{20F616AE-8345-462C-8301-AE6954D0F210}" srcOrd="0" destOrd="0" presId="urn:microsoft.com/office/officeart/2018/2/layout/IconLabelList"/>
    <dgm:cxn modelId="{766F94F0-32A6-4804-8CC2-E2BC8518A57D}" srcId="{EAD5247B-1618-48B2-BAA0-0F91384BDF64}" destId="{46EED075-2043-4FED-BC72-2DD55AAED298}" srcOrd="0" destOrd="0" parTransId="{9870FE14-2DEB-4D15-A997-919113B455B2}" sibTransId="{56A0A9DD-460E-47F6-81CC-89DD44212FCD}"/>
    <dgm:cxn modelId="{81CAA6FD-F4F2-4627-9293-884CC6C572D0}" type="presOf" srcId="{993BD341-1CD9-406A-8260-DF5C998F0180}" destId="{9B3C59E1-EBDB-41C0-81A8-6D36C99EAAE7}" srcOrd="0" destOrd="0" presId="urn:microsoft.com/office/officeart/2018/2/layout/IconLabelList"/>
    <dgm:cxn modelId="{D6B1FAED-DCC6-440C-BC88-8AF441CDBA44}" type="presParOf" srcId="{20F616AE-8345-462C-8301-AE6954D0F210}" destId="{A575B56D-C83C-4DC4-A36F-7D8FFD731C08}" srcOrd="0" destOrd="0" presId="urn:microsoft.com/office/officeart/2018/2/layout/IconLabelList"/>
    <dgm:cxn modelId="{A7DD0893-C18A-4717-8FEA-DD9EEB24D1DC}" type="presParOf" srcId="{A575B56D-C83C-4DC4-A36F-7D8FFD731C08}" destId="{83CA63E2-F0FD-440A-9672-B52FAEDCB428}" srcOrd="0" destOrd="0" presId="urn:microsoft.com/office/officeart/2018/2/layout/IconLabelList"/>
    <dgm:cxn modelId="{CE4D1FD0-372D-4B42-AE27-113DEA93C32F}" type="presParOf" srcId="{A575B56D-C83C-4DC4-A36F-7D8FFD731C08}" destId="{F9C15729-F89C-45F4-866A-448D54805A3F}" srcOrd="1" destOrd="0" presId="urn:microsoft.com/office/officeart/2018/2/layout/IconLabelList"/>
    <dgm:cxn modelId="{8F664F33-9D44-494F-8B13-C8FA5EA62992}" type="presParOf" srcId="{A575B56D-C83C-4DC4-A36F-7D8FFD731C08}" destId="{C209FE93-FC20-4173-8BE4-A1BC5DA98197}" srcOrd="2" destOrd="0" presId="urn:microsoft.com/office/officeart/2018/2/layout/IconLabelList"/>
    <dgm:cxn modelId="{14AAD944-16C9-4302-A388-B29A66A5815B}" type="presParOf" srcId="{20F616AE-8345-462C-8301-AE6954D0F210}" destId="{47288D1E-335A-4A9F-8D8E-D31580F7ED6B}" srcOrd="1" destOrd="0" presId="urn:microsoft.com/office/officeart/2018/2/layout/IconLabelList"/>
    <dgm:cxn modelId="{F7A9F97A-FFF3-4FAC-B87A-9703C50DFA8F}" type="presParOf" srcId="{20F616AE-8345-462C-8301-AE6954D0F210}" destId="{A302198D-4BA5-4E87-AE2B-E1F95ECEA91F}" srcOrd="2" destOrd="0" presId="urn:microsoft.com/office/officeart/2018/2/layout/IconLabelList"/>
    <dgm:cxn modelId="{68FBEB29-34B4-4B2C-987F-010460F34D72}" type="presParOf" srcId="{A302198D-4BA5-4E87-AE2B-E1F95ECEA91F}" destId="{5CF27ADE-7302-4B98-9CAF-CA6041375627}" srcOrd="0" destOrd="0" presId="urn:microsoft.com/office/officeart/2018/2/layout/IconLabelList"/>
    <dgm:cxn modelId="{1DF84D68-2708-4BC7-B9BC-8936D3AF1104}" type="presParOf" srcId="{A302198D-4BA5-4E87-AE2B-E1F95ECEA91F}" destId="{53825B56-4E8B-4F25-A69D-F8BD452C4E1A}" srcOrd="1" destOrd="0" presId="urn:microsoft.com/office/officeart/2018/2/layout/IconLabelList"/>
    <dgm:cxn modelId="{D47906A7-09FE-447A-8F49-714DEFE9DC05}" type="presParOf" srcId="{A302198D-4BA5-4E87-AE2B-E1F95ECEA91F}" destId="{9B3C59E1-EBDB-41C0-81A8-6D36C99EAA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285DD-6ADF-4EE2-B289-98C6A00E21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C89848-99FF-4204-9F34-382D7C0D7DC9}">
      <dgm:prSet/>
      <dgm:spPr/>
      <dgm:t>
        <a:bodyPr/>
        <a:lstStyle/>
        <a:p>
          <a:r>
            <a:rPr lang="en-GB" dirty="0"/>
            <a:t>Like Flammer (2020), evidence of </a:t>
          </a:r>
          <a:r>
            <a:rPr lang="en-GB" b="1" dirty="0"/>
            <a:t>statistically significant positive CAR</a:t>
          </a:r>
          <a:r>
            <a:rPr lang="en-GB" dirty="0"/>
            <a:t> in the time window [-5, 10] around the announcement of a green bond</a:t>
          </a:r>
          <a:endParaRPr lang="en-US" dirty="0"/>
        </a:p>
      </dgm:t>
    </dgm:pt>
    <dgm:pt modelId="{37E49F78-7DED-4563-AAF1-6F3E1C56D403}" type="parTrans" cxnId="{B19D2D4F-EA76-4FB3-99B8-FC26A3A29197}">
      <dgm:prSet/>
      <dgm:spPr/>
      <dgm:t>
        <a:bodyPr/>
        <a:lstStyle/>
        <a:p>
          <a:endParaRPr lang="en-US"/>
        </a:p>
      </dgm:t>
    </dgm:pt>
    <dgm:pt modelId="{536F2569-9346-4101-B14D-8CFDB8EDB4C8}" type="sibTrans" cxnId="{B19D2D4F-EA76-4FB3-99B8-FC26A3A29197}">
      <dgm:prSet/>
      <dgm:spPr/>
      <dgm:t>
        <a:bodyPr/>
        <a:lstStyle/>
        <a:p>
          <a:endParaRPr lang="en-US"/>
        </a:p>
      </dgm:t>
    </dgm:pt>
    <dgm:pt modelId="{11604F70-F5C9-4210-BC2E-5F88C7283513}">
      <dgm:prSet/>
      <dgm:spPr/>
      <dgm:t>
        <a:bodyPr/>
        <a:lstStyle/>
        <a:p>
          <a:r>
            <a:rPr lang="en-GB" dirty="0"/>
            <a:t>Unlike Flammer, significant </a:t>
          </a:r>
          <a:r>
            <a:rPr lang="en-GB" b="1" dirty="0"/>
            <a:t>CAR for seasoned issuers too</a:t>
          </a:r>
          <a:r>
            <a:rPr lang="en-GB" dirty="0"/>
            <a:t>: repeated signalling appears to unlock </a:t>
          </a:r>
          <a:r>
            <a:rPr lang="en-GB" b="1" dirty="0"/>
            <a:t>even more value</a:t>
          </a:r>
          <a:endParaRPr lang="en-US" b="1" dirty="0"/>
        </a:p>
      </dgm:t>
    </dgm:pt>
    <dgm:pt modelId="{5FC942EE-DBD5-4BD9-ADF2-8D912430969D}" type="parTrans" cxnId="{3F6128D2-3C13-4AA0-90C3-8F59235694D7}">
      <dgm:prSet/>
      <dgm:spPr/>
      <dgm:t>
        <a:bodyPr/>
        <a:lstStyle/>
        <a:p>
          <a:endParaRPr lang="en-US"/>
        </a:p>
      </dgm:t>
    </dgm:pt>
    <dgm:pt modelId="{A68F3758-9AD4-437D-AB0D-DAC039FFFEFA}" type="sibTrans" cxnId="{3F6128D2-3C13-4AA0-90C3-8F59235694D7}">
      <dgm:prSet/>
      <dgm:spPr/>
      <dgm:t>
        <a:bodyPr/>
        <a:lstStyle/>
        <a:p>
          <a:endParaRPr lang="en-US"/>
        </a:p>
      </dgm:t>
    </dgm:pt>
    <dgm:pt modelId="{D3B06B5A-87A9-4219-B162-FF6F42A93F3F}">
      <dgm:prSet/>
      <dgm:spPr/>
      <dgm:t>
        <a:bodyPr/>
        <a:lstStyle/>
        <a:p>
          <a:r>
            <a:rPr lang="en-GB" dirty="0"/>
            <a:t>Unlike Flammer, significant CAR for first-time issuers in [-20, -11]: </a:t>
          </a:r>
          <a:r>
            <a:rPr lang="en-GB" b="1" dirty="0"/>
            <a:t>information for first-time issuers appears both to leak sooner </a:t>
          </a:r>
          <a:r>
            <a:rPr lang="en-GB" dirty="0"/>
            <a:t>than for seasoned ones and to cause </a:t>
          </a:r>
          <a:r>
            <a:rPr lang="en-GB" b="1" dirty="0"/>
            <a:t>lower</a:t>
          </a:r>
          <a:r>
            <a:rPr lang="en-GB" dirty="0"/>
            <a:t> </a:t>
          </a:r>
          <a:r>
            <a:rPr lang="en-GB" b="1" dirty="0"/>
            <a:t>CAR than for seasoned issuers</a:t>
          </a:r>
          <a:endParaRPr lang="en-US" b="1" dirty="0"/>
        </a:p>
      </dgm:t>
    </dgm:pt>
    <dgm:pt modelId="{59CD5C33-FCED-4B47-BDAD-86E4AA53813E}" type="parTrans" cxnId="{D3748994-3187-4F67-BE8D-58EDB17B3EBC}">
      <dgm:prSet/>
      <dgm:spPr/>
      <dgm:t>
        <a:bodyPr/>
        <a:lstStyle/>
        <a:p>
          <a:endParaRPr lang="en-US"/>
        </a:p>
      </dgm:t>
    </dgm:pt>
    <dgm:pt modelId="{4490437D-FC01-4770-8466-2034CDC45618}" type="sibTrans" cxnId="{D3748994-3187-4F67-BE8D-58EDB17B3EBC}">
      <dgm:prSet/>
      <dgm:spPr/>
      <dgm:t>
        <a:bodyPr/>
        <a:lstStyle/>
        <a:p>
          <a:endParaRPr lang="en-US"/>
        </a:p>
      </dgm:t>
    </dgm:pt>
    <dgm:pt modelId="{2EF6299A-7AC8-498D-BC18-A70FB0296743}" type="pres">
      <dgm:prSet presAssocID="{8E6285DD-6ADF-4EE2-B289-98C6A00E217C}" presName="root" presStyleCnt="0">
        <dgm:presLayoutVars>
          <dgm:dir/>
          <dgm:resizeHandles val="exact"/>
        </dgm:presLayoutVars>
      </dgm:prSet>
      <dgm:spPr/>
    </dgm:pt>
    <dgm:pt modelId="{A66AEAB8-CDEF-4047-A7F2-02051288E95D}" type="pres">
      <dgm:prSet presAssocID="{C0C89848-99FF-4204-9F34-382D7C0D7DC9}" presName="compNode" presStyleCnt="0"/>
      <dgm:spPr/>
    </dgm:pt>
    <dgm:pt modelId="{69F6BC12-8837-4C24-BBB1-F08D470A9ED0}" type="pres">
      <dgm:prSet presAssocID="{C0C89848-99FF-4204-9F34-382D7C0D7DC9}" presName="bgRect" presStyleLbl="bgShp" presStyleIdx="0" presStyleCnt="3"/>
      <dgm:spPr/>
    </dgm:pt>
    <dgm:pt modelId="{2973BFF2-5594-4C02-B3A5-81AEDE17EEB9}" type="pres">
      <dgm:prSet presAssocID="{C0C89848-99FF-4204-9F34-382D7C0D7D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AD4BE0F-76BD-49CA-9C0F-6C5B7FF0BF85}" type="pres">
      <dgm:prSet presAssocID="{C0C89848-99FF-4204-9F34-382D7C0D7DC9}" presName="spaceRect" presStyleCnt="0"/>
      <dgm:spPr/>
    </dgm:pt>
    <dgm:pt modelId="{D2DFD34A-3C59-446F-82D0-74A7AEF2AB19}" type="pres">
      <dgm:prSet presAssocID="{C0C89848-99FF-4204-9F34-382D7C0D7DC9}" presName="parTx" presStyleLbl="revTx" presStyleIdx="0" presStyleCnt="3">
        <dgm:presLayoutVars>
          <dgm:chMax val="0"/>
          <dgm:chPref val="0"/>
        </dgm:presLayoutVars>
      </dgm:prSet>
      <dgm:spPr/>
    </dgm:pt>
    <dgm:pt modelId="{490C83ED-EEB4-49E4-A48A-28E9B2E1CD00}" type="pres">
      <dgm:prSet presAssocID="{536F2569-9346-4101-B14D-8CFDB8EDB4C8}" presName="sibTrans" presStyleCnt="0"/>
      <dgm:spPr/>
    </dgm:pt>
    <dgm:pt modelId="{CD73DA19-FFEC-4905-B466-C0520AFBAB9A}" type="pres">
      <dgm:prSet presAssocID="{11604F70-F5C9-4210-BC2E-5F88C7283513}" presName="compNode" presStyleCnt="0"/>
      <dgm:spPr/>
    </dgm:pt>
    <dgm:pt modelId="{2177FD60-6AB0-41E2-8F91-C9177708E3C0}" type="pres">
      <dgm:prSet presAssocID="{11604F70-F5C9-4210-BC2E-5F88C7283513}" presName="bgRect" presStyleLbl="bgShp" presStyleIdx="1" presStyleCnt="3"/>
      <dgm:spPr>
        <a:solidFill>
          <a:schemeClr val="bg1">
            <a:lumMod val="65000"/>
          </a:schemeClr>
        </a:solidFill>
      </dgm:spPr>
    </dgm:pt>
    <dgm:pt modelId="{E26C3B3B-B5D4-48E8-99BF-D6042BE7FBC6}" type="pres">
      <dgm:prSet presAssocID="{11604F70-F5C9-4210-BC2E-5F88C72835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6209A43-627F-440E-A141-BF30F7DA5BB3}" type="pres">
      <dgm:prSet presAssocID="{11604F70-F5C9-4210-BC2E-5F88C7283513}" presName="spaceRect" presStyleCnt="0"/>
      <dgm:spPr/>
    </dgm:pt>
    <dgm:pt modelId="{C0CA476C-9DC5-456D-810B-97D84A912917}" type="pres">
      <dgm:prSet presAssocID="{11604F70-F5C9-4210-BC2E-5F88C7283513}" presName="parTx" presStyleLbl="revTx" presStyleIdx="1" presStyleCnt="3">
        <dgm:presLayoutVars>
          <dgm:chMax val="0"/>
          <dgm:chPref val="0"/>
        </dgm:presLayoutVars>
      </dgm:prSet>
      <dgm:spPr/>
    </dgm:pt>
    <dgm:pt modelId="{96425DB8-5EDE-4871-B03F-61CF50BF4934}" type="pres">
      <dgm:prSet presAssocID="{A68F3758-9AD4-437D-AB0D-DAC039FFFEFA}" presName="sibTrans" presStyleCnt="0"/>
      <dgm:spPr/>
    </dgm:pt>
    <dgm:pt modelId="{3CFA3604-C7B8-40C9-AC93-835499D676BB}" type="pres">
      <dgm:prSet presAssocID="{D3B06B5A-87A9-4219-B162-FF6F42A93F3F}" presName="compNode" presStyleCnt="0"/>
      <dgm:spPr/>
    </dgm:pt>
    <dgm:pt modelId="{D442723D-BA58-4FCF-8FE7-4F91B51B03BC}" type="pres">
      <dgm:prSet presAssocID="{D3B06B5A-87A9-4219-B162-FF6F42A93F3F}" presName="bgRect" presStyleLbl="bgShp" presStyleIdx="2" presStyleCnt="3"/>
      <dgm:spPr>
        <a:solidFill>
          <a:schemeClr val="bg1">
            <a:lumMod val="50000"/>
          </a:schemeClr>
        </a:solidFill>
      </dgm:spPr>
    </dgm:pt>
    <dgm:pt modelId="{2E773CE2-F6E2-46AF-9AAD-5589D495D3D8}" type="pres">
      <dgm:prSet presAssocID="{D3B06B5A-87A9-4219-B162-FF6F42A93F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6CB8BAC-E89C-4D17-BD7C-4E27A78D8471}" type="pres">
      <dgm:prSet presAssocID="{D3B06B5A-87A9-4219-B162-FF6F42A93F3F}" presName="spaceRect" presStyleCnt="0"/>
      <dgm:spPr/>
    </dgm:pt>
    <dgm:pt modelId="{A3F17207-2D54-4485-9DA4-31C176933955}" type="pres">
      <dgm:prSet presAssocID="{D3B06B5A-87A9-4219-B162-FF6F42A93F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85D60D-63A4-4291-9D23-859CC584DA0D}" type="presOf" srcId="{D3B06B5A-87A9-4219-B162-FF6F42A93F3F}" destId="{A3F17207-2D54-4485-9DA4-31C176933955}" srcOrd="0" destOrd="0" presId="urn:microsoft.com/office/officeart/2018/2/layout/IconVerticalSolidList"/>
    <dgm:cxn modelId="{C1C9140E-8D01-41CE-A8BD-89A77810ECEE}" type="presOf" srcId="{11604F70-F5C9-4210-BC2E-5F88C7283513}" destId="{C0CA476C-9DC5-456D-810B-97D84A912917}" srcOrd="0" destOrd="0" presId="urn:microsoft.com/office/officeart/2018/2/layout/IconVerticalSolidList"/>
    <dgm:cxn modelId="{B19D2D4F-EA76-4FB3-99B8-FC26A3A29197}" srcId="{8E6285DD-6ADF-4EE2-B289-98C6A00E217C}" destId="{C0C89848-99FF-4204-9F34-382D7C0D7DC9}" srcOrd="0" destOrd="0" parTransId="{37E49F78-7DED-4563-AAF1-6F3E1C56D403}" sibTransId="{536F2569-9346-4101-B14D-8CFDB8EDB4C8}"/>
    <dgm:cxn modelId="{D3748994-3187-4F67-BE8D-58EDB17B3EBC}" srcId="{8E6285DD-6ADF-4EE2-B289-98C6A00E217C}" destId="{D3B06B5A-87A9-4219-B162-FF6F42A93F3F}" srcOrd="2" destOrd="0" parTransId="{59CD5C33-FCED-4B47-BDAD-86E4AA53813E}" sibTransId="{4490437D-FC01-4770-8466-2034CDC45618}"/>
    <dgm:cxn modelId="{5BA5E1CF-F28D-43EF-921C-C314602834EA}" type="presOf" srcId="{8E6285DD-6ADF-4EE2-B289-98C6A00E217C}" destId="{2EF6299A-7AC8-498D-BC18-A70FB0296743}" srcOrd="0" destOrd="0" presId="urn:microsoft.com/office/officeart/2018/2/layout/IconVerticalSolidList"/>
    <dgm:cxn modelId="{3F6128D2-3C13-4AA0-90C3-8F59235694D7}" srcId="{8E6285DD-6ADF-4EE2-B289-98C6A00E217C}" destId="{11604F70-F5C9-4210-BC2E-5F88C7283513}" srcOrd="1" destOrd="0" parTransId="{5FC942EE-DBD5-4BD9-ADF2-8D912430969D}" sibTransId="{A68F3758-9AD4-437D-AB0D-DAC039FFFEFA}"/>
    <dgm:cxn modelId="{572FEAF9-E370-43FA-BFA1-1044211E5F0A}" type="presOf" srcId="{C0C89848-99FF-4204-9F34-382D7C0D7DC9}" destId="{D2DFD34A-3C59-446F-82D0-74A7AEF2AB19}" srcOrd="0" destOrd="0" presId="urn:microsoft.com/office/officeart/2018/2/layout/IconVerticalSolidList"/>
    <dgm:cxn modelId="{1C4C9556-699A-478B-B572-E847B5926ACF}" type="presParOf" srcId="{2EF6299A-7AC8-498D-BC18-A70FB0296743}" destId="{A66AEAB8-CDEF-4047-A7F2-02051288E95D}" srcOrd="0" destOrd="0" presId="urn:microsoft.com/office/officeart/2018/2/layout/IconVerticalSolidList"/>
    <dgm:cxn modelId="{54E95C2C-AD04-457E-9D61-3B659648E56B}" type="presParOf" srcId="{A66AEAB8-CDEF-4047-A7F2-02051288E95D}" destId="{69F6BC12-8837-4C24-BBB1-F08D470A9ED0}" srcOrd="0" destOrd="0" presId="urn:microsoft.com/office/officeart/2018/2/layout/IconVerticalSolidList"/>
    <dgm:cxn modelId="{A4E573C6-5D45-46BF-AF6A-082DB34B6B50}" type="presParOf" srcId="{A66AEAB8-CDEF-4047-A7F2-02051288E95D}" destId="{2973BFF2-5594-4C02-B3A5-81AEDE17EEB9}" srcOrd="1" destOrd="0" presId="urn:microsoft.com/office/officeart/2018/2/layout/IconVerticalSolidList"/>
    <dgm:cxn modelId="{8ED373D1-EAC6-4457-8AC4-B6778CB521FB}" type="presParOf" srcId="{A66AEAB8-CDEF-4047-A7F2-02051288E95D}" destId="{6AD4BE0F-76BD-49CA-9C0F-6C5B7FF0BF85}" srcOrd="2" destOrd="0" presId="urn:microsoft.com/office/officeart/2018/2/layout/IconVerticalSolidList"/>
    <dgm:cxn modelId="{F8E5DF22-F274-47B4-B497-8E5EBE79F8C1}" type="presParOf" srcId="{A66AEAB8-CDEF-4047-A7F2-02051288E95D}" destId="{D2DFD34A-3C59-446F-82D0-74A7AEF2AB19}" srcOrd="3" destOrd="0" presId="urn:microsoft.com/office/officeart/2018/2/layout/IconVerticalSolidList"/>
    <dgm:cxn modelId="{275D66BD-D202-4E8A-BCCE-D56F0B67AFC1}" type="presParOf" srcId="{2EF6299A-7AC8-498D-BC18-A70FB0296743}" destId="{490C83ED-EEB4-49E4-A48A-28E9B2E1CD00}" srcOrd="1" destOrd="0" presId="urn:microsoft.com/office/officeart/2018/2/layout/IconVerticalSolidList"/>
    <dgm:cxn modelId="{6F9BCDA1-762F-4BDA-80BC-578EE5D4BCDC}" type="presParOf" srcId="{2EF6299A-7AC8-498D-BC18-A70FB0296743}" destId="{CD73DA19-FFEC-4905-B466-C0520AFBAB9A}" srcOrd="2" destOrd="0" presId="urn:microsoft.com/office/officeart/2018/2/layout/IconVerticalSolidList"/>
    <dgm:cxn modelId="{2B6D51FA-229E-4429-AA5D-B96BC4009C9B}" type="presParOf" srcId="{CD73DA19-FFEC-4905-B466-C0520AFBAB9A}" destId="{2177FD60-6AB0-41E2-8F91-C9177708E3C0}" srcOrd="0" destOrd="0" presId="urn:microsoft.com/office/officeart/2018/2/layout/IconVerticalSolidList"/>
    <dgm:cxn modelId="{D2C94C81-8CE3-4CF5-8866-EB91285A4780}" type="presParOf" srcId="{CD73DA19-FFEC-4905-B466-C0520AFBAB9A}" destId="{E26C3B3B-B5D4-48E8-99BF-D6042BE7FBC6}" srcOrd="1" destOrd="0" presId="urn:microsoft.com/office/officeart/2018/2/layout/IconVerticalSolidList"/>
    <dgm:cxn modelId="{12E0D060-AA1B-4759-8DB1-69E092F7D873}" type="presParOf" srcId="{CD73DA19-FFEC-4905-B466-C0520AFBAB9A}" destId="{36209A43-627F-440E-A141-BF30F7DA5BB3}" srcOrd="2" destOrd="0" presId="urn:microsoft.com/office/officeart/2018/2/layout/IconVerticalSolidList"/>
    <dgm:cxn modelId="{11996DF2-55AC-4E6F-B84C-A5A1FE1259FC}" type="presParOf" srcId="{CD73DA19-FFEC-4905-B466-C0520AFBAB9A}" destId="{C0CA476C-9DC5-456D-810B-97D84A912917}" srcOrd="3" destOrd="0" presId="urn:microsoft.com/office/officeart/2018/2/layout/IconVerticalSolidList"/>
    <dgm:cxn modelId="{E24815CE-D5C4-4796-A739-2D9505693619}" type="presParOf" srcId="{2EF6299A-7AC8-498D-BC18-A70FB0296743}" destId="{96425DB8-5EDE-4871-B03F-61CF50BF4934}" srcOrd="3" destOrd="0" presId="urn:microsoft.com/office/officeart/2018/2/layout/IconVerticalSolidList"/>
    <dgm:cxn modelId="{77C06855-C586-45E2-81B3-1B223C120492}" type="presParOf" srcId="{2EF6299A-7AC8-498D-BC18-A70FB0296743}" destId="{3CFA3604-C7B8-40C9-AC93-835499D676BB}" srcOrd="4" destOrd="0" presId="urn:microsoft.com/office/officeart/2018/2/layout/IconVerticalSolidList"/>
    <dgm:cxn modelId="{95E2B45C-AD3A-4C3F-929C-1947032E3994}" type="presParOf" srcId="{3CFA3604-C7B8-40C9-AC93-835499D676BB}" destId="{D442723D-BA58-4FCF-8FE7-4F91B51B03BC}" srcOrd="0" destOrd="0" presId="urn:microsoft.com/office/officeart/2018/2/layout/IconVerticalSolidList"/>
    <dgm:cxn modelId="{025758B1-D8D3-472C-8DFA-24FA5C883787}" type="presParOf" srcId="{3CFA3604-C7B8-40C9-AC93-835499D676BB}" destId="{2E773CE2-F6E2-46AF-9AAD-5589D495D3D8}" srcOrd="1" destOrd="0" presId="urn:microsoft.com/office/officeart/2018/2/layout/IconVerticalSolidList"/>
    <dgm:cxn modelId="{19584A99-5F20-48E0-AD9F-21977B015E51}" type="presParOf" srcId="{3CFA3604-C7B8-40C9-AC93-835499D676BB}" destId="{86CB8BAC-E89C-4D17-BD7C-4E27A78D8471}" srcOrd="2" destOrd="0" presId="urn:microsoft.com/office/officeart/2018/2/layout/IconVerticalSolidList"/>
    <dgm:cxn modelId="{DE4D4D83-2FF4-4100-B0C1-B97B4C7319C8}" type="presParOf" srcId="{3CFA3604-C7B8-40C9-AC93-835499D676BB}" destId="{A3F17207-2D54-4485-9DA4-31C1769339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E8A37-E819-49E1-AE03-F69D9E88BFC8}">
      <dsp:nvSpPr>
        <dsp:cNvPr id="0" name=""/>
        <dsp:cNvSpPr/>
      </dsp:nvSpPr>
      <dsp:spPr>
        <a:xfrm rot="5400000">
          <a:off x="6056297" y="-2431247"/>
          <a:ext cx="1069395" cy="620329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/>
            <a:t>In 2017, Repsol’s green bond issued to lower the emissions of its fossil fuel burning plants was </a:t>
          </a:r>
          <a:r>
            <a:rPr lang="en-GB" sz="1400" b="1" kern="1200" dirty="0"/>
            <a:t>removed from green bond indexes because it supported the fossil fuel industry</a:t>
          </a:r>
          <a:r>
            <a:rPr lang="en-GB" sz="1400" kern="1200" dirty="0"/>
            <a:t>, even though ICMA lists “pollution prevention and control” among green bonds’ possible uses of proceeds</a:t>
          </a:r>
          <a:endParaRPr lang="en-US" sz="1400" kern="1200" dirty="0"/>
        </a:p>
      </dsp:txBody>
      <dsp:txXfrm rot="-5400000">
        <a:off x="3489350" y="187904"/>
        <a:ext cx="6151086" cy="964987"/>
      </dsp:txXfrm>
    </dsp:sp>
    <dsp:sp modelId="{0EA2BBEA-043D-4E2E-88A6-923DA1DC935B}">
      <dsp:nvSpPr>
        <dsp:cNvPr id="0" name=""/>
        <dsp:cNvSpPr/>
      </dsp:nvSpPr>
      <dsp:spPr>
        <a:xfrm>
          <a:off x="0" y="2025"/>
          <a:ext cx="3489350" cy="13367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No clear definition</a:t>
          </a:r>
          <a:endParaRPr lang="en-US" sz="2800" kern="1200" dirty="0"/>
        </a:p>
      </dsp:txBody>
      <dsp:txXfrm>
        <a:off x="65254" y="67279"/>
        <a:ext cx="3358842" cy="1206236"/>
      </dsp:txXfrm>
    </dsp:sp>
    <dsp:sp modelId="{5C5132C8-EE50-4F47-9F05-435CEA54FF96}">
      <dsp:nvSpPr>
        <dsp:cNvPr id="0" name=""/>
        <dsp:cNvSpPr/>
      </dsp:nvSpPr>
      <dsp:spPr>
        <a:xfrm rot="5400000">
          <a:off x="6056297" y="-1027665"/>
          <a:ext cx="1069395" cy="620329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/>
            <a:t>Ehlers and Packer (2017) notice that </a:t>
          </a:r>
          <a:r>
            <a:rPr lang="en-GB" sz="1400" b="1" kern="1200" dirty="0"/>
            <a:t>green bond certifications usually lack assessment procedures after the issuance </a:t>
          </a:r>
          <a:r>
            <a:rPr lang="en-GB" sz="1400" kern="1200" dirty="0"/>
            <a:t>of the certification and verify compliance only in a single moment in time</a:t>
          </a:r>
          <a:endParaRPr lang="en-US" sz="1400" kern="1200" dirty="0"/>
        </a:p>
      </dsp:txBody>
      <dsp:txXfrm rot="-5400000">
        <a:off x="3489350" y="1591486"/>
        <a:ext cx="6151086" cy="964987"/>
      </dsp:txXfrm>
    </dsp:sp>
    <dsp:sp modelId="{DD2BEF74-7FF9-4D08-A89A-070CF73C88E5}">
      <dsp:nvSpPr>
        <dsp:cNvPr id="0" name=""/>
        <dsp:cNvSpPr/>
      </dsp:nvSpPr>
      <dsp:spPr>
        <a:xfrm>
          <a:off x="0" y="1405607"/>
          <a:ext cx="3489350" cy="1336744"/>
        </a:xfrm>
        <a:prstGeom prst="roundRect">
          <a:avLst/>
        </a:prstGeom>
        <a:solidFill>
          <a:schemeClr val="bg1">
            <a:lumMod val="65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Little control after issuance</a:t>
          </a:r>
          <a:endParaRPr lang="en-US" sz="2800" kern="1200" dirty="0"/>
        </a:p>
      </dsp:txBody>
      <dsp:txXfrm>
        <a:off x="65254" y="1470861"/>
        <a:ext cx="3358842" cy="1206236"/>
      </dsp:txXfrm>
    </dsp:sp>
    <dsp:sp modelId="{B823C033-3EBF-49D2-ADC1-89942E5E3445}">
      <dsp:nvSpPr>
        <dsp:cNvPr id="0" name=""/>
        <dsp:cNvSpPr/>
      </dsp:nvSpPr>
      <dsp:spPr>
        <a:xfrm rot="5400000">
          <a:off x="6056297" y="375917"/>
          <a:ext cx="1069395" cy="620329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 err="1"/>
            <a:t>Corke</a:t>
          </a:r>
          <a:r>
            <a:rPr lang="en-GB" sz="1400" kern="1200" dirty="0"/>
            <a:t> and Myers (2019) find the usual market practice stating that </a:t>
          </a:r>
          <a:r>
            <a:rPr lang="en-GB" sz="1400" b="1" kern="1200" dirty="0"/>
            <a:t>“a loss of certification does not constitute an event of default and bondholders cannot exercise redemption rights or take any other action”</a:t>
          </a:r>
          <a:endParaRPr lang="en-US" sz="1400" b="1" kern="1200" dirty="0"/>
        </a:p>
      </dsp:txBody>
      <dsp:txXfrm rot="-5400000">
        <a:off x="3489350" y="2995068"/>
        <a:ext cx="6151086" cy="964987"/>
      </dsp:txXfrm>
    </dsp:sp>
    <dsp:sp modelId="{283CFB21-1B64-4577-94B2-B337ED624FCC}">
      <dsp:nvSpPr>
        <dsp:cNvPr id="0" name=""/>
        <dsp:cNvSpPr/>
      </dsp:nvSpPr>
      <dsp:spPr>
        <a:xfrm>
          <a:off x="0" y="2809189"/>
          <a:ext cx="3489350" cy="1336744"/>
        </a:xfrm>
        <a:prstGeom prst="roundRect">
          <a:avLst/>
        </a:prstGeom>
        <a:solidFill>
          <a:srgbClr val="6F6F74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No protection in case of “green default”</a:t>
          </a:r>
          <a:endParaRPr lang="en-US" sz="2800" kern="1200" dirty="0"/>
        </a:p>
      </dsp:txBody>
      <dsp:txXfrm>
        <a:off x="65254" y="2874443"/>
        <a:ext cx="3358842" cy="1206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A63E2-F0FD-440A-9672-B52FAEDCB428}">
      <dsp:nvSpPr>
        <dsp:cNvPr id="0" name=""/>
        <dsp:cNvSpPr/>
      </dsp:nvSpPr>
      <dsp:spPr>
        <a:xfrm>
          <a:off x="1747800" y="2155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FE93-FC20-4173-8BE4-A1BC5DA98197}">
      <dsp:nvSpPr>
        <dsp:cNvPr id="0" name=""/>
        <dsp:cNvSpPr/>
      </dsp:nvSpPr>
      <dsp:spPr>
        <a:xfrm>
          <a:off x="559800" y="2483702"/>
          <a:ext cx="432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Replicate event study </a:t>
          </a:r>
          <a:r>
            <a:rPr lang="en-GB" sz="2400" kern="1200" dirty="0"/>
            <a:t>by Flammer (2020) with a different and bigger dataset </a:t>
          </a:r>
          <a:endParaRPr lang="en-US" sz="2400" kern="1200" dirty="0"/>
        </a:p>
      </dsp:txBody>
      <dsp:txXfrm>
        <a:off x="559800" y="2483702"/>
        <a:ext cx="4320000" cy="990000"/>
      </dsp:txXfrm>
    </dsp:sp>
    <dsp:sp modelId="{5CF27ADE-7302-4B98-9CAF-CA6041375627}">
      <dsp:nvSpPr>
        <dsp:cNvPr id="0" name=""/>
        <dsp:cNvSpPr/>
      </dsp:nvSpPr>
      <dsp:spPr>
        <a:xfrm>
          <a:off x="6823800" y="2155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59E1-EBDB-41C0-81A8-6D36C99EAAE7}">
      <dsp:nvSpPr>
        <dsp:cNvPr id="0" name=""/>
        <dsp:cNvSpPr/>
      </dsp:nvSpPr>
      <dsp:spPr>
        <a:xfrm>
          <a:off x="5635800" y="2483702"/>
          <a:ext cx="432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Source: </a:t>
          </a:r>
          <a:r>
            <a:rPr lang="en-GB" sz="2400" b="1" kern="1200" dirty="0"/>
            <a:t>Refinitiv Workspace</a:t>
          </a:r>
          <a:r>
            <a:rPr lang="en-GB" sz="2400" kern="1200" dirty="0"/>
            <a:t>, corporate bonds labelled as “green bonds”</a:t>
          </a:r>
          <a:endParaRPr lang="en-US" sz="2400" kern="1200" dirty="0"/>
        </a:p>
      </dsp:txBody>
      <dsp:txXfrm>
        <a:off x="5635800" y="2483702"/>
        <a:ext cx="4320000" cy="99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6BC12-8837-4C24-BBB1-F08D470A9ED0}">
      <dsp:nvSpPr>
        <dsp:cNvPr id="0" name=""/>
        <dsp:cNvSpPr/>
      </dsp:nvSpPr>
      <dsp:spPr>
        <a:xfrm>
          <a:off x="0" y="507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3BFF2-5594-4C02-B3A5-81AEDE17EEB9}">
      <dsp:nvSpPr>
        <dsp:cNvPr id="0" name=""/>
        <dsp:cNvSpPr/>
      </dsp:nvSpPr>
      <dsp:spPr>
        <a:xfrm>
          <a:off x="359527" y="267924"/>
          <a:ext cx="653686" cy="653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D34A-3C59-446F-82D0-74A7AEF2AB19}">
      <dsp:nvSpPr>
        <dsp:cNvPr id="0" name=""/>
        <dsp:cNvSpPr/>
      </dsp:nvSpPr>
      <dsp:spPr>
        <a:xfrm>
          <a:off x="1372740" y="507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Like Flammer (2020), evidence of </a:t>
          </a:r>
          <a:r>
            <a:rPr lang="en-GB" sz="2000" b="1" kern="1200" dirty="0"/>
            <a:t>statistically significant positive CAR</a:t>
          </a:r>
          <a:r>
            <a:rPr lang="en-GB" sz="2000" kern="1200" dirty="0"/>
            <a:t> in the time window [-5, 10] around the announcement of a green bond</a:t>
          </a:r>
          <a:endParaRPr lang="en-US" sz="2000" kern="1200" dirty="0"/>
        </a:p>
      </dsp:txBody>
      <dsp:txXfrm>
        <a:off x="1372740" y="507"/>
        <a:ext cx="9142859" cy="1188520"/>
      </dsp:txXfrm>
    </dsp:sp>
    <dsp:sp modelId="{2177FD60-6AB0-41E2-8F91-C9177708E3C0}">
      <dsp:nvSpPr>
        <dsp:cNvPr id="0" name=""/>
        <dsp:cNvSpPr/>
      </dsp:nvSpPr>
      <dsp:spPr>
        <a:xfrm>
          <a:off x="0" y="1486158"/>
          <a:ext cx="10515600" cy="118852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C3B3B-B5D4-48E8-99BF-D6042BE7FBC6}">
      <dsp:nvSpPr>
        <dsp:cNvPr id="0" name=""/>
        <dsp:cNvSpPr/>
      </dsp:nvSpPr>
      <dsp:spPr>
        <a:xfrm>
          <a:off x="359527" y="1753575"/>
          <a:ext cx="653686" cy="653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A476C-9DC5-456D-810B-97D84A912917}">
      <dsp:nvSpPr>
        <dsp:cNvPr id="0" name=""/>
        <dsp:cNvSpPr/>
      </dsp:nvSpPr>
      <dsp:spPr>
        <a:xfrm>
          <a:off x="1372740" y="148615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Unlike Flammer, significant </a:t>
          </a:r>
          <a:r>
            <a:rPr lang="en-GB" sz="2000" b="1" kern="1200" dirty="0"/>
            <a:t>CAR for seasoned issuers too</a:t>
          </a:r>
          <a:r>
            <a:rPr lang="en-GB" sz="2000" kern="1200" dirty="0"/>
            <a:t>: repeated signalling appears to unlock </a:t>
          </a:r>
          <a:r>
            <a:rPr lang="en-GB" sz="2000" b="1" kern="1200" dirty="0"/>
            <a:t>even more value</a:t>
          </a:r>
          <a:endParaRPr lang="en-US" sz="2000" b="1" kern="1200" dirty="0"/>
        </a:p>
      </dsp:txBody>
      <dsp:txXfrm>
        <a:off x="1372740" y="1486158"/>
        <a:ext cx="9142859" cy="1188520"/>
      </dsp:txXfrm>
    </dsp:sp>
    <dsp:sp modelId="{D442723D-BA58-4FCF-8FE7-4F91B51B03BC}">
      <dsp:nvSpPr>
        <dsp:cNvPr id="0" name=""/>
        <dsp:cNvSpPr/>
      </dsp:nvSpPr>
      <dsp:spPr>
        <a:xfrm>
          <a:off x="0" y="2971808"/>
          <a:ext cx="10515600" cy="118852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73CE2-F6E2-46AF-9AAD-5589D495D3D8}">
      <dsp:nvSpPr>
        <dsp:cNvPr id="0" name=""/>
        <dsp:cNvSpPr/>
      </dsp:nvSpPr>
      <dsp:spPr>
        <a:xfrm>
          <a:off x="359527" y="3239225"/>
          <a:ext cx="653686" cy="653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17207-2D54-4485-9DA4-31C176933955}">
      <dsp:nvSpPr>
        <dsp:cNvPr id="0" name=""/>
        <dsp:cNvSpPr/>
      </dsp:nvSpPr>
      <dsp:spPr>
        <a:xfrm>
          <a:off x="1372740" y="297180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Unlike Flammer, significant CAR for first-time issuers in [-20, -11]: </a:t>
          </a:r>
          <a:r>
            <a:rPr lang="en-GB" sz="2000" b="1" kern="1200" dirty="0"/>
            <a:t>information for first-time issuers appears both to leak sooner </a:t>
          </a:r>
          <a:r>
            <a:rPr lang="en-GB" sz="2000" kern="1200" dirty="0"/>
            <a:t>than for seasoned ones and to cause </a:t>
          </a:r>
          <a:r>
            <a:rPr lang="en-GB" sz="2000" b="1" kern="1200" dirty="0"/>
            <a:t>lower</a:t>
          </a:r>
          <a:r>
            <a:rPr lang="en-GB" sz="2000" kern="1200" dirty="0"/>
            <a:t> </a:t>
          </a:r>
          <a:r>
            <a:rPr lang="en-GB" sz="2000" b="1" kern="1200" dirty="0"/>
            <a:t>CAR than for seasoned issuers</a:t>
          </a:r>
          <a:endParaRPr lang="en-US" sz="2000" b="1" kern="1200" dirty="0"/>
        </a:p>
      </dsp:txBody>
      <dsp:txXfrm>
        <a:off x="1372740" y="2971808"/>
        <a:ext cx="9142859" cy="118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providing the certificate. For instance, they find that both CICERO and Standard &amp; Poor's Green Evaluations do not verify “green compliance” after the initial assessment, and only for Moody’s Green Bond Assessments “regular review is anticipated”.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9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Literature appears to reach consensus over the fact that green bonds do not unlock a lower cost of borrowing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C6C1E-C411-4F20-89EE-0252B43D8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7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A53EF8-F1F1-426B-B0A9-FD4AEE8EDDC7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34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7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C05-AA5C-4F09-A6B7-D3A3193AA5D7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31073"/>
            <a:ext cx="9692640" cy="6985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B066-BA4C-4ACB-B5EF-D11313F7B51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52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6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8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0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4FBE5A9-3ED6-497C-9CD0-6F852ECCBD2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github.com/ElLorans/GreenBon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855304"/>
            <a:ext cx="11471565" cy="2372139"/>
          </a:xfrm>
        </p:spPr>
        <p:txBody>
          <a:bodyPr>
            <a:normAutofit/>
          </a:bodyPr>
          <a:lstStyle/>
          <a:p>
            <a:r>
              <a:rPr lang="en-GB" dirty="0"/>
              <a:t>The impact of green bonds on stock returns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097350"/>
            <a:ext cx="11503152" cy="147572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Lorenzo Cerreta</a:t>
            </a:r>
          </a:p>
          <a:p>
            <a:pPr algn="l"/>
            <a:r>
              <a:rPr lang="en-GB" dirty="0"/>
              <a:t>Supervisor: professor Hannes Wagner</a:t>
            </a:r>
          </a:p>
          <a:p>
            <a:pPr algn="l"/>
            <a:r>
              <a:rPr lang="en-GB" dirty="0"/>
              <a:t>Bocconi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2A0872-C297-4C76-94C0-E62BF85D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68"/>
            <a:ext cx="10515600" cy="763243"/>
          </a:xfrm>
        </p:spPr>
        <p:txBody>
          <a:bodyPr/>
          <a:lstStyle/>
          <a:p>
            <a:r>
              <a:rPr lang="en-GB" dirty="0"/>
              <a:t>Dataset statistics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04FCB6-A5E8-4CE1-B6C3-8A27D7D8B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901622"/>
              </p:ext>
            </p:extLst>
          </p:nvPr>
        </p:nvGraphicFramePr>
        <p:xfrm>
          <a:off x="4726745" y="832808"/>
          <a:ext cx="6386733" cy="590592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064093">
                  <a:extLst>
                    <a:ext uri="{9D8B030D-6E8A-4147-A177-3AD203B41FA5}">
                      <a16:colId xmlns:a16="http://schemas.microsoft.com/office/drawing/2014/main" val="915876868"/>
                    </a:ext>
                  </a:extLst>
                </a:gridCol>
                <a:gridCol w="555431">
                  <a:extLst>
                    <a:ext uri="{9D8B030D-6E8A-4147-A177-3AD203B41FA5}">
                      <a16:colId xmlns:a16="http://schemas.microsoft.com/office/drawing/2014/main" val="4028321788"/>
                    </a:ext>
                  </a:extLst>
                </a:gridCol>
                <a:gridCol w="967738">
                  <a:extLst>
                    <a:ext uri="{9D8B030D-6E8A-4147-A177-3AD203B41FA5}">
                      <a16:colId xmlns:a16="http://schemas.microsoft.com/office/drawing/2014/main" val="1393802214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52186227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3774049110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3856908239"/>
                    </a:ext>
                  </a:extLst>
                </a:gridCol>
              </a:tblGrid>
              <a:tr h="59661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cap="all" spc="150" dirty="0">
                          <a:solidFill>
                            <a:schemeClr val="lt1"/>
                          </a:solidFill>
                          <a:effectLst/>
                        </a:rPr>
                        <a:t>Index</a:t>
                      </a:r>
                      <a:endParaRPr lang="en-GB" sz="1100" b="0" cap="all" spc="150" dirty="0">
                        <a:solidFill>
                          <a:schemeClr val="lt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kern="1200" cap="all" spc="15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0296" marR="90296" marT="90296" marB="90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kern="1200" cap="all" spc="15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Private</a:t>
                      </a:r>
                    </a:p>
                  </a:txBody>
                  <a:tcPr marL="90296" marR="90296" marT="90296" marB="90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cap="all" spc="150" dirty="0">
                          <a:solidFill>
                            <a:schemeClr val="lt1"/>
                          </a:solidFill>
                          <a:effectLst/>
                        </a:rPr>
                        <a:t>Parent Public</a:t>
                      </a:r>
                      <a:endParaRPr lang="en-GB" sz="1100" b="0" cap="all" spc="150" dirty="0">
                        <a:solidFill>
                          <a:schemeClr val="lt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cap="all" spc="150" dirty="0">
                          <a:solidFill>
                            <a:schemeClr val="lt1"/>
                          </a:solidFill>
                          <a:effectLst/>
                        </a:rPr>
                        <a:t>Private</a:t>
                      </a:r>
                      <a:endParaRPr lang="en-GB" sz="1100" b="0" cap="all" spc="150" dirty="0">
                        <a:solidFill>
                          <a:schemeClr val="lt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cap="all" spc="150" dirty="0">
                          <a:solidFill>
                            <a:schemeClr val="lt1"/>
                          </a:solidFill>
                          <a:effectLst/>
                        </a:rPr>
                        <a:t>Public</a:t>
                      </a:r>
                      <a:endParaRPr lang="en-GB" sz="1100" b="0" cap="all" spc="150" dirty="0">
                        <a:solidFill>
                          <a:schemeClr val="lt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64059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# Green bonds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1805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1038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766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1348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456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08908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# Green bond issuer-days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1303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786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516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917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385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64522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# Green bond issuer-years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929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523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406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614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315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816714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# Green bond issuers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643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333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310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413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49081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Amount (in $M)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282.17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275.12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292.03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252.24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371.35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998718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Amount (in $M) SD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0.44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0.46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63246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Maturity (years)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8.62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9.39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7.59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7.76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11.22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54717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Maturity (years) SD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33.87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44.27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6.76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6.61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66.47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483552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Fixed-rate bond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0.81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0.76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458783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Fixed-rate bond SD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2.35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2.49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2.14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2.37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38291"/>
                  </a:ext>
                </a:extLst>
              </a:tr>
              <a:tr h="51292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Coupon (for fixed-rate bonds)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3.26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3.39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3.09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3.48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2.57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663331"/>
                  </a:ext>
                </a:extLst>
              </a:tr>
              <a:tr h="51292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b="1" cap="none" spc="0">
                          <a:solidFill>
                            <a:schemeClr val="tx1"/>
                          </a:solidFill>
                          <a:effectLst/>
                        </a:rPr>
                        <a:t>Coupon (for fixed-rate bonds) SD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2.35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2.49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>
                          <a:solidFill>
                            <a:schemeClr val="tx1"/>
                          </a:solidFill>
                          <a:effectLst/>
                        </a:rPr>
                        <a:t>2.14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900" cap="none" spc="0" dirty="0">
                          <a:solidFill>
                            <a:schemeClr val="tx1"/>
                          </a:solidFill>
                          <a:effectLst/>
                        </a:rPr>
                        <a:t>2.37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96" marR="90296" marT="90296" marB="90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83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3088F4-BE42-4393-8028-BA42604CE80E}"/>
              </a:ext>
            </a:extLst>
          </p:cNvPr>
          <p:cNvSpPr txBox="1"/>
          <p:nvPr/>
        </p:nvSpPr>
        <p:spPr>
          <a:xfrm>
            <a:off x="337624" y="1081886"/>
            <a:ext cx="41487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takeaways:</a:t>
            </a:r>
          </a:p>
          <a:p>
            <a:endParaRPr lang="en-GB" b="1" dirty="0"/>
          </a:p>
          <a:p>
            <a:r>
              <a:rPr lang="en-GB" dirty="0"/>
              <a:t>Companies with public parent experience: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lower standard deviation 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duration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coupon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higher share of fixed-rate coupons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slightly bigger loans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Public companies often issue bonds through their subsidiaries</a:t>
            </a:r>
          </a:p>
          <a:p>
            <a:endParaRPr lang="en-GB" dirty="0"/>
          </a:p>
          <a:p>
            <a:r>
              <a:rPr lang="en-GB" dirty="0"/>
              <a:t>Public companies experience a longer maturity for the bonds they issue, but the opposite is true for companies with public ultimate parent</a:t>
            </a:r>
          </a:p>
        </p:txBody>
      </p:sp>
    </p:spTree>
    <p:extLst>
      <p:ext uri="{BB962C8B-B14F-4D97-AF65-F5344CB8AC3E}">
        <p14:creationId xmlns:p14="http://schemas.microsoft.com/office/powerpoint/2010/main" val="32359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6D7E1578-529F-40C7-A921-AE51F255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t="8374" r="-6935" b="11513"/>
          <a:stretch/>
        </p:blipFill>
        <p:spPr>
          <a:xfrm>
            <a:off x="1051432" y="1314716"/>
            <a:ext cx="10905066" cy="50234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048157-FE3D-45C7-ADF1-5C22F390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895"/>
            <a:ext cx="10515600" cy="832559"/>
          </a:xfrm>
        </p:spPr>
        <p:txBody>
          <a:bodyPr/>
          <a:lstStyle/>
          <a:p>
            <a:r>
              <a:rPr lang="en-GB" dirty="0"/>
              <a:t>Corporate green bonds by country</a:t>
            </a:r>
          </a:p>
        </p:txBody>
      </p:sp>
    </p:spTree>
    <p:extLst>
      <p:ext uri="{BB962C8B-B14F-4D97-AF65-F5344CB8AC3E}">
        <p14:creationId xmlns:p14="http://schemas.microsoft.com/office/powerpoint/2010/main" val="289161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F489-CBC5-450E-8605-65D1EBB6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B290F-7145-40CD-AA81-E58FB29F5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4398"/>
                <a:ext cx="10515600" cy="46388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Model estimated over the </a:t>
                </a:r>
                <a:r>
                  <a:rPr lang="en-GB" b="1" dirty="0"/>
                  <a:t>200 days </a:t>
                </a:r>
                <a:r>
                  <a:rPr lang="en-GB" dirty="0"/>
                  <a:t>from 220 to 21 days before the date of the </a:t>
                </a:r>
                <a:r>
                  <a:rPr lang="en-GB" b="1" dirty="0"/>
                  <a:t>green bond’s first announcement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 + 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 × 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 + 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GB" dirty="0"/>
                  <a:t> is the market index of the issuer’s country of incorporation.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Estimated returns of the stock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= 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 + 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 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mt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 </a:t>
                </a:r>
              </a:p>
              <a:p>
                <a:pPr marL="0" indent="0">
                  <a:buNone/>
                </a:pPr>
                <a:r>
                  <a:rPr lang="en-GB" dirty="0"/>
                  <a:t>Abnormal daily returns on day 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 = 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− 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it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B290F-7145-40CD-AA81-E58FB29F5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4398"/>
                <a:ext cx="10515600" cy="4638822"/>
              </a:xfrm>
              <a:blipFill>
                <a:blip r:embed="rId2"/>
                <a:stretch>
                  <a:fillRect l="-522" t="-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7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7742-A09D-4228-83F1-FFC6DBF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Event study results (N=494)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6F22D7-D2F2-48D2-A702-EB8D89A0D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275240"/>
              </p:ext>
            </p:extLst>
          </p:nvPr>
        </p:nvGraphicFramePr>
        <p:xfrm>
          <a:off x="1956996" y="1249879"/>
          <a:ext cx="7653829" cy="504782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996655">
                  <a:extLst>
                    <a:ext uri="{9D8B030D-6E8A-4147-A177-3AD203B41FA5}">
                      <a16:colId xmlns:a16="http://schemas.microsoft.com/office/drawing/2014/main" val="2581934504"/>
                    </a:ext>
                  </a:extLst>
                </a:gridCol>
                <a:gridCol w="2363926">
                  <a:extLst>
                    <a:ext uri="{9D8B030D-6E8A-4147-A177-3AD203B41FA5}">
                      <a16:colId xmlns:a16="http://schemas.microsoft.com/office/drawing/2014/main" val="4413703"/>
                    </a:ext>
                  </a:extLst>
                </a:gridCol>
                <a:gridCol w="2293248">
                  <a:extLst>
                    <a:ext uri="{9D8B030D-6E8A-4147-A177-3AD203B41FA5}">
                      <a16:colId xmlns:a16="http://schemas.microsoft.com/office/drawing/2014/main" val="379370615"/>
                    </a:ext>
                  </a:extLst>
                </a:gridCol>
              </a:tblGrid>
              <a:tr h="62051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400" b="0" cap="all" spc="150" dirty="0">
                          <a:solidFill>
                            <a:schemeClr val="lt1"/>
                          </a:solidFill>
                          <a:effectLst/>
                        </a:rPr>
                        <a:t>Event time</a:t>
                      </a:r>
                      <a:endParaRPr lang="en-GB" sz="2400" b="0" cap="all" spc="150" dirty="0">
                        <a:solidFill>
                          <a:schemeClr val="lt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400" b="0" cap="all" spc="150" dirty="0">
                          <a:solidFill>
                            <a:schemeClr val="lt1"/>
                          </a:solidFill>
                          <a:effectLst/>
                        </a:rPr>
                        <a:t>CAR</a:t>
                      </a:r>
                      <a:endParaRPr lang="en-GB" sz="2400" b="0" cap="all" spc="150" dirty="0">
                        <a:solidFill>
                          <a:schemeClr val="lt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400" b="0" cap="all" spc="150">
                          <a:solidFill>
                            <a:schemeClr val="lt1"/>
                          </a:solidFill>
                          <a:effectLst/>
                        </a:rPr>
                        <a:t>Std. Err.</a:t>
                      </a:r>
                      <a:endParaRPr lang="en-GB" sz="2400" b="0" cap="all" spc="150">
                        <a:solidFill>
                          <a:schemeClr val="lt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59668"/>
                  </a:ext>
                </a:extLst>
              </a:tr>
              <a:tr h="8291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[-20, -11]</a:t>
                      </a:r>
                      <a:endParaRPr lang="en-GB" sz="2000" b="1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0.305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 dirty="0">
                          <a:solidFill>
                            <a:schemeClr val="tx1"/>
                          </a:solidFill>
                          <a:effectLst/>
                        </a:rPr>
                        <a:t>0.200</a:t>
                      </a: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585060"/>
                  </a:ext>
                </a:extLst>
              </a:tr>
              <a:tr h="8291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[-10, -6]</a:t>
                      </a:r>
                      <a:endParaRPr lang="en-GB" sz="2000" b="1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0.045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0.136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00946"/>
                  </a:ext>
                </a:extLst>
              </a:tr>
              <a:tr h="8291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[-5, 10]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0.529**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0.247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38479"/>
                  </a:ext>
                </a:extLst>
              </a:tr>
              <a:tr h="8291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[11, 20]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0.127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 dirty="0">
                          <a:solidFill>
                            <a:schemeClr val="tx1"/>
                          </a:solidFill>
                          <a:effectLst/>
                        </a:rPr>
                        <a:t>0.178</a:t>
                      </a: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35712"/>
                  </a:ext>
                </a:extLst>
              </a:tr>
              <a:tr h="8291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[21, 60]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0.018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cap="none" spc="0" dirty="0">
                          <a:solidFill>
                            <a:schemeClr val="tx1"/>
                          </a:solidFill>
                          <a:effectLst/>
                        </a:rPr>
                        <a:t>0.501</a:t>
                      </a: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2080" marR="232080" marT="144139" marB="1441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69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E0B5BB-5A0F-4954-BBCC-B4701E92F07E}"/>
              </a:ext>
            </a:extLst>
          </p:cNvPr>
          <p:cNvSpPr txBox="1"/>
          <p:nvPr/>
        </p:nvSpPr>
        <p:spPr>
          <a:xfrm>
            <a:off x="6843252" y="6417962"/>
            <a:ext cx="43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** denotes significance at the 5% level</a:t>
            </a:r>
          </a:p>
        </p:txBody>
      </p:sp>
    </p:spTree>
    <p:extLst>
      <p:ext uri="{BB962C8B-B14F-4D97-AF65-F5344CB8AC3E}">
        <p14:creationId xmlns:p14="http://schemas.microsoft.com/office/powerpoint/2010/main" val="303251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7742-A09D-4228-83F1-FFC6DBF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Event study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6F22D7-D2F2-48D2-A702-EB8D89A0D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71101"/>
              </p:ext>
            </p:extLst>
          </p:nvPr>
        </p:nvGraphicFramePr>
        <p:xfrm>
          <a:off x="525165" y="1823637"/>
          <a:ext cx="4756026" cy="416083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12367">
                  <a:extLst>
                    <a:ext uri="{9D8B030D-6E8A-4147-A177-3AD203B41FA5}">
                      <a16:colId xmlns:a16="http://schemas.microsoft.com/office/drawing/2014/main" val="2581934504"/>
                    </a:ext>
                  </a:extLst>
                </a:gridCol>
                <a:gridCol w="1401192">
                  <a:extLst>
                    <a:ext uri="{9D8B030D-6E8A-4147-A177-3AD203B41FA5}">
                      <a16:colId xmlns:a16="http://schemas.microsoft.com/office/drawing/2014/main" val="4413703"/>
                    </a:ext>
                  </a:extLst>
                </a:gridCol>
                <a:gridCol w="1442467">
                  <a:extLst>
                    <a:ext uri="{9D8B030D-6E8A-4147-A177-3AD203B41FA5}">
                      <a16:colId xmlns:a16="http://schemas.microsoft.com/office/drawing/2014/main" val="379370615"/>
                    </a:ext>
                  </a:extLst>
                </a:gridCol>
              </a:tblGrid>
              <a:tr h="6934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rgbClr val="F5F5F5"/>
                          </a:solidFill>
                          <a:effectLst/>
                        </a:rPr>
                        <a:t>Event time</a:t>
                      </a:r>
                      <a:endParaRPr lang="en-GB" sz="2000" dirty="0">
                        <a:solidFill>
                          <a:srgbClr val="F5F5F5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rgbClr val="F5F5F5"/>
                          </a:solidFill>
                          <a:effectLst/>
                        </a:rPr>
                        <a:t>CAR</a:t>
                      </a:r>
                      <a:endParaRPr lang="en-GB" sz="2000" dirty="0">
                        <a:solidFill>
                          <a:srgbClr val="F5F5F5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rgbClr val="F5F5F5"/>
                          </a:solidFill>
                          <a:effectLst/>
                        </a:rPr>
                        <a:t>Std. Err.</a:t>
                      </a:r>
                      <a:endParaRPr lang="en-GB" sz="2000" dirty="0">
                        <a:solidFill>
                          <a:srgbClr val="F5F5F5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59668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[-20, -11]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0.701**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0.287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585060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[-10, -6]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-0.077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0.172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00946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[-5, 10]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0.065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0.370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38479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[11, 20]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0.162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0.252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35712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[21, 60]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0.081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0.814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827" marR="137827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69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ADAE1D-06B0-4F28-8887-B21F82F64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525"/>
              </p:ext>
            </p:extLst>
          </p:nvPr>
        </p:nvGraphicFramePr>
        <p:xfrm>
          <a:off x="6278760" y="1823637"/>
          <a:ext cx="4675752" cy="416083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832093">
                  <a:extLst>
                    <a:ext uri="{9D8B030D-6E8A-4147-A177-3AD203B41FA5}">
                      <a16:colId xmlns:a16="http://schemas.microsoft.com/office/drawing/2014/main" val="37592432"/>
                    </a:ext>
                  </a:extLst>
                </a:gridCol>
                <a:gridCol w="1401192">
                  <a:extLst>
                    <a:ext uri="{9D8B030D-6E8A-4147-A177-3AD203B41FA5}">
                      <a16:colId xmlns:a16="http://schemas.microsoft.com/office/drawing/2014/main" val="2919133031"/>
                    </a:ext>
                  </a:extLst>
                </a:gridCol>
                <a:gridCol w="1442467">
                  <a:extLst>
                    <a:ext uri="{9D8B030D-6E8A-4147-A177-3AD203B41FA5}">
                      <a16:colId xmlns:a16="http://schemas.microsoft.com/office/drawing/2014/main" val="3662392965"/>
                    </a:ext>
                  </a:extLst>
                </a:gridCol>
              </a:tblGrid>
              <a:tr h="6934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NewRomanPSMT"/>
                          <a:cs typeface="TimesNewRomanPSMT"/>
                        </a:rPr>
                        <a:t>Event time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NewRomanPSMT"/>
                          <a:cs typeface="TimesNewRomanPSMT"/>
                        </a:rPr>
                        <a:t>CAR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NewRomanPSMT"/>
                          <a:cs typeface="TimesNewRomanPSMT"/>
                        </a:rPr>
                        <a:t>Std. Err.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34941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[-20, -11]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-0.075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0.275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744054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[-10, -6]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0.162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0.210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72033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[-5, 10]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0.974***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0.328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222483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[11, 20]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069"/>
                  </a:ext>
                </a:extLst>
              </a:tr>
              <a:tr h="6934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[21, 60]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-0.042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0.602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4982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070D86-116E-4AB0-8C1C-96B65B136051}"/>
              </a:ext>
            </a:extLst>
          </p:cNvPr>
          <p:cNvSpPr txBox="1"/>
          <p:nvPr/>
        </p:nvSpPr>
        <p:spPr>
          <a:xfrm>
            <a:off x="826077" y="1333108"/>
            <a:ext cx="475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First-time issuers (N=242)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31A78-AFE2-4957-9FCE-7EFB1D2A35AD}"/>
              </a:ext>
            </a:extLst>
          </p:cNvPr>
          <p:cNvSpPr txBox="1"/>
          <p:nvPr/>
        </p:nvSpPr>
        <p:spPr>
          <a:xfrm>
            <a:off x="6739944" y="1333108"/>
            <a:ext cx="475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Seasoned issuers (N=252)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5229C-E00F-40B8-B666-389A0B60E6F3}"/>
              </a:ext>
            </a:extLst>
          </p:cNvPr>
          <p:cNvSpPr txBox="1"/>
          <p:nvPr/>
        </p:nvSpPr>
        <p:spPr>
          <a:xfrm>
            <a:off x="4144298" y="6412179"/>
            <a:ext cx="720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** and *** respectively denote significance at the 5% and 1% level </a:t>
            </a:r>
          </a:p>
        </p:txBody>
      </p:sp>
    </p:spTree>
    <p:extLst>
      <p:ext uri="{BB962C8B-B14F-4D97-AF65-F5344CB8AC3E}">
        <p14:creationId xmlns:p14="http://schemas.microsoft.com/office/powerpoint/2010/main" val="252675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7CFF-1B61-459E-B858-7D3AD560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D217CC-0E07-4CD6-856B-8D2F8728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15265"/>
              </p:ext>
            </p:extLst>
          </p:nvPr>
        </p:nvGraphicFramePr>
        <p:xfrm>
          <a:off x="533400" y="1825832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04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444B-1A81-4D96-B386-EF31CE8E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GB" dirty="0"/>
              <a:t>Possible improvements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976E-9F13-4062-B359-FB509285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Ehlers and Packer (2017) find </a:t>
            </a:r>
            <a:r>
              <a:rPr lang="en-GB" b="1" dirty="0"/>
              <a:t>big differences between</a:t>
            </a:r>
            <a:r>
              <a:rPr lang="en-GB" dirty="0"/>
              <a:t> The Climate Bond Initiative’s and Bloomberg’s </a:t>
            </a:r>
            <a:r>
              <a:rPr lang="en-GB" b="1" dirty="0"/>
              <a:t>datasets</a:t>
            </a:r>
            <a:r>
              <a:rPr lang="en-GB" dirty="0"/>
              <a:t> for green bonds. </a:t>
            </a:r>
            <a:r>
              <a:rPr lang="en-GB" b="1" dirty="0"/>
              <a:t>Merging databases </a:t>
            </a:r>
            <a:r>
              <a:rPr lang="en-GB" dirty="0"/>
              <a:t>of green bonds from Refinitiv Workspace, Bloomberg, and CBI </a:t>
            </a:r>
            <a:r>
              <a:rPr lang="en-GB" b="1" dirty="0"/>
              <a:t>should allow to closely map</a:t>
            </a:r>
            <a:r>
              <a:rPr lang="en-GB" dirty="0"/>
              <a:t> the entirety of the green bonds market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code used in this research thesis is </a:t>
            </a:r>
            <a:r>
              <a:rPr lang="en-GB" b="1" dirty="0"/>
              <a:t>publicly available</a:t>
            </a:r>
            <a:r>
              <a:rPr lang="en-GB" dirty="0"/>
              <a:t> at </a:t>
            </a:r>
            <a:r>
              <a:rPr lang="en-GB" dirty="0">
                <a:hlinkClick r:id="rId2"/>
              </a:rPr>
              <a:t>https://github.com/ElLorans/GreenBonds</a:t>
            </a:r>
            <a:r>
              <a:rPr lang="en-GB" dirty="0"/>
              <a:t> for peer review and </a:t>
            </a:r>
            <a:r>
              <a:rPr lang="en-GB" b="1" dirty="0"/>
              <a:t>for further research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D24EA-9790-43A0-B96E-C527393C7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5" r="20493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5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6E4F-6E85-415A-AFF2-6826A99E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GB" dirty="0"/>
              <a:t>What is a green bond?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273C62-0572-4AA3-9906-7417E152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In theory:</a:t>
            </a:r>
          </a:p>
          <a:p>
            <a:pPr marL="0" indent="0">
              <a:buNone/>
            </a:pPr>
            <a:r>
              <a:rPr lang="en-GB" sz="2400" dirty="0"/>
              <a:t>An obligation financing projects with a positive impact on either the climate or the environment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F4DEFD-9740-4407-A39E-0591CA0C6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6" r="29472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8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6E4F-6E85-415A-AFF2-6826A99E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green bond?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EA35D-A0D2-49F1-8387-D3AD573045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3211" y="2278966"/>
          <a:ext cx="9692641" cy="41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71CB8-5353-4596-853F-F26E99EDE8B0}"/>
              </a:ext>
            </a:extLst>
          </p:cNvPr>
          <p:cNvSpPr txBox="1"/>
          <p:nvPr/>
        </p:nvSpPr>
        <p:spPr>
          <a:xfrm>
            <a:off x="1083211" y="1473459"/>
            <a:ext cx="94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 practice:</a:t>
            </a:r>
          </a:p>
        </p:txBody>
      </p:sp>
    </p:spTree>
    <p:extLst>
      <p:ext uri="{BB962C8B-B14F-4D97-AF65-F5344CB8AC3E}">
        <p14:creationId xmlns:p14="http://schemas.microsoft.com/office/powerpoint/2010/main" val="35916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0C2-DA40-4983-9B09-3C338267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450573"/>
            <a:ext cx="9800961" cy="763670"/>
          </a:xfrm>
        </p:spPr>
        <p:txBody>
          <a:bodyPr/>
          <a:lstStyle/>
          <a:p>
            <a:r>
              <a:rPr lang="en-US" dirty="0"/>
              <a:t>Why issuing a green bond?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B22C-503A-45D9-B3FC-26198A9D87C9}"/>
              </a:ext>
            </a:extLst>
          </p:cNvPr>
          <p:cNvSpPr txBox="1"/>
          <p:nvPr/>
        </p:nvSpPr>
        <p:spPr>
          <a:xfrm>
            <a:off x="6341524" y="6323598"/>
            <a:ext cx="5075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Source: </a:t>
            </a:r>
            <a:r>
              <a:rPr lang="en-GB" sz="1600" dirty="0" err="1"/>
              <a:t>Larcker</a:t>
            </a:r>
            <a:r>
              <a:rPr lang="en-GB" sz="1600" dirty="0"/>
              <a:t> and Watts (2019), Flammer (2020)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2F8D53-A60E-4A5B-85A3-465DF2807E6D}"/>
              </a:ext>
            </a:extLst>
          </p:cNvPr>
          <p:cNvGrpSpPr/>
          <p:nvPr/>
        </p:nvGrpSpPr>
        <p:grpSpPr>
          <a:xfrm>
            <a:off x="442903" y="1353740"/>
            <a:ext cx="4818414" cy="1404653"/>
            <a:chOff x="2206563" y="3901"/>
            <a:chExt cx="2809306" cy="1404653"/>
          </a:xfrm>
          <a:solidFill>
            <a:schemeClr val="accent2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FD80D4F-B17E-4632-A5B7-07E52265EAE4}"/>
                </a:ext>
              </a:extLst>
            </p:cNvPr>
            <p:cNvSpPr/>
            <p:nvPr/>
          </p:nvSpPr>
          <p:spPr>
            <a:xfrm>
              <a:off x="2206563" y="3901"/>
              <a:ext cx="2809306" cy="140465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17417C8-D763-4FCF-8AEE-74443CD58D44}"/>
                </a:ext>
              </a:extLst>
            </p:cNvPr>
            <p:cNvSpPr txBox="1"/>
            <p:nvPr/>
          </p:nvSpPr>
          <p:spPr>
            <a:xfrm>
              <a:off x="2247704" y="45042"/>
              <a:ext cx="2727024" cy="13223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b="1" kern="1200" dirty="0"/>
                <a:t>Cons of issuing a green bond:</a:t>
              </a:r>
              <a:endParaRPr lang="en-GB" sz="28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0035D4-CEBE-45FC-BA5B-1EBF81FDBE6D}"/>
              </a:ext>
            </a:extLst>
          </p:cNvPr>
          <p:cNvGrpSpPr/>
          <p:nvPr/>
        </p:nvGrpSpPr>
        <p:grpSpPr>
          <a:xfrm>
            <a:off x="1336021" y="2897890"/>
            <a:ext cx="3854732" cy="1404653"/>
            <a:chOff x="2768425" y="1759718"/>
            <a:chExt cx="2247445" cy="140465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E87EB8-F5A8-4A4C-B931-C1A04B302042}"/>
                </a:ext>
              </a:extLst>
            </p:cNvPr>
            <p:cNvSpPr/>
            <p:nvPr/>
          </p:nvSpPr>
          <p:spPr>
            <a:xfrm>
              <a:off x="2768425" y="1759718"/>
              <a:ext cx="2247445" cy="14046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6">
              <a:extLst>
                <a:ext uri="{FF2B5EF4-FFF2-40B4-BE49-F238E27FC236}">
                  <a16:creationId xmlns:a16="http://schemas.microsoft.com/office/drawing/2014/main" id="{9C8E4EB0-0B09-4086-9DC1-A8BE3631B87B}"/>
                </a:ext>
              </a:extLst>
            </p:cNvPr>
            <p:cNvSpPr txBox="1"/>
            <p:nvPr/>
          </p:nvSpPr>
          <p:spPr>
            <a:xfrm>
              <a:off x="2809566" y="1800859"/>
              <a:ext cx="2165163" cy="132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Constrain on use of proceeds</a:t>
              </a:r>
              <a:r>
                <a:rPr lang="en-GB" sz="1500" kern="1200" dirty="0"/>
                <a:t> (only projects with a positive impact on the climate and the environment)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FD8611-ED5C-4807-8E9B-8D902332BB27}"/>
              </a:ext>
            </a:extLst>
          </p:cNvPr>
          <p:cNvGrpSpPr/>
          <p:nvPr/>
        </p:nvGrpSpPr>
        <p:grpSpPr>
          <a:xfrm>
            <a:off x="1406584" y="4594743"/>
            <a:ext cx="3854732" cy="1404653"/>
            <a:chOff x="2768425" y="3515535"/>
            <a:chExt cx="2247445" cy="140465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E1B253-54BF-4C93-86B1-A260930DBC82}"/>
                </a:ext>
              </a:extLst>
            </p:cNvPr>
            <p:cNvSpPr/>
            <p:nvPr/>
          </p:nvSpPr>
          <p:spPr>
            <a:xfrm>
              <a:off x="2768425" y="3515535"/>
              <a:ext cx="2247445" cy="14046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Rounded Corners 9">
              <a:extLst>
                <a:ext uri="{FF2B5EF4-FFF2-40B4-BE49-F238E27FC236}">
                  <a16:creationId xmlns:a16="http://schemas.microsoft.com/office/drawing/2014/main" id="{764FFE3A-BA50-48CC-AE69-57642243DE8B}"/>
                </a:ext>
              </a:extLst>
            </p:cNvPr>
            <p:cNvSpPr txBox="1"/>
            <p:nvPr/>
          </p:nvSpPr>
          <p:spPr>
            <a:xfrm>
              <a:off x="2809566" y="3556676"/>
              <a:ext cx="2165163" cy="132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Additional</a:t>
              </a:r>
              <a:r>
                <a:rPr lang="en-GB" sz="1500" kern="1200" dirty="0"/>
                <a:t> administrative and compliance </a:t>
              </a:r>
              <a:r>
                <a:rPr lang="en-GB" sz="1500" b="1" kern="1200" dirty="0"/>
                <a:t>costs</a:t>
              </a:r>
              <a:r>
                <a:rPr lang="en-GB" sz="1500" kern="1200" dirty="0"/>
                <a:t> (even more so in case of a third-party certification)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2F8EC9-B3FD-45D6-8B4B-A807CE4CA4D8}"/>
              </a:ext>
            </a:extLst>
          </p:cNvPr>
          <p:cNvGrpSpPr/>
          <p:nvPr/>
        </p:nvGrpSpPr>
        <p:grpSpPr>
          <a:xfrm>
            <a:off x="6020320" y="1358044"/>
            <a:ext cx="4818414" cy="1404653"/>
            <a:chOff x="5718197" y="3901"/>
            <a:chExt cx="2809306" cy="1404653"/>
          </a:xfrm>
          <a:solidFill>
            <a:schemeClr val="bg1">
              <a:lumMod val="65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4D482E2-A23C-474F-AA7D-35764DFFAD41}"/>
                </a:ext>
              </a:extLst>
            </p:cNvPr>
            <p:cNvSpPr/>
            <p:nvPr/>
          </p:nvSpPr>
          <p:spPr>
            <a:xfrm>
              <a:off x="5718197" y="3901"/>
              <a:ext cx="2809306" cy="140465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110C595-1E72-4CE3-A247-0EF92A78F107}"/>
                </a:ext>
              </a:extLst>
            </p:cNvPr>
            <p:cNvSpPr txBox="1"/>
            <p:nvPr/>
          </p:nvSpPr>
          <p:spPr>
            <a:xfrm>
              <a:off x="5759338" y="45042"/>
              <a:ext cx="2727024" cy="13223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b="1" kern="1200" dirty="0"/>
                <a:t>Possible rationales for a green bond:</a:t>
              </a:r>
              <a:endParaRPr lang="en-GB" sz="28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20053E-44B3-4DCE-B80E-47E3B4A7AF86}"/>
              </a:ext>
            </a:extLst>
          </p:cNvPr>
          <p:cNvGrpSpPr/>
          <p:nvPr/>
        </p:nvGrpSpPr>
        <p:grpSpPr>
          <a:xfrm>
            <a:off x="6885302" y="2856749"/>
            <a:ext cx="3854732" cy="1404653"/>
            <a:chOff x="6280058" y="1759718"/>
            <a:chExt cx="2247445" cy="140465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691E68-10D3-4093-9BEB-5D214F2D3FB0}"/>
                </a:ext>
              </a:extLst>
            </p:cNvPr>
            <p:cNvSpPr/>
            <p:nvPr/>
          </p:nvSpPr>
          <p:spPr>
            <a:xfrm>
              <a:off x="6280058" y="1759718"/>
              <a:ext cx="2247445" cy="14046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6">
              <a:extLst>
                <a:ext uri="{FF2B5EF4-FFF2-40B4-BE49-F238E27FC236}">
                  <a16:creationId xmlns:a16="http://schemas.microsoft.com/office/drawing/2014/main" id="{32A9E02D-0C22-4B9B-8072-677F1ECEF399}"/>
                </a:ext>
              </a:extLst>
            </p:cNvPr>
            <p:cNvSpPr txBox="1"/>
            <p:nvPr/>
          </p:nvSpPr>
          <p:spPr>
            <a:xfrm>
              <a:off x="6321199" y="1800859"/>
              <a:ext cx="2165163" cy="132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kern="1200" dirty="0"/>
                <a:t>Signalling or Faking</a:t>
              </a:r>
              <a:r>
                <a:rPr lang="en-GB" sz="1500" kern="1200" dirty="0"/>
                <a:t> the company’s commitment towards the environment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9B584F-FADD-46AB-A133-CF98FC47A242}"/>
              </a:ext>
            </a:extLst>
          </p:cNvPr>
          <p:cNvGrpSpPr/>
          <p:nvPr/>
        </p:nvGrpSpPr>
        <p:grpSpPr>
          <a:xfrm>
            <a:off x="6874189" y="4553602"/>
            <a:ext cx="3854732" cy="1404653"/>
            <a:chOff x="6280058" y="3515535"/>
            <a:chExt cx="2247445" cy="140465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FA3462E-1207-482D-AF7D-54627EF8ABC5}"/>
                </a:ext>
              </a:extLst>
            </p:cNvPr>
            <p:cNvSpPr/>
            <p:nvPr/>
          </p:nvSpPr>
          <p:spPr>
            <a:xfrm>
              <a:off x="6280058" y="3515535"/>
              <a:ext cx="2247445" cy="14046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Rounded Corners 9">
              <a:extLst>
                <a:ext uri="{FF2B5EF4-FFF2-40B4-BE49-F238E27FC236}">
                  <a16:creationId xmlns:a16="http://schemas.microsoft.com/office/drawing/2014/main" id="{0A3845BE-6C4C-4EB9-B77A-8C2080CC48E2}"/>
                </a:ext>
              </a:extLst>
            </p:cNvPr>
            <p:cNvSpPr txBox="1"/>
            <p:nvPr/>
          </p:nvSpPr>
          <p:spPr>
            <a:xfrm>
              <a:off x="6321199" y="3556676"/>
              <a:ext cx="2165163" cy="132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Accessing </a:t>
              </a:r>
              <a:r>
                <a:rPr lang="en-GB" sz="1500" b="1" kern="1200" dirty="0"/>
                <a:t>cheaper financing</a:t>
              </a:r>
              <a:endParaRPr lang="en-GB" sz="1500" kern="1200" dirty="0"/>
            </a:p>
          </p:txBody>
        </p:sp>
      </p:grpSp>
      <p:pic>
        <p:nvPicPr>
          <p:cNvPr id="32" name="Graphic 31" descr="Lock">
            <a:extLst>
              <a:ext uri="{FF2B5EF4-FFF2-40B4-BE49-F238E27FC236}">
                <a16:creationId xmlns:a16="http://schemas.microsoft.com/office/drawing/2014/main" id="{4F344AD5-895B-4845-B015-437C7D1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3" y="3147499"/>
            <a:ext cx="914400" cy="914400"/>
          </a:xfrm>
          <a:prstGeom prst="rect">
            <a:avLst/>
          </a:prstGeom>
        </p:spPr>
      </p:pic>
      <p:pic>
        <p:nvPicPr>
          <p:cNvPr id="34" name="Graphic 33" descr="Dollar">
            <a:extLst>
              <a:ext uri="{FF2B5EF4-FFF2-40B4-BE49-F238E27FC236}">
                <a16:creationId xmlns:a16="http://schemas.microsoft.com/office/drawing/2014/main" id="{F17DE4F5-7F76-4A17-8466-2DD50CB12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03" y="4830748"/>
            <a:ext cx="914400" cy="914400"/>
          </a:xfrm>
          <a:prstGeom prst="rect">
            <a:avLst/>
          </a:prstGeom>
        </p:spPr>
      </p:pic>
      <p:pic>
        <p:nvPicPr>
          <p:cNvPr id="35" name="Graphic 34" descr="Dollar">
            <a:extLst>
              <a:ext uri="{FF2B5EF4-FFF2-40B4-BE49-F238E27FC236}">
                <a16:creationId xmlns:a16="http://schemas.microsoft.com/office/drawing/2014/main" id="{83939C6D-4A9B-428D-9180-C0C48560C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5720" y="4830748"/>
            <a:ext cx="914400" cy="914400"/>
          </a:xfrm>
          <a:prstGeom prst="rect">
            <a:avLst/>
          </a:prstGeom>
        </p:spPr>
      </p:pic>
      <p:pic>
        <p:nvPicPr>
          <p:cNvPr id="39" name="Graphic 38" descr="Marketing">
            <a:extLst>
              <a:ext uri="{FF2B5EF4-FFF2-40B4-BE49-F238E27FC236}">
                <a16:creationId xmlns:a16="http://schemas.microsoft.com/office/drawing/2014/main" id="{0B5B2A6C-971F-4B8B-B91F-0A7A8771C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0393" y="3147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66D-1BB8-442B-9EF4-80F520D8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81646"/>
            <a:ext cx="9692640" cy="698545"/>
          </a:xfrm>
        </p:spPr>
        <p:txBody>
          <a:bodyPr>
            <a:normAutofit fontScale="90000"/>
          </a:bodyPr>
          <a:lstStyle/>
          <a:p>
            <a:r>
              <a:rPr lang="en-GB" dirty="0"/>
              <a:t>Green bonds: </a:t>
            </a:r>
            <a:br>
              <a:rPr lang="en-GB" dirty="0"/>
            </a:br>
            <a:r>
              <a:rPr lang="en-GB" dirty="0"/>
              <a:t>	Not a cheaper source of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8CD0-A97D-436B-BDC5-7909AD49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11243"/>
            <a:ext cx="8595360" cy="28227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dirty="0"/>
              <a:t>Ehlers and Packer (2017):</a:t>
            </a:r>
          </a:p>
          <a:p>
            <a:pPr marL="457200" lvl="1" indent="0">
              <a:buNone/>
            </a:pPr>
            <a:r>
              <a:rPr lang="en-GB" sz="1800" dirty="0"/>
              <a:t>Green bonds by the same issuer trade at a premium with respect to regular bonds, but at a </a:t>
            </a:r>
            <a:r>
              <a:rPr lang="en-GB" sz="1800" b="1" dirty="0"/>
              <a:t>non-statistically significant </a:t>
            </a:r>
            <a:r>
              <a:rPr lang="en-GB" sz="1800" dirty="0"/>
              <a:t>level due to high variance</a:t>
            </a:r>
          </a:p>
          <a:p>
            <a:pPr marL="0" indent="0">
              <a:buNone/>
            </a:pPr>
            <a:r>
              <a:rPr lang="en-GB" sz="2000" dirty="0" err="1"/>
              <a:t>Gingliner</a:t>
            </a:r>
            <a:r>
              <a:rPr lang="en-GB" sz="2000" dirty="0"/>
              <a:t> and Moreau (2019):</a:t>
            </a:r>
          </a:p>
          <a:p>
            <a:pPr marL="457200" lvl="1" indent="0">
              <a:buNone/>
            </a:pPr>
            <a:r>
              <a:rPr lang="en-GB" sz="1800" b="1" dirty="0"/>
              <a:t>No premium for green bonds </a:t>
            </a:r>
            <a:r>
              <a:rPr lang="en-GB" sz="1800" dirty="0"/>
              <a:t>issued by French companies</a:t>
            </a:r>
          </a:p>
          <a:p>
            <a:pPr marL="0" indent="0">
              <a:buNone/>
            </a:pPr>
            <a:r>
              <a:rPr lang="en-GB" sz="2000" dirty="0" err="1"/>
              <a:t>Larcker</a:t>
            </a:r>
            <a:r>
              <a:rPr lang="en-GB" sz="2000" dirty="0"/>
              <a:t> and Watts (2019):</a:t>
            </a:r>
          </a:p>
          <a:p>
            <a:pPr marL="457200" lvl="1" indent="0">
              <a:buNone/>
            </a:pPr>
            <a:r>
              <a:rPr lang="en-GB" sz="1800" dirty="0"/>
              <a:t>Municipal green and non-green bonds in the United States issued by the same entity on the same day </a:t>
            </a:r>
            <a:r>
              <a:rPr lang="en-GB" sz="1800" b="1" dirty="0"/>
              <a:t>experience identical pricing </a:t>
            </a:r>
            <a:r>
              <a:rPr lang="en-GB" sz="1800" dirty="0"/>
              <a:t>by financial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C4996-7BE1-49C8-971A-3AEBE430AA55}"/>
              </a:ext>
            </a:extLst>
          </p:cNvPr>
          <p:cNvSpPr txBox="1"/>
          <p:nvPr/>
        </p:nvSpPr>
        <p:spPr>
          <a:xfrm>
            <a:off x="1451378" y="4995401"/>
            <a:ext cx="8216347" cy="1634490"/>
          </a:xfrm>
          <a:prstGeom prst="roundRect">
            <a:avLst/>
          </a:prstGeom>
          <a:noFill/>
          <a:ln w="19050">
            <a:solidFill>
              <a:srgbClr val="2C2C2C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Cheaper financing theory does not hold:</a:t>
            </a:r>
          </a:p>
          <a:p>
            <a:pPr algn="ctr"/>
            <a:r>
              <a:rPr lang="en-GB" b="1" dirty="0"/>
              <a:t>green bonds must bring other benefits to companies, or such a costly source of funds would not be pursued</a:t>
            </a:r>
          </a:p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1493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26F5F-0943-4BB1-A348-D7A5963F8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027362"/>
              </p:ext>
            </p:extLst>
          </p:nvPr>
        </p:nvGraphicFramePr>
        <p:xfrm>
          <a:off x="732183" y="3061252"/>
          <a:ext cx="10515600" cy="349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008874-7CC8-484A-9044-1B5F5B46DEE6}"/>
              </a:ext>
            </a:extLst>
          </p:cNvPr>
          <p:cNvSpPr txBox="1"/>
          <p:nvPr/>
        </p:nvSpPr>
        <p:spPr>
          <a:xfrm>
            <a:off x="796231" y="1288391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Even though green bonds do not unlock cheaper sources of funds, they might: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Attract</a:t>
            </a:r>
            <a:r>
              <a:rPr lang="en-GB" sz="2000" dirty="0"/>
              <a:t> </a:t>
            </a:r>
            <a:r>
              <a:rPr lang="en-GB" sz="2000" b="1" dirty="0"/>
              <a:t>a broader range of investors</a:t>
            </a:r>
            <a:r>
              <a:rPr lang="en-GB" sz="2000" dirty="0"/>
              <a:t>, including long-term, institutional and responsible investors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Signal</a:t>
            </a:r>
            <a:r>
              <a:rPr lang="en-GB" sz="2000" dirty="0"/>
              <a:t> that the company is able to cope with the always </a:t>
            </a:r>
            <a:r>
              <a:rPr lang="en-GB" sz="2000" b="1" dirty="0"/>
              <a:t>increasing</a:t>
            </a:r>
            <a:r>
              <a:rPr lang="en-GB" sz="2000" dirty="0"/>
              <a:t> </a:t>
            </a:r>
            <a:r>
              <a:rPr lang="en-GB" sz="2000" b="1" dirty="0"/>
              <a:t>environmental</a:t>
            </a:r>
            <a:r>
              <a:rPr lang="en-GB" sz="2000" dirty="0"/>
              <a:t> </a:t>
            </a:r>
            <a:r>
              <a:rPr lang="en-GB" sz="2000" b="1" dirty="0"/>
              <a:t>regulations</a:t>
            </a:r>
            <a:r>
              <a:rPr lang="en-GB" sz="2000" dirty="0"/>
              <a:t> and external </a:t>
            </a:r>
            <a:r>
              <a:rPr lang="en-GB" sz="2000" b="1" dirty="0"/>
              <a:t>pressure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5E4198-3A31-43A7-8B1E-37F0A846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365758"/>
            <a:ext cx="9800961" cy="706584"/>
          </a:xfrm>
        </p:spPr>
        <p:txBody>
          <a:bodyPr/>
          <a:lstStyle/>
          <a:p>
            <a:r>
              <a:rPr lang="en-US" dirty="0"/>
              <a:t>Why issuing a green bond?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68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CCED-F753-447F-9646-9164176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AA53E2-6110-4560-AB87-280BB82C1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30918"/>
              </p:ext>
            </p:extLst>
          </p:nvPr>
        </p:nvGraphicFramePr>
        <p:xfrm>
          <a:off x="278296" y="2889423"/>
          <a:ext cx="10707756" cy="3354742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7739">
                  <a:extLst>
                    <a:ext uri="{9D8B030D-6E8A-4147-A177-3AD203B41FA5}">
                      <a16:colId xmlns:a16="http://schemas.microsoft.com/office/drawing/2014/main" val="3185910639"/>
                    </a:ext>
                  </a:extLst>
                </a:gridCol>
                <a:gridCol w="1021004">
                  <a:extLst>
                    <a:ext uri="{9D8B030D-6E8A-4147-A177-3AD203B41FA5}">
                      <a16:colId xmlns:a16="http://schemas.microsoft.com/office/drawing/2014/main" val="3333490423"/>
                    </a:ext>
                  </a:extLst>
                </a:gridCol>
                <a:gridCol w="1402004">
                  <a:extLst>
                    <a:ext uri="{9D8B030D-6E8A-4147-A177-3AD203B41FA5}">
                      <a16:colId xmlns:a16="http://schemas.microsoft.com/office/drawing/2014/main" val="1248883591"/>
                    </a:ext>
                  </a:extLst>
                </a:gridCol>
                <a:gridCol w="675302">
                  <a:extLst>
                    <a:ext uri="{9D8B030D-6E8A-4147-A177-3AD203B41FA5}">
                      <a16:colId xmlns:a16="http://schemas.microsoft.com/office/drawing/2014/main" val="750903297"/>
                    </a:ext>
                  </a:extLst>
                </a:gridCol>
                <a:gridCol w="675302">
                  <a:extLst>
                    <a:ext uri="{9D8B030D-6E8A-4147-A177-3AD203B41FA5}">
                      <a16:colId xmlns:a16="http://schemas.microsoft.com/office/drawing/2014/main" val="1642982030"/>
                    </a:ext>
                  </a:extLst>
                </a:gridCol>
                <a:gridCol w="652614">
                  <a:extLst>
                    <a:ext uri="{9D8B030D-6E8A-4147-A177-3AD203B41FA5}">
                      <a16:colId xmlns:a16="http://schemas.microsoft.com/office/drawing/2014/main" val="1926937006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792835745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996403423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3865877072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3187338369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1681776014"/>
                    </a:ext>
                  </a:extLst>
                </a:gridCol>
              </a:tblGrid>
              <a:tr h="2149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Issuer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ISIN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Amount Issued (USD) 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Issue Date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Maturity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Coupon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Issuer Type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Sector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 of Incorporation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of Proceeds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First Announcement Date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707411"/>
                  </a:ext>
                </a:extLst>
              </a:tr>
              <a:tr h="41323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 err="1">
                          <a:effectLst/>
                        </a:rPr>
                        <a:t>KfW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XS1890845875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4,651,974,181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22/05/2019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05/05/2027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0.01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Agency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Agency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Germany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Eligible Green Projects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15/05/2019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26690"/>
                  </a:ext>
                </a:extLst>
              </a:tr>
              <a:tr h="41323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Industrial Bank Co Ltd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CND10000C3L5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4,397,537,379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30/10/2018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01/11/2021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3.99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Corporate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Banking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China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Eligible Green Projects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25/10/2018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89170"/>
                  </a:ext>
                </a:extLst>
              </a:tr>
              <a:tr h="41323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 err="1">
                          <a:effectLst/>
                        </a:rPr>
                        <a:t>Societe</a:t>
                      </a:r>
                      <a:r>
                        <a:rPr lang="en-GB" sz="1000" u="none" strike="noStrike" dirty="0">
                          <a:effectLst/>
                        </a:rPr>
                        <a:t> du Grand Paris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XS1591694481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2,907,483,863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03/06/2019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25/05/2050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Agency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Agency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France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Other Transportation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22/05/2019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23042"/>
                  </a:ext>
                </a:extLst>
              </a:tr>
              <a:tr h="41323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Apple Inc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US83417KEP93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1,500,000,000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23/02/2016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23/02/2023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2.85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Corporate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Electronics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United States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Acquisition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16/02/2016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3478"/>
                  </a:ext>
                </a:extLst>
              </a:tr>
              <a:tr h="41323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Bank of America Corp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INE028A08083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2,250,000,000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17/05/2018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17/05/2022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3.499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Corporate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Banking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United States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Eligible Green Projects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14/05/2018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11337"/>
                  </a:ext>
                </a:extLst>
              </a:tr>
              <a:tr h="41323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Engie SA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US50048MCD02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1,511,891,609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19/05/2014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19/05/2026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2.375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Corporate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Oil and Gas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France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Alternative Energy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12/05/2014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35726"/>
                  </a:ext>
                </a:extLst>
              </a:tr>
              <a:tr h="41323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Bank of Beijing Co Ltd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CND1000163S9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2,198,768,689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28/11/2017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30/11/2020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4.9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Corporate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Banking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China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Eligible Green Projects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23/11/2017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3" marR="4883" marT="48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122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5552C8-E553-4B24-8CC7-7C741C18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350" y="1379818"/>
            <a:ext cx="8595360" cy="1412008"/>
          </a:xfrm>
        </p:spPr>
        <p:txBody>
          <a:bodyPr/>
          <a:lstStyle/>
          <a:p>
            <a:pPr lvl="0"/>
            <a:r>
              <a:rPr lang="en-GB" b="1" dirty="0"/>
              <a:t>1805</a:t>
            </a:r>
            <a:r>
              <a:rPr lang="en-GB" dirty="0"/>
              <a:t> corporate green bonds issued worldwide </a:t>
            </a:r>
            <a:r>
              <a:rPr lang="en-GB" b="1" dirty="0"/>
              <a:t>between 2013 and 2019 </a:t>
            </a:r>
            <a:r>
              <a:rPr lang="en-GB" dirty="0"/>
              <a:t>included</a:t>
            </a:r>
            <a:endParaRPr lang="en-US" dirty="0"/>
          </a:p>
          <a:p>
            <a:pPr lvl="0"/>
            <a:r>
              <a:rPr lang="en-GB" dirty="0"/>
              <a:t>Data including amount issued, date of issue, first date of announcement, parent id, maturity, coupon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1F97F-23ED-4EF9-A4A7-8D99BEA52FA2}"/>
              </a:ext>
            </a:extLst>
          </p:cNvPr>
          <p:cNvSpPr txBox="1"/>
          <p:nvPr/>
        </p:nvSpPr>
        <p:spPr>
          <a:xfrm>
            <a:off x="6341524" y="6323598"/>
            <a:ext cx="4922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A snapshot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32325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8C24-1AA7-4509-BC04-CF83E144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i="1"/>
              <a:t>The green bond “boom”</a:t>
            </a:r>
            <a:endParaRPr lang="en-US" sz="4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8327D-B6BD-4EBE-9677-C2DCAD6C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96" y="1826656"/>
            <a:ext cx="5473482" cy="3508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3FE62-15B8-4DBA-BF5D-78833869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4" y="1877452"/>
            <a:ext cx="5116301" cy="37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DAAC-5A24-4037-8EE1-48929DC0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Breakdown by sector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896EF2-3298-4D10-9A5F-D82B7D393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530079"/>
              </p:ext>
            </p:extLst>
          </p:nvPr>
        </p:nvGraphicFramePr>
        <p:xfrm>
          <a:off x="6026273" y="98471"/>
          <a:ext cx="5050301" cy="66816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625032">
                  <a:extLst>
                    <a:ext uri="{9D8B030D-6E8A-4147-A177-3AD203B41FA5}">
                      <a16:colId xmlns:a16="http://schemas.microsoft.com/office/drawing/2014/main" val="2418109560"/>
                    </a:ext>
                  </a:extLst>
                </a:gridCol>
                <a:gridCol w="832048">
                  <a:extLst>
                    <a:ext uri="{9D8B030D-6E8A-4147-A177-3AD203B41FA5}">
                      <a16:colId xmlns:a16="http://schemas.microsoft.com/office/drawing/2014/main" val="1730192066"/>
                    </a:ext>
                  </a:extLst>
                </a:gridCol>
                <a:gridCol w="1593221">
                  <a:extLst>
                    <a:ext uri="{9D8B030D-6E8A-4147-A177-3AD203B41FA5}">
                      <a16:colId xmlns:a16="http://schemas.microsoft.com/office/drawing/2014/main" val="2497525633"/>
                    </a:ext>
                  </a:extLst>
                </a:gridCol>
              </a:tblGrid>
              <a:tr h="263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Sector</a:t>
                      </a:r>
                      <a:endParaRPr lang="en-GB" sz="1050" b="1" cap="none" spc="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547" marT="6293" marB="3146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# Bonds</a:t>
                      </a:r>
                      <a:endParaRPr lang="en-GB" sz="1050" b="1" cap="none" spc="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547" marT="6293" marB="3146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$ Amount (billion)</a:t>
                      </a:r>
                      <a:endParaRPr lang="en-GB" sz="1050" b="1" cap="none" spc="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547" marT="6293" marB="31465" anchor="b"/>
                </a:tc>
                <a:extLst>
                  <a:ext uri="{0D108BD9-81ED-4DB2-BD59-A6C34878D82A}">
                    <a16:rowId xmlns:a16="http://schemas.microsoft.com/office/drawing/2014/main" val="2524272278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69019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643886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- 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9347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 - 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069975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- 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805303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 and Gas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52128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Builders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69639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 Banking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86802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Estate Investment Trust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687648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985787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Transportation - 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866952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961768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Insurance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6377841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Industrials - 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24245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Telecommunications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789581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842133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Machinery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5530506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Railroads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0562915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Products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629663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Utility - Local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0967524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Stores - Other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822206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Conglomerate/Diversified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622114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Processors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443183"/>
                  </a:ext>
                </a:extLst>
              </a:tr>
              <a:tr h="266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50" b="1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GB" sz="1050" b="1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547" marT="9439" marB="31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1805</a:t>
                      </a:r>
                      <a:endParaRPr lang="en-GB" sz="1000" b="1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547" marT="9439" marB="31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509.04</a:t>
                      </a:r>
                      <a:endParaRPr lang="en-GB" sz="1000" b="1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547" marT="9439" marB="31465"/>
                </a:tc>
                <a:extLst>
                  <a:ext uri="{0D108BD9-81ED-4DB2-BD59-A6C34878D82A}">
                    <a16:rowId xmlns:a16="http://schemas.microsoft.com/office/drawing/2014/main" val="3378126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B35EC-953B-431F-8EB7-255CE15DBAEA}"/>
              </a:ext>
            </a:extLst>
          </p:cNvPr>
          <p:cNvSpPr txBox="1"/>
          <p:nvPr/>
        </p:nvSpPr>
        <p:spPr>
          <a:xfrm>
            <a:off x="838201" y="2623381"/>
            <a:ext cx="4423116" cy="3960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Financial</a:t>
            </a:r>
            <a:r>
              <a:rPr lang="en-US" sz="2000" dirty="0"/>
              <a:t> and </a:t>
            </a:r>
            <a:r>
              <a:rPr lang="en-US" sz="2000" b="1" dirty="0"/>
              <a:t>banking</a:t>
            </a:r>
            <a:r>
              <a:rPr lang="en-US" sz="2000" dirty="0"/>
              <a:t> sectors play a big role in the green bonds market, together with </a:t>
            </a:r>
            <a:r>
              <a:rPr lang="en-US" sz="2000" b="1" dirty="0"/>
              <a:t>building</a:t>
            </a:r>
            <a:r>
              <a:rPr lang="en-US" sz="2000" dirty="0"/>
              <a:t> and </a:t>
            </a:r>
            <a:r>
              <a:rPr lang="en-US" sz="2000" b="1" dirty="0"/>
              <a:t>utility</a:t>
            </a:r>
            <a:r>
              <a:rPr lang="en-US" sz="2000" dirty="0"/>
              <a:t> industries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Agency</a:t>
            </a:r>
            <a:r>
              <a:rPr lang="en-US" sz="2000" dirty="0"/>
              <a:t> sector is the second most represented segment, showing that government owned businesses are very interested in environmental-friendly operations as pointed out by Chen, Sinha and Dong (2019)</a:t>
            </a:r>
          </a:p>
        </p:txBody>
      </p:sp>
    </p:spTree>
    <p:extLst>
      <p:ext uri="{BB962C8B-B14F-4D97-AF65-F5344CB8AC3E}">
        <p14:creationId xmlns:p14="http://schemas.microsoft.com/office/powerpoint/2010/main" val="24513045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1479</Words>
  <Application>Microsoft Office PowerPoint</Application>
  <PresentationFormat>Widescreen</PresentationFormat>
  <Paragraphs>387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Verdana</vt:lpstr>
      <vt:lpstr>Wingdings 2</vt:lpstr>
      <vt:lpstr>View</vt:lpstr>
      <vt:lpstr>The impact of green bonds on stock returns</vt:lpstr>
      <vt:lpstr>What is a green bond?</vt:lpstr>
      <vt:lpstr>What is a green bond?</vt:lpstr>
      <vt:lpstr>Why issuing a green bond?</vt:lpstr>
      <vt:lpstr>Green bonds:   Not a cheaper source of capital</vt:lpstr>
      <vt:lpstr>Why issuing a green bond?</vt:lpstr>
      <vt:lpstr>Dataset</vt:lpstr>
      <vt:lpstr>The green bond “boom”</vt:lpstr>
      <vt:lpstr>Breakdown by sector</vt:lpstr>
      <vt:lpstr>Dataset statistics</vt:lpstr>
      <vt:lpstr>Corporate green bonds by country</vt:lpstr>
      <vt:lpstr>Market model</vt:lpstr>
      <vt:lpstr>Event study results (N=494)</vt:lpstr>
      <vt:lpstr>Event study results</vt:lpstr>
      <vt:lpstr>Key findings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green bonds on stock returns</dc:title>
  <dc:creator>LORENZO CERRETA</dc:creator>
  <cp:lastModifiedBy>LORENZO CERRETA</cp:lastModifiedBy>
  <cp:revision>7</cp:revision>
  <dcterms:created xsi:type="dcterms:W3CDTF">2020-12-13T11:11:14Z</dcterms:created>
  <dcterms:modified xsi:type="dcterms:W3CDTF">2020-12-15T22:03:17Z</dcterms:modified>
</cp:coreProperties>
</file>