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  <p:sldMasterId id="2147483806" r:id="rId2"/>
  </p:sldMasterIdLst>
  <p:notesMasterIdLst>
    <p:notesMasterId r:id="rId12"/>
  </p:notesMasterIdLst>
  <p:sldIdLst>
    <p:sldId id="276" r:id="rId3"/>
    <p:sldId id="321" r:id="rId4"/>
    <p:sldId id="320" r:id="rId5"/>
    <p:sldId id="335" r:id="rId6"/>
    <p:sldId id="323" r:id="rId7"/>
    <p:sldId id="322" r:id="rId8"/>
    <p:sldId id="332" r:id="rId9"/>
    <p:sldId id="333" r:id="rId10"/>
    <p:sldId id="334" r:id="rId11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13"/>
    </p:embeddedFont>
    <p:embeddedFont>
      <p:font typeface="Arial Bold" panose="020B0704020202020204" pitchFamily="34" charset="0"/>
      <p:bold r:id="rId14"/>
    </p:embeddedFont>
    <p:embeddedFont>
      <p:font typeface="Raleway" pitchFamily="2" charset="0"/>
      <p:regular r:id="rId15"/>
      <p:bold r:id="rId16"/>
      <p:italic r:id="rId17"/>
      <p:boldItalic r:id="rId18"/>
    </p:embeddedFont>
    <p:embeddedFont>
      <p:font typeface="Varela" panose="020B0604020202020204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2B3E"/>
    <a:srgbClr val="1D202D"/>
    <a:srgbClr val="282E3F"/>
    <a:srgbClr val="696E7C"/>
    <a:srgbClr val="656875"/>
    <a:srgbClr val="D6E5EE"/>
    <a:srgbClr val="C2C1C0"/>
    <a:srgbClr val="E9E9E9"/>
    <a:srgbClr val="33323D"/>
    <a:srgbClr val="2C2D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7FEA4BB-FC8C-4413-B31B-8ECB4AB8C58C}">
  <a:tblStyle styleId="{87FEA4BB-FC8C-4413-B31B-8ECB4AB8C58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249" autoAdjust="0"/>
  </p:normalViewPr>
  <p:slideViewPr>
    <p:cSldViewPr snapToGrid="0">
      <p:cViewPr varScale="1">
        <p:scale>
          <a:sx n="92" d="100"/>
          <a:sy n="92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20EB8-D16F-0D41-80FD-C7F8046D0D90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8742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20EB8-D16F-0D41-80FD-C7F8046D0D90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3963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20EB8-D16F-0D41-80FD-C7F8046D0D90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9545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20EB8-D16F-0D41-80FD-C7F8046D0D90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8692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20EB8-D16F-0D41-80FD-C7F8046D0D90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3286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20EB8-D16F-0D41-80FD-C7F8046D0D90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8961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20EB8-D16F-0D41-80FD-C7F8046D0D90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2885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20EB8-D16F-0D41-80FD-C7F8046D0D90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3209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20EB8-D16F-0D41-80FD-C7F8046D0D90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2967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81E64D-5A4C-D340-8AD8-9477351E7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0C20BE2-BFE4-094D-8879-A05F3EC093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545EB04-2E7D-5342-A4F1-37FF3CAFE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E61F9-FC32-9E4E-82BF-2B724171432F}" type="datetimeFigureOut">
              <a:rPr lang="it-IT" smtClean="0"/>
              <a:t>05/01/2022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1B775FC-32DC-3A49-9D5B-321455616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D5BAB01-8EDC-C74D-A903-7EB017C97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E166-5124-4F45-AA84-1F66835FEF43}" type="slidenum">
              <a:rPr lang="it-IT" smtClean="0"/>
              <a:t>‹#›</a:t>
            </a:fld>
            <a:endParaRPr lang="it-IT"/>
          </a:p>
        </p:txBody>
      </p:sp>
      <p:sp>
        <p:nvSpPr>
          <p:cNvPr id="7" name="AutoShape 2" descr="Image result for python code logo"/>
          <p:cNvSpPr>
            <a:spLocks noChangeAspect="1" noChangeArrowheads="1"/>
          </p:cNvSpPr>
          <p:nvPr userDrawn="1"/>
        </p:nvSpPr>
        <p:spPr bwMode="auto">
          <a:xfrm>
            <a:off x="116681" y="-451247"/>
            <a:ext cx="942975" cy="94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t-IT" sz="1050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9264" y="0"/>
            <a:ext cx="94297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asellaDiTesto 5">
            <a:extLst>
              <a:ext uri="{FF2B5EF4-FFF2-40B4-BE49-F238E27FC236}">
                <a16:creationId xmlns:a16="http://schemas.microsoft.com/office/drawing/2014/main" id="{1960640D-3264-445D-B8E2-486F4F145D3D}"/>
              </a:ext>
            </a:extLst>
          </p:cNvPr>
          <p:cNvSpPr txBox="1"/>
          <p:nvPr userDrawn="1"/>
        </p:nvSpPr>
        <p:spPr>
          <a:xfrm>
            <a:off x="7904590" y="4866501"/>
            <a:ext cx="1239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latin typeface="Haarlem Deco DEMO" pitchFamily="2" charset="0"/>
              </a:rPr>
              <a:t>Lorenzo Cerreta</a:t>
            </a:r>
          </a:p>
        </p:txBody>
      </p:sp>
    </p:spTree>
    <p:extLst>
      <p:ext uri="{BB962C8B-B14F-4D97-AF65-F5344CB8AC3E}">
        <p14:creationId xmlns:p14="http://schemas.microsoft.com/office/powerpoint/2010/main" val="1614573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t 1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4" name="Objet 1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AA8C98AA-92FF-4AFE-8ADC-95B822B9EAE8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152235"/>
              </a:gs>
              <a:gs pos="100000">
                <a:srgbClr val="152235">
                  <a:alpha val="0"/>
                </a:srgb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.vml"/><Relationship Id="rId7" Type="http://schemas.openxmlformats.org/officeDocument/2006/relationships/image" Target="../media/image2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.bin"/><Relationship Id="rId5" Type="http://schemas.openxmlformats.org/officeDocument/2006/relationships/tags" Target="../tags/tag2.xml"/><Relationship Id="rId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76A5A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984875"/>
            <a:ext cx="23838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None/>
              <a:defRPr sz="1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None/>
              <a:defRPr sz="1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None/>
              <a:defRPr sz="1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None/>
              <a:defRPr sz="1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None/>
              <a:defRPr sz="1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None/>
              <a:defRPr sz="1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None/>
              <a:defRPr sz="1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None/>
              <a:defRPr sz="1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None/>
              <a:defRPr sz="1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715123"/>
            <a:ext cx="4762200" cy="2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arela"/>
              <a:buChar char="╺"/>
              <a:defRPr>
                <a:solidFill>
                  <a:schemeClr val="lt1"/>
                </a:solidFill>
                <a:latin typeface="Varela"/>
                <a:ea typeface="Varela"/>
                <a:cs typeface="Varela"/>
                <a:sym typeface="Varela"/>
              </a:defRPr>
            </a:lvl1pPr>
            <a:lvl2pPr marL="914400" lvl="1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arela"/>
              <a:buChar char="╶"/>
              <a:defRPr>
                <a:solidFill>
                  <a:schemeClr val="lt1"/>
                </a:solidFill>
                <a:latin typeface="Varela"/>
                <a:ea typeface="Varela"/>
                <a:cs typeface="Varela"/>
                <a:sym typeface="Varela"/>
              </a:defRPr>
            </a:lvl2pPr>
            <a:lvl3pPr marL="1371600" lvl="2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arela"/>
              <a:buChar char="╶"/>
              <a:defRPr>
                <a:solidFill>
                  <a:schemeClr val="lt1"/>
                </a:solidFill>
                <a:latin typeface="Varela"/>
                <a:ea typeface="Varela"/>
                <a:cs typeface="Varela"/>
                <a:sym typeface="Varela"/>
              </a:defRPr>
            </a:lvl3pPr>
            <a:lvl4pPr marL="1828800" lvl="3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arela"/>
              <a:buChar char="╶"/>
              <a:defRPr>
                <a:solidFill>
                  <a:schemeClr val="lt1"/>
                </a:solidFill>
                <a:latin typeface="Varela"/>
                <a:ea typeface="Varela"/>
                <a:cs typeface="Varela"/>
                <a:sym typeface="Varela"/>
              </a:defRPr>
            </a:lvl4pPr>
            <a:lvl5pPr marL="2286000" lvl="4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arela"/>
              <a:buChar char="╶"/>
              <a:defRPr>
                <a:solidFill>
                  <a:schemeClr val="lt1"/>
                </a:solidFill>
                <a:latin typeface="Varela"/>
                <a:ea typeface="Varela"/>
                <a:cs typeface="Varela"/>
                <a:sym typeface="Varela"/>
              </a:defRPr>
            </a:lvl5pPr>
            <a:lvl6pPr marL="2743200" lvl="5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arela"/>
              <a:buChar char="╶"/>
              <a:defRPr>
                <a:solidFill>
                  <a:schemeClr val="lt1"/>
                </a:solidFill>
                <a:latin typeface="Varela"/>
                <a:ea typeface="Varela"/>
                <a:cs typeface="Varela"/>
                <a:sym typeface="Varela"/>
              </a:defRPr>
            </a:lvl6pPr>
            <a:lvl7pPr marL="3200400" lvl="6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arela"/>
              <a:buChar char="╶"/>
              <a:defRPr>
                <a:solidFill>
                  <a:schemeClr val="lt1"/>
                </a:solidFill>
                <a:latin typeface="Varela"/>
                <a:ea typeface="Varela"/>
                <a:cs typeface="Varela"/>
                <a:sym typeface="Varela"/>
              </a:defRPr>
            </a:lvl7pPr>
            <a:lvl8pPr marL="3657600" lvl="7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arela"/>
              <a:buChar char="╶"/>
              <a:defRPr>
                <a:solidFill>
                  <a:schemeClr val="lt1"/>
                </a:solidFill>
                <a:latin typeface="Varela"/>
                <a:ea typeface="Varela"/>
                <a:cs typeface="Varela"/>
                <a:sym typeface="Varela"/>
              </a:defRPr>
            </a:lvl8pPr>
            <a:lvl9pPr marL="4114800" lvl="8" indent="-3175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400"/>
              <a:buFont typeface="Varela"/>
              <a:buChar char="╶"/>
              <a:defRPr>
                <a:solidFill>
                  <a:schemeClr val="lt1"/>
                </a:solidFill>
                <a:latin typeface="Varela"/>
                <a:ea typeface="Varela"/>
                <a:cs typeface="Varela"/>
                <a:sym typeface="Varel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000" b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buNone/>
              <a:defRPr sz="1000" b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>
              <a:buNone/>
              <a:defRPr sz="1000" b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>
              <a:buNone/>
              <a:defRPr sz="1000" b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>
              <a:buNone/>
              <a:defRPr sz="1000" b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>
              <a:buNone/>
              <a:defRPr sz="1000" b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>
              <a:buNone/>
              <a:defRPr sz="1000" b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>
              <a:buNone/>
              <a:defRPr sz="1000" b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>
              <a:buNone/>
              <a:defRPr sz="1000" b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871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 3" hidden="1"/>
          <p:cNvGraphicFramePr>
            <a:graphicFrameLocks noChangeAspect="1"/>
          </p:cNvGraphicFramePr>
          <p:nvPr userDrawn="1">
            <p:custDataLst>
              <p:tags r:id="rId4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4" name="Objet 3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12C0BCE8-C25E-42D0-87E8-C1D98EBCE006}"/>
              </a:ext>
            </a:extLst>
          </p:cNvPr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0" i="0" baseline="0" dirty="0">
              <a:latin typeface="Arial Black" panose="020B0A04020102020204" pitchFamily="34" charset="0"/>
              <a:sym typeface="Arial Black" panose="020B0A040201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8763" y="249057"/>
            <a:ext cx="8618537" cy="582104"/>
          </a:xfrm>
          <a:prstGeom prst="rect">
            <a:avLst/>
          </a:prstGeom>
        </p:spPr>
        <p:txBody>
          <a:bodyPr vert="horz" lIns="0" tIns="0" rIns="130101" bIns="0" rtlCol="0" anchor="t" anchorCtr="0">
            <a:noAutofit/>
          </a:bodyPr>
          <a:lstStyle/>
          <a:p>
            <a:r>
              <a:rPr lang="en-US" dirty="0"/>
              <a:t>CONTENT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763" y="1323054"/>
            <a:ext cx="8618537" cy="322989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4464" y="4779120"/>
            <a:ext cx="578213" cy="14421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000" b="1" i="0">
                <a:solidFill>
                  <a:schemeClr val="tx2"/>
                </a:solidFill>
                <a:latin typeface="Arial Bold" charset="0"/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20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</p:sldLayoutIdLst>
  <p:hf hdr="0" ftr="0" dt="0"/>
  <p:txStyles>
    <p:titleStyle>
      <a:lvl1pPr algn="l" defTabSz="1301008" rtl="0" eaLnBrk="1" latinLnBrk="0" hangingPunct="1">
        <a:lnSpc>
          <a:spcPct val="80000"/>
        </a:lnSpc>
        <a:spcBef>
          <a:spcPct val="0"/>
        </a:spcBef>
        <a:buNone/>
        <a:defRPr sz="2400" b="0" i="0" kern="1200" cap="all" spc="-100" baseline="0">
          <a:solidFill>
            <a:schemeClr val="tx1"/>
          </a:solidFill>
          <a:latin typeface="Arial Black" charset="0"/>
          <a:ea typeface="Arial Black" charset="0"/>
          <a:cs typeface="Arial Black" charset="0"/>
        </a:defRPr>
      </a:lvl1pPr>
    </p:titleStyle>
    <p:bodyStyle>
      <a:lvl1pPr marL="0" indent="0" algn="l" defTabSz="1301008" rtl="0" eaLnBrk="1" latinLnBrk="0" hangingPunct="1">
        <a:lnSpc>
          <a:spcPct val="90000"/>
        </a:lnSpc>
        <a:spcBef>
          <a:spcPts val="600"/>
        </a:spcBef>
        <a:buFont typeface="Arial" charset="0"/>
        <a:buNone/>
        <a:defRPr sz="1600" b="1" i="0" kern="1200" cap="none" baseline="0">
          <a:solidFill>
            <a:schemeClr val="tx1"/>
          </a:solidFill>
          <a:latin typeface="+mn-lt"/>
          <a:ea typeface="Arial Black" charset="0"/>
          <a:cs typeface="Arial Black" charset="0"/>
        </a:defRPr>
      </a:lvl1pPr>
      <a:lvl2pPr marL="0" indent="0" algn="l" defTabSz="1301008" rtl="0" eaLnBrk="1" latinLnBrk="0" hangingPunct="1">
        <a:lnSpc>
          <a:spcPct val="90000"/>
        </a:lnSpc>
        <a:spcBef>
          <a:spcPts val="600"/>
        </a:spcBef>
        <a:buFont typeface="Arial" charset="0"/>
        <a:buNone/>
        <a:defRPr sz="1600" b="0" i="0" kern="1200" cap="none" baseline="0">
          <a:solidFill>
            <a:schemeClr val="tx1"/>
          </a:solidFill>
          <a:latin typeface="+mn-lt"/>
          <a:ea typeface="Arial Black" charset="0"/>
          <a:cs typeface="Arial Black" charset="0"/>
        </a:defRPr>
      </a:lvl2pPr>
      <a:lvl3pPr marL="144463" indent="-144463" algn="l" defTabSz="1301008" rtl="0" eaLnBrk="1" latinLnBrk="0" hangingPunct="1">
        <a:lnSpc>
          <a:spcPct val="90000"/>
        </a:lnSpc>
        <a:spcBef>
          <a:spcPts val="600"/>
        </a:spcBef>
        <a:buFont typeface="Arial" charset="0"/>
        <a:buChar char="•"/>
        <a:tabLst/>
        <a:defRPr sz="1600" b="0" i="0" kern="1200" cap="none" baseline="0">
          <a:solidFill>
            <a:schemeClr val="tx1"/>
          </a:solidFill>
          <a:latin typeface="+mn-lt"/>
          <a:ea typeface="Arial Black" charset="0"/>
          <a:cs typeface="Arial Black" charset="0"/>
        </a:defRPr>
      </a:lvl3pPr>
      <a:lvl4pPr marL="0" indent="0" algn="l" defTabSz="1301008" rtl="0" eaLnBrk="1" latinLnBrk="0" hangingPunct="1">
        <a:lnSpc>
          <a:spcPct val="90000"/>
        </a:lnSpc>
        <a:spcBef>
          <a:spcPts val="600"/>
        </a:spcBef>
        <a:buFont typeface="Arial" charset="0"/>
        <a:buNone/>
        <a:defRPr sz="1600" b="1" i="0" kern="1200" cap="none" baseline="0">
          <a:solidFill>
            <a:schemeClr val="tx2"/>
          </a:solidFill>
          <a:latin typeface="+mn-lt"/>
          <a:ea typeface="Arial Black" charset="0"/>
          <a:cs typeface="Arial Black" charset="0"/>
        </a:defRPr>
      </a:lvl4pPr>
      <a:lvl5pPr marL="0" indent="0" algn="l" defTabSz="1301008" rtl="0" eaLnBrk="1" latinLnBrk="0" hangingPunct="1">
        <a:lnSpc>
          <a:spcPct val="90000"/>
        </a:lnSpc>
        <a:spcBef>
          <a:spcPts val="600"/>
        </a:spcBef>
        <a:buFont typeface="Arial" charset="0"/>
        <a:buNone/>
        <a:defRPr sz="1600" b="0" i="0" kern="1200" cap="none" baseline="0">
          <a:solidFill>
            <a:schemeClr val="tx2"/>
          </a:solidFill>
          <a:latin typeface="+mn-lt"/>
          <a:ea typeface="Arial Black" charset="0"/>
          <a:cs typeface="Arial Black" charset="0"/>
        </a:defRPr>
      </a:lvl5pPr>
      <a:lvl6pPr marL="171450" indent="-136525" algn="l" defTabSz="1301008" rtl="0" eaLnBrk="1" latinLnBrk="0" hangingPunct="1">
        <a:lnSpc>
          <a:spcPct val="90000"/>
        </a:lnSpc>
        <a:spcBef>
          <a:spcPts val="600"/>
        </a:spcBef>
        <a:buFont typeface="Arial" charset="0"/>
        <a:buChar char="•"/>
        <a:tabLst/>
        <a:defRPr sz="1600" b="0" i="0" kern="1200" cap="none" baseline="0">
          <a:solidFill>
            <a:schemeClr val="tx2"/>
          </a:solidFill>
          <a:latin typeface="+mn-lt"/>
          <a:ea typeface="Arial Bold" charset="0"/>
          <a:cs typeface="Arial Bold" charset="0"/>
        </a:defRPr>
      </a:lvl6pPr>
      <a:lvl7pPr marL="0" indent="0" algn="l" defTabSz="1301008" rtl="0" eaLnBrk="1" latinLnBrk="0" hangingPunct="1">
        <a:lnSpc>
          <a:spcPct val="90000"/>
        </a:lnSpc>
        <a:spcBef>
          <a:spcPts val="600"/>
        </a:spcBef>
        <a:buFont typeface="Arial" charset="0"/>
        <a:buNone/>
        <a:defRPr sz="1400" b="1" i="0" kern="1200" cap="none" baseline="0">
          <a:solidFill>
            <a:schemeClr val="tx1"/>
          </a:solidFill>
          <a:latin typeface="+mn-lt"/>
          <a:ea typeface="Arial Bold" charset="0"/>
          <a:cs typeface="Arial Bold" charset="0"/>
        </a:defRPr>
      </a:lvl7pPr>
      <a:lvl8pPr marL="0" indent="0" algn="l" defTabSz="1301008" rtl="0" eaLnBrk="1" latinLnBrk="0" hangingPunct="1">
        <a:lnSpc>
          <a:spcPct val="90000"/>
        </a:lnSpc>
        <a:spcBef>
          <a:spcPts val="600"/>
        </a:spcBef>
        <a:buFont typeface="Arial" charset="0"/>
        <a:buNone/>
        <a:defRPr sz="1400" b="0" i="0" kern="1200" cap="none" baseline="0">
          <a:solidFill>
            <a:schemeClr val="tx1"/>
          </a:solidFill>
          <a:latin typeface="+mn-lt"/>
          <a:ea typeface="Arial Bold" charset="0"/>
          <a:cs typeface="Arial Bold" charset="0"/>
        </a:defRPr>
      </a:lvl8pPr>
      <a:lvl9pPr marL="144463" indent="-144463" algn="l" defTabSz="1301008" rtl="0" eaLnBrk="1" latinLnBrk="0" hangingPunct="1">
        <a:lnSpc>
          <a:spcPct val="90000"/>
        </a:lnSpc>
        <a:spcBef>
          <a:spcPts val="600"/>
        </a:spcBef>
        <a:buFont typeface="Arial" charset="0"/>
        <a:buChar char="•"/>
        <a:tabLst/>
        <a:defRPr sz="1400" b="0" i="0" kern="1200" cap="none" baseline="0">
          <a:solidFill>
            <a:schemeClr val="tx1"/>
          </a:solidFill>
          <a:latin typeface="+mn-lt"/>
          <a:ea typeface="Arial Black" charset="0"/>
          <a:cs typeface="Arial Black" charset="0"/>
        </a:defRPr>
      </a:lvl9pPr>
    </p:bodyStyle>
    <p:otherStyle>
      <a:defPPr>
        <a:defRPr lang="en-US"/>
      </a:defPPr>
      <a:lvl1pPr marL="0" algn="l" defTabSz="1301008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504" algn="l" defTabSz="1301008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1008" algn="l" defTabSz="1301008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1512" algn="l" defTabSz="1301008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2017" algn="l" defTabSz="1301008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2521" algn="l" defTabSz="1301008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3025" algn="l" defTabSz="1301008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3529" algn="l" defTabSz="1301008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4033" algn="l" defTabSz="1301008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96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163" userDrawn="1">
          <p15:clr>
            <a:srgbClr val="F26B43"/>
          </p15:clr>
        </p15:guide>
        <p15:guide id="4" pos="5592" userDrawn="1">
          <p15:clr>
            <a:srgbClr val="F26B43"/>
          </p15:clr>
        </p15:guide>
        <p15:guide id="5" orient="horz" pos="852" userDrawn="1">
          <p15:clr>
            <a:srgbClr val="F26B43"/>
          </p15:clr>
        </p15:guide>
        <p15:guide id="7" orient="horz" pos="156" userDrawn="1">
          <p15:clr>
            <a:srgbClr val="F26B43"/>
          </p15:clr>
        </p15:guide>
        <p15:guide id="8" orient="horz" pos="2868" userDrawn="1">
          <p15:clr>
            <a:srgbClr val="F26B43"/>
          </p15:clr>
        </p15:guide>
        <p15:guide id="9" orient="horz" pos="1524" userDrawn="1">
          <p15:clr>
            <a:srgbClr val="F26B43"/>
          </p15:clr>
        </p15:guide>
        <p15:guide id="10" orient="horz" pos="30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lorenzo-cerreta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BcHSGo8NGEbkQoF99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products/individual" TargetMode="External"/><Relationship Id="rId7" Type="http://schemas.openxmlformats.org/officeDocument/2006/relationships/hyperlink" Target="https://colab.research.google.com/github/ElLorans/PythonCrashCourse/blob/main/notebooks/1%20-%20strings.ipynb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olab.research.google.com/" TargetMode="External"/><Relationship Id="rId5" Type="http://schemas.openxmlformats.org/officeDocument/2006/relationships/hyperlink" Target="https://www.python.org/downloads/release/python-399/" TargetMode="External"/><Relationship Id="rId4" Type="http://schemas.openxmlformats.org/officeDocument/2006/relationships/hyperlink" Target="https://docs.conda.io/en/latest/miniconda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lLorans/PythonCrashCours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lLorans/PythonCrashCours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C364F4-D156-0744-B329-EC3AEB767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91468"/>
            <a:ext cx="9144000" cy="1790700"/>
          </a:xfrm>
          <a:effectLst>
            <a:glow rad="63500">
              <a:schemeClr val="accent4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/>
          <a:p>
            <a:r>
              <a:rPr lang="it-IT" sz="5400" dirty="0">
                <a:solidFill>
                  <a:srgbClr val="FFC202"/>
                </a:solidFill>
                <a:latin typeface="Haarlem Deco DEMO" pitchFamily="2" charset="0"/>
              </a:rPr>
              <a:t>Python Crash Course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1C651C9-A782-534A-A611-4AD781D33289}"/>
              </a:ext>
            </a:extLst>
          </p:cNvPr>
          <p:cNvSpPr txBox="1"/>
          <p:nvPr/>
        </p:nvSpPr>
        <p:spPr>
          <a:xfrm>
            <a:off x="2688535" y="1532902"/>
            <a:ext cx="37669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latin typeface="Haarlem Deco DEMO" pitchFamily="2" charset="0"/>
              </a:rPr>
              <a:t>08 January 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1" y="346307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700" dirty="0">
                <a:latin typeface="Haarlem Deco DEMO" pitchFamily="2" charset="0"/>
              </a:rPr>
              <a:t>Lesson 1</a:t>
            </a:r>
          </a:p>
        </p:txBody>
      </p:sp>
    </p:spTree>
    <p:extLst>
      <p:ext uri="{BB962C8B-B14F-4D97-AF65-F5344CB8AC3E}">
        <p14:creationId xmlns:p14="http://schemas.microsoft.com/office/powerpoint/2010/main" val="3881554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C364F4-D156-0744-B329-EC3AEB767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068" y="623667"/>
            <a:ext cx="3437681" cy="507832"/>
          </a:xfrm>
          <a:effectLst>
            <a:glow rad="63500">
              <a:schemeClr val="accent4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txBody>
          <a:bodyPr>
            <a:normAutofit fontScale="90000"/>
          </a:bodyPr>
          <a:lstStyle/>
          <a:p>
            <a:pPr algn="l"/>
            <a:r>
              <a:rPr lang="it-IT" sz="2800" dirty="0">
                <a:solidFill>
                  <a:srgbClr val="FFC202"/>
                </a:solidFill>
                <a:latin typeface="Haarlem Deco DEMO" pitchFamily="2" charset="0"/>
              </a:rPr>
              <a:t>About me: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185943-4C25-4581-AF79-BA9A7A7F4770}"/>
              </a:ext>
            </a:extLst>
          </p:cNvPr>
          <p:cNvSpPr txBox="1"/>
          <p:nvPr/>
        </p:nvSpPr>
        <p:spPr>
          <a:xfrm>
            <a:off x="360739" y="1131499"/>
            <a:ext cx="8227676" cy="327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latin typeface="Haarlem Deco DEMO" pitchFamily="2" charset="0"/>
              </a:rPr>
              <a:t>Accenture Chair 2020 alumnus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latin typeface="Haarlem Deco DEMO" pitchFamily="2" charset="0"/>
              </a:rPr>
              <a:t>Senior FP&amp;A Analyst at Campari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latin typeface="Haarlem Deco DEMO" pitchFamily="2" charset="0"/>
              </a:rPr>
              <a:t>Focus on: Corporate Finance and Office Automation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latin typeface="Haarlem Deco DEMO" pitchFamily="2" charset="0"/>
              </a:rPr>
              <a:t>Taught last Python Crash Course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latin typeface="Haarlem Deco DEMO" pitchFamily="2" charset="0"/>
              </a:rPr>
              <a:t>Linkedin: </a:t>
            </a:r>
            <a:r>
              <a:rPr lang="it-IT" sz="2000" dirty="0">
                <a:solidFill>
                  <a:srgbClr val="0070C0"/>
                </a:solidFill>
                <a:latin typeface="Haarlem Deco DEMO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https://www.linkedin.com/in/lorenzo-cerreta/</a:t>
            </a:r>
            <a:endParaRPr lang="it-IT" sz="2000" dirty="0">
              <a:solidFill>
                <a:srgbClr val="0070C0"/>
              </a:solidFill>
              <a:latin typeface="Haarlem Deco DEMO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1"/>
                </a:solidFill>
                <a:latin typeface="Haarlem Deco DEMO" pitchFamily="2" charset="0"/>
              </a:rPr>
              <a:t>Email: b00758824@essec.edu / lorenzo.cerreta@gmail.com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2000" dirty="0">
              <a:latin typeface="Haarlem Deco DEM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523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C364F4-D156-0744-B329-EC3AEB767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470" y="208431"/>
            <a:ext cx="3437681" cy="507832"/>
          </a:xfrm>
          <a:effectLst>
            <a:glow rad="63500">
              <a:schemeClr val="accent4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txBody>
          <a:bodyPr>
            <a:normAutofit fontScale="90000"/>
          </a:bodyPr>
          <a:lstStyle/>
          <a:p>
            <a:pPr algn="l"/>
            <a:r>
              <a:rPr lang="it-IT" sz="2800" dirty="0">
                <a:solidFill>
                  <a:srgbClr val="FFC202"/>
                </a:solidFill>
                <a:latin typeface="Haarlem Deco DEMO" pitchFamily="2" charset="0"/>
              </a:rPr>
              <a:t>Syllabus: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4993" y="649702"/>
            <a:ext cx="817164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latin typeface="Haarlem Deco DEMO" pitchFamily="2" charset="0"/>
              </a:rPr>
              <a:t>Slot 1 - Introduction: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Haarlem Deco DEMO" pitchFamily="2" charset="0"/>
              </a:rPr>
              <a:t>data types (ints, floats, strings, bools)</a:t>
            </a:r>
          </a:p>
          <a:p>
            <a:endParaRPr lang="it-IT" sz="2000" b="1" dirty="0">
              <a:latin typeface="Haarlem Deco DEMO" pitchFamily="2" charset="0"/>
            </a:endParaRPr>
          </a:p>
          <a:p>
            <a:r>
              <a:rPr lang="it-IT" sz="2000" b="1" dirty="0">
                <a:latin typeface="Haarlem Deco DEMO" pitchFamily="2" charset="0"/>
              </a:rPr>
              <a:t>Slot 2 – «guess a number» game: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Haarlem Deco DEMO" pitchFamily="2" charset="0"/>
              </a:rPr>
              <a:t>data types (list, dict)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Haarlem Deco DEMO" pitchFamily="2" charset="0"/>
              </a:rPr>
              <a:t>loops</a:t>
            </a:r>
          </a:p>
          <a:p>
            <a:endParaRPr lang="it-IT" sz="2000" dirty="0">
              <a:latin typeface="Haarlem Deco DEMO" pitchFamily="2" charset="0"/>
            </a:endParaRPr>
          </a:p>
          <a:p>
            <a:r>
              <a:rPr lang="it-IT" sz="2000" b="1" dirty="0">
                <a:latin typeface="Haarlem Deco DEMO" pitchFamily="2" charset="0"/>
              </a:rPr>
              <a:t>Slot 3 – «what’s your favourite tv series» game: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Haarlem Deco DEMO" pitchFamily="2" charset="0"/>
              </a:rPr>
              <a:t>functions</a:t>
            </a:r>
          </a:p>
          <a:p>
            <a:endParaRPr lang="it-IT" sz="2000" dirty="0">
              <a:latin typeface="Haarlem Deco DEMO" pitchFamily="2" charset="0"/>
            </a:endParaRPr>
          </a:p>
          <a:p>
            <a:r>
              <a:rPr lang="it-IT" sz="2000" b="1" dirty="0">
                <a:latin typeface="Haarlem Deco DEMO" pitchFamily="2" charset="0"/>
              </a:rPr>
              <a:t>Slot 4 – web scraping for wines: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Haarlem Deco DEMO" pitchFamily="2" charset="0"/>
              </a:rPr>
              <a:t>connecting to a website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Haarlem Deco DEMO" pitchFamily="2" charset="0"/>
              </a:rPr>
              <a:t>downloading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>
              <a:latin typeface="Haarlem Deco DEM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501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C364F4-D156-0744-B329-EC3AEB767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470" y="208431"/>
            <a:ext cx="3437681" cy="507832"/>
          </a:xfrm>
          <a:effectLst>
            <a:glow rad="63500">
              <a:schemeClr val="accent4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txBody>
          <a:bodyPr>
            <a:normAutofit fontScale="90000"/>
          </a:bodyPr>
          <a:lstStyle/>
          <a:p>
            <a:pPr algn="l"/>
            <a:r>
              <a:rPr lang="it-IT" sz="2800" dirty="0">
                <a:solidFill>
                  <a:srgbClr val="FFC202"/>
                </a:solidFill>
                <a:latin typeface="Haarlem Deco DEMO" pitchFamily="2" charset="0"/>
              </a:rPr>
              <a:t>The course: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4993" y="649702"/>
            <a:ext cx="81716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b="1" dirty="0">
                <a:latin typeface="Haarlem Deco DEMO" pitchFamily="2" charset="0"/>
              </a:rPr>
              <a:t>If you need the basics: </a:t>
            </a:r>
            <a:r>
              <a:rPr lang="it-IT" sz="2000" dirty="0">
                <a:latin typeface="Haarlem Deco DEMO" pitchFamily="2" charset="0"/>
              </a:rPr>
              <a:t>follow the lessons and acquire the skills required from the Chair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b="1" dirty="0">
                <a:latin typeface="Haarlem Deco DEMO" pitchFamily="2" charset="0"/>
              </a:rPr>
              <a:t>If you are intermediate:</a:t>
            </a:r>
            <a:r>
              <a:rPr lang="it-IT" sz="2000" dirty="0">
                <a:latin typeface="Haarlem Deco DEMO" pitchFamily="2" charset="0"/>
              </a:rPr>
              <a:t> complete the «FeelBored» exercises and get feedback (come back for lesson 4)</a:t>
            </a:r>
            <a:endParaRPr lang="it-IT" sz="2000" b="1" dirty="0">
              <a:latin typeface="Haarlem Deco DEMO" pitchFamily="2" charset="0"/>
            </a:endParaRPr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2DACD22E-FAC9-47D6-8029-DC9ED3EEFBA1}"/>
              </a:ext>
            </a:extLst>
          </p:cNvPr>
          <p:cNvSpPr txBox="1">
            <a:spLocks/>
          </p:cNvSpPr>
          <p:nvPr/>
        </p:nvSpPr>
        <p:spPr>
          <a:xfrm>
            <a:off x="150470" y="2747582"/>
            <a:ext cx="3437681" cy="507832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txBody>
          <a:bodyPr spcFirstLastPara="1" wrap="square" lIns="91425" tIns="91425" rIns="91425" bIns="91425" anchor="b" anchorCtr="0">
            <a:normAutofit fontScale="9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None/>
              <a:defRPr sz="45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None/>
              <a:defRPr sz="1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None/>
              <a:defRPr sz="1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None/>
              <a:defRPr sz="1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None/>
              <a:defRPr sz="1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None/>
              <a:defRPr sz="1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None/>
              <a:defRPr sz="1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None/>
              <a:defRPr sz="1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None/>
              <a:defRPr sz="1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l"/>
            <a:r>
              <a:rPr lang="it-IT" sz="2800" dirty="0">
                <a:solidFill>
                  <a:srgbClr val="FFC202"/>
                </a:solidFill>
                <a:latin typeface="Haarlem Deco DEMO" pitchFamily="2" charset="0"/>
              </a:rPr>
              <a:t>A few requests: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185943-4C25-4581-AF79-BA9A7A7F4770}"/>
              </a:ext>
            </a:extLst>
          </p:cNvPr>
          <p:cNvSpPr txBox="1"/>
          <p:nvPr/>
        </p:nvSpPr>
        <p:spPr>
          <a:xfrm>
            <a:off x="360740" y="3248831"/>
            <a:ext cx="835499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Haarlem Deco DEMO" pitchFamily="2" charset="0"/>
              </a:rPr>
              <a:t>Turn camera 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Haarlem Deco DEMO" pitchFamily="2" charset="0"/>
              </a:rPr>
              <a:t>Try to do as many exercises as possible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Haarlem Deco DEMO" pitchFamily="2" charset="0"/>
              </a:rPr>
              <a:t>Ask questions / feedback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Haarlem Deco DEMO" pitchFamily="2" charset="0"/>
              </a:rPr>
              <a:t>Complete a short questionnaire using </a:t>
            </a:r>
            <a:r>
              <a:rPr lang="it-IT" sz="2000" b="1" dirty="0">
                <a:latin typeface="Haarlem Deco DEMO" pitchFamily="2" charset="0"/>
              </a:rPr>
              <a:t>only</a:t>
            </a:r>
            <a:r>
              <a:rPr lang="it-IT" sz="2000" dirty="0">
                <a:latin typeface="Haarlem Deco DEMO" pitchFamily="2" charset="0"/>
              </a:rPr>
              <a:t> your knowledge </a:t>
            </a:r>
            <a:r>
              <a:rPr lang="it-IT" sz="2000" dirty="0">
                <a:solidFill>
                  <a:srgbClr val="0070C0"/>
                </a:solidFill>
                <a:latin typeface="Haarlem Deco DEMO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https://forms.gle/BcHSGo8NGEbkQoF99</a:t>
            </a:r>
            <a:endParaRPr lang="it-IT" sz="2000" dirty="0">
              <a:solidFill>
                <a:srgbClr val="0070C0"/>
              </a:solidFill>
              <a:latin typeface="Haarlem Deco DEMO" pitchFamily="2" charset="0"/>
            </a:endParaRPr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032A4A12-1151-4E90-9FCA-79005F69E9DF}"/>
              </a:ext>
            </a:extLst>
          </p:cNvPr>
          <p:cNvSpPr txBox="1">
            <a:spLocks/>
          </p:cNvSpPr>
          <p:nvPr/>
        </p:nvSpPr>
        <p:spPr>
          <a:xfrm>
            <a:off x="150470" y="1921991"/>
            <a:ext cx="3437681" cy="507832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txBody>
          <a:bodyPr spcFirstLastPara="1" wrap="square" lIns="91425" tIns="91425" rIns="91425" bIns="91425" anchor="b" anchorCtr="0">
            <a:normAutofit fontScale="9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None/>
              <a:defRPr sz="45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None/>
              <a:defRPr sz="1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None/>
              <a:defRPr sz="1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None/>
              <a:defRPr sz="1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None/>
              <a:defRPr sz="1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None/>
              <a:defRPr sz="1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None/>
              <a:defRPr sz="1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None/>
              <a:defRPr sz="1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None/>
              <a:defRPr sz="1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l"/>
            <a:r>
              <a:rPr lang="it-IT" sz="2800" dirty="0">
                <a:solidFill>
                  <a:srgbClr val="FFC202"/>
                </a:solidFill>
                <a:latin typeface="Haarlem Deco DEMO" pitchFamily="2" charset="0"/>
              </a:rPr>
              <a:t>Material: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508480-C913-45B9-A06A-396A6B612263}"/>
              </a:ext>
            </a:extLst>
          </p:cNvPr>
          <p:cNvSpPr txBox="1"/>
          <p:nvPr/>
        </p:nvSpPr>
        <p:spPr>
          <a:xfrm>
            <a:off x="360740" y="2338928"/>
            <a:ext cx="7637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Haarlem Deco DEMO" pitchFamily="2" charset="0"/>
              </a:rPr>
              <a:t>Based, with minor changes, on Jerry Pussinen (2018), </a:t>
            </a:r>
            <a:r>
              <a:rPr lang="it-IT" sz="2000" i="1" dirty="0">
                <a:latin typeface="Haarlem Deco DEMO" pitchFamily="2" charset="0"/>
              </a:rPr>
              <a:t>Learn Python 3</a:t>
            </a:r>
            <a:r>
              <a:rPr lang="it-IT" sz="2000" dirty="0">
                <a:latin typeface="Haarlem Deco DEMO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8668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C364F4-D156-0744-B329-EC3AEB767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470" y="509372"/>
            <a:ext cx="3437681" cy="507832"/>
          </a:xfrm>
          <a:effectLst>
            <a:glow rad="63500">
              <a:schemeClr val="accent4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txBody>
          <a:bodyPr>
            <a:normAutofit fontScale="90000"/>
          </a:bodyPr>
          <a:lstStyle/>
          <a:p>
            <a:pPr algn="l"/>
            <a:r>
              <a:rPr lang="it-IT" sz="2800" dirty="0">
                <a:solidFill>
                  <a:srgbClr val="FFC202"/>
                </a:solidFill>
                <a:latin typeface="Haarlem Deco DEMO" pitchFamily="2" charset="0"/>
              </a:rPr>
              <a:t>Installing Python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4993" y="1033771"/>
            <a:ext cx="83549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Haarlem Deco DEMO" pitchFamily="2" charset="0"/>
              </a:rPr>
              <a:t>On Mac, Python2 is already installed. DO NOT UNINSTALL IT, or you will break your Mac! You still need to install Python3.</a:t>
            </a:r>
          </a:p>
          <a:p>
            <a:endParaRPr lang="it-IT" sz="2000" dirty="0">
              <a:latin typeface="Haarlem Deco DEMO" pitchFamily="2" charset="0"/>
            </a:endParaRPr>
          </a:p>
          <a:p>
            <a:r>
              <a:rPr lang="it-IT" sz="2000" b="1" dirty="0">
                <a:latin typeface="Haarlem Deco DEMO" pitchFamily="2" charset="0"/>
              </a:rPr>
              <a:t>Choose one of the suggested installation:</a:t>
            </a:r>
            <a:endParaRPr lang="it-IT" sz="2000" dirty="0">
              <a:latin typeface="Haarlem Deco DEMO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0070C0"/>
                </a:solidFill>
                <a:latin typeface="Haarlem Deco DEMO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Anaconda</a:t>
            </a:r>
            <a:r>
              <a:rPr lang="it-IT" sz="2000" dirty="0">
                <a:solidFill>
                  <a:srgbClr val="0070C0"/>
                </a:solidFill>
                <a:latin typeface="Haarlem Deco DEMO" pitchFamily="2" charset="0"/>
              </a:rPr>
              <a:t> </a:t>
            </a:r>
            <a:r>
              <a:rPr lang="it-IT" sz="2000" dirty="0">
                <a:latin typeface="Haarlem Deco DEMO" pitchFamily="2" charset="0"/>
              </a:rPr>
              <a:t>(recommended, especially on Windows)</a:t>
            </a:r>
            <a:endParaRPr lang="it-IT" sz="2000" dirty="0">
              <a:solidFill>
                <a:srgbClr val="0070C0"/>
              </a:solidFill>
              <a:latin typeface="Haarlem Deco DEMO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0070C0"/>
                </a:solidFill>
                <a:latin typeface="Haarlem Deco DEMO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Miniconda</a:t>
            </a:r>
            <a:r>
              <a:rPr lang="it-IT" sz="2000" dirty="0">
                <a:solidFill>
                  <a:srgbClr val="0070C0"/>
                </a:solidFill>
                <a:latin typeface="Haarlem Deco DEMO" pitchFamily="2" charset="0"/>
              </a:rPr>
              <a:t> </a:t>
            </a:r>
            <a:r>
              <a:rPr lang="it-IT" sz="2000" dirty="0">
                <a:solidFill>
                  <a:schemeClr val="tx1"/>
                </a:solidFill>
                <a:latin typeface="Haarlem Deco DEMO" pitchFamily="2" charset="0"/>
              </a:rPr>
              <a:t>(if you have low space on your PC </a:t>
            </a:r>
            <a:r>
              <a:rPr lang="it-IT" sz="2000" b="1" dirty="0">
                <a:solidFill>
                  <a:schemeClr val="tx1"/>
                </a:solidFill>
                <a:latin typeface="Haarlem Deco DEMO" pitchFamily="2" charset="0"/>
              </a:rPr>
              <a:t>or</a:t>
            </a:r>
            <a:r>
              <a:rPr lang="it-IT" sz="2000" dirty="0">
                <a:solidFill>
                  <a:schemeClr val="tx1"/>
                </a:solidFill>
                <a:latin typeface="Haarlem Deco DEMO" pitchFamily="2" charset="0"/>
              </a:rPr>
              <a:t> you know how to use the terminal in place of a GUI)</a:t>
            </a:r>
            <a:endParaRPr lang="it-IT" sz="2000" dirty="0">
              <a:solidFill>
                <a:srgbClr val="0070C0"/>
              </a:solidFill>
              <a:latin typeface="Haarlem Deco DEMO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0070C0"/>
                </a:solidFill>
                <a:latin typeface="Haarlem Deco DEMO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Python.org (Vanilla Python)</a:t>
            </a:r>
            <a:r>
              <a:rPr lang="it-IT" sz="2000" dirty="0">
                <a:solidFill>
                  <a:schemeClr val="tx1"/>
                </a:solidFill>
                <a:latin typeface="Haarlem Deco DEMO" pitchFamily="2" charset="0"/>
              </a:rPr>
              <a:t> (not particularly recommended)</a:t>
            </a:r>
            <a:endParaRPr lang="it-IT" sz="2000" dirty="0">
              <a:solidFill>
                <a:srgbClr val="0070C0"/>
              </a:solidFill>
              <a:latin typeface="Haarlem Deco DEMO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0070C0"/>
                </a:solidFill>
                <a:latin typeface="Haarlem Deco DEMO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Colab</a:t>
            </a:r>
            <a:r>
              <a:rPr lang="it-IT" sz="2000" dirty="0">
                <a:solidFill>
                  <a:srgbClr val="0070C0"/>
                </a:solidFill>
                <a:latin typeface="Haarlem Deco DEMO" pitchFamily="2" charset="0"/>
              </a:rPr>
              <a:t> </a:t>
            </a:r>
            <a:r>
              <a:rPr lang="it-IT" sz="2000" dirty="0">
                <a:solidFill>
                  <a:schemeClr val="tx1"/>
                </a:solidFill>
                <a:latin typeface="Haarlem Deco DEMO" pitchFamily="2" charset="0"/>
              </a:rPr>
              <a:t>(no installation). You can run the first notebook with this </a:t>
            </a:r>
            <a:r>
              <a:rPr lang="it-IT" sz="2000" dirty="0">
                <a:solidFill>
                  <a:srgbClr val="0070C0"/>
                </a:solidFill>
                <a:latin typeface="Haarlem Deco DEMO" pitchFamily="2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it-IT" sz="2000" dirty="0">
              <a:solidFill>
                <a:srgbClr val="0070C0"/>
              </a:solidFill>
              <a:latin typeface="Haarlem Deco DEM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363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598FB2A1-948F-4023-9AA9-F77AB9453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270" y="0"/>
            <a:ext cx="338345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729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C364F4-D156-0744-B329-EC3AEB767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470" y="509372"/>
            <a:ext cx="3437681" cy="507832"/>
          </a:xfrm>
          <a:effectLst>
            <a:glow rad="63500">
              <a:schemeClr val="accent4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txBody>
          <a:bodyPr>
            <a:normAutofit fontScale="90000"/>
          </a:bodyPr>
          <a:lstStyle/>
          <a:p>
            <a:pPr algn="l"/>
            <a:r>
              <a:rPr lang="it-IT" sz="2800" dirty="0">
                <a:solidFill>
                  <a:srgbClr val="FFC202"/>
                </a:solidFill>
                <a:latin typeface="Haarlem Deco DEMO" pitchFamily="2" charset="0"/>
              </a:rPr>
              <a:t>Course Materials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4993" y="1033771"/>
            <a:ext cx="835499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Haarlem Deco DEMO" pitchFamily="2" charset="0"/>
              </a:rPr>
              <a:t>Course Materials will be available on Github (Github is to programmers something like Wikipedia + Google Docs): </a:t>
            </a:r>
            <a:r>
              <a:rPr lang="it-IT" sz="2000" dirty="0">
                <a:solidFill>
                  <a:srgbClr val="0070C0"/>
                </a:solidFill>
                <a:latin typeface="Haarlem Deco DEMO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https://github.com/ElLorans/PythonCrashCourse</a:t>
            </a:r>
            <a:endParaRPr lang="it-IT" sz="2000" dirty="0">
              <a:solidFill>
                <a:srgbClr val="0070C0"/>
              </a:solidFill>
              <a:latin typeface="Haarlem Deco DEMO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>
              <a:solidFill>
                <a:srgbClr val="0070C0"/>
              </a:solidFill>
              <a:latin typeface="Haarlem Deco DEMO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252B3E"/>
                </a:solidFill>
                <a:latin typeface="Haarlem Deco DEMO" pitchFamily="2" charset="0"/>
              </a:rPr>
              <a:t>You will find a folder with the notebooks we will show in class and a folder named «exercises». If «JupyterExercises» and «PyExercises» are too easy for you, feel free to try the «FeelBored» folder.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>
              <a:solidFill>
                <a:srgbClr val="252B3E"/>
              </a:solidFill>
              <a:latin typeface="Haarlem Deco DEMO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252B3E"/>
                </a:solidFill>
                <a:latin typeface="Haarlem Deco DEMO" pitchFamily="2" charset="0"/>
              </a:rPr>
              <a:t>If you want to ask a question that can benefit the whole class, please raise an issue on Github.</a:t>
            </a:r>
          </a:p>
          <a:p>
            <a:endParaRPr lang="it-IT" sz="2000" dirty="0">
              <a:latin typeface="Haarlem Deco DEM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01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C364F4-D156-0744-B329-EC3AEB767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663" y="733530"/>
            <a:ext cx="3537275" cy="625318"/>
          </a:xfrm>
          <a:effectLst>
            <a:glow rad="63500">
              <a:schemeClr val="accent4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txBody>
          <a:bodyPr>
            <a:noAutofit/>
          </a:bodyPr>
          <a:lstStyle/>
          <a:p>
            <a:pPr algn="l"/>
            <a:r>
              <a:rPr lang="it-IT" sz="3200" dirty="0">
                <a:solidFill>
                  <a:srgbClr val="FFC202"/>
                </a:solidFill>
                <a:latin typeface="Haarlem Deco DEMO" pitchFamily="2" charset="0"/>
              </a:rPr>
              <a:t>End of the course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4501" y="1646721"/>
            <a:ext cx="83549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Haarlem Deco DEMO" pitchFamily="2" charset="0"/>
              </a:rPr>
              <a:t>For the next 2 weeks, I will answer questions about exercises at b00758824@essec.edu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latin typeface="Haarlem Deco DEMO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Haarlem Deco DEMO" pitchFamily="2" charset="0"/>
              </a:rPr>
              <a:t>Exercises are available at </a:t>
            </a:r>
            <a:r>
              <a:rPr lang="en-GB" sz="2400" dirty="0">
                <a:solidFill>
                  <a:srgbClr val="0070C0"/>
                </a:solidFill>
                <a:latin typeface="Haarlem Deco DEMO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https://github.com/ElLorans/PythonCrashCourse</a:t>
            </a:r>
            <a:endParaRPr lang="en-GB" sz="2400" dirty="0">
              <a:latin typeface="Haarlem Deco DEM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099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C364F4-D156-0744-B329-EC3AEB767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133" y="-21382"/>
            <a:ext cx="5721039" cy="1392982"/>
          </a:xfrm>
          <a:effectLst>
            <a:glow rad="63500">
              <a:schemeClr val="accent4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txBody>
          <a:bodyPr>
            <a:noAutofit/>
          </a:bodyPr>
          <a:lstStyle/>
          <a:p>
            <a:pPr algn="l"/>
            <a:r>
              <a:rPr lang="it-IT" sz="3200" dirty="0">
                <a:solidFill>
                  <a:srgbClr val="FFC202"/>
                </a:solidFill>
                <a:latin typeface="Haarlem Deco DEMO" pitchFamily="2" charset="0"/>
              </a:rPr>
              <a:t>Sorry for the long ppt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C2DB945E-D3E1-49BB-AD6E-55638B9D8DD4}"/>
              </a:ext>
            </a:extLst>
          </p:cNvPr>
          <p:cNvSpPr txBox="1">
            <a:spLocks/>
          </p:cNvSpPr>
          <p:nvPr/>
        </p:nvSpPr>
        <p:spPr>
          <a:xfrm>
            <a:off x="3267016" y="2671372"/>
            <a:ext cx="5721039" cy="1392982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None/>
              <a:defRPr sz="45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None/>
              <a:defRPr sz="1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None/>
              <a:defRPr sz="1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None/>
              <a:defRPr sz="1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None/>
              <a:defRPr sz="1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None/>
              <a:defRPr sz="1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None/>
              <a:defRPr sz="1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None/>
              <a:defRPr sz="1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None/>
              <a:defRPr sz="1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l"/>
            <a:r>
              <a:rPr lang="it-IT" sz="3200" dirty="0">
                <a:solidFill>
                  <a:srgbClr val="FFC202"/>
                </a:solidFill>
                <a:latin typeface="Haarlem Deco DEMO" pitchFamily="2" charset="0"/>
              </a:rPr>
              <a:t>Here is a Python</a:t>
            </a:r>
          </a:p>
        </p:txBody>
      </p:sp>
    </p:spTree>
    <p:extLst>
      <p:ext uri="{BB962C8B-B14F-4D97-AF65-F5344CB8AC3E}">
        <p14:creationId xmlns:p14="http://schemas.microsoft.com/office/powerpoint/2010/main" val="38277582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QH7IFAx3T1OAV5yr3Xb_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Ragozine template">
  <a:themeElements>
    <a:clrScheme name="Custom 347">
      <a:dk1>
        <a:srgbClr val="000000"/>
      </a:dk1>
      <a:lt1>
        <a:srgbClr val="FFFFFF"/>
      </a:lt1>
      <a:dk2>
        <a:srgbClr val="EFEFEF"/>
      </a:dk2>
      <a:lt2>
        <a:srgbClr val="727375"/>
      </a:lt2>
      <a:accent1>
        <a:srgbClr val="8BBCE4"/>
      </a:accent1>
      <a:accent2>
        <a:srgbClr val="657B9E"/>
      </a:accent2>
      <a:accent3>
        <a:srgbClr val="C99287"/>
      </a:accent3>
      <a:accent4>
        <a:srgbClr val="B36151"/>
      </a:accent4>
      <a:accent5>
        <a:srgbClr val="D5A6BD"/>
      </a:accent5>
      <a:accent6>
        <a:srgbClr val="A58194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ccenture aug2016">
  <a:themeElements>
    <a:clrScheme name="Custom 8">
      <a:dk1>
        <a:srgbClr val="000000"/>
      </a:dk1>
      <a:lt1>
        <a:srgbClr val="FFFFFF"/>
      </a:lt1>
      <a:dk2>
        <a:srgbClr val="919191"/>
      </a:dk2>
      <a:lt2>
        <a:srgbClr val="FF0000"/>
      </a:lt2>
      <a:accent1>
        <a:srgbClr val="FF9128"/>
      </a:accent1>
      <a:accent2>
        <a:srgbClr val="FE3C0F"/>
      </a:accent2>
      <a:accent3>
        <a:srgbClr val="FF0000"/>
      </a:accent3>
      <a:accent4>
        <a:srgbClr val="BC001D"/>
      </a:accent4>
      <a:accent5>
        <a:srgbClr val="920026"/>
      </a:accent5>
      <a:accent6>
        <a:srgbClr val="710011"/>
      </a:accent6>
      <a:hlink>
        <a:srgbClr val="FF0000"/>
      </a:hlink>
      <a:folHlink>
        <a:srgbClr val="710011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  <a:effectLst/>
      </a:spPr>
      <a:bodyPr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>
        <a:noAutofit/>
      </a:bodyPr>
      <a:lstStyle>
        <a:defPPr>
          <a:defRPr dirty="0" err="1"/>
        </a:defPPr>
      </a:lstStyle>
    </a:txDef>
  </a:objectDefaults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3325</TotalTime>
  <Words>463</Words>
  <Application>Microsoft Office PowerPoint</Application>
  <PresentationFormat>On-screen Show (16:9)</PresentationFormat>
  <Paragraphs>63</Paragraphs>
  <Slides>9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Haarlem Deco DEMO</vt:lpstr>
      <vt:lpstr>Arial Bold</vt:lpstr>
      <vt:lpstr>Raleway</vt:lpstr>
      <vt:lpstr>Varela</vt:lpstr>
      <vt:lpstr>Twentieth Century</vt:lpstr>
      <vt:lpstr>Arial Black</vt:lpstr>
      <vt:lpstr>Arial</vt:lpstr>
      <vt:lpstr>Ragozine template</vt:lpstr>
      <vt:lpstr>Accenture aug2016</vt:lpstr>
      <vt:lpstr>think-cell Slide</vt:lpstr>
      <vt:lpstr>Python Crash Course</vt:lpstr>
      <vt:lpstr>About me:</vt:lpstr>
      <vt:lpstr>Syllabus:</vt:lpstr>
      <vt:lpstr>The course:</vt:lpstr>
      <vt:lpstr>Installing Python</vt:lpstr>
      <vt:lpstr>PowerPoint Presentation</vt:lpstr>
      <vt:lpstr>Course Materials</vt:lpstr>
      <vt:lpstr>End of the course</vt:lpstr>
      <vt:lpstr>Sorry for the long ppt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Lorenzo Cerreta Novartis 2020</dc:title>
  <dc:creator>CERRETA Lorenzo</dc:creator>
  <cp:lastModifiedBy>LORENZO CERRETA</cp:lastModifiedBy>
  <cp:revision>98</cp:revision>
  <dcterms:modified xsi:type="dcterms:W3CDTF">2022-01-06T23:20:50Z</dcterms:modified>
</cp:coreProperties>
</file>